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78" r:id="rId2"/>
    <p:sldId id="270" r:id="rId3"/>
    <p:sldId id="258" r:id="rId4"/>
    <p:sldId id="266" r:id="rId5"/>
    <p:sldId id="267" r:id="rId6"/>
    <p:sldId id="259" r:id="rId7"/>
    <p:sldId id="260" r:id="rId8"/>
    <p:sldId id="257" r:id="rId9"/>
    <p:sldId id="262" r:id="rId10"/>
    <p:sldId id="263" r:id="rId11"/>
    <p:sldId id="264" r:id="rId12"/>
    <p:sldId id="268" r:id="rId13"/>
    <p:sldId id="269" r:id="rId14"/>
    <p:sldId id="271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504D"/>
    <a:srgbClr val="17375E"/>
    <a:srgbClr val="9BBB59"/>
    <a:srgbClr val="376092"/>
    <a:srgbClr val="7C2E2C"/>
    <a:srgbClr val="234D51"/>
    <a:srgbClr val="B1511B"/>
    <a:srgbClr val="295B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2396" autoAdjust="0"/>
    <p:restoredTop sz="94660"/>
  </p:normalViewPr>
  <p:slideViewPr>
    <p:cSldViewPr>
      <p:cViewPr varScale="1">
        <p:scale>
          <a:sx n="104" d="100"/>
          <a:sy n="104" d="100"/>
        </p:scale>
        <p:origin x="702" y="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CE275D96-AE15-4E26-938A-C23C920E8D22}" type="datetimeFigureOut">
              <a:rPr lang="en-US" smtClean="0"/>
              <a:pPr/>
              <a:t>5/22/2022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E382C5D0-1C71-4EA7-9FAA-F80B27A550B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3115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8731D500-107C-4BC8-B9AE-C1F25B87AB33}" type="datetimeFigureOut">
              <a:rPr lang="en-US" smtClean="0"/>
              <a:pPr/>
              <a:t>5/22/2022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D9789832-5A21-4271-9E8C-768D16B6EE33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159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789832-5A21-4271-9E8C-768D16B6EE3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393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is also an opportunity</a:t>
            </a:r>
            <a:r>
              <a:rPr lang="en-US" baseline="0"/>
              <a:t> to model the sort of discussion that could take place at a group support forum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789832-5A21-4271-9E8C-768D16B6EE3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522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is also an opportunity</a:t>
            </a:r>
            <a:r>
              <a:rPr lang="en-US" baseline="0"/>
              <a:t> to model the sort of discussion that could take place at a group support forum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789832-5A21-4271-9E8C-768D16B6EE3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522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is also an opportunity</a:t>
            </a:r>
            <a:r>
              <a:rPr lang="en-US" baseline="0"/>
              <a:t> to model the sort of discussion that could take place at a group support forum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789832-5A21-4271-9E8C-768D16B6EE3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522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is also an opportunity</a:t>
            </a:r>
            <a:r>
              <a:rPr lang="en-US" baseline="0"/>
              <a:t> to model the sort of discussion that could take place at a group support forum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789832-5A21-4271-9E8C-768D16B6EE3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52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rgbClr val="C050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rgbClr val="9BBB59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047875" y="5059680"/>
            <a:ext cx="1524000" cy="1828800"/>
          </a:xfrm>
          <a:prstGeom prst="line">
            <a:avLst/>
          </a:prstGeom>
          <a:ln w="666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4678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/>
          <a:lstStyle/>
          <a:p>
            <a:fld id="{933BDB70-0AC0-4BDC-BFA9-48BC70737ECC}" type="datetime1">
              <a:rPr lang="en-US" smtClean="0"/>
              <a:pPr/>
              <a:t>5/22/2022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</p:spPr>
        <p:txBody>
          <a:bodyPr/>
          <a:lstStyle/>
          <a:p>
            <a:fld id="{9AA25579-9C53-4203-8042-35BA2FFBE99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057400" y="5029200"/>
            <a:ext cx="1514475" cy="1828800"/>
          </a:xfrm>
          <a:prstGeom prst="line">
            <a:avLst/>
          </a:prstGeom>
          <a:ln w="666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2057400" y="5029200"/>
            <a:ext cx="1600200" cy="1905002"/>
          </a:xfrm>
          <a:prstGeom prst="line">
            <a:avLst/>
          </a:prstGeom>
          <a:ln w="666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057400" y="5044440"/>
            <a:ext cx="1514475" cy="1813560"/>
          </a:xfrm>
          <a:prstGeom prst="line">
            <a:avLst/>
          </a:prstGeom>
          <a:ln w="666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cxnSp>
        <p:nvCxnSpPr>
          <p:cNvPr id="9" name="Straight Connector 8"/>
          <p:cNvCxnSpPr>
            <a:stCxn id="8" idx="1"/>
          </p:cNvCxnSpPr>
          <p:nvPr userDrawn="1"/>
        </p:nvCxnSpPr>
        <p:spPr>
          <a:xfrm>
            <a:off x="2038770" y="5051292"/>
            <a:ext cx="1533105" cy="1882908"/>
          </a:xfrm>
          <a:prstGeom prst="line">
            <a:avLst/>
          </a:prstGeom>
          <a:ln w="66675">
            <a:solidFill>
              <a:srgbClr val="1737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0" y="5029200"/>
            <a:ext cx="9144000" cy="0"/>
          </a:xfrm>
          <a:prstGeom prst="line">
            <a:avLst/>
          </a:prstGeom>
          <a:ln w="666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350350" y="1579322"/>
            <a:ext cx="7820101" cy="1204306"/>
          </a:xfrm>
        </p:spPr>
        <p:txBody>
          <a:bodyPr/>
          <a:lstStyle/>
          <a:p>
            <a:pPr algn="ctr"/>
            <a:r>
              <a:rPr lang="da-DK" sz="4300" b="1" dirty="0">
                <a:latin typeface="Franklin Gothic Demi" panose="020B0703020102020204" pitchFamily="34" charset="0"/>
              </a:rPr>
              <a:t>BYD ALLE MEDLEMMER VELKOMMEN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16993">
            <a:off x="1338729" y="2477151"/>
            <a:ext cx="8129444" cy="1545488"/>
          </a:xfrm>
        </p:spPr>
        <p:txBody>
          <a:bodyPr>
            <a:noAutofit/>
          </a:bodyPr>
          <a:lstStyle/>
          <a:p>
            <a:pPr algn="ctr"/>
            <a:r>
              <a:rPr lang="da-DK" sz="3200" b="1" i="1" cap="none" spc="100" dirty="0">
                <a:ln w="3175" cmpd="sng">
                  <a:noFill/>
                </a:ln>
                <a:solidFill>
                  <a:srgbClr val="7C2E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Den eneste forudsætning for medlemskab er et ønske om at stoppe med at bruge </a:t>
            </a:r>
            <a:r>
              <a:rPr lang="en-US" sz="3200" b="1" i="1" cap="none" spc="100" dirty="0">
                <a:ln w="3175" cmpd="sng">
                  <a:noFill/>
                </a:ln>
                <a:solidFill>
                  <a:srgbClr val="7C2E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343400"/>
            <a:ext cx="1267706" cy="116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074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isContent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410677"/>
            <a:ext cx="8308685" cy="4893647"/>
          </a:xfrm>
          <a:prstGeom prst="rect">
            <a:avLst/>
          </a:prstGeom>
        </p:spPr>
        <p:txBody>
          <a:bodyPr wrap="none" anchor="ctr" anchorCtr="0">
            <a:noAutofit/>
          </a:bodyPr>
          <a:lstStyle/>
          <a:p>
            <a:r>
              <a:rPr lang="da-DK" sz="4400" spc="-150" dirty="0">
                <a:solidFill>
                  <a:srgbClr val="002060"/>
                </a:solidFill>
                <a:latin typeface="Freefrm721 BT" panose="03060702040402020B04" pitchFamily="66" charset="0"/>
              </a:rPr>
              <a:t>Vi søger måder at hjælpe på </a:t>
            </a:r>
            <a:br>
              <a:rPr lang="da-DK" sz="4400" spc="-150" dirty="0">
                <a:solidFill>
                  <a:srgbClr val="002060"/>
                </a:solidFill>
                <a:latin typeface="Freefrm721 BT" panose="03060702040402020B04" pitchFamily="66" charset="0"/>
              </a:rPr>
            </a:br>
            <a:r>
              <a:rPr lang="da-DK" sz="4400" spc="-150" dirty="0">
                <a:solidFill>
                  <a:srgbClr val="002060"/>
                </a:solidFill>
                <a:latin typeface="Freefrm721 BT" panose="03060702040402020B04" pitchFamily="66" charset="0"/>
              </a:rPr>
              <a:t>i stedet for at dømme. Det er vores</a:t>
            </a:r>
            <a:br>
              <a:rPr lang="da-DK" sz="4400" spc="-150" dirty="0">
                <a:solidFill>
                  <a:srgbClr val="002060"/>
                </a:solidFill>
                <a:latin typeface="Freefrm721 BT" panose="03060702040402020B04" pitchFamily="66" charset="0"/>
              </a:rPr>
            </a:br>
            <a:r>
              <a:rPr lang="da-DK" sz="4400" spc="-150" dirty="0">
                <a:solidFill>
                  <a:srgbClr val="002060"/>
                </a:solidFill>
                <a:latin typeface="Freefrm721 BT" panose="03060702040402020B04" pitchFamily="66" charset="0"/>
              </a:rPr>
              <a:t>opgave at puste til ønskets flamme, </a:t>
            </a:r>
          </a:p>
          <a:p>
            <a:r>
              <a:rPr lang="da-DK" sz="4400" spc="-150" dirty="0">
                <a:solidFill>
                  <a:srgbClr val="002060"/>
                </a:solidFill>
                <a:latin typeface="Freefrm721 BT" panose="03060702040402020B04" pitchFamily="66" charset="0"/>
              </a:rPr>
              <a:t>ikke at puste den ud. </a:t>
            </a:r>
          </a:p>
          <a:p>
            <a:pPr>
              <a:lnSpc>
                <a:spcPct val="150000"/>
              </a:lnSpc>
            </a:pPr>
            <a:endParaRPr lang="da-DK" sz="4000" dirty="0">
              <a:solidFill>
                <a:srgbClr val="002060"/>
              </a:solidFill>
            </a:endParaRPr>
          </a:p>
          <a:p>
            <a:pPr algn="r">
              <a:spcBef>
                <a:spcPts val="1200"/>
              </a:spcBef>
            </a:pPr>
            <a:r>
              <a:rPr lang="da-DK" i="1" dirty="0">
                <a:solidFill>
                  <a:srgbClr val="002060"/>
                </a:solidFill>
              </a:rPr>
              <a:t>Det Virker, Hvordan og Hvorfor.</a:t>
            </a:r>
            <a:r>
              <a:rPr lang="da-DK" dirty="0">
                <a:solidFill>
                  <a:srgbClr val="002060"/>
                </a:solidFill>
              </a:rPr>
              <a:t> Tradition Tre</a:t>
            </a:r>
          </a:p>
          <a:p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5029200"/>
            <a:ext cx="9144000" cy="0"/>
          </a:xfrm>
          <a:prstGeom prst="line">
            <a:avLst/>
          </a:prstGeom>
          <a:ln w="666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5489494"/>
            <a:ext cx="1267706" cy="116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866995"/>
      </p:ext>
    </p:extLst>
  </p:cSld>
  <p:clrMapOvr>
    <a:masterClrMapping/>
  </p:clrMapOvr>
  <p:transition spd="slow">
    <p:push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381000"/>
            <a:ext cx="8686800" cy="4267200"/>
          </a:xfrm>
          <a:prstGeom prst="rect">
            <a:avLst/>
          </a:prstGeom>
        </p:spPr>
        <p:txBody>
          <a:bodyPr wrap="none" anchor="ctr" anchorCtr="0">
            <a:noAutofit/>
          </a:bodyPr>
          <a:lstStyle/>
          <a:p>
            <a:r>
              <a:rPr lang="da-DK" sz="4400" spc="-150" dirty="0">
                <a:solidFill>
                  <a:srgbClr val="002060"/>
                </a:solidFill>
                <a:latin typeface="Freefrm721 BT" panose="03060702040402020B04" pitchFamily="66" charset="0"/>
              </a:rPr>
              <a:t>Gruppen er ikke en jury, der skal sætte</a:t>
            </a:r>
          </a:p>
          <a:p>
            <a:r>
              <a:rPr lang="da-DK" sz="4400" spc="-150" dirty="0">
                <a:solidFill>
                  <a:srgbClr val="002060"/>
                </a:solidFill>
                <a:latin typeface="Freefrm721 BT" panose="03060702040402020B04" pitchFamily="66" charset="0"/>
              </a:rPr>
              <a:t>sig til doms over et ønske. Ingen addict</a:t>
            </a:r>
          </a:p>
          <a:p>
            <a:r>
              <a:rPr lang="da-DK" sz="4400" spc="-150" dirty="0">
                <a:solidFill>
                  <a:srgbClr val="002060"/>
                </a:solidFill>
                <a:latin typeface="Freefrm721 BT" panose="03060702040402020B04" pitchFamily="66" charset="0"/>
              </a:rPr>
              <a:t>bør nægtes muligheden for at blive</a:t>
            </a:r>
          </a:p>
          <a:p>
            <a:r>
              <a:rPr lang="da-DK" sz="4400" spc="-150" dirty="0">
                <a:solidFill>
                  <a:srgbClr val="002060"/>
                </a:solidFill>
                <a:latin typeface="Freefrm721 BT" panose="03060702040402020B04" pitchFamily="66" charset="0"/>
              </a:rPr>
              <a:t>længe nok til at udvikle det ønske.  Vi </a:t>
            </a:r>
          </a:p>
          <a:p>
            <a:r>
              <a:rPr lang="da-DK" sz="4400" spc="-150" dirty="0">
                <a:solidFill>
                  <a:srgbClr val="002060"/>
                </a:solidFill>
                <a:latin typeface="Freefrm721 BT" panose="03060702040402020B04" pitchFamily="66" charset="0"/>
              </a:rPr>
              <a:t>kan give næring til det ønske med </a:t>
            </a:r>
          </a:p>
          <a:p>
            <a:r>
              <a:rPr lang="da-DK" sz="4400" spc="-150" dirty="0">
                <a:solidFill>
                  <a:srgbClr val="002060"/>
                </a:solidFill>
                <a:latin typeface="Freefrm721 BT" panose="03060702040402020B04" pitchFamily="66" charset="0"/>
              </a:rPr>
              <a:t>kærlig accept.</a:t>
            </a:r>
            <a:endParaRPr lang="da-DK" sz="4400" dirty="0">
              <a:solidFill>
                <a:srgbClr val="002060"/>
              </a:solidFill>
            </a:endParaRPr>
          </a:p>
          <a:p>
            <a:pPr algn="r">
              <a:spcBef>
                <a:spcPts val="1200"/>
              </a:spcBef>
            </a:pPr>
            <a:r>
              <a:rPr lang="da-DK" i="1" dirty="0">
                <a:solidFill>
                  <a:srgbClr val="002060"/>
                </a:solidFill>
              </a:rPr>
              <a:t>Det Virker, Hvordan og Hvorfor</a:t>
            </a:r>
            <a:r>
              <a:rPr lang="da-DK" dirty="0">
                <a:solidFill>
                  <a:srgbClr val="002060"/>
                </a:solidFill>
              </a:rPr>
              <a:t>. Tradition Tre</a:t>
            </a:r>
          </a:p>
          <a:p>
            <a:endParaRPr lang="da-DK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5029200"/>
            <a:ext cx="9144000" cy="0"/>
          </a:xfrm>
          <a:prstGeom prst="line">
            <a:avLst/>
          </a:prstGeom>
          <a:ln w="666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5489494"/>
            <a:ext cx="1267706" cy="116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247480"/>
      </p:ext>
    </p:extLst>
  </p:cSld>
  <p:clrMapOvr>
    <a:masterClrMapping/>
  </p:clrMapOvr>
  <p:transition spd="slow">
    <p:push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1"/>
            <a:ext cx="8229600" cy="761999"/>
          </a:xfrm>
        </p:spPr>
        <p:txBody>
          <a:bodyPr anchor="t" anchorCtr="0"/>
          <a:lstStyle/>
          <a:p>
            <a:r>
              <a:rPr lang="en-US" sz="4100" b="1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TREDIE TRADITIONS PRINCIPPER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558056" y="793792"/>
            <a:ext cx="5423184" cy="4919019"/>
          </a:xfrm>
        </p:spPr>
        <p:txBody>
          <a:bodyPr>
            <a:noAutofit/>
          </a:bodyPr>
          <a:lstStyle/>
          <a:p>
            <a:endParaRPr lang="en-US" sz="3200" dirty="0">
              <a:latin typeface="+mj-lt"/>
            </a:endParaRPr>
          </a:p>
          <a:p>
            <a:r>
              <a:rPr lang="da-DK" sz="3200" b="1" dirty="0">
                <a:latin typeface="+mj-lt"/>
              </a:rPr>
              <a:t>Tolerance</a:t>
            </a:r>
          </a:p>
          <a:p>
            <a:r>
              <a:rPr lang="da-DK" sz="3200" b="1" dirty="0">
                <a:latin typeface="+mj-lt"/>
              </a:rPr>
              <a:t>MEDFØLELSE</a:t>
            </a:r>
          </a:p>
          <a:p>
            <a:r>
              <a:rPr lang="da-DK" sz="3200" b="1" dirty="0">
                <a:latin typeface="+mj-lt"/>
              </a:rPr>
              <a:t>Anonymitet</a:t>
            </a:r>
          </a:p>
          <a:p>
            <a:r>
              <a:rPr lang="da-DK" sz="3200" b="1" dirty="0">
                <a:latin typeface="+mj-lt"/>
              </a:rPr>
              <a:t>YDMYGHED</a:t>
            </a:r>
          </a:p>
          <a:p>
            <a:r>
              <a:rPr lang="da-DK" sz="3200" b="1" dirty="0">
                <a:latin typeface="+mj-lt"/>
              </a:rPr>
              <a:t>Empati</a:t>
            </a:r>
          </a:p>
          <a:p>
            <a:r>
              <a:rPr lang="da-DK" sz="3200" b="1" dirty="0">
                <a:latin typeface="+mj-lt"/>
              </a:rPr>
              <a:t>KÆRLIGHED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5489494"/>
            <a:ext cx="1267706" cy="116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858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SMÅGRUPPE DISKUSSION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373151"/>
            <a:ext cx="7520940" cy="3579849"/>
          </a:xfrm>
        </p:spPr>
        <p:txBody>
          <a:bodyPr>
            <a:normAutofit lnSpcReduction="10000"/>
          </a:bodyPr>
          <a:lstStyle/>
          <a:p>
            <a:pPr marL="742950" indent="-742950">
              <a:spcAft>
                <a:spcPts val="1200"/>
              </a:spcAft>
              <a:buClr>
                <a:srgbClr val="002060"/>
              </a:buClr>
              <a:buSzPct val="90000"/>
              <a:buFont typeface="+mj-lt"/>
              <a:buAutoNum type="arabicPeriod"/>
            </a:pPr>
            <a:r>
              <a:rPr lang="da-DK" sz="3600" dirty="0">
                <a:latin typeface="+mj-lt"/>
              </a:rPr>
              <a:t>Hvad står i vejen for at jeg kan praktisere principperne i Tradition Tre?</a:t>
            </a:r>
          </a:p>
          <a:p>
            <a:pPr marL="742950" indent="-742950">
              <a:spcAft>
                <a:spcPts val="1200"/>
              </a:spcAft>
              <a:buClr>
                <a:srgbClr val="002060"/>
              </a:buClr>
              <a:buSzPct val="90000"/>
              <a:buFont typeface="+mj-lt"/>
              <a:buAutoNum type="arabicPeriod"/>
            </a:pPr>
            <a:r>
              <a:rPr lang="da-DK" sz="3600" dirty="0">
                <a:latin typeface="+mj-lt"/>
              </a:rPr>
              <a:t>Hvad kan jeg gøre for at hjælpe min gruppe til at blive bedre til at praktisere disse principper?</a:t>
            </a:r>
            <a:endParaRPr lang="da-DK" sz="3600" i="1" dirty="0"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5489494"/>
            <a:ext cx="1267706" cy="116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289892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" y="762000"/>
            <a:ext cx="6096000" cy="26670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Aft>
                <a:spcPts val="1200"/>
              </a:spcAft>
              <a:buSzPct val="90000"/>
            </a:pPr>
            <a:r>
              <a:rPr lang="da-DK" sz="3600" b="1" i="1" cap="none" spc="0" dirty="0">
                <a:latin typeface="+mj-lt"/>
                <a:ea typeface="+mn-ea"/>
                <a:cs typeface="+mn-cs"/>
              </a:rPr>
              <a:t>Uanset hvad du måske bruger, når du først kommer til NA, er du velkommen.</a:t>
            </a:r>
            <a:br>
              <a:rPr lang="da-DK" sz="3600" b="1" i="1" cap="none" spc="0" dirty="0">
                <a:latin typeface="+mj-lt"/>
                <a:ea typeface="+mn-ea"/>
                <a:cs typeface="+mn-cs"/>
              </a:rPr>
            </a:br>
            <a:endParaRPr lang="da-DK" b="1" i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14800" y="1342502"/>
            <a:ext cx="5562601" cy="5410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Placeholder 2"/>
          <p:cNvSpPr txBox="1">
            <a:spLocks/>
          </p:cNvSpPr>
          <p:nvPr/>
        </p:nvSpPr>
        <p:spPr>
          <a:xfrm rot="19093110">
            <a:off x="4316833" y="949281"/>
            <a:ext cx="2940637" cy="8382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175871"/>
      </p:ext>
    </p:extLst>
  </p:cSld>
  <p:clrMapOvr>
    <a:masterClrMapping/>
  </p:clrMapOvr>
  <p:transition spd="slow">
    <p:push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0" y="2054181"/>
            <a:ext cx="5257800" cy="4038600"/>
          </a:xfrm>
        </p:spPr>
        <p:txBody>
          <a:bodyPr>
            <a:normAutofit lnSpcReduction="10000"/>
          </a:bodyPr>
          <a:lstStyle/>
          <a:p>
            <a:pPr algn="r">
              <a:lnSpc>
                <a:spcPct val="120000"/>
              </a:lnSpc>
              <a:spcAft>
                <a:spcPts val="1200"/>
              </a:spcAft>
              <a:buSzPct val="90000"/>
            </a:pPr>
            <a:r>
              <a:rPr lang="da-DK" sz="3600" b="1" i="1" cap="none" spc="0" dirty="0">
                <a:latin typeface="+mj-lt"/>
                <a:ea typeface="+mn-ea"/>
                <a:cs typeface="+mn-cs"/>
              </a:rPr>
              <a:t>Vi er ikke professionelle og NA har ingen holdninger hvad angår medicin; vi kan kun dele vores personlige erfaring med hinanden .</a:t>
            </a:r>
            <a:endParaRPr lang="da-DK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711679" y="1400011"/>
            <a:ext cx="5181600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Placeholder 2"/>
          <p:cNvSpPr txBox="1">
            <a:spLocks/>
          </p:cNvSpPr>
          <p:nvPr/>
        </p:nvSpPr>
        <p:spPr>
          <a:xfrm rot="19093110">
            <a:off x="4316833" y="949281"/>
            <a:ext cx="2940637" cy="8382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233068"/>
      </p:ext>
    </p:extLst>
  </p:cSld>
  <p:clrMapOvr>
    <a:masterClrMapping/>
  </p:clrMapOvr>
  <p:transition spd="slow">
    <p:push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8600" y="2438400"/>
            <a:ext cx="4495800" cy="4038600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20000"/>
              </a:lnSpc>
              <a:spcAft>
                <a:spcPts val="1200"/>
              </a:spcAft>
              <a:buSzPct val="90000"/>
            </a:pPr>
            <a:r>
              <a:rPr lang="da-DK" sz="3600" b="1" i="1" cap="none" spc="0" dirty="0">
                <a:latin typeface="+mj-lt"/>
                <a:ea typeface="+mn-ea"/>
                <a:cs typeface="+mn-cs"/>
              </a:rPr>
              <a:t>Vi tager stærkt afstand til al form for chikane, trusler og forstyrrende adfærd, før, under og efter vores møder.</a:t>
            </a:r>
            <a:endParaRPr lang="da-DK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381000" y="762000"/>
            <a:ext cx="4495800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Placeholder 2"/>
          <p:cNvSpPr txBox="1">
            <a:spLocks/>
          </p:cNvSpPr>
          <p:nvPr/>
        </p:nvSpPr>
        <p:spPr>
          <a:xfrm rot="19093110">
            <a:off x="4316833" y="949281"/>
            <a:ext cx="2940637" cy="8382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886848"/>
      </p:ext>
    </p:extLst>
  </p:cSld>
  <p:clrMapOvr>
    <a:masterClrMapping/>
  </p:clrMapOvr>
  <p:transition spd="slow">
    <p:push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685800"/>
            <a:ext cx="7872853" cy="388620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a-DK" sz="4400" b="1" dirty="0">
                <a:solidFill>
                  <a:prstClr val="black"/>
                </a:solidFill>
                <a:latin typeface="Franklin Gothic Demi" panose="020B0703020102020204" pitchFamily="34" charset="0"/>
              </a:rPr>
              <a:t>Hvilke kollektive handlinger kan vi foretage, for at bevare en atmosfære af bedring, samtidig med vi sikrer at alle addicts føler sig velkomne til vores møder ?</a:t>
            </a:r>
            <a:endParaRPr lang="da-DK" sz="4400" dirty="0">
              <a:latin typeface="Franklin Gothic Demi" panose="020B07030201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5489494"/>
            <a:ext cx="1267706" cy="116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805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0425"/>
            <a:ext cx="8610600" cy="548640"/>
          </a:xfrm>
        </p:spPr>
        <p:txBody>
          <a:bodyPr/>
          <a:lstStyle/>
          <a:p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AT BYDE ALLE MEDLEMMER VELKOMMEN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914401"/>
            <a:ext cx="7520940" cy="4038600"/>
          </a:xfrm>
        </p:spPr>
        <p:txBody>
          <a:bodyPr>
            <a:normAutofit fontScale="85000" lnSpcReduction="10000"/>
          </a:bodyPr>
          <a:lstStyle/>
          <a:p>
            <a:pPr marL="571500" indent="-571500">
              <a:spcAft>
                <a:spcPts val="1200"/>
              </a:spcAft>
              <a:buSzPct val="90000"/>
              <a:buBlip>
                <a:blip r:embed="rId3"/>
              </a:buBlip>
            </a:pPr>
            <a:r>
              <a:rPr lang="da-DK" sz="3600" b="0" dirty="0">
                <a:latin typeface="Franklin Gothic Demi" panose="020B0703020102020204" pitchFamily="34" charset="0"/>
              </a:rPr>
              <a:t>Lav en “Velkommen til alle” workshop lokalt</a:t>
            </a:r>
          </a:p>
          <a:p>
            <a:pPr marL="571500" indent="-571500">
              <a:spcAft>
                <a:spcPts val="1200"/>
              </a:spcAft>
              <a:buSzPct val="90000"/>
              <a:buBlip>
                <a:blip r:embed="rId3"/>
              </a:buBlip>
            </a:pPr>
            <a:r>
              <a:rPr lang="da-DK" sz="3600" b="0" dirty="0">
                <a:latin typeface="Franklin Gothic Demi" panose="020B0703020102020204" pitchFamily="34" charset="0"/>
              </a:rPr>
              <a:t>Send dine ideer </a:t>
            </a:r>
            <a:r>
              <a:rPr lang="da-DK" sz="3600" b="0" dirty="0">
                <a:solidFill>
                  <a:srgbClr val="7C2E2C"/>
                </a:solidFill>
                <a:latin typeface="Franklin Gothic Demi" panose="020B0703020102020204" pitchFamily="34" charset="0"/>
              </a:rPr>
              <a:t>worldboard@na.org</a:t>
            </a:r>
          </a:p>
          <a:p>
            <a:pPr marL="571500" indent="-571500">
              <a:spcAft>
                <a:spcPts val="1200"/>
              </a:spcAft>
              <a:buSzPct val="90000"/>
              <a:buBlip>
                <a:blip r:embed="rId3"/>
              </a:buBlip>
            </a:pPr>
            <a:r>
              <a:rPr lang="da-DK" sz="3600" b="0" dirty="0">
                <a:latin typeface="Franklin Gothic Demi" panose="020B0703020102020204" pitchFamily="34" charset="0"/>
              </a:rPr>
              <a:t>Hent udkast og PowerPoints om dette og andre emner på </a:t>
            </a:r>
            <a:r>
              <a:rPr lang="da-DK" sz="3600" b="0" dirty="0">
                <a:solidFill>
                  <a:srgbClr val="7C2E2C"/>
                </a:solidFill>
                <a:latin typeface="Franklin Gothic Demi" panose="020B0703020102020204" pitchFamily="34" charset="0"/>
              </a:rPr>
              <a:t>www.na.org/IDT</a:t>
            </a:r>
          </a:p>
          <a:p>
            <a:pPr marL="571500" indent="-571500">
              <a:spcAft>
                <a:spcPts val="1200"/>
              </a:spcAft>
              <a:buSzPct val="90000"/>
              <a:buBlip>
                <a:blip r:embed="rId3"/>
              </a:buBlip>
            </a:pPr>
            <a:r>
              <a:rPr lang="da-DK" sz="3600" b="0" dirty="0">
                <a:latin typeface="Franklin Gothic Demi" panose="020B0703020102020204" pitchFamily="34" charset="0"/>
              </a:rPr>
              <a:t>Deltag i Tradition bog projektet: </a:t>
            </a:r>
            <a:r>
              <a:rPr lang="da-DK" sz="3600" b="0" dirty="0">
                <a:solidFill>
                  <a:srgbClr val="7C2E2C"/>
                </a:solidFill>
                <a:latin typeface="Franklin Gothic Demi" panose="020B0703020102020204" pitchFamily="34" charset="0"/>
              </a:rPr>
              <a:t>www.na.org/traditions</a:t>
            </a:r>
            <a:r>
              <a:rPr lang="da-DK" sz="3600" b="0" dirty="0">
                <a:latin typeface="Franklin Gothic Demi" panose="020B07030201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5562600"/>
            <a:ext cx="1267706" cy="116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371213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350350" y="1579322"/>
            <a:ext cx="7820101" cy="1204306"/>
          </a:xfrm>
        </p:spPr>
        <p:txBody>
          <a:bodyPr/>
          <a:lstStyle/>
          <a:p>
            <a:pPr algn="ctr"/>
            <a:r>
              <a:rPr lang="en-US" sz="4300" b="1" dirty="0">
                <a:latin typeface="Franklin Gothic Demi" panose="020B0703020102020204" pitchFamily="34" charset="0"/>
              </a:rPr>
              <a:t>BYD ALLE MEDLEMMER VELKOMMEN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16993">
            <a:off x="1384355" y="2307726"/>
            <a:ext cx="8422767" cy="1545488"/>
          </a:xfrm>
        </p:spPr>
        <p:txBody>
          <a:bodyPr>
            <a:noAutofit/>
          </a:bodyPr>
          <a:lstStyle/>
          <a:p>
            <a:pPr algn="ctr"/>
            <a:r>
              <a:rPr lang="da-DK" sz="3200" b="1" i="1" cap="none" spc="100" dirty="0">
                <a:ln w="3175" cmpd="sng">
                  <a:noFill/>
                </a:ln>
                <a:solidFill>
                  <a:srgbClr val="7C2E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Den eneste forudsætning for medlemskab</a:t>
            </a:r>
          </a:p>
          <a:p>
            <a:pPr algn="ctr"/>
            <a:r>
              <a:rPr lang="da-DK" sz="3200" b="1" i="1" cap="none" spc="100" dirty="0">
                <a:ln w="3175" cmpd="sng">
                  <a:noFill/>
                </a:ln>
                <a:solidFill>
                  <a:srgbClr val="7C2E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er et ønske om at stoppe med at bruge.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343400"/>
            <a:ext cx="1267706" cy="116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464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4400" b="1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Workshop </a:t>
            </a:r>
            <a:r>
              <a:rPr lang="da-DK" sz="44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foKus</a:t>
            </a:r>
            <a:endParaRPr lang="da-DK" sz="4400" b="1" dirty="0">
              <a:solidFill>
                <a:schemeClr val="accent2">
                  <a:lumMod val="75000"/>
                </a:schemeClr>
              </a:solidFill>
              <a:effectLst>
                <a:outerShdw blurRad="50800" dist="38100" dir="8100000" algn="tr" rotWithShape="0">
                  <a:schemeClr val="tx2">
                    <a:lumMod val="75000"/>
                    <a:alpha val="40000"/>
                  </a:schemeClr>
                </a:outerShdw>
              </a:effectLst>
              <a:latin typeface="Franklin Gothic Medium" panose="020B06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373151"/>
            <a:ext cx="7520940" cy="3579849"/>
          </a:xfrm>
        </p:spPr>
        <p:txBody>
          <a:bodyPr/>
          <a:lstStyle/>
          <a:p>
            <a:pPr marL="571500" indent="-571500">
              <a:spcAft>
                <a:spcPts val="1200"/>
              </a:spcAft>
              <a:buSzPct val="90000"/>
              <a:buBlip>
                <a:blip r:embed="rId3"/>
              </a:buBlip>
            </a:pPr>
            <a:r>
              <a:rPr lang="da-DK" sz="3600" dirty="0">
                <a:latin typeface="+mj-lt"/>
              </a:rPr>
              <a:t>Principperne i Tredie Tradition</a:t>
            </a:r>
          </a:p>
          <a:p>
            <a:pPr marL="571500" indent="-571500">
              <a:spcAft>
                <a:spcPts val="1200"/>
              </a:spcAft>
              <a:buSzPct val="90000"/>
              <a:buBlip>
                <a:blip r:embed="rId3"/>
              </a:buBlip>
            </a:pPr>
            <a:r>
              <a:rPr lang="da-DK" sz="3600" dirty="0">
                <a:latin typeface="+mj-lt"/>
              </a:rPr>
              <a:t>IP #29: </a:t>
            </a:r>
            <a:r>
              <a:rPr lang="da-DK" sz="3600" i="1" dirty="0">
                <a:latin typeface="+mj-lt"/>
              </a:rPr>
              <a:t>En introduktion til NA møder</a:t>
            </a:r>
          </a:p>
          <a:p>
            <a:pPr marL="571500" indent="-571500">
              <a:spcAft>
                <a:spcPts val="1200"/>
              </a:spcAft>
              <a:buSzPct val="90000"/>
              <a:buBlip>
                <a:blip r:embed="rId3"/>
              </a:buBlip>
            </a:pPr>
            <a:r>
              <a:rPr lang="da-DK" sz="3600" dirty="0">
                <a:latin typeface="+mj-lt"/>
              </a:rPr>
              <a:t>Hvordan bliver vi bedre til at tage godt imod alle addicts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5489494"/>
            <a:ext cx="1267706" cy="1169040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2057400" y="5044440"/>
            <a:ext cx="1524000" cy="1813560"/>
          </a:xfrm>
          <a:prstGeom prst="line">
            <a:avLst/>
          </a:prstGeom>
          <a:ln w="666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5579-9C53-4203-8042-35BA2FFBE99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093398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012372"/>
            <a:ext cx="8153400" cy="3254828"/>
          </a:xfrm>
          <a:prstGeom prst="rect">
            <a:avLst/>
          </a:prstGeom>
        </p:spPr>
        <p:txBody>
          <a:bodyPr wrap="none" anchor="t" anchorCtr="0"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da-DK" sz="4400" dirty="0">
                <a:solidFill>
                  <a:srgbClr val="002060"/>
                </a:solidFill>
                <a:latin typeface="Freefrm721 BT" panose="03060702040402020B04" pitchFamily="66" charset="0"/>
              </a:rPr>
              <a:t>Tredie Tradition hjælper NA til at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da-DK" sz="4400" dirty="0">
                <a:solidFill>
                  <a:srgbClr val="002060"/>
                </a:solidFill>
                <a:latin typeface="Freefrm721 BT" panose="03060702040402020B04" pitchFamily="66" charset="0"/>
              </a:rPr>
              <a:t>vokse ved at opfordre os til at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da-DK" sz="4400" dirty="0">
                <a:solidFill>
                  <a:srgbClr val="002060"/>
                </a:solidFill>
                <a:latin typeface="Freefrm721 BT" panose="03060702040402020B04" pitchFamily="66" charset="0"/>
              </a:rPr>
              <a:t>tage godt imod andre.</a:t>
            </a:r>
            <a:r>
              <a:rPr lang="da-DK" sz="4400" dirty="0">
                <a:solidFill>
                  <a:srgbClr val="002060"/>
                </a:solidFill>
              </a:rPr>
              <a:t> </a:t>
            </a:r>
          </a:p>
          <a:p>
            <a:pPr algn="r">
              <a:spcBef>
                <a:spcPts val="1200"/>
              </a:spcBef>
            </a:pPr>
            <a:endParaRPr lang="da-DK" i="1" dirty="0">
              <a:solidFill>
                <a:srgbClr val="002060"/>
              </a:solidFill>
            </a:endParaRPr>
          </a:p>
          <a:p>
            <a:pPr algn="r">
              <a:spcBef>
                <a:spcPts val="1200"/>
              </a:spcBef>
            </a:pPr>
            <a:r>
              <a:rPr lang="da-DK" i="1" dirty="0">
                <a:solidFill>
                  <a:srgbClr val="002060"/>
                </a:solidFill>
              </a:rPr>
              <a:t>Det Virker, Hvordan og Hvorfor.</a:t>
            </a:r>
            <a:r>
              <a:rPr lang="da-DK" dirty="0">
                <a:solidFill>
                  <a:srgbClr val="002060"/>
                </a:solidFill>
              </a:rPr>
              <a:t> Tradition Tre</a:t>
            </a:r>
          </a:p>
          <a:p>
            <a:endParaRPr lang="da-DK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5029200"/>
            <a:ext cx="9144000" cy="0"/>
          </a:xfrm>
          <a:prstGeom prst="line">
            <a:avLst/>
          </a:prstGeom>
          <a:ln w="666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5489494"/>
            <a:ext cx="1267706" cy="116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001713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2971800" y="1478280"/>
            <a:ext cx="3200400" cy="2103120"/>
          </a:xfrm>
        </p:spPr>
        <p:txBody>
          <a:bodyPr>
            <a:normAutofit/>
          </a:bodyPr>
          <a:lstStyle/>
          <a:p>
            <a:pPr algn="ctr"/>
            <a:r>
              <a:rPr lang="en-US" sz="9600">
                <a:solidFill>
                  <a:schemeClr val="accent1">
                    <a:lumMod val="75000"/>
                  </a:schemeClr>
                </a:solidFill>
                <a:latin typeface="Franklin Gothic Demi" panose="020B0703020102020204" pitchFamily="34" charset="0"/>
              </a:rPr>
              <a:t>63%</a:t>
            </a:r>
            <a:r>
              <a:rPr lang="en-US" sz="10000">
                <a:ln w="50800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B733-Deco" panose="00000400000000000000" pitchFamily="2" charset="0"/>
              </a:rPr>
              <a:t>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4400" b="1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Medlems undersøgelse</a:t>
            </a:r>
            <a:endParaRPr lang="da-DK" dirty="0"/>
          </a:p>
        </p:txBody>
      </p:sp>
      <p:sp>
        <p:nvSpPr>
          <p:cNvPr id="5" name="TextBox 4"/>
          <p:cNvSpPr txBox="1"/>
          <p:nvPr/>
        </p:nvSpPr>
        <p:spPr>
          <a:xfrm>
            <a:off x="2628900" y="3200400"/>
            <a:ext cx="3886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200" b="1" cap="all" dirty="0">
                <a:latin typeface="Franklin Gothic Medium"/>
                <a:ea typeface="+mj-ea"/>
                <a:cs typeface="+mj-cs"/>
              </a:rPr>
              <a:t>Kom til NA</a:t>
            </a:r>
            <a:br>
              <a:rPr lang="da-DK" sz="3200" b="1" cap="all" dirty="0">
                <a:latin typeface="Franklin Gothic Medium"/>
                <a:ea typeface="+mj-ea"/>
                <a:cs typeface="+mj-cs"/>
              </a:rPr>
            </a:br>
            <a:r>
              <a:rPr lang="da-DK" sz="3200" b="1" cap="all" dirty="0">
                <a:latin typeface="Franklin Gothic Medium"/>
                <a:ea typeface="+mj-ea"/>
                <a:cs typeface="+mj-cs"/>
              </a:rPr>
              <a:t>Via behandling</a:t>
            </a:r>
          </a:p>
          <a:p>
            <a:pPr algn="ctr"/>
            <a:r>
              <a:rPr lang="da-DK" sz="3200" b="1" cap="all" dirty="0">
                <a:latin typeface="Franklin Gothic Medium"/>
                <a:ea typeface="+mj-ea"/>
                <a:cs typeface="+mj-cs"/>
              </a:rPr>
              <a:t>Eller dom</a:t>
            </a:r>
            <a:endParaRPr lang="da-DK" sz="3200" b="1" dirty="0"/>
          </a:p>
        </p:txBody>
      </p:sp>
    </p:spTree>
    <p:extLst>
      <p:ext uri="{BB962C8B-B14F-4D97-AF65-F5344CB8AC3E}">
        <p14:creationId xmlns:p14="http://schemas.microsoft.com/office/powerpoint/2010/main" val="3422722592"/>
      </p:ext>
    </p:extLst>
  </p:cSld>
  <p:clrMapOvr>
    <a:masterClrMapping/>
  </p:clrMapOvr>
  <p:transition spd="slow">
    <p:push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5760"/>
            <a:ext cx="7520940" cy="548640"/>
          </a:xfrm>
        </p:spPr>
        <p:txBody>
          <a:bodyPr/>
          <a:lstStyle/>
          <a:p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       </a:t>
            </a:r>
            <a:r>
              <a:rPr lang="da-DK" sz="4400" b="1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Blev i        På grund af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143000"/>
            <a:ext cx="3048000" cy="502920"/>
          </a:xfrm>
        </p:spPr>
        <p:txBody>
          <a:bodyPr>
            <a:noAutofit/>
          </a:bodyPr>
          <a:lstStyle/>
          <a:p>
            <a:pPr algn="ctr"/>
            <a:r>
              <a:rPr lang="da-DK" sz="2200" b="1" dirty="0">
                <a:solidFill>
                  <a:srgbClr val="002060"/>
                </a:solidFill>
                <a:latin typeface="+mj-lt"/>
              </a:rPr>
              <a:t>Identifikation</a:t>
            </a:r>
            <a:r>
              <a:rPr lang="da-DK" dirty="0">
                <a:solidFill>
                  <a:srgbClr val="002060"/>
                </a:solidFill>
              </a:rPr>
              <a:t>	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" y="1752600"/>
            <a:ext cx="2225040" cy="1447800"/>
          </a:xfrm>
        </p:spPr>
        <p:txBody>
          <a:bodyPr>
            <a:noAutofit/>
          </a:bodyPr>
          <a:lstStyle/>
          <a:p>
            <a:pPr algn="ctr"/>
            <a:r>
              <a:rPr lang="en-US" sz="8000" b="0">
                <a:solidFill>
                  <a:schemeClr val="accent1">
                    <a:lumMod val="75000"/>
                  </a:schemeClr>
                </a:solidFill>
                <a:latin typeface="Franklin Gothic Demi" panose="020B0703020102020204" pitchFamily="34" charset="0"/>
              </a:rPr>
              <a:t>87%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3566160" y="3200400"/>
            <a:ext cx="2225040" cy="1828800"/>
          </a:xfrm>
        </p:spPr>
        <p:txBody>
          <a:bodyPr>
            <a:normAutofit/>
          </a:bodyPr>
          <a:lstStyle/>
          <a:p>
            <a:pPr algn="ctr"/>
            <a:r>
              <a:rPr lang="en-US" sz="8000" b="0">
                <a:solidFill>
                  <a:srgbClr val="376092"/>
                </a:solidFill>
                <a:latin typeface="Franklin Gothic Demi" panose="020B0703020102020204" pitchFamily="34" charset="0"/>
              </a:rPr>
              <a:t>71</a:t>
            </a:r>
            <a:r>
              <a:rPr lang="en-US" sz="8000" b="0">
                <a:solidFill>
                  <a:schemeClr val="accent1">
                    <a:lumMod val="75000"/>
                  </a:schemeClr>
                </a:solidFill>
                <a:latin typeface="Franklin Gothic Demi" panose="020B0703020102020204" pitchFamily="34" charset="0"/>
              </a:rPr>
              <a:t>%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6324600" y="2743200"/>
            <a:ext cx="2529840" cy="883920"/>
          </a:xfrm>
        </p:spPr>
        <p:txBody>
          <a:bodyPr>
            <a:noAutofit/>
          </a:bodyPr>
          <a:lstStyle/>
          <a:p>
            <a:pPr algn="ctr"/>
            <a:r>
              <a:rPr lang="da-DK" sz="2200" b="1" dirty="0">
                <a:solidFill>
                  <a:srgbClr val="002060"/>
                </a:solidFill>
                <a:latin typeface="+mj-lt"/>
              </a:rPr>
              <a:t>Andre NA medlemmer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6553200" y="3733800"/>
            <a:ext cx="2225040" cy="1524000"/>
          </a:xfrm>
        </p:spPr>
        <p:txBody>
          <a:bodyPr>
            <a:normAutofit/>
          </a:bodyPr>
          <a:lstStyle/>
          <a:p>
            <a:pPr algn="ctr"/>
            <a:r>
              <a:rPr lang="en-US" sz="8000" b="0">
                <a:solidFill>
                  <a:schemeClr val="accent1">
                    <a:lumMod val="75000"/>
                  </a:schemeClr>
                </a:solidFill>
                <a:latin typeface="Franklin Gothic Demi" panose="020B0703020102020204" pitchFamily="34" charset="0"/>
              </a:rPr>
              <a:t>64%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00400" y="1676400"/>
            <a:ext cx="3124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200" b="1" cap="all" spc="400" dirty="0">
                <a:solidFill>
                  <a:srgbClr val="002060"/>
                </a:solidFill>
                <a:latin typeface="+mj-lt"/>
                <a:ea typeface="+mj-ea"/>
                <a:cs typeface="Tunga" pitchFamily="2"/>
              </a:rPr>
              <a:t>Imødekommende og støttende gruppe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240" y="381000"/>
            <a:ext cx="633853" cy="584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064213"/>
      </p:ext>
    </p:extLst>
  </p:cSld>
  <p:clrMapOvr>
    <a:masterClrMapping/>
  </p:clrMapOvr>
  <p:transition spd="slow">
    <p:push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18183" y="3124200"/>
            <a:ext cx="4275295" cy="2755392"/>
          </a:xfrm>
        </p:spPr>
        <p:txBody>
          <a:bodyPr>
            <a:normAutofit lnSpcReduction="10000"/>
          </a:bodyPr>
          <a:lstStyle/>
          <a:p>
            <a:pPr marL="571500" indent="-571500">
              <a:lnSpc>
                <a:spcPct val="120000"/>
              </a:lnSpc>
              <a:spcAft>
                <a:spcPts val="1200"/>
              </a:spcAft>
              <a:buSzPct val="90000"/>
              <a:buBlip>
                <a:blip r:embed="rId2"/>
              </a:buBlip>
            </a:pPr>
            <a:r>
              <a:rPr lang="da-DK" sz="3600" cap="none" spc="0" dirty="0">
                <a:latin typeface="+mj-lt"/>
                <a:ea typeface="+mn-ea"/>
                <a:cs typeface="+mn-cs"/>
              </a:rPr>
              <a:t>En ny IP </a:t>
            </a:r>
            <a:br>
              <a:rPr lang="da-DK" sz="3600" cap="none" spc="0" dirty="0">
                <a:latin typeface="+mj-lt"/>
                <a:ea typeface="+mn-ea"/>
                <a:cs typeface="+mn-cs"/>
              </a:rPr>
            </a:br>
            <a:endParaRPr lang="da-DK" sz="3600" cap="none" spc="0" dirty="0">
              <a:latin typeface="+mj-lt"/>
              <a:ea typeface="+mn-ea"/>
              <a:cs typeface="+mn-cs"/>
            </a:endParaRPr>
          </a:p>
          <a:p>
            <a:pPr marL="571500" indent="-571500">
              <a:spcAft>
                <a:spcPts val="1200"/>
              </a:spcAft>
              <a:buSzPct val="90000"/>
              <a:buBlip>
                <a:blip r:embed="rId2"/>
              </a:buBlip>
            </a:pPr>
            <a:r>
              <a:rPr lang="da-DK" sz="3600" cap="none" spc="0" dirty="0">
                <a:latin typeface="+mj-lt"/>
                <a:ea typeface="+mn-ea"/>
                <a:cs typeface="+mn-cs"/>
              </a:rPr>
              <a:t>Godkendt på</a:t>
            </a:r>
            <a:br>
              <a:rPr lang="da-DK" sz="3600" cap="none" spc="0" dirty="0">
                <a:latin typeface="+mj-lt"/>
                <a:ea typeface="+mn-ea"/>
                <a:cs typeface="+mn-cs"/>
              </a:rPr>
            </a:br>
            <a:r>
              <a:rPr lang="da-DK" sz="3600" cap="none" spc="0" dirty="0">
                <a:latin typeface="+mj-lt"/>
                <a:ea typeface="+mn-ea"/>
                <a:cs typeface="+mn-cs"/>
              </a:rPr>
              <a:t>WSC 2014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783533" y="-685800"/>
            <a:ext cx="7162800" cy="784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Placeholder 2"/>
          <p:cNvSpPr txBox="1">
            <a:spLocks/>
          </p:cNvSpPr>
          <p:nvPr/>
        </p:nvSpPr>
        <p:spPr>
          <a:xfrm rot="19093110">
            <a:off x="4316833" y="949281"/>
            <a:ext cx="2940637" cy="838200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400" b="1">
                <a:latin typeface="Franklin Gothic Demi" panose="020B0703020102020204" pitchFamily="34" charset="0"/>
              </a:rPr>
              <a:t>IP #29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985401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200" y="3352800"/>
            <a:ext cx="4495800" cy="1600200"/>
          </a:xfrm>
        </p:spPr>
        <p:txBody>
          <a:bodyPr>
            <a:noAutofit/>
          </a:bodyPr>
          <a:lstStyle/>
          <a:p>
            <a:pPr indent="-274320"/>
            <a:br>
              <a:rPr lang="en-US" dirty="0"/>
            </a:br>
            <a:r>
              <a:rPr lang="da-DK" sz="3600" dirty="0">
                <a:latin typeface="+mj-lt"/>
              </a:rPr>
              <a:t>Hvad hjalp dig til at føle dig hjemme?</a:t>
            </a:r>
          </a:p>
        </p:txBody>
      </p:sp>
      <p:sp>
        <p:nvSpPr>
          <p:cNvPr id="5" name="Rectangle 4"/>
          <p:cNvSpPr/>
          <p:nvPr/>
        </p:nvSpPr>
        <p:spPr>
          <a:xfrm>
            <a:off x="152400" y="914400"/>
            <a:ext cx="5486400" cy="175432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da-DK" sz="3600" b="1" dirty="0">
                <a:solidFill>
                  <a:prstClr val="black"/>
                </a:solidFill>
                <a:latin typeface="+mj-lt"/>
              </a:rPr>
              <a:t>På hvilke måder følte du dig som en “fremmed”</a:t>
            </a:r>
            <a:br>
              <a:rPr lang="da-DK" sz="3600" b="1" dirty="0">
                <a:solidFill>
                  <a:prstClr val="black"/>
                </a:solidFill>
                <a:latin typeface="+mj-lt"/>
              </a:rPr>
            </a:br>
            <a:r>
              <a:rPr lang="da-DK" sz="3600" b="1" dirty="0">
                <a:solidFill>
                  <a:prstClr val="black"/>
                </a:solidFill>
                <a:latin typeface="+mj-lt"/>
              </a:rPr>
              <a:t>da du kom til NA?</a:t>
            </a:r>
            <a:endParaRPr lang="da-DK" sz="3600" dirty="0">
              <a:latin typeface="+mj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5489494"/>
            <a:ext cx="1267706" cy="116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683082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4400" b="1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AT BYDE alle MEDLEMMER VELKOMMEN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373151"/>
            <a:ext cx="7520940" cy="3579849"/>
          </a:xfrm>
        </p:spPr>
        <p:txBody>
          <a:bodyPr>
            <a:normAutofit fontScale="77500" lnSpcReduction="20000"/>
          </a:bodyPr>
          <a:lstStyle/>
          <a:p>
            <a:pPr marL="571500" indent="-571500">
              <a:spcAft>
                <a:spcPts val="1200"/>
              </a:spcAft>
              <a:buSzPct val="90000"/>
              <a:buBlip>
                <a:blip r:embed="rId3"/>
              </a:buBlip>
            </a:pPr>
            <a:r>
              <a:rPr lang="da-DK" sz="3600" dirty="0">
                <a:latin typeface="+mj-lt"/>
              </a:rPr>
              <a:t>Addicts der adskiller sig fra flertallet af  medlemmer i området</a:t>
            </a:r>
          </a:p>
          <a:p>
            <a:pPr marL="571500" indent="-571500">
              <a:spcAft>
                <a:spcPts val="1200"/>
              </a:spcAft>
              <a:buSzPct val="90000"/>
              <a:buBlip>
                <a:blip r:embed="rId3"/>
              </a:buBlip>
            </a:pPr>
            <a:r>
              <a:rPr lang="da-DK" sz="3600" dirty="0">
                <a:latin typeface="+mj-lt"/>
              </a:rPr>
              <a:t>Addicts i behandling med stoferstatning (SET)</a:t>
            </a:r>
            <a:endParaRPr lang="da-DK" sz="3600" i="1" dirty="0">
              <a:latin typeface="+mj-lt"/>
            </a:endParaRPr>
          </a:p>
          <a:p>
            <a:pPr marL="571500" indent="-571500">
              <a:spcAft>
                <a:spcPts val="1200"/>
              </a:spcAft>
              <a:buSzPct val="90000"/>
              <a:buBlip>
                <a:blip r:embed="rId3"/>
              </a:buBlip>
            </a:pPr>
            <a:r>
              <a:rPr lang="da-DK" sz="3600" dirty="0">
                <a:latin typeface="+mj-lt"/>
              </a:rPr>
              <a:t>Addicts på medicin</a:t>
            </a:r>
          </a:p>
          <a:p>
            <a:pPr marL="571500" indent="-571500">
              <a:spcAft>
                <a:spcPts val="1200"/>
              </a:spcAft>
              <a:buSzPct val="90000"/>
              <a:buBlip>
                <a:blip r:embed="rId3"/>
              </a:buBlip>
            </a:pPr>
            <a:r>
              <a:rPr lang="da-DK" sz="3600" dirty="0">
                <a:latin typeface="+mj-lt"/>
              </a:rPr>
              <a:t>Addicts der stadig bruger/tager gentagne tilbagefald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5489494"/>
            <a:ext cx="1267706" cy="116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60596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914400"/>
            <a:ext cx="8229600" cy="4114800"/>
          </a:xfrm>
          <a:prstGeom prst="rect">
            <a:avLst/>
          </a:prstGeom>
        </p:spPr>
        <p:txBody>
          <a:bodyPr wrap="none" anchor="ctr" anchorCtr="0">
            <a:no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da-DK" sz="4400" spc="-150" dirty="0">
                <a:solidFill>
                  <a:srgbClr val="002060"/>
                </a:solidFill>
                <a:latin typeface="Freefrm721 BT" panose="03060702040402020B04" pitchFamily="66" charset="0"/>
              </a:rPr>
              <a:t>Et ønske</a:t>
            </a:r>
            <a:br>
              <a:rPr lang="da-DK" sz="4400" spc="-150" dirty="0">
                <a:solidFill>
                  <a:srgbClr val="002060"/>
                </a:solidFill>
                <a:latin typeface="Freefrm721 BT" panose="03060702040402020B04" pitchFamily="66" charset="0"/>
              </a:rPr>
            </a:br>
            <a:r>
              <a:rPr lang="da-DK" sz="4400" spc="-150" dirty="0">
                <a:solidFill>
                  <a:srgbClr val="002060"/>
                </a:solidFill>
                <a:latin typeface="Freefrm721 BT" panose="03060702040402020B04" pitchFamily="66" charset="0"/>
              </a:rPr>
              <a:t>er ikke en målbar størrelse.</a:t>
            </a:r>
            <a:br>
              <a:rPr lang="da-DK" sz="4400" spc="-150" dirty="0">
                <a:solidFill>
                  <a:srgbClr val="002060"/>
                </a:solidFill>
                <a:latin typeface="Freefrm721 BT" panose="03060702040402020B04" pitchFamily="66" charset="0"/>
              </a:rPr>
            </a:br>
            <a:r>
              <a:rPr lang="da-DK" sz="4400" spc="-150" dirty="0">
                <a:solidFill>
                  <a:srgbClr val="002060"/>
                </a:solidFill>
                <a:latin typeface="Freefrm721 BT" panose="03060702040402020B04" pitchFamily="66" charset="0"/>
              </a:rPr>
              <a:t>Det lever i hvert enkelt</a:t>
            </a:r>
            <a:br>
              <a:rPr lang="da-DK" sz="4400" spc="-150" dirty="0">
                <a:solidFill>
                  <a:srgbClr val="002060"/>
                </a:solidFill>
                <a:latin typeface="Freefrm721 BT" panose="03060702040402020B04" pitchFamily="66" charset="0"/>
              </a:rPr>
            </a:br>
            <a:r>
              <a:rPr lang="da-DK" sz="4400" spc="-150" dirty="0">
                <a:solidFill>
                  <a:srgbClr val="002060"/>
                </a:solidFill>
                <a:latin typeface="Freefrm721 BT" panose="03060702040402020B04" pitchFamily="66" charset="0"/>
              </a:rPr>
              <a:t>medlems hjerte.</a:t>
            </a:r>
          </a:p>
          <a:p>
            <a:pPr>
              <a:lnSpc>
                <a:spcPct val="150000"/>
              </a:lnSpc>
            </a:pPr>
            <a:endParaRPr lang="da-DK" sz="4000" dirty="0">
              <a:solidFill>
                <a:srgbClr val="002060"/>
              </a:solidFill>
            </a:endParaRPr>
          </a:p>
          <a:p>
            <a:pPr algn="r">
              <a:spcBef>
                <a:spcPts val="1200"/>
              </a:spcBef>
            </a:pPr>
            <a:r>
              <a:rPr lang="da-DK" i="1" dirty="0">
                <a:solidFill>
                  <a:srgbClr val="002060"/>
                </a:solidFill>
              </a:rPr>
              <a:t>Det Virker, Hvordan og Hvorfor. Tradition Tre</a:t>
            </a:r>
            <a:endParaRPr lang="da-DK" dirty="0">
              <a:solidFill>
                <a:srgbClr val="002060"/>
              </a:solidFill>
            </a:endParaRPr>
          </a:p>
          <a:p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5029200"/>
            <a:ext cx="9144000" cy="0"/>
          </a:xfrm>
          <a:prstGeom prst="line">
            <a:avLst/>
          </a:prstGeom>
          <a:ln w="666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5489494"/>
            <a:ext cx="1267706" cy="116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623024"/>
      </p:ext>
    </p:extLst>
  </p:cSld>
  <p:clrMapOvr>
    <a:masterClrMapping/>
  </p:clrMapOvr>
  <p:transition spd="slow">
    <p:push dir="r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691</TotalTime>
  <Words>592</Words>
  <Application>Microsoft Office PowerPoint</Application>
  <PresentationFormat>Skærmshow (4:3)</PresentationFormat>
  <Paragraphs>79</Paragraphs>
  <Slides>19</Slides>
  <Notes>5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8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19</vt:i4>
      </vt:variant>
    </vt:vector>
  </HeadingPairs>
  <TitlesOfParts>
    <vt:vector size="28" baseType="lpstr">
      <vt:lpstr>Arial</vt:lpstr>
      <vt:lpstr>B733-Deco</vt:lpstr>
      <vt:lpstr>Calibri</vt:lpstr>
      <vt:lpstr>Franklin Gothic Book</vt:lpstr>
      <vt:lpstr>Franklin Gothic Demi</vt:lpstr>
      <vt:lpstr>Franklin Gothic Medium</vt:lpstr>
      <vt:lpstr>Freefrm721 BT</vt:lpstr>
      <vt:lpstr>Wingdings</vt:lpstr>
      <vt:lpstr>Angles</vt:lpstr>
      <vt:lpstr>BYD ALLE MEDLEMMER VELKOMMEN</vt:lpstr>
      <vt:lpstr>Workshop foKus</vt:lpstr>
      <vt:lpstr>PowerPoint-præsentation</vt:lpstr>
      <vt:lpstr>Medlems undersøgelse</vt:lpstr>
      <vt:lpstr>       Blev i        På grund af</vt:lpstr>
      <vt:lpstr>PowerPoint-præsentation</vt:lpstr>
      <vt:lpstr>PowerPoint-præsentation</vt:lpstr>
      <vt:lpstr>AT BYDE alle MEDLEMMER VELKOMMEN</vt:lpstr>
      <vt:lpstr>PowerPoint-præsentation</vt:lpstr>
      <vt:lpstr>PowerPoint-præsentation</vt:lpstr>
      <vt:lpstr>PowerPoint-præsentation</vt:lpstr>
      <vt:lpstr>TREDIE TRADITIONS PRINCIPPER</vt:lpstr>
      <vt:lpstr>SMÅGRUPPE DISKUSSION</vt:lpstr>
      <vt:lpstr>PowerPoint-præsentation</vt:lpstr>
      <vt:lpstr>PowerPoint-præsentation</vt:lpstr>
      <vt:lpstr>PowerPoint-præsentation</vt:lpstr>
      <vt:lpstr>PowerPoint-præsentation</vt:lpstr>
      <vt:lpstr>AT BYDE ALLE MEDLEMMER VELKOMMEN</vt:lpstr>
      <vt:lpstr>BYD ALLE MEDLEMMER VELKOMMEN</vt:lpstr>
    </vt:vector>
  </TitlesOfParts>
  <Company>NAWS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Welcoming all members</dc:title>
  <dc:creator>De Jenkins</dc:creator>
  <cp:lastModifiedBy>Mogens Reimert</cp:lastModifiedBy>
  <cp:revision>56</cp:revision>
  <cp:lastPrinted>2014-10-23T23:04:36Z</cp:lastPrinted>
  <dcterms:created xsi:type="dcterms:W3CDTF">2014-10-22T19:02:30Z</dcterms:created>
  <dcterms:modified xsi:type="dcterms:W3CDTF">2022-05-22T07:24:20Z</dcterms:modified>
</cp:coreProperties>
</file>