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Roboto Slab"/>
      <p:regular r:id="rId29"/>
      <p:bold r:id="rId30"/>
    </p:embeddedFont>
    <p:embeddedFont>
      <p:font typeface="Roboto Black"/>
      <p:bold r:id="rId31"/>
      <p:boldItalic r:id="rId32"/>
    </p:embeddedFont>
    <p:embeddedFont>
      <p:font typeface="Roboto"/>
      <p:regular r:id="rId33"/>
      <p:bold r:id="rId34"/>
      <p:italic r:id="rId35"/>
      <p:boldItalic r:id="rId36"/>
    </p:embeddedFont>
    <p:embeddedFont>
      <p:font typeface="Roboto Slab Black"/>
      <p:bold r:id="rId37"/>
    </p:embeddedFont>
    <p:embeddedFont>
      <p:font typeface="Roboto Slab Medium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ikhBiTra4oM9JxX3aTPe7I554+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Slab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Black-bold.fntdata"/><Relationship Id="rId30" Type="http://schemas.openxmlformats.org/officeDocument/2006/relationships/font" Target="fonts/RobotoSlab-bold.fntdata"/><Relationship Id="rId11" Type="http://schemas.openxmlformats.org/officeDocument/2006/relationships/slide" Target="slides/slide7.xml"/><Relationship Id="rId33" Type="http://schemas.openxmlformats.org/officeDocument/2006/relationships/font" Target="fonts/Roboto-regular.fntdata"/><Relationship Id="rId10" Type="http://schemas.openxmlformats.org/officeDocument/2006/relationships/slide" Target="slides/slide6.xml"/><Relationship Id="rId32" Type="http://schemas.openxmlformats.org/officeDocument/2006/relationships/font" Target="fonts/RobotoBlack-boldItalic.fntdata"/><Relationship Id="rId13" Type="http://schemas.openxmlformats.org/officeDocument/2006/relationships/slide" Target="slides/slide9.xml"/><Relationship Id="rId35" Type="http://schemas.openxmlformats.org/officeDocument/2006/relationships/font" Target="fonts/Roboto-italic.fntdata"/><Relationship Id="rId12" Type="http://schemas.openxmlformats.org/officeDocument/2006/relationships/slide" Target="slides/slide8.xml"/><Relationship Id="rId34" Type="http://schemas.openxmlformats.org/officeDocument/2006/relationships/font" Target="fonts/Roboto-bold.fntdata"/><Relationship Id="rId15" Type="http://schemas.openxmlformats.org/officeDocument/2006/relationships/slide" Target="slides/slide11.xml"/><Relationship Id="rId37" Type="http://schemas.openxmlformats.org/officeDocument/2006/relationships/font" Target="fonts/RobotoSlabBlack-bold.fntdata"/><Relationship Id="rId14" Type="http://schemas.openxmlformats.org/officeDocument/2006/relationships/slide" Target="slides/slide10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3.xml"/><Relationship Id="rId39" Type="http://schemas.openxmlformats.org/officeDocument/2006/relationships/font" Target="fonts/RobotoSlabMedium-bold.fntdata"/><Relationship Id="rId16" Type="http://schemas.openxmlformats.org/officeDocument/2006/relationships/slide" Target="slides/slide12.xml"/><Relationship Id="rId38" Type="http://schemas.openxmlformats.org/officeDocument/2006/relationships/font" Target="fonts/RobotoSlabMedium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dc54d3b6d1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1dc54d3b6d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dc54d3b6d1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g1dc54d3b6d1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dc54d3b6d1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1dc54d3b6d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6" name="Google Shape;36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5" name="Google Shape;38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9" name="Google Shape;39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1" name="Google Shape;42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dc54d3b6d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1dc54d3b6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dc54d3b6d1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1dc54d3b6d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9" name="Google Shape;47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8" name="Google Shape;49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dc54d3b6d1_0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g1dc54d3b6d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dc54d3b6d1_0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g1dc54d3b6d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dc54d3b6d1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1dc54d3b6d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dc54d3b6d1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1dc54d3b6d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8" name="Google Shape;24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90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70.png"/><Relationship Id="rId5" Type="http://schemas.openxmlformats.org/officeDocument/2006/relationships/image" Target="../media/image75.png"/><Relationship Id="rId6" Type="http://schemas.openxmlformats.org/officeDocument/2006/relationships/image" Target="../media/image10.png"/><Relationship Id="rId7" Type="http://schemas.openxmlformats.org/officeDocument/2006/relationships/image" Target="../media/image24.png"/><Relationship Id="rId8" Type="http://schemas.openxmlformats.org/officeDocument/2006/relationships/image" Target="../media/image7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84.png"/><Relationship Id="rId5" Type="http://schemas.openxmlformats.org/officeDocument/2006/relationships/image" Target="../media/image9.png"/><Relationship Id="rId6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7.png"/><Relationship Id="rId4" Type="http://schemas.openxmlformats.org/officeDocument/2006/relationships/image" Target="../media/image96.png"/><Relationship Id="rId5" Type="http://schemas.openxmlformats.org/officeDocument/2006/relationships/image" Target="../media/image83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46.png"/><Relationship Id="rId5" Type="http://schemas.openxmlformats.org/officeDocument/2006/relationships/image" Target="../media/image75.png"/><Relationship Id="rId6" Type="http://schemas.openxmlformats.org/officeDocument/2006/relationships/image" Target="../media/image78.png"/><Relationship Id="rId7" Type="http://schemas.openxmlformats.org/officeDocument/2006/relationships/image" Target="../media/image10.png"/><Relationship Id="rId8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Relationship Id="rId5" Type="http://schemas.openxmlformats.org/officeDocument/2006/relationships/image" Target="../media/image75.png"/><Relationship Id="rId6" Type="http://schemas.openxmlformats.org/officeDocument/2006/relationships/image" Target="../media/image78.png"/><Relationship Id="rId7" Type="http://schemas.openxmlformats.org/officeDocument/2006/relationships/image" Target="../media/image10.png"/><Relationship Id="rId8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78.png"/><Relationship Id="rId5" Type="http://schemas.openxmlformats.org/officeDocument/2006/relationships/image" Target="../media/image75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8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8.png"/><Relationship Id="rId4" Type="http://schemas.openxmlformats.org/officeDocument/2006/relationships/image" Target="../media/image93.png"/><Relationship Id="rId5" Type="http://schemas.openxmlformats.org/officeDocument/2006/relationships/image" Target="../media/image109.png"/><Relationship Id="rId6" Type="http://schemas.openxmlformats.org/officeDocument/2006/relationships/image" Target="../media/image108.png"/><Relationship Id="rId7" Type="http://schemas.openxmlformats.org/officeDocument/2006/relationships/image" Target="../media/image86.png"/><Relationship Id="rId8" Type="http://schemas.openxmlformats.org/officeDocument/2006/relationships/image" Target="../media/image9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1.png"/><Relationship Id="rId4" Type="http://schemas.openxmlformats.org/officeDocument/2006/relationships/image" Target="../media/image89.png"/><Relationship Id="rId9" Type="http://schemas.openxmlformats.org/officeDocument/2006/relationships/image" Target="../media/image105.png"/><Relationship Id="rId5" Type="http://schemas.openxmlformats.org/officeDocument/2006/relationships/image" Target="../media/image10.png"/><Relationship Id="rId6" Type="http://schemas.openxmlformats.org/officeDocument/2006/relationships/image" Target="../media/image94.png"/><Relationship Id="rId7" Type="http://schemas.openxmlformats.org/officeDocument/2006/relationships/image" Target="../media/image78.png"/><Relationship Id="rId8" Type="http://schemas.openxmlformats.org/officeDocument/2006/relationships/image" Target="../media/image117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1.png"/><Relationship Id="rId4" Type="http://schemas.openxmlformats.org/officeDocument/2006/relationships/image" Target="../media/image111.png"/><Relationship Id="rId9" Type="http://schemas.openxmlformats.org/officeDocument/2006/relationships/image" Target="../media/image78.png"/><Relationship Id="rId5" Type="http://schemas.openxmlformats.org/officeDocument/2006/relationships/image" Target="../media/image40.png"/><Relationship Id="rId6" Type="http://schemas.openxmlformats.org/officeDocument/2006/relationships/image" Target="../media/image89.png"/><Relationship Id="rId7" Type="http://schemas.openxmlformats.org/officeDocument/2006/relationships/image" Target="../media/image10.png"/><Relationship Id="rId8" Type="http://schemas.openxmlformats.org/officeDocument/2006/relationships/image" Target="../media/image119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6.png"/><Relationship Id="rId10" Type="http://schemas.openxmlformats.org/officeDocument/2006/relationships/image" Target="../media/image107.png"/><Relationship Id="rId13" Type="http://schemas.openxmlformats.org/officeDocument/2006/relationships/image" Target="../media/image129.png"/><Relationship Id="rId1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1.png"/><Relationship Id="rId4" Type="http://schemas.openxmlformats.org/officeDocument/2006/relationships/image" Target="../media/image10.png"/><Relationship Id="rId9" Type="http://schemas.openxmlformats.org/officeDocument/2006/relationships/image" Target="../media/image10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1.png"/><Relationship Id="rId4" Type="http://schemas.openxmlformats.org/officeDocument/2006/relationships/image" Target="../media/image40.png"/><Relationship Id="rId9" Type="http://schemas.openxmlformats.org/officeDocument/2006/relationships/image" Target="../media/image127.png"/><Relationship Id="rId5" Type="http://schemas.openxmlformats.org/officeDocument/2006/relationships/image" Target="../media/image89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7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0.png"/><Relationship Id="rId4" Type="http://schemas.openxmlformats.org/officeDocument/2006/relationships/image" Target="../media/image122.png"/><Relationship Id="rId9" Type="http://schemas.openxmlformats.org/officeDocument/2006/relationships/image" Target="../media/image115.png"/><Relationship Id="rId5" Type="http://schemas.openxmlformats.org/officeDocument/2006/relationships/image" Target="../media/image123.png"/><Relationship Id="rId6" Type="http://schemas.openxmlformats.org/officeDocument/2006/relationships/image" Target="../media/image128.png"/><Relationship Id="rId7" Type="http://schemas.openxmlformats.org/officeDocument/2006/relationships/image" Target="../media/image121.png"/><Relationship Id="rId8" Type="http://schemas.openxmlformats.org/officeDocument/2006/relationships/image" Target="../media/image1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6.jpg"/><Relationship Id="rId4" Type="http://schemas.openxmlformats.org/officeDocument/2006/relationships/image" Target="../media/image9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4.png"/><Relationship Id="rId13" Type="http://schemas.openxmlformats.org/officeDocument/2006/relationships/image" Target="../media/image30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15.png"/><Relationship Id="rId7" Type="http://schemas.openxmlformats.org/officeDocument/2006/relationships/image" Target="../media/image39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17.png"/><Relationship Id="rId13" Type="http://schemas.openxmlformats.org/officeDocument/2006/relationships/image" Target="../media/image35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42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27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hyperlink" Target="https://youtu.be/Lxwb29V9Mko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23.png"/><Relationship Id="rId7" Type="http://schemas.openxmlformats.org/officeDocument/2006/relationships/image" Target="../media/image40.png"/><Relationship Id="rId8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56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image" Target="../media/image41.png"/><Relationship Id="rId8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hyperlink" Target="https://youtu.be/gbn6OUhK_SQ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50.png"/><Relationship Id="rId13" Type="http://schemas.openxmlformats.org/officeDocument/2006/relationships/image" Target="../media/image17.png"/><Relationship Id="rId1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69.png"/><Relationship Id="rId5" Type="http://schemas.openxmlformats.org/officeDocument/2006/relationships/image" Target="../media/image10.png"/><Relationship Id="rId6" Type="http://schemas.openxmlformats.org/officeDocument/2006/relationships/image" Target="../media/image48.png"/><Relationship Id="rId7" Type="http://schemas.openxmlformats.org/officeDocument/2006/relationships/image" Target="../media/image43.pn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png"/><Relationship Id="rId10" Type="http://schemas.openxmlformats.org/officeDocument/2006/relationships/image" Target="../media/image59.png"/><Relationship Id="rId13" Type="http://schemas.openxmlformats.org/officeDocument/2006/relationships/image" Target="../media/image44.png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23.png"/><Relationship Id="rId15" Type="http://schemas.openxmlformats.org/officeDocument/2006/relationships/image" Target="../media/image78.png"/><Relationship Id="rId14" Type="http://schemas.openxmlformats.org/officeDocument/2006/relationships/image" Target="../media/image30.png"/><Relationship Id="rId5" Type="http://schemas.openxmlformats.org/officeDocument/2006/relationships/image" Target="../media/image75.png"/><Relationship Id="rId6" Type="http://schemas.openxmlformats.org/officeDocument/2006/relationships/image" Target="../media/image10.png"/><Relationship Id="rId7" Type="http://schemas.openxmlformats.org/officeDocument/2006/relationships/image" Target="../media/image55.png"/><Relationship Id="rId8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674" y="1331638"/>
            <a:ext cx="10266652" cy="41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50" y="2307775"/>
            <a:ext cx="11042377" cy="21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62746" y="4348197"/>
            <a:ext cx="1374651" cy="107289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>
            <p:ph type="ctrTitle"/>
          </p:nvPr>
        </p:nvSpPr>
        <p:spPr>
          <a:xfrm>
            <a:off x="1546750" y="2354800"/>
            <a:ext cx="9227400" cy="135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A69D"/>
              </a:buClr>
              <a:buSzPts val="3200"/>
              <a:buFont typeface="Roboto Slab Black"/>
              <a:buNone/>
            </a:pPr>
            <a:r>
              <a:rPr b="1" lang="es-MX" sz="4100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The Prostitutional System</a:t>
            </a:r>
            <a:endParaRPr b="1" sz="1300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A69D"/>
              </a:buClr>
              <a:buSzPts val="3200"/>
              <a:buFont typeface="Roboto Slab Black"/>
              <a:buNone/>
            </a:pPr>
            <a:r>
              <a:rPr i="1" lang="es-MX" sz="3200">
                <a:solidFill>
                  <a:srgbClr val="5DA69D"/>
                </a:solidFill>
                <a:latin typeface="Roboto Slab"/>
                <a:ea typeface="Roboto Slab"/>
                <a:cs typeface="Roboto Slab"/>
                <a:sym typeface="Roboto Slab"/>
              </a:rPr>
              <a:t>What is the evidence and what can we do?</a:t>
            </a:r>
            <a:endParaRPr i="1" sz="3200">
              <a:solidFill>
                <a:srgbClr val="5DA69D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7603"/>
            <a:ext cx="3441121" cy="515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2991678" cy="686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"/>
          <p:cNvPicPr preferRelativeResize="0"/>
          <p:nvPr/>
        </p:nvPicPr>
        <p:blipFill rotWithShape="1">
          <a:blip r:embed="rId5">
            <a:alphaModFix amt="85000"/>
          </a:blip>
          <a:srcRect b="-19035" l="0" r="0" t="19035"/>
          <a:stretch/>
        </p:blipFill>
        <p:spPr>
          <a:xfrm>
            <a:off x="0" y="9138"/>
            <a:ext cx="2534478" cy="299335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7"/>
          <p:cNvSpPr txBox="1"/>
          <p:nvPr/>
        </p:nvSpPr>
        <p:spPr>
          <a:xfrm>
            <a:off x="3575002" y="749913"/>
            <a:ext cx="2711400" cy="1246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5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Grave impacts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5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to their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5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mental health </a:t>
            </a:r>
            <a:endParaRPr b="1" i="0" sz="25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283" name="Google Shape;283;p7"/>
          <p:cNvSpPr txBox="1"/>
          <p:nvPr/>
        </p:nvSpPr>
        <p:spPr>
          <a:xfrm>
            <a:off x="7013350" y="837588"/>
            <a:ext cx="4824000" cy="5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Forced and </a:t>
            </a: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tortured recreation of pornographic scene</a:t>
            </a:r>
            <a:endParaRPr b="1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Verbal abuse, threats, unwanted touching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or kissing and harassment 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Hypersomnia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and chronic nightmares 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Dizziness, exhaustion,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nausea, vomiting, abdominal cramps, skin disorders, hair loss and premature aging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Low self-esteem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, irritability, depression, anxiety, panic attacks, obsessive-compulsive behaviors, compulsive spending, dissociation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Self-injury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, suicidal thoughts and suicide 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Substance abuse,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painkillers, sedatives, sleeping pills, antidepressants and anxiolytics, psychostimulants 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Death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by overdose or accident or HIV AIDS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Eating and </a:t>
            </a: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dissociative disorders</a:t>
            </a:r>
            <a:endParaRPr b="1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Post-traumatic stress disorder</a:t>
            </a:r>
            <a:endParaRPr b="1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223" y="604456"/>
            <a:ext cx="1620770" cy="16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7"/>
          <p:cNvSpPr txBox="1"/>
          <p:nvPr/>
        </p:nvSpPr>
        <p:spPr>
          <a:xfrm>
            <a:off x="3522519" y="2079109"/>
            <a:ext cx="3174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Multi-trauma and psychological </a:t>
            </a:r>
            <a:r>
              <a:rPr b="0" i="0" lang="es-MX" sz="18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symptoms as a result of prostitution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60415" y="823642"/>
            <a:ext cx="1070385" cy="108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809979" y="913618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809980" y="1393135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820696" y="582594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802891" y="1995432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805515" y="2457490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809981" y="306760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799645" y="3861260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799644" y="434303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7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6799643" y="497480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29643" y="2927001"/>
            <a:ext cx="2335477" cy="394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92146" y="3066759"/>
            <a:ext cx="1565132" cy="1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270763">
            <a:off x="3830817" y="5413289"/>
            <a:ext cx="812355" cy="56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5145113">
            <a:off x="1474723" y="4536887"/>
            <a:ext cx="1299768" cy="80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7"/>
          <p:cNvPicPr preferRelativeResize="0"/>
          <p:nvPr/>
        </p:nvPicPr>
        <p:blipFill rotWithShape="1">
          <a:blip r:embed="rId8">
            <a:alphaModFix/>
          </a:blip>
          <a:srcRect b="35886" l="39678" r="39196" t="36222"/>
          <a:stretch/>
        </p:blipFill>
        <p:spPr>
          <a:xfrm>
            <a:off x="6809978" y="5398003"/>
            <a:ext cx="171601" cy="16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1dc54d3b6d1_0_28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1763900" y="1848187"/>
            <a:ext cx="8553426" cy="31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dc54d3b6d1_0_28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2562171" y="1590704"/>
            <a:ext cx="5590550" cy="394912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1dc54d3b6d1_0_28"/>
          <p:cNvSpPr txBox="1"/>
          <p:nvPr/>
        </p:nvSpPr>
        <p:spPr>
          <a:xfrm>
            <a:off x="1978175" y="2628600"/>
            <a:ext cx="81267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0" i="0" lang="es-MX" sz="49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We understand that lack of </a:t>
            </a:r>
            <a:r>
              <a:rPr lang="es-MX" sz="4900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alternatives</a:t>
            </a:r>
            <a:r>
              <a:rPr b="0" i="0" lang="es-MX" sz="49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 </a:t>
            </a:r>
            <a:r>
              <a:rPr b="0" i="0" lang="es-MX" sz="49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is not a </a:t>
            </a:r>
            <a:r>
              <a:rPr lang="es-MX" sz="49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choice</a:t>
            </a:r>
            <a:endParaRPr b="0" i="0" sz="4900" u="none" cap="none" strike="noStrike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08" name="Google Shape;308;g1dc54d3b6d1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7548">
            <a:off x="2637396" y="1171322"/>
            <a:ext cx="1374651" cy="107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dc54d3b6d1_0_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14472">
            <a:off x="7605033" y="1793874"/>
            <a:ext cx="1423953" cy="371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6913" y="1847069"/>
            <a:ext cx="8138177" cy="352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450" y="2173544"/>
            <a:ext cx="9168403" cy="27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8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9001" y="2755712"/>
            <a:ext cx="8196089" cy="153619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8"/>
          <p:cNvSpPr txBox="1"/>
          <p:nvPr/>
        </p:nvSpPr>
        <p:spPr>
          <a:xfrm>
            <a:off x="2515512" y="2797867"/>
            <a:ext cx="6506818" cy="14518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A69D"/>
              </a:buClr>
              <a:buSzPts val="3200"/>
              <a:buFont typeface="Roboto Slab Black"/>
              <a:buNone/>
            </a:pPr>
            <a:r>
              <a:rPr b="1" i="0" lang="es-MX" sz="32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But behind women, there are many more...</a:t>
            </a:r>
            <a:endParaRPr b="1" i="0" sz="32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25" y="-80670"/>
            <a:ext cx="3153299" cy="515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229500" cy="68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9"/>
          <p:cNvPicPr preferRelativeResize="0"/>
          <p:nvPr/>
        </p:nvPicPr>
        <p:blipFill rotWithShape="1">
          <a:blip r:embed="rId5">
            <a:alphaModFix amt="85000"/>
          </a:blip>
          <a:srcRect b="-19035" l="0" r="0" t="19035"/>
          <a:stretch/>
        </p:blipFill>
        <p:spPr>
          <a:xfrm>
            <a:off x="0" y="9138"/>
            <a:ext cx="2534478" cy="299335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9"/>
          <p:cNvSpPr txBox="1"/>
          <p:nvPr/>
        </p:nvSpPr>
        <p:spPr>
          <a:xfrm>
            <a:off x="381025" y="2461850"/>
            <a:ext cx="2534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know about</a:t>
            </a:r>
            <a:endParaRPr b="0" i="0" sz="24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sex buyers...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9"/>
          <p:cNvSpPr txBox="1"/>
          <p:nvPr/>
        </p:nvSpPr>
        <p:spPr>
          <a:xfrm>
            <a:off x="7081151" y="1619313"/>
            <a:ext cx="516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Pornography initiates them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9"/>
          <p:cNvSpPr txBox="1"/>
          <p:nvPr/>
        </p:nvSpPr>
        <p:spPr>
          <a:xfrm>
            <a:off x="7248825" y="2249475"/>
            <a:ext cx="38880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Promotes harmful stereotypes 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and subordination of women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Dehumanizes women</a:t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Normalizes violence 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against women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Increases the probability 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of rape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Increases frequency 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of prostitution sex buying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8" name="Google Shape;328;p9"/>
          <p:cNvPicPr preferRelativeResize="0"/>
          <p:nvPr/>
        </p:nvPicPr>
        <p:blipFill rotWithShape="1">
          <a:blip r:embed="rId6">
            <a:alphaModFix/>
          </a:blip>
          <a:srcRect b="35886" l="39679" r="39197" t="36224"/>
          <a:stretch/>
        </p:blipFill>
        <p:spPr>
          <a:xfrm>
            <a:off x="7052087" y="2330131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9"/>
          <p:cNvPicPr preferRelativeResize="0"/>
          <p:nvPr/>
        </p:nvPicPr>
        <p:blipFill rotWithShape="1">
          <a:blip r:embed="rId6">
            <a:alphaModFix/>
          </a:blip>
          <a:srcRect b="35886" l="39679" r="39197" t="36224"/>
          <a:stretch/>
        </p:blipFill>
        <p:spPr>
          <a:xfrm>
            <a:off x="7052087" y="309569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9"/>
          <p:cNvPicPr preferRelativeResize="0"/>
          <p:nvPr/>
        </p:nvPicPr>
        <p:blipFill rotWithShape="1">
          <a:blip r:embed="rId6">
            <a:alphaModFix/>
          </a:blip>
          <a:srcRect b="35886" l="39679" r="39197" t="36224"/>
          <a:stretch/>
        </p:blipFill>
        <p:spPr>
          <a:xfrm>
            <a:off x="7052087" y="3644452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9"/>
          <p:cNvPicPr preferRelativeResize="0"/>
          <p:nvPr/>
        </p:nvPicPr>
        <p:blipFill rotWithShape="1">
          <a:blip r:embed="rId6">
            <a:alphaModFix/>
          </a:blip>
          <a:srcRect b="35886" l="39679" r="39197" t="36224"/>
          <a:stretch/>
        </p:blipFill>
        <p:spPr>
          <a:xfrm>
            <a:off x="7052087" y="4193189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9"/>
          <p:cNvPicPr preferRelativeResize="0"/>
          <p:nvPr/>
        </p:nvPicPr>
        <p:blipFill rotWithShape="1">
          <a:blip r:embed="rId6">
            <a:alphaModFix/>
          </a:blip>
          <a:srcRect b="35886" l="39679" r="39197" t="36224"/>
          <a:stretch/>
        </p:blipFill>
        <p:spPr>
          <a:xfrm>
            <a:off x="7052087" y="4653976"/>
            <a:ext cx="171601" cy="167353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9"/>
          <p:cNvSpPr txBox="1"/>
          <p:nvPr/>
        </p:nvSpPr>
        <p:spPr>
          <a:xfrm>
            <a:off x="7075927" y="1175438"/>
            <a:ext cx="401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Sex buyer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3526" y="585999"/>
            <a:ext cx="1581425" cy="156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97978" y="740421"/>
            <a:ext cx="806251" cy="111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08538" y="1175438"/>
            <a:ext cx="1477267" cy="14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35175" y="1293051"/>
            <a:ext cx="1424009" cy="11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44475" y="3100190"/>
            <a:ext cx="4012200" cy="3482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1dc54d3b6d1_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25" y="-80670"/>
            <a:ext cx="3153299" cy="515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dc54d3b6d1_0_10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000" y="-80675"/>
            <a:ext cx="3153300" cy="68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dc54d3b6d1_0_101"/>
          <p:cNvPicPr preferRelativeResize="0"/>
          <p:nvPr/>
        </p:nvPicPr>
        <p:blipFill rotWithShape="1">
          <a:blip r:embed="rId5">
            <a:alphaModFix amt="85000"/>
          </a:blip>
          <a:srcRect b="-19040" l="0" r="0" t="19040"/>
          <a:stretch/>
        </p:blipFill>
        <p:spPr>
          <a:xfrm>
            <a:off x="0" y="9138"/>
            <a:ext cx="2534479" cy="299335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1dc54d3b6d1_0_101"/>
          <p:cNvSpPr txBox="1"/>
          <p:nvPr/>
        </p:nvSpPr>
        <p:spPr>
          <a:xfrm>
            <a:off x="457200" y="2476700"/>
            <a:ext cx="2534400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know about</a:t>
            </a:r>
            <a:endParaRPr b="0" i="0" sz="24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sex buyers... </a:t>
            </a:r>
            <a:endParaRPr b="0" i="0" sz="24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347" name="Google Shape;347;g1dc54d3b6d1_0_101"/>
          <p:cNvSpPr txBox="1"/>
          <p:nvPr/>
        </p:nvSpPr>
        <p:spPr>
          <a:xfrm>
            <a:off x="3994702" y="772825"/>
            <a:ext cx="3764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Sex buyer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1dc54d3b6d1_0_101"/>
          <p:cNvSpPr txBox="1"/>
          <p:nvPr/>
        </p:nvSpPr>
        <p:spPr>
          <a:xfrm>
            <a:off x="3994700" y="1149875"/>
            <a:ext cx="457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In prostitution they </a:t>
            </a:r>
            <a:endParaRPr b="1" i="0" sz="18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become sex offenders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1dc54d3b6d1_0_101"/>
          <p:cNvSpPr txBox="1"/>
          <p:nvPr/>
        </p:nvSpPr>
        <p:spPr>
          <a:xfrm>
            <a:off x="7093325" y="2066850"/>
            <a:ext cx="4263900" cy="50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Payment frees 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them from any obligation to treat the person as a human being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become aroused by more violent behavior 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and blame women for 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their reaction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enjoy women's pain, 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fear,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and subjugation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Are unempathetic and indifferent to their difficulties and sufferings</a:t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7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avoid thinking about the consequences of their actions,</a:t>
            </a:r>
            <a:r>
              <a:rPr b="0" i="0" lang="es-MX" sz="17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they deny or minimize them</a:t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0" name="Google Shape;350;g1dc54d3b6d1_0_101"/>
          <p:cNvPicPr preferRelativeResize="0"/>
          <p:nvPr/>
        </p:nvPicPr>
        <p:blipFill rotWithShape="1">
          <a:blip r:embed="rId6">
            <a:alphaModFix/>
          </a:blip>
          <a:srcRect b="35886" l="39677" r="39196" t="36222"/>
          <a:stretch/>
        </p:blipFill>
        <p:spPr>
          <a:xfrm>
            <a:off x="6887376" y="214635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1dc54d3b6d1_0_101"/>
          <p:cNvPicPr preferRelativeResize="0"/>
          <p:nvPr/>
        </p:nvPicPr>
        <p:blipFill rotWithShape="1">
          <a:blip r:embed="rId6">
            <a:alphaModFix/>
          </a:blip>
          <a:srcRect b="35886" l="39677" r="39196" t="36222"/>
          <a:stretch/>
        </p:blipFill>
        <p:spPr>
          <a:xfrm>
            <a:off x="6887376" y="294088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1dc54d3b6d1_0_101"/>
          <p:cNvPicPr preferRelativeResize="0"/>
          <p:nvPr/>
        </p:nvPicPr>
        <p:blipFill rotWithShape="1">
          <a:blip r:embed="rId6">
            <a:alphaModFix/>
          </a:blip>
          <a:srcRect b="35886" l="39677" r="39196" t="36222"/>
          <a:stretch/>
        </p:blipFill>
        <p:spPr>
          <a:xfrm>
            <a:off x="6887376" y="3964022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dc54d3b6d1_0_101"/>
          <p:cNvPicPr preferRelativeResize="0"/>
          <p:nvPr/>
        </p:nvPicPr>
        <p:blipFill rotWithShape="1">
          <a:blip r:embed="rId6">
            <a:alphaModFix/>
          </a:blip>
          <a:srcRect b="35886" l="39677" r="39196" t="36222"/>
          <a:stretch/>
        </p:blipFill>
        <p:spPr>
          <a:xfrm>
            <a:off x="6887376" y="4779751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dc54d3b6d1_0_101"/>
          <p:cNvPicPr preferRelativeResize="0"/>
          <p:nvPr/>
        </p:nvPicPr>
        <p:blipFill rotWithShape="1">
          <a:blip r:embed="rId6">
            <a:alphaModFix/>
          </a:blip>
          <a:srcRect b="35886" l="39677" r="39196" t="36222"/>
          <a:stretch/>
        </p:blipFill>
        <p:spPr>
          <a:xfrm>
            <a:off x="6887376" y="5553109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dc54d3b6d1_0_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3526" y="585999"/>
            <a:ext cx="1581425" cy="156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1dc54d3b6d1_0_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97978" y="740421"/>
            <a:ext cx="806251" cy="111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dc54d3b6d1_0_10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31949" y="3964025"/>
            <a:ext cx="4570829" cy="281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dc54d3b6d1_0_53"/>
          <p:cNvSpPr txBox="1"/>
          <p:nvPr>
            <p:ph type="title"/>
          </p:nvPr>
        </p:nvSpPr>
        <p:spPr>
          <a:xfrm>
            <a:off x="4388150" y="1123025"/>
            <a:ext cx="6562800" cy="43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5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Learn more about the sex buyer</a:t>
            </a:r>
            <a:endParaRPr sz="25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500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How he is made: from pornography to prostitution </a:t>
            </a:r>
            <a:endParaRPr sz="2500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5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Slideshare</a:t>
            </a:r>
            <a:endParaRPr sz="25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5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https://www.slideshare.net/CAPint1/1-the-sex-buyer-engpptx</a:t>
            </a:r>
            <a:endParaRPr sz="25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63" name="Google Shape;363;g1dc54d3b6d1_0_53"/>
          <p:cNvPicPr preferRelativeResize="0"/>
          <p:nvPr/>
        </p:nvPicPr>
        <p:blipFill rotWithShape="1">
          <a:blip r:embed="rId3">
            <a:alphaModFix/>
          </a:blip>
          <a:srcRect b="38852" l="0" r="0" t="0"/>
          <a:stretch/>
        </p:blipFill>
        <p:spPr>
          <a:xfrm>
            <a:off x="1569000" y="727350"/>
            <a:ext cx="2663275" cy="455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290" y="1897013"/>
            <a:ext cx="3305068" cy="495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114300" cy="68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"/>
          <p:cNvPicPr preferRelativeResize="0"/>
          <p:nvPr/>
        </p:nvPicPr>
        <p:blipFill rotWithShape="1">
          <a:blip r:embed="rId5">
            <a:alphaModFix amt="85000"/>
          </a:blip>
          <a:srcRect b="-19035" l="0" r="0" t="19035"/>
          <a:stretch/>
        </p:blipFill>
        <p:spPr>
          <a:xfrm>
            <a:off x="0" y="9138"/>
            <a:ext cx="2534478" cy="299335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0"/>
          <p:cNvSpPr txBox="1"/>
          <p:nvPr/>
        </p:nvSpPr>
        <p:spPr>
          <a:xfrm>
            <a:off x="7065400" y="2628013"/>
            <a:ext cx="3768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are part of an industry that lobbies to naturalize their crimes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(human trafficking, rape, torture, assault, sexual harassment, femicide) under euphemisms like "sex work" and "adult entertainment"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0"/>
          <p:cNvSpPr txBox="1"/>
          <p:nvPr/>
        </p:nvSpPr>
        <p:spPr>
          <a:xfrm>
            <a:off x="491395" y="2740267"/>
            <a:ext cx="210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65849" y="628925"/>
            <a:ext cx="1266125" cy="125531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0"/>
          <p:cNvSpPr txBox="1"/>
          <p:nvPr/>
        </p:nvSpPr>
        <p:spPr>
          <a:xfrm>
            <a:off x="3865291" y="717947"/>
            <a:ext cx="3186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Pimps and</a:t>
            </a:r>
            <a:endParaRPr b="1" i="0" sz="28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traffickers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0"/>
          <p:cNvSpPr txBox="1"/>
          <p:nvPr/>
        </p:nvSpPr>
        <p:spPr>
          <a:xfrm>
            <a:off x="7065398" y="4841813"/>
            <a:ext cx="3578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count on pimp governments that allow and profit from women,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without considering their international responsibilities in achieving women's equality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8941" y="808954"/>
            <a:ext cx="805942" cy="8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0"/>
          <p:cNvSpPr txBox="1"/>
          <p:nvPr/>
        </p:nvSpPr>
        <p:spPr>
          <a:xfrm>
            <a:off x="304825" y="2461850"/>
            <a:ext cx="2534400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know about pimps...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0"/>
          <p:cNvSpPr txBox="1"/>
          <p:nvPr/>
        </p:nvSpPr>
        <p:spPr>
          <a:xfrm>
            <a:off x="7065400" y="967163"/>
            <a:ext cx="3768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use techniques to control and manipulate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women to stay in prostitution, believing its  their "will"     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23350" y="2785525"/>
            <a:ext cx="2739067" cy="407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0"/>
          <p:cNvPicPr preferRelativeResize="0"/>
          <p:nvPr/>
        </p:nvPicPr>
        <p:blipFill rotWithShape="1">
          <a:blip r:embed="rId9">
            <a:alphaModFix/>
          </a:blip>
          <a:srcRect b="35886" l="39677" r="39196" t="36222"/>
          <a:stretch/>
        </p:blipFill>
        <p:spPr>
          <a:xfrm>
            <a:off x="6893787" y="1057756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0"/>
          <p:cNvPicPr preferRelativeResize="0"/>
          <p:nvPr/>
        </p:nvPicPr>
        <p:blipFill rotWithShape="1">
          <a:blip r:embed="rId9">
            <a:alphaModFix/>
          </a:blip>
          <a:srcRect b="35886" l="39677" r="39196" t="36222"/>
          <a:stretch/>
        </p:blipFill>
        <p:spPr>
          <a:xfrm>
            <a:off x="6893787" y="2740281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0"/>
          <p:cNvPicPr preferRelativeResize="0"/>
          <p:nvPr/>
        </p:nvPicPr>
        <p:blipFill rotWithShape="1">
          <a:blip r:embed="rId9">
            <a:alphaModFix/>
          </a:blip>
          <a:srcRect b="35886" l="39677" r="39196" t="36222"/>
          <a:stretch/>
        </p:blipFill>
        <p:spPr>
          <a:xfrm>
            <a:off x="6893787" y="4931106"/>
            <a:ext cx="171601" cy="16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68102" y="3345102"/>
            <a:ext cx="2054850" cy="7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1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 rot="5400000">
            <a:off x="4433312" y="227360"/>
            <a:ext cx="3325376" cy="392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653261" y="1015380"/>
            <a:ext cx="8269244" cy="201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1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758700" y="1109949"/>
            <a:ext cx="10058400" cy="15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1"/>
          <p:cNvSpPr txBox="1"/>
          <p:nvPr/>
        </p:nvSpPr>
        <p:spPr>
          <a:xfrm>
            <a:off x="2633076" y="1298250"/>
            <a:ext cx="70065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A69D"/>
              </a:buClr>
              <a:buSzPts val="5400"/>
              <a:buFont typeface="Roboto Slab Black"/>
              <a:buNone/>
            </a:pPr>
            <a:r>
              <a:rPr b="1" i="0" lang="es-MX" sz="54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And what about us?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8972" y="4122745"/>
            <a:ext cx="3928900" cy="273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9400" y="3983200"/>
            <a:ext cx="4140826" cy="287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4202" y="3345102"/>
            <a:ext cx="2054850" cy="7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"/>
          <p:cNvSpPr txBox="1"/>
          <p:nvPr/>
        </p:nvSpPr>
        <p:spPr>
          <a:xfrm>
            <a:off x="2098525" y="3383150"/>
            <a:ext cx="20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sz="1400" u="none" cap="none" strike="noStrike">
                <a:solidFill>
                  <a:srgbClr val="5DA69D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SHE ASKED FOR IT</a:t>
            </a:r>
            <a:endParaRPr b="0" i="0" sz="1400" u="none" cap="none" strike="noStrike">
              <a:solidFill>
                <a:srgbClr val="5DA69D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8929075" y="3383150"/>
            <a:ext cx="20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MX" sz="1400" u="none" cap="none" strike="noStrike">
                <a:solidFill>
                  <a:srgbClr val="5DA69D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SHE LIKES IT</a:t>
            </a:r>
            <a:endParaRPr b="0" i="0" sz="1400" u="none" cap="none" strike="noStrike">
              <a:solidFill>
                <a:srgbClr val="5DA69D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0"/>
            <a:ext cx="2852530" cy="685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8562" y="1027906"/>
            <a:ext cx="1880620" cy="51511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2"/>
          <p:cNvSpPr txBox="1"/>
          <p:nvPr/>
        </p:nvSpPr>
        <p:spPr>
          <a:xfrm>
            <a:off x="4439912" y="423990"/>
            <a:ext cx="6880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MX" sz="20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In the United Nations system, </a:t>
            </a:r>
            <a:r>
              <a:rPr b="0" i="0" lang="es-MX" sz="20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several international conventions with fundamental agreements have been negotiated since 1949 </a:t>
            </a:r>
            <a:endParaRPr b="0" i="0" sz="2000" u="none" cap="none" strike="noStrike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04" name="Google Shape;404;p12"/>
          <p:cNvSpPr txBox="1"/>
          <p:nvPr/>
        </p:nvSpPr>
        <p:spPr>
          <a:xfrm>
            <a:off x="4487305" y="1996769"/>
            <a:ext cx="33123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People are not commodities.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Desires are not rights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We owe special protection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to the most vulnerable people in society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The exploitation of the prostitution of others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 is incompatible with human dignity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Sexual exploitation is a system of discrimination and inequality based on sex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0" i="0" lang="es-MX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2"/>
          <p:cNvSpPr txBox="1"/>
          <p:nvPr/>
        </p:nvSpPr>
        <p:spPr>
          <a:xfrm>
            <a:off x="8214894" y="1996769"/>
            <a:ext cx="33123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Exploitation of the prostitution of others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 is violence against women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It amounts to torture and slavery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Consent on behalf of victims is irrelevant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Profits obtained (exploitation) are punished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Preparatory acts (trafficking in persons) are punished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0" i="0" lang="es-MX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5101" y="613193"/>
            <a:ext cx="1620770" cy="16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33370" y="1064069"/>
            <a:ext cx="1277364" cy="6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4226125" y="207444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4226125" y="2825209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4226125" y="3575946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4226125" y="4555292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8000052" y="212044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8000052" y="2806375"/>
            <a:ext cx="171600" cy="1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8000052" y="3286000"/>
            <a:ext cx="171600" cy="1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2"/>
          <p:cNvPicPr preferRelativeResize="0"/>
          <p:nvPr/>
        </p:nvPicPr>
        <p:blipFill rotWithShape="1">
          <a:blip r:embed="rId7">
            <a:alphaModFix/>
          </a:blip>
          <a:srcRect b="35886" l="39679" r="39197" t="36224"/>
          <a:stretch/>
        </p:blipFill>
        <p:spPr>
          <a:xfrm>
            <a:off x="8000052" y="4009668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3384" y="4009666"/>
            <a:ext cx="3768311" cy="194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56551" y="3039703"/>
            <a:ext cx="2164084" cy="229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2"/>
          <p:cNvPicPr preferRelativeResize="0"/>
          <p:nvPr/>
        </p:nvPicPr>
        <p:blipFill rotWithShape="1">
          <a:blip r:embed="rId7">
            <a:alphaModFix/>
          </a:blip>
          <a:srcRect b="35886" l="39677" r="39196" t="36222"/>
          <a:stretch/>
        </p:blipFill>
        <p:spPr>
          <a:xfrm>
            <a:off x="8000052" y="4756168"/>
            <a:ext cx="171601" cy="16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0"/>
            <a:ext cx="2852530" cy="685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037" y="1568803"/>
            <a:ext cx="2332450" cy="273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2862" y="707425"/>
            <a:ext cx="2054356" cy="53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29507" y="931974"/>
            <a:ext cx="1880620" cy="51511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3"/>
          <p:cNvSpPr txBox="1"/>
          <p:nvPr/>
        </p:nvSpPr>
        <p:spPr>
          <a:xfrm>
            <a:off x="4011450" y="810925"/>
            <a:ext cx="703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MX" sz="21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Although some societies </a:t>
            </a:r>
            <a:r>
              <a:rPr b="1" i="0" lang="es-MX" sz="21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decided that it was better to legalize prostitution as "sex work",</a:t>
            </a:r>
            <a:r>
              <a:rPr b="0" i="0" lang="es-MX" sz="21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 it turned out that... </a:t>
            </a:r>
            <a:endParaRPr b="0" i="0" sz="21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428" name="Google Shape;428;p13"/>
          <p:cNvSpPr txBox="1"/>
          <p:nvPr/>
        </p:nvSpPr>
        <p:spPr>
          <a:xfrm>
            <a:off x="4011450" y="2052150"/>
            <a:ext cx="3757500" cy="42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Legal prostitution does not make prostitution safer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Legalizing is equivalent to decriminalizing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pimps and traffickers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It does not reduce violence against prostituted women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or trafficking for the purpose of exploitation in prostitution and other forms of sexual exploitation 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It does not reduce organized crime's control over the sex industry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0" i="0" lang="es-MX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3"/>
          <p:cNvSpPr txBox="1"/>
          <p:nvPr/>
        </p:nvSpPr>
        <p:spPr>
          <a:xfrm>
            <a:off x="8019100" y="2052138"/>
            <a:ext cx="35994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Legal prostitution does not prevent 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or reduce rape of women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Many women in prostitution report having been physically and/or sexually assaulted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by sex buyers, 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with total impunity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Sex buyers are unlikely to report trafficking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b="0" i="0" lang="es-MX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5280" y="754993"/>
            <a:ext cx="1620770" cy="16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70817" y="921613"/>
            <a:ext cx="872811" cy="122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"/>
          <p:cNvPicPr preferRelativeResize="0"/>
          <p:nvPr/>
        </p:nvPicPr>
        <p:blipFill rotWithShape="1">
          <a:blip r:embed="rId9">
            <a:alphaModFix/>
          </a:blip>
          <a:srcRect b="35886" l="39679" r="39197" t="36224"/>
          <a:stretch/>
        </p:blipFill>
        <p:spPr>
          <a:xfrm>
            <a:off x="3775966" y="214769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3"/>
          <p:cNvPicPr preferRelativeResize="0"/>
          <p:nvPr/>
        </p:nvPicPr>
        <p:blipFill rotWithShape="1">
          <a:blip r:embed="rId9">
            <a:alphaModFix/>
          </a:blip>
          <a:srcRect b="35886" l="39679" r="39197" t="36224"/>
          <a:stretch/>
        </p:blipFill>
        <p:spPr>
          <a:xfrm>
            <a:off x="3775966" y="287967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3"/>
          <p:cNvPicPr preferRelativeResize="0"/>
          <p:nvPr/>
        </p:nvPicPr>
        <p:blipFill rotWithShape="1">
          <a:blip r:embed="rId9">
            <a:alphaModFix/>
          </a:blip>
          <a:srcRect b="35886" l="39679" r="39197" t="36224"/>
          <a:stretch/>
        </p:blipFill>
        <p:spPr>
          <a:xfrm>
            <a:off x="3775966" y="3611639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3"/>
          <p:cNvPicPr preferRelativeResize="0"/>
          <p:nvPr/>
        </p:nvPicPr>
        <p:blipFill rotWithShape="1">
          <a:blip r:embed="rId9">
            <a:alphaModFix/>
          </a:blip>
          <a:srcRect b="35886" l="39679" r="39197" t="36224"/>
          <a:stretch/>
        </p:blipFill>
        <p:spPr>
          <a:xfrm>
            <a:off x="3775966" y="4846989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3"/>
          <p:cNvPicPr preferRelativeResize="0"/>
          <p:nvPr/>
        </p:nvPicPr>
        <p:blipFill rotWithShape="1">
          <a:blip r:embed="rId9">
            <a:alphaModFix/>
          </a:blip>
          <a:srcRect b="35886" l="39679" r="39197" t="36224"/>
          <a:stretch/>
        </p:blipFill>
        <p:spPr>
          <a:xfrm>
            <a:off x="7843480" y="214769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3"/>
          <p:cNvPicPr preferRelativeResize="0"/>
          <p:nvPr/>
        </p:nvPicPr>
        <p:blipFill rotWithShape="1">
          <a:blip r:embed="rId9">
            <a:alphaModFix/>
          </a:blip>
          <a:srcRect b="35886" l="39679" r="39197" t="36224"/>
          <a:stretch/>
        </p:blipFill>
        <p:spPr>
          <a:xfrm>
            <a:off x="7843480" y="2883848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3"/>
          <p:cNvPicPr preferRelativeResize="0"/>
          <p:nvPr/>
        </p:nvPicPr>
        <p:blipFill rotWithShape="1">
          <a:blip r:embed="rId9">
            <a:alphaModFix/>
          </a:blip>
          <a:srcRect b="35886" l="39679" r="39197" t="36224"/>
          <a:stretch/>
        </p:blipFill>
        <p:spPr>
          <a:xfrm>
            <a:off x="7843480" y="4066927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3"/>
          <p:cNvPicPr preferRelativeResize="0"/>
          <p:nvPr/>
        </p:nvPicPr>
        <p:blipFill rotWithShape="1">
          <a:blip r:embed="rId10">
            <a:alphaModFix/>
          </a:blip>
          <a:srcRect b="30302" l="4642" r="69033" t="20567"/>
          <a:stretch/>
        </p:blipFill>
        <p:spPr>
          <a:xfrm>
            <a:off x="1081952" y="2879687"/>
            <a:ext cx="2713231" cy="3682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dc54d3b6d1_0_0"/>
          <p:cNvPicPr preferRelativeResize="0"/>
          <p:nvPr/>
        </p:nvPicPr>
        <p:blipFill rotWithShape="1">
          <a:blip r:embed="rId3">
            <a:alphaModFix/>
          </a:blip>
          <a:srcRect b="0" l="13382" r="0" t="0"/>
          <a:stretch/>
        </p:blipFill>
        <p:spPr>
          <a:xfrm flipH="1" rot="-5400000">
            <a:off x="2738949" y="1829776"/>
            <a:ext cx="6556001" cy="28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dc54d3b6d1_0_0"/>
          <p:cNvPicPr preferRelativeResize="0"/>
          <p:nvPr/>
        </p:nvPicPr>
        <p:blipFill rotWithShape="1">
          <a:blip r:embed="rId4">
            <a:alphaModFix/>
          </a:blip>
          <a:srcRect b="0" l="3297" r="0" t="0"/>
          <a:stretch/>
        </p:blipFill>
        <p:spPr>
          <a:xfrm rot="5400000">
            <a:off x="6555688" y="1871687"/>
            <a:ext cx="6472300" cy="26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dc54d3b6d1_0_0"/>
          <p:cNvPicPr preferRelativeResize="0"/>
          <p:nvPr/>
        </p:nvPicPr>
        <p:blipFill rotWithShape="1">
          <a:blip r:embed="rId5">
            <a:alphaModFix/>
          </a:blip>
          <a:srcRect b="0" l="0" r="6655" t="0"/>
          <a:stretch/>
        </p:blipFill>
        <p:spPr>
          <a:xfrm rot="-5400000">
            <a:off x="-900262" y="1891114"/>
            <a:ext cx="6503598" cy="26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dc54d3b6d1_0_0"/>
          <p:cNvSpPr txBox="1"/>
          <p:nvPr/>
        </p:nvSpPr>
        <p:spPr>
          <a:xfrm>
            <a:off x="1318700" y="1944725"/>
            <a:ext cx="20640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s-MX" sz="22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know about women in prostitution...</a:t>
            </a:r>
            <a:endParaRPr b="0" i="0" sz="2200" u="none" cap="none" strike="noStrike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96" name="Google Shape;96;g1dc54d3b6d1_0_0"/>
          <p:cNvSpPr txBox="1"/>
          <p:nvPr/>
        </p:nvSpPr>
        <p:spPr>
          <a:xfrm>
            <a:off x="4785413" y="1868525"/>
            <a:ext cx="2399100" cy="1446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s-MX" sz="22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s-MX" sz="22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know about those who profit...</a:t>
            </a:r>
            <a:endParaRPr b="0" i="0" sz="2200" u="none" cap="none" strike="noStrike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97" name="Google Shape;97;g1dc54d3b6d1_0_0"/>
          <p:cNvSpPr txBox="1"/>
          <p:nvPr/>
        </p:nvSpPr>
        <p:spPr>
          <a:xfrm>
            <a:off x="8710875" y="1868525"/>
            <a:ext cx="206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s-MX" sz="22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have done and can do...</a:t>
            </a:r>
            <a:endParaRPr b="0" i="0" sz="2200" u="none" cap="none" strike="noStrike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98" name="Google Shape;98;g1dc54d3b6d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28075" y="3893200"/>
            <a:ext cx="1275900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1dc54d3b6d1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98432" y="3934799"/>
            <a:ext cx="735184" cy="99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1dc54d3b6d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0736" y="3868820"/>
            <a:ext cx="1052396" cy="115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dc54d3b6d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0112" y="3844162"/>
            <a:ext cx="1052390" cy="115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1dc54d3b6d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07865" y="4003680"/>
            <a:ext cx="536540" cy="81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dc54d3b6d1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72425" y="4009100"/>
            <a:ext cx="669891" cy="770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g1dc54d3b6d1_0_0"/>
          <p:cNvGrpSpPr/>
          <p:nvPr/>
        </p:nvGrpSpPr>
        <p:grpSpPr>
          <a:xfrm>
            <a:off x="9293212" y="3891724"/>
            <a:ext cx="1052453" cy="1043447"/>
            <a:chOff x="9217375" y="5272505"/>
            <a:chExt cx="1189750" cy="1179569"/>
          </a:xfrm>
        </p:grpSpPr>
        <p:pic>
          <p:nvPicPr>
            <p:cNvPr id="105" name="Google Shape;105;g1dc54d3b6d1_0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217375" y="5272505"/>
              <a:ext cx="1189750" cy="117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g1dc54d3b6d1_0_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392741" y="5561519"/>
              <a:ext cx="839012" cy="6015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1dc54d3b6d1_0_7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3715" t="0"/>
          <a:stretch/>
        </p:blipFill>
        <p:spPr>
          <a:xfrm>
            <a:off x="0" y="625"/>
            <a:ext cx="3528600" cy="6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1dc54d3b6d1_0_77"/>
          <p:cNvSpPr txBox="1"/>
          <p:nvPr/>
        </p:nvSpPr>
        <p:spPr>
          <a:xfrm>
            <a:off x="3528700" y="1321700"/>
            <a:ext cx="77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MX" sz="20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With several actors and measures to be taken</a:t>
            </a:r>
            <a:endParaRPr b="0" i="0" sz="2000" u="none" cap="none" strike="noStrike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446" name="Google Shape;446;g1dc54d3b6d1_0_77"/>
          <p:cNvGrpSpPr/>
          <p:nvPr/>
        </p:nvGrpSpPr>
        <p:grpSpPr>
          <a:xfrm>
            <a:off x="3894725" y="2246950"/>
            <a:ext cx="1275900" cy="1174750"/>
            <a:chOff x="3818525" y="2170750"/>
            <a:chExt cx="1275900" cy="1174750"/>
          </a:xfrm>
        </p:grpSpPr>
        <p:pic>
          <p:nvPicPr>
            <p:cNvPr id="447" name="Google Shape;447;g1dc54d3b6d1_0_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18525" y="2170750"/>
              <a:ext cx="1275900" cy="1174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g1dc54d3b6d1_0_7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88882" y="2212349"/>
              <a:ext cx="735184" cy="9934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9" name="Google Shape;449;g1dc54d3b6d1_0_77"/>
          <p:cNvGrpSpPr/>
          <p:nvPr/>
        </p:nvGrpSpPr>
        <p:grpSpPr>
          <a:xfrm>
            <a:off x="9991400" y="2230270"/>
            <a:ext cx="1151108" cy="1257956"/>
            <a:chOff x="9829050" y="2034757"/>
            <a:chExt cx="1151108" cy="1257956"/>
          </a:xfrm>
        </p:grpSpPr>
        <p:pic>
          <p:nvPicPr>
            <p:cNvPr id="450" name="Google Shape;450;g1dc54d3b6d1_0_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829050" y="2034757"/>
              <a:ext cx="1151108" cy="1257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g1dc54d3b6d1_0_7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10297" y="2182266"/>
              <a:ext cx="586865" cy="8963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g1dc54d3b6d1_0_77"/>
          <p:cNvGrpSpPr/>
          <p:nvPr/>
        </p:nvGrpSpPr>
        <p:grpSpPr>
          <a:xfrm>
            <a:off x="7040312" y="1954600"/>
            <a:ext cx="1151100" cy="1257950"/>
            <a:chOff x="6704337" y="1854350"/>
            <a:chExt cx="1151100" cy="1257950"/>
          </a:xfrm>
        </p:grpSpPr>
        <p:pic>
          <p:nvPicPr>
            <p:cNvPr id="453" name="Google Shape;453;g1dc54d3b6d1_0_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4337" y="1854350"/>
              <a:ext cx="1151100" cy="125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g1dc54d3b6d1_0_7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16246" y="2034757"/>
              <a:ext cx="732725" cy="8423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" name="Google Shape;455;g1dc54d3b6d1_0_77"/>
          <p:cNvSpPr txBox="1"/>
          <p:nvPr/>
        </p:nvSpPr>
        <p:spPr>
          <a:xfrm>
            <a:off x="330137" y="1819075"/>
            <a:ext cx="2852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The prostitutional system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1dc54d3b6d1_0_77"/>
          <p:cNvSpPr txBox="1"/>
          <p:nvPr/>
        </p:nvSpPr>
        <p:spPr>
          <a:xfrm>
            <a:off x="3681510" y="3547436"/>
            <a:ext cx="1745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Decriminalizing women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57" name="Google Shape;457;g1dc54d3b6d1_0_77"/>
          <p:cNvSpPr txBox="1"/>
          <p:nvPr/>
        </p:nvSpPr>
        <p:spPr>
          <a:xfrm>
            <a:off x="3574575" y="426850"/>
            <a:ext cx="8087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MX" sz="2800" u="none" cap="none" strike="noStrike">
                <a:solidFill>
                  <a:srgbClr val="5DA69D"/>
                </a:solidFill>
                <a:latin typeface="Roboto Slab"/>
                <a:ea typeface="Roboto Slab"/>
                <a:cs typeface="Roboto Slab"/>
                <a:sym typeface="Roboto Slab"/>
              </a:rPr>
              <a:t>Other societies </a:t>
            </a:r>
            <a:r>
              <a:rPr b="0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understood that it was a system of exploitation</a:t>
            </a:r>
            <a:endParaRPr b="0" i="0" sz="28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458" name="Google Shape;458;g1dc54d3b6d1_0_77"/>
          <p:cNvSpPr txBox="1"/>
          <p:nvPr/>
        </p:nvSpPr>
        <p:spPr>
          <a:xfrm>
            <a:off x="6474851" y="3263513"/>
            <a:ext cx="2346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Criminalizing 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sex buyers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59" name="Google Shape;459;g1dc54d3b6d1_0_77"/>
          <p:cNvSpPr txBox="1"/>
          <p:nvPr/>
        </p:nvSpPr>
        <p:spPr>
          <a:xfrm>
            <a:off x="9302271" y="3521100"/>
            <a:ext cx="251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Criminalizing pimps 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and traffickers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60" name="Google Shape;460;g1dc54d3b6d1_0_77"/>
          <p:cNvSpPr txBox="1"/>
          <p:nvPr/>
        </p:nvSpPr>
        <p:spPr>
          <a:xfrm>
            <a:off x="5128876" y="5767400"/>
            <a:ext cx="2133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Preventing among vulnerable populations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61" name="Google Shape;461;g1dc54d3b6d1_0_77"/>
          <p:cNvSpPr txBox="1"/>
          <p:nvPr/>
        </p:nvSpPr>
        <p:spPr>
          <a:xfrm>
            <a:off x="8006276" y="5743100"/>
            <a:ext cx="2983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Educating society on </a:t>
            </a:r>
            <a:r>
              <a:rPr lang="es-MX" sz="1600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economic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, sex and </a:t>
            </a:r>
            <a:r>
              <a:rPr lang="es-MX" sz="1600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ethnic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equality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462" name="Google Shape;462;g1dc54d3b6d1_0_77"/>
          <p:cNvGrpSpPr/>
          <p:nvPr/>
        </p:nvGrpSpPr>
        <p:grpSpPr>
          <a:xfrm>
            <a:off x="5596662" y="4491662"/>
            <a:ext cx="1151100" cy="1257950"/>
            <a:chOff x="5181887" y="4342312"/>
            <a:chExt cx="1151100" cy="1257950"/>
          </a:xfrm>
        </p:grpSpPr>
        <p:pic>
          <p:nvPicPr>
            <p:cNvPr id="463" name="Google Shape;463;g1dc54d3b6d1_0_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81887" y="4342312"/>
              <a:ext cx="1151100" cy="125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g1dc54d3b6d1_0_7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246825" y="4446353"/>
              <a:ext cx="984150" cy="1051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5" name="Google Shape;465;g1dc54d3b6d1_0_77"/>
          <p:cNvGrpSpPr/>
          <p:nvPr/>
        </p:nvGrpSpPr>
        <p:grpSpPr>
          <a:xfrm>
            <a:off x="8276562" y="4509200"/>
            <a:ext cx="1151100" cy="1257950"/>
            <a:chOff x="7846387" y="4428300"/>
            <a:chExt cx="1151100" cy="1257950"/>
          </a:xfrm>
        </p:grpSpPr>
        <p:pic>
          <p:nvPicPr>
            <p:cNvPr id="466" name="Google Shape;466;g1dc54d3b6d1_0_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46387" y="4428300"/>
              <a:ext cx="1151100" cy="125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g1dc54d3b6d1_0_7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063725" y="4792792"/>
              <a:ext cx="735200" cy="59368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g1dc54d3b6d1_0_77"/>
          <p:cNvGrpSpPr/>
          <p:nvPr/>
        </p:nvGrpSpPr>
        <p:grpSpPr>
          <a:xfrm>
            <a:off x="861104" y="583150"/>
            <a:ext cx="1061211" cy="1159717"/>
            <a:chOff x="711119" y="1801819"/>
            <a:chExt cx="1745700" cy="1907744"/>
          </a:xfrm>
        </p:grpSpPr>
        <p:pic>
          <p:nvPicPr>
            <p:cNvPr id="469" name="Google Shape;469;g1dc54d3b6d1_0_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11119" y="1801819"/>
              <a:ext cx="1745700" cy="1907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g1dc54d3b6d1_0_7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44775" y="2030413"/>
              <a:ext cx="1275900" cy="1410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1" name="Google Shape;471;g1dc54d3b6d1_0_7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686036">
            <a:off x="5619288" y="2562417"/>
            <a:ext cx="1051824" cy="24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1dc54d3b6d1_0_7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782104">
            <a:off x="8688682" y="2302190"/>
            <a:ext cx="814035" cy="78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1dc54d3b6d1_0_7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6307648">
            <a:off x="9737991" y="4193406"/>
            <a:ext cx="814034" cy="78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1dc54d3b6d1_0_7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0654237">
            <a:off x="6926002" y="5029770"/>
            <a:ext cx="1051824" cy="24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dc54d3b6d1_0_7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0436676">
            <a:off x="4648115" y="4230684"/>
            <a:ext cx="673567" cy="6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1dc54d3b6d1_0_7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398400" y="2500238"/>
            <a:ext cx="3580224" cy="411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0"/>
            <a:ext cx="2852530" cy="685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1852" y="5440282"/>
            <a:ext cx="2054356" cy="53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8720" y="5719175"/>
            <a:ext cx="1880620" cy="51511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4"/>
          <p:cNvSpPr txBox="1"/>
          <p:nvPr/>
        </p:nvSpPr>
        <p:spPr>
          <a:xfrm>
            <a:off x="3752803" y="845325"/>
            <a:ext cx="7993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Some societies </a:t>
            </a:r>
            <a:r>
              <a:rPr b="0" i="0" lang="es-MX" sz="24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wanted to go further...</a:t>
            </a:r>
            <a:r>
              <a:rPr b="0" i="0" lang="es-MX" sz="24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b="0" i="0" sz="2400" u="none" cap="none" strike="noStrike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MX" sz="24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They decided to abolish the prostitutional system</a:t>
            </a:r>
            <a:endParaRPr b="0" i="1" sz="2400" u="none" cap="none" strike="noStrike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85" name="Google Shape;485;p14"/>
          <p:cNvSpPr txBox="1"/>
          <p:nvPr/>
        </p:nvSpPr>
        <p:spPr>
          <a:xfrm>
            <a:off x="4286129" y="2336786"/>
            <a:ext cx="3312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do not normalize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or accept payment for sex and consider it violence against women 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criminalize the purchase of sex acts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as the root of the problem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Prostituted persons are NOT considered criminals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and are offered prevention, protection, mental, physical and emotional health support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0" i="0" lang="es-MX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4"/>
          <p:cNvSpPr txBox="1"/>
          <p:nvPr/>
        </p:nvSpPr>
        <p:spPr>
          <a:xfrm>
            <a:off x="8140148" y="2361894"/>
            <a:ext cx="34587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offer exit alternatives,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work permits, residency, debt forgiveness and housing support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They don’t allow impunity for traffickers and pimps,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who profit from pornography and prostitution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Educate their youth in respectful, empathetic and desired sexuality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and equality between women and men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0" i="0" lang="es-MX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33599" y="539550"/>
            <a:ext cx="1620770" cy="16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56711" y="851715"/>
            <a:ext cx="1142967" cy="9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4114528" y="243513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4114528" y="3414047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4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4114528" y="4454208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4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7968547" y="2421528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4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7968547" y="3414047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4"/>
          <p:cNvPicPr preferRelativeResize="0"/>
          <p:nvPr/>
        </p:nvPicPr>
        <p:blipFill rotWithShape="1">
          <a:blip r:embed="rId8">
            <a:alphaModFix/>
          </a:blip>
          <a:srcRect b="35886" l="39679" r="39197" t="36224"/>
          <a:stretch/>
        </p:blipFill>
        <p:spPr>
          <a:xfrm>
            <a:off x="7968547" y="4433280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8056" y="2582120"/>
            <a:ext cx="4082271" cy="235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2560" y="938894"/>
            <a:ext cx="4700026" cy="437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0539" y="1050298"/>
            <a:ext cx="4194057" cy="296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0064" y="1581760"/>
            <a:ext cx="7991872" cy="27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5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65041" y="2027582"/>
            <a:ext cx="8866650" cy="17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9481" y="3066280"/>
            <a:ext cx="4678690" cy="379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75270" y="2169861"/>
            <a:ext cx="551689" cy="47244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5"/>
          <p:cNvSpPr txBox="1"/>
          <p:nvPr/>
        </p:nvSpPr>
        <p:spPr>
          <a:xfrm>
            <a:off x="2200266" y="2374940"/>
            <a:ext cx="78918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32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IT IS TIME TO STOP THE DAMAGE</a:t>
            </a:r>
            <a:endParaRPr b="1" i="0" sz="32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32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Abolishing the prostitutional system is the solution</a:t>
            </a:r>
            <a:endParaRPr b="1" i="0" sz="32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A69D"/>
              </a:buClr>
              <a:buSzPts val="3200"/>
              <a:buFont typeface="Roboto Slab Black"/>
              <a:buNone/>
            </a:pPr>
            <a:r>
              <a:t/>
            </a:r>
            <a:endParaRPr b="1" i="0" sz="32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pic>
        <p:nvPicPr>
          <p:cNvPr id="507" name="Google Shape;50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22227" y="3887618"/>
            <a:ext cx="3792003" cy="3001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dc54d3b6d1_0_62"/>
          <p:cNvSpPr txBox="1"/>
          <p:nvPr/>
        </p:nvSpPr>
        <p:spPr>
          <a:xfrm>
            <a:off x="1070100" y="993900"/>
            <a:ext cx="10051800" cy="4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SOURCES:</a:t>
            </a:r>
            <a:endParaRPr b="0" i="0" sz="16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United Nations Convention for the Suppression of the Traffic in Persons and of the Exploitation of the Prostitution of Others (1949).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Convention on the Elimination of All Forms of Discrimination against Women -CEDAW (1979)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United Nations General Assembly Declaration on the Elimination of Violence against Women (1992)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CEDAW Committee's General Recommendation No. 19 on Violence against Women (1992)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Protocol to Prevent, Suppress and Punish Trafficking in Persons Palermo Protocol supplementing the United Nations Convention against Transnational Organized Crime (2000)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Model Law on Trafficking in Persons, UNODC (2010)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CEDAW Committee General Recommendation No. 38 on Trafficking in Women and Girls in Global Migration Contexts (2020)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Disproportionate and Unique Risks to Women in Prostitution, Elly Arrow (2023)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Laws against the prostitution system in Sweden, France, Canada, Norway, Ireland, Iceland, Israel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6B"/>
              </a:buClr>
              <a:buSzPts val="1600"/>
              <a:buFont typeface="Roboto"/>
              <a:buChar char="●"/>
            </a:pPr>
            <a:r>
              <a:rPr b="0" i="1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Law legalizing prostitution in Germany and New Zealand</a:t>
            </a:r>
            <a:endParaRPr b="0" i="1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MX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g1dc54d3b6d1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1dc54d3b6d1_0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1800" y="1953325"/>
            <a:ext cx="9168406" cy="14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1dc54d3b6d1_0_70"/>
          <p:cNvSpPr txBox="1"/>
          <p:nvPr/>
        </p:nvSpPr>
        <p:spPr>
          <a:xfrm>
            <a:off x="1700850" y="1877125"/>
            <a:ext cx="8892300" cy="119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s-MX" sz="4200" u="none" cap="none" strike="noStrike">
                <a:solidFill>
                  <a:schemeClr val="lt1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Share and be part of the change</a:t>
            </a:r>
            <a:endParaRPr b="0" i="0" sz="4200" u="none" cap="none" strike="noStrike">
              <a:solidFill>
                <a:schemeClr val="lt1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n Piedra PNG transparente - StickPNG" id="111" name="Google Shape;1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4815" y="4561324"/>
            <a:ext cx="2828387" cy="212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9459" y="3356668"/>
            <a:ext cx="1438659" cy="283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5163" y="532209"/>
            <a:ext cx="2831598" cy="34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735" y="0"/>
            <a:ext cx="3242892" cy="686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4552" y="2708870"/>
            <a:ext cx="2614535" cy="311732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310601" y="2791578"/>
            <a:ext cx="23676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MX" sz="25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know about women in prostitution...</a:t>
            </a:r>
            <a:endParaRPr b="0" i="0" sz="25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4047789" y="1470172"/>
            <a:ext cx="16424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Trauma</a:t>
            </a:r>
            <a:endParaRPr b="0" i="0" sz="28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4047789" y="1930993"/>
            <a:ext cx="2216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Strong </a:t>
            </a:r>
            <a:r>
              <a:rPr b="1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childhood violence</a:t>
            </a:r>
            <a:endParaRPr b="1" i="0" sz="18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9" name="Google Shape;119;p2"/>
          <p:cNvGrpSpPr/>
          <p:nvPr/>
        </p:nvGrpSpPr>
        <p:grpSpPr>
          <a:xfrm>
            <a:off x="9687950" y="3823231"/>
            <a:ext cx="990880" cy="982401"/>
            <a:chOff x="9723311" y="2585747"/>
            <a:chExt cx="990880" cy="982401"/>
          </a:xfrm>
        </p:grpSpPr>
        <p:pic>
          <p:nvPicPr>
            <p:cNvPr id="120" name="Google Shape;120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23311" y="2585747"/>
              <a:ext cx="990880" cy="98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889790" y="2747486"/>
              <a:ext cx="682225" cy="6599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" name="Google Shape;122;p2"/>
          <p:cNvGrpSpPr/>
          <p:nvPr/>
        </p:nvGrpSpPr>
        <p:grpSpPr>
          <a:xfrm>
            <a:off x="2054778" y="1236031"/>
            <a:ext cx="1568910" cy="1555484"/>
            <a:chOff x="2873700" y="32647"/>
            <a:chExt cx="2152503" cy="2134083"/>
          </a:xfrm>
        </p:grpSpPr>
        <p:pic>
          <p:nvPicPr>
            <p:cNvPr id="123" name="Google Shape;123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873700" y="32647"/>
              <a:ext cx="2152503" cy="2134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272399" y="309493"/>
              <a:ext cx="1468540" cy="14893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Google Shape;125;p2"/>
          <p:cNvGrpSpPr/>
          <p:nvPr/>
        </p:nvGrpSpPr>
        <p:grpSpPr>
          <a:xfrm>
            <a:off x="7633528" y="3869066"/>
            <a:ext cx="990880" cy="982401"/>
            <a:chOff x="7780143" y="2586385"/>
            <a:chExt cx="990880" cy="982401"/>
          </a:xfrm>
        </p:grpSpPr>
        <p:pic>
          <p:nvPicPr>
            <p:cNvPr id="126" name="Google Shape;126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780143" y="2586385"/>
              <a:ext cx="990880" cy="98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970408" y="2724255"/>
              <a:ext cx="621782" cy="7053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" name="Google Shape;128;p2"/>
          <p:cNvGrpSpPr/>
          <p:nvPr/>
        </p:nvGrpSpPr>
        <p:grpSpPr>
          <a:xfrm>
            <a:off x="7609679" y="1554559"/>
            <a:ext cx="990880" cy="982401"/>
            <a:chOff x="7804736" y="711304"/>
            <a:chExt cx="990880" cy="982401"/>
          </a:xfrm>
        </p:grpSpPr>
        <p:pic>
          <p:nvPicPr>
            <p:cNvPr id="129" name="Google Shape;129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804736" y="711304"/>
              <a:ext cx="990880" cy="98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8008160" y="788319"/>
              <a:ext cx="584030" cy="9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" name="Google Shape;131;p2"/>
          <p:cNvGrpSpPr/>
          <p:nvPr/>
        </p:nvGrpSpPr>
        <p:grpSpPr>
          <a:xfrm>
            <a:off x="9744428" y="1554559"/>
            <a:ext cx="990880" cy="982401"/>
            <a:chOff x="9939485" y="711304"/>
            <a:chExt cx="990880" cy="982401"/>
          </a:xfrm>
        </p:grpSpPr>
        <p:pic>
          <p:nvPicPr>
            <p:cNvPr id="132" name="Google Shape;132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39485" y="711304"/>
              <a:ext cx="990880" cy="98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0073050" y="849927"/>
              <a:ext cx="711341" cy="6665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2"/>
          <p:cNvSpPr txBox="1"/>
          <p:nvPr/>
        </p:nvSpPr>
        <p:spPr>
          <a:xfrm>
            <a:off x="7083136" y="2536960"/>
            <a:ext cx="2043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Sexual abuse </a:t>
            </a:r>
            <a:endParaRPr b="1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from relatives or community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9253849" y="2577324"/>
            <a:ext cx="195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Physical abuse,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domestic violence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7406731" y="4943970"/>
            <a:ext cx="132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Emotional</a:t>
            </a: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neglect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9483076" y="4943975"/>
            <a:ext cx="164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Verbal abuse </a:t>
            </a:r>
            <a:r>
              <a:rPr b="0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and domination</a:t>
            </a:r>
            <a:endParaRPr b="0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4357" y="3575502"/>
            <a:ext cx="1438659" cy="283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410" y="0"/>
            <a:ext cx="2831598" cy="34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735" y="0"/>
            <a:ext cx="3242892" cy="686364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/>
          <p:nvPr/>
        </p:nvSpPr>
        <p:spPr>
          <a:xfrm>
            <a:off x="288589" y="2512875"/>
            <a:ext cx="23676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0" lang="es-MX" sz="25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know about women in prostitution...</a:t>
            </a:r>
            <a:endParaRPr b="0" i="0" sz="18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3686978" y="947547"/>
            <a:ext cx="291245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Vulnerability</a:t>
            </a:r>
            <a:endParaRPr b="0" i="0" sz="28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3728244" y="1409342"/>
            <a:ext cx="276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Women from diverse groups </a:t>
            </a:r>
            <a:r>
              <a:rPr b="0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in society</a:t>
            </a:r>
            <a:endParaRPr b="0" i="0" sz="18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6812510" y="1653598"/>
            <a:ext cx="174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Indigenous, black and ethnic minorities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9132086" y="1736823"/>
            <a:ext cx="2194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Migrant, stateless, refugee and asylum seekers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6719404" y="3532909"/>
            <a:ext cx="1967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Women and girls with disabilities and deprived of care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9186918" y="3835697"/>
            <a:ext cx="196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Rural women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8095126" y="5582203"/>
            <a:ext cx="1967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Displaced, conflict and post-conflict victims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" name="Google Shape;153;p3"/>
          <p:cNvGrpSpPr/>
          <p:nvPr/>
        </p:nvGrpSpPr>
        <p:grpSpPr>
          <a:xfrm>
            <a:off x="7195159" y="485923"/>
            <a:ext cx="980387" cy="1017277"/>
            <a:chOff x="7463536" y="1209626"/>
            <a:chExt cx="980387" cy="1017277"/>
          </a:xfrm>
        </p:grpSpPr>
        <p:pic>
          <p:nvPicPr>
            <p:cNvPr id="154" name="Google Shape;154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63536" y="1254903"/>
              <a:ext cx="980387" cy="9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520686" y="1209626"/>
              <a:ext cx="837932" cy="97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" name="Google Shape;156;p3"/>
          <p:cNvGrpSpPr/>
          <p:nvPr/>
        </p:nvGrpSpPr>
        <p:grpSpPr>
          <a:xfrm>
            <a:off x="8588437" y="4610203"/>
            <a:ext cx="980387" cy="972000"/>
            <a:chOff x="8492485" y="5006362"/>
            <a:chExt cx="980387" cy="972000"/>
          </a:xfrm>
        </p:grpSpPr>
        <p:pic>
          <p:nvPicPr>
            <p:cNvPr id="157" name="Google Shape;157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2485" y="5006362"/>
              <a:ext cx="980387" cy="9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625561" y="5124283"/>
              <a:ext cx="714234" cy="6617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3"/>
          <p:cNvGrpSpPr/>
          <p:nvPr/>
        </p:nvGrpSpPr>
        <p:grpSpPr>
          <a:xfrm>
            <a:off x="9667340" y="2757336"/>
            <a:ext cx="980387" cy="972000"/>
            <a:chOff x="9765180" y="3292744"/>
            <a:chExt cx="980387" cy="972000"/>
          </a:xfrm>
        </p:grpSpPr>
        <p:pic>
          <p:nvPicPr>
            <p:cNvPr id="160" name="Google Shape;160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65180" y="3292744"/>
              <a:ext cx="980387" cy="9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866278" y="3351392"/>
              <a:ext cx="778190" cy="7645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" name="Google Shape;162;p3"/>
          <p:cNvGrpSpPr/>
          <p:nvPr/>
        </p:nvGrpSpPr>
        <p:grpSpPr>
          <a:xfrm>
            <a:off x="9667199" y="615352"/>
            <a:ext cx="1006543" cy="972000"/>
            <a:chOff x="9739024" y="1254903"/>
            <a:chExt cx="1006543" cy="972000"/>
          </a:xfrm>
        </p:grpSpPr>
        <p:pic>
          <p:nvPicPr>
            <p:cNvPr id="163" name="Google Shape;163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65180" y="1254903"/>
              <a:ext cx="980387" cy="9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739024" y="1411332"/>
              <a:ext cx="1006543" cy="637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" name="Google Shape;165;p3"/>
          <p:cNvGrpSpPr/>
          <p:nvPr/>
        </p:nvGrpSpPr>
        <p:grpSpPr>
          <a:xfrm>
            <a:off x="7181081" y="2452835"/>
            <a:ext cx="980387" cy="972000"/>
            <a:chOff x="7463535" y="3292744"/>
            <a:chExt cx="980387" cy="972000"/>
          </a:xfrm>
        </p:grpSpPr>
        <p:pic>
          <p:nvPicPr>
            <p:cNvPr id="166" name="Google Shape;166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63535" y="3292744"/>
              <a:ext cx="980387" cy="9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575696" y="3334480"/>
              <a:ext cx="829280" cy="8671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" name="Google Shape;16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0336" y="706320"/>
            <a:ext cx="1571696" cy="155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75399" y="751399"/>
            <a:ext cx="1325994" cy="14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28605" y="3826900"/>
            <a:ext cx="5156920" cy="30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834208" y="6214855"/>
            <a:ext cx="1326000" cy="368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1dc54d3b6d1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5100" y="5144275"/>
            <a:ext cx="8293450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1dc54d3b6d1_0_5"/>
          <p:cNvSpPr txBox="1"/>
          <p:nvPr>
            <p:ph type="title"/>
          </p:nvPr>
        </p:nvSpPr>
        <p:spPr>
          <a:xfrm>
            <a:off x="2096125" y="5308950"/>
            <a:ext cx="8531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818"/>
              <a:buNone/>
            </a:pPr>
            <a:r>
              <a:rPr lang="es-MX" sz="2200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Learn more about trauma and traumatization </a:t>
            </a:r>
            <a:endParaRPr sz="2200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818"/>
              <a:buNone/>
            </a:pPr>
            <a:r>
              <a:rPr lang="es-MX" sz="22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in the lives of two women here:</a:t>
            </a:r>
            <a:endParaRPr sz="22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1818"/>
              <a:buNone/>
            </a:pPr>
            <a:r>
              <a:rPr lang="es-MX" sz="22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s-MX" sz="2200" u="sng">
                <a:solidFill>
                  <a:schemeClr val="hlink"/>
                </a:solidFill>
                <a:latin typeface="Roboto Slab"/>
                <a:ea typeface="Roboto Slab"/>
                <a:cs typeface="Roboto Slab"/>
                <a:sym typeface="Roboto Slab"/>
                <a:hlinkClick r:id="rId4"/>
              </a:rPr>
              <a:t>https://youtu.be/Lxwb29V9Mko</a:t>
            </a:r>
            <a:r>
              <a:rPr lang="es-MX" sz="22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22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6250"/>
              <a:buNone/>
            </a:pPr>
            <a:r>
              <a:t/>
            </a:r>
            <a:endParaRPr sz="32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78" name="Google Shape;178;g1dc54d3b6d1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0539" y="1032169"/>
            <a:ext cx="6865047" cy="380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dc54d3b6d1_0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16960" y="4035036"/>
            <a:ext cx="1299768" cy="80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dc54d3b6d1_0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614476">
            <a:off x="1993362" y="742500"/>
            <a:ext cx="2054355" cy="53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dc54d3b6d1_0_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88070" y="951193"/>
            <a:ext cx="1137297" cy="357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034" y="3167889"/>
            <a:ext cx="2831599" cy="347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600" y="-2825"/>
            <a:ext cx="3290400" cy="686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"/>
          <p:cNvSpPr txBox="1"/>
          <p:nvPr/>
        </p:nvSpPr>
        <p:spPr>
          <a:xfrm>
            <a:off x="367025" y="2420850"/>
            <a:ext cx="23424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25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know about women in prostitution...</a:t>
            </a:r>
            <a:endParaRPr b="0" i="0" sz="25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189" name="Google Shape;189;p4"/>
          <p:cNvSpPr txBox="1"/>
          <p:nvPr/>
        </p:nvSpPr>
        <p:spPr>
          <a:xfrm>
            <a:off x="3426468" y="738852"/>
            <a:ext cx="3290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Exploitation </a:t>
            </a:r>
            <a:endParaRPr b="1" i="0" sz="2800" u="none" cap="none" strike="noStrike">
              <a:solidFill>
                <a:srgbClr val="5DA69D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of their vulnerability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3426476" y="2067075"/>
            <a:ext cx="312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through </a:t>
            </a:r>
            <a:r>
              <a:rPr b="1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various techniques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"/>
          <p:cNvSpPr txBox="1"/>
          <p:nvPr/>
        </p:nvSpPr>
        <p:spPr>
          <a:xfrm>
            <a:off x="7285935" y="1677548"/>
            <a:ext cx="1745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Flattery and infatuation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7285935" y="3482832"/>
            <a:ext cx="174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Inducement into pornography and prostitution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9684575" y="1666375"/>
            <a:ext cx="1881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Transportation and debt bondage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9760779" y="3482832"/>
            <a:ext cx="174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Forced addictions and isolation 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8538266" y="5212241"/>
            <a:ext cx="174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Threats, degradation and torture</a:t>
            </a:r>
            <a:endParaRPr b="0" i="0" sz="1600" u="none" cap="none" strike="noStrike">
              <a:solidFill>
                <a:srgbClr val="5B3C6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8486" y="627899"/>
            <a:ext cx="1620770" cy="16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8583" y="627899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43427" y="627899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43427" y="2488970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8583" y="2488970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914" y="4229073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42001" y="738852"/>
            <a:ext cx="1144668" cy="130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43936" y="708572"/>
            <a:ext cx="769598" cy="75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78886" y="2569910"/>
            <a:ext cx="499699" cy="82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86659" y="2590644"/>
            <a:ext cx="944235" cy="73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77833" y="666694"/>
            <a:ext cx="761886" cy="78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024727" y="4262684"/>
            <a:ext cx="772761" cy="89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622575" y="3605574"/>
            <a:ext cx="5822525" cy="325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1dc54d3b6d1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275" y="5144275"/>
            <a:ext cx="9356650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dc54d3b6d1_0_11"/>
          <p:cNvSpPr txBox="1"/>
          <p:nvPr>
            <p:ph type="title"/>
          </p:nvPr>
        </p:nvSpPr>
        <p:spPr>
          <a:xfrm>
            <a:off x="2556888" y="5144275"/>
            <a:ext cx="719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2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Learn more about the techniques used by </a:t>
            </a:r>
            <a:endParaRPr sz="22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MX" sz="2200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pimps and traffickers </a:t>
            </a:r>
            <a:r>
              <a:rPr lang="es-MX" sz="22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here: </a:t>
            </a:r>
            <a:r>
              <a:rPr lang="es-MX" sz="2200" u="sng">
                <a:solidFill>
                  <a:schemeClr val="hlink"/>
                </a:solidFill>
                <a:latin typeface="Roboto Slab"/>
                <a:ea typeface="Roboto Slab"/>
                <a:cs typeface="Roboto Slab"/>
                <a:sym typeface="Roboto Slab"/>
                <a:hlinkClick r:id="rId4"/>
              </a:rPr>
              <a:t>https://youtu.be/gbn6OUhK_SQ</a:t>
            </a:r>
            <a:r>
              <a:rPr lang="es-MX" sz="2200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2200">
              <a:solidFill>
                <a:srgbClr val="5B3C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15" name="Google Shape;215;g1dc54d3b6d1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04356" y="899703"/>
            <a:ext cx="7388332" cy="424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dc54d3b6d1_0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696708">
            <a:off x="1771120" y="1258865"/>
            <a:ext cx="1137297" cy="35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dc54d3b6d1_0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696708">
            <a:off x="9073439" y="4504416"/>
            <a:ext cx="1137297" cy="357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034" y="3167889"/>
            <a:ext cx="2831598" cy="34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725" y="0"/>
            <a:ext cx="3091300" cy="68636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5"/>
          <p:cNvSpPr txBox="1"/>
          <p:nvPr/>
        </p:nvSpPr>
        <p:spPr>
          <a:xfrm>
            <a:off x="300589" y="2413625"/>
            <a:ext cx="23676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25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What we know about women in prostitution...</a:t>
            </a:r>
            <a:endParaRPr b="0" i="0" sz="2500" u="none" cap="none" strike="noStrike">
              <a:solidFill>
                <a:srgbClr val="5B3C6B"/>
              </a:solidFill>
              <a:latin typeface="Roboto Slab Black"/>
              <a:ea typeface="Roboto Slab Black"/>
              <a:cs typeface="Roboto Slab Black"/>
              <a:sym typeface="Roboto Slab Black"/>
            </a:endParaRPr>
          </a:p>
        </p:txBody>
      </p:sp>
      <p:sp>
        <p:nvSpPr>
          <p:cNvPr id="225" name="Google Shape;225;p5"/>
          <p:cNvSpPr txBox="1"/>
          <p:nvPr/>
        </p:nvSpPr>
        <p:spPr>
          <a:xfrm>
            <a:off x="3426476" y="801900"/>
            <a:ext cx="3568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8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Wanting to leave and not being able to escape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"/>
          <p:cNvSpPr txBox="1"/>
          <p:nvPr/>
        </p:nvSpPr>
        <p:spPr>
          <a:xfrm>
            <a:off x="3479943" y="2213202"/>
            <a:ext cx="276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MX" sz="18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Impossibility due to structural causes  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7211299" y="1773800"/>
            <a:ext cx="1936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Socio-economic injustice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"/>
          <p:cNvSpPr txBox="1"/>
          <p:nvPr/>
        </p:nvSpPr>
        <p:spPr>
          <a:xfrm>
            <a:off x="7211310" y="3579082"/>
            <a:ext cx="1745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Conflict situations and humanitarian emergencies</a:t>
            </a:r>
            <a:endParaRPr b="1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5"/>
          <p:cNvSpPr txBox="1"/>
          <p:nvPr/>
        </p:nvSpPr>
        <p:spPr>
          <a:xfrm>
            <a:off x="9686154" y="1762630"/>
            <a:ext cx="174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MX" sz="1600" u="none" cap="none" strike="noStrike">
                <a:solidFill>
                  <a:srgbClr val="5B3C6B"/>
                </a:solidFill>
                <a:latin typeface="Roboto Black"/>
                <a:ea typeface="Roboto Black"/>
                <a:cs typeface="Roboto Black"/>
                <a:sym typeface="Roboto Black"/>
              </a:rPr>
              <a:t>Discrimination in migration and asylum regimes</a:t>
            </a:r>
            <a:endParaRPr b="1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9686154" y="3579082"/>
            <a:ext cx="174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Demand that fosters exploitation</a:t>
            </a:r>
            <a:endParaRPr b="1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5"/>
          <p:cNvSpPr txBox="1"/>
          <p:nvPr/>
        </p:nvSpPr>
        <p:spPr>
          <a:xfrm>
            <a:off x="8463641" y="5308491"/>
            <a:ext cx="1745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MX" sz="16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Use of digital technology in trafficking</a:t>
            </a:r>
            <a:endParaRPr b="1" i="0" sz="16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5223" y="931246"/>
            <a:ext cx="1620770" cy="16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3958" y="724149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68802" y="724149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68802" y="2585220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3958" y="2585220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6289" y="4325323"/>
            <a:ext cx="98038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5361" y="2620254"/>
            <a:ext cx="777581" cy="89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5487" y="1087784"/>
            <a:ext cx="839396" cy="10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91592" y="4394968"/>
            <a:ext cx="889781" cy="69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09325" y="2679961"/>
            <a:ext cx="627425" cy="79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31572" y="777786"/>
            <a:ext cx="712191" cy="73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26841">
            <a:off x="4406554" y="2953054"/>
            <a:ext cx="1970827" cy="336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02541" y="3850253"/>
            <a:ext cx="2639889" cy="136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43949" y="884956"/>
            <a:ext cx="1006543" cy="637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083" y="1845053"/>
            <a:ext cx="3186497" cy="515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2991678" cy="686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6"/>
          <p:cNvPicPr preferRelativeResize="0"/>
          <p:nvPr/>
        </p:nvPicPr>
        <p:blipFill rotWithShape="1">
          <a:blip r:embed="rId5">
            <a:alphaModFix amt="85000"/>
          </a:blip>
          <a:srcRect b="-19035" l="0" r="0" t="19035"/>
          <a:stretch/>
        </p:blipFill>
        <p:spPr>
          <a:xfrm>
            <a:off x="0" y="9138"/>
            <a:ext cx="2534478" cy="299335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6"/>
          <p:cNvSpPr txBox="1"/>
          <p:nvPr/>
        </p:nvSpPr>
        <p:spPr>
          <a:xfrm>
            <a:off x="3254598" y="2043275"/>
            <a:ext cx="2648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MX" sz="1800" u="none" cap="none" strike="noStrike">
                <a:solidFill>
                  <a:srgbClr val="5B3C6B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Produced by sex buyers and pimps </a:t>
            </a:r>
            <a:r>
              <a:rPr b="0" i="0" lang="es-MX" sz="1800" u="none" cap="none" strike="noStrike">
                <a:solidFill>
                  <a:srgbClr val="5B3C6B"/>
                </a:solidFill>
                <a:latin typeface="Roboto Slab"/>
                <a:ea typeface="Roboto Slab"/>
                <a:cs typeface="Roboto Slab"/>
                <a:sym typeface="Roboto Slab"/>
              </a:rPr>
              <a:t>in order to control them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"/>
          <p:cNvSpPr txBox="1"/>
          <p:nvPr/>
        </p:nvSpPr>
        <p:spPr>
          <a:xfrm>
            <a:off x="3188770" y="738717"/>
            <a:ext cx="28752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MX" sz="25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Grave impacts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5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to their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MX" sz="2500" u="none" cap="none" strike="noStrike">
                <a:solidFill>
                  <a:srgbClr val="5DA69D"/>
                </a:solidFill>
                <a:latin typeface="Roboto Slab Black"/>
                <a:ea typeface="Roboto Slab Black"/>
                <a:cs typeface="Roboto Slab Black"/>
                <a:sym typeface="Roboto Slab Black"/>
              </a:rPr>
              <a:t>physical health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"/>
          <p:cNvSpPr txBox="1"/>
          <p:nvPr/>
        </p:nvSpPr>
        <p:spPr>
          <a:xfrm>
            <a:off x="6409750" y="513725"/>
            <a:ext cx="5190900" cy="6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Slapping, arm twisting, kicking, punching, </a:t>
            </a: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strangulation, tying up, confinement, burns,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and threats with knives or guns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Chronic abdominal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, joint, muscle, and chest pain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Bruises, wounds, bone fractures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, and even internal injuries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Head trauma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and concussion from violence against them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Gastrointestinal and digestive problems,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malnutrition, intestinal inflammation, anal tears, fissures, injuries and prolapse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Increased risk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of cervical cancer, risk of HIV/AIDS 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Cystitis, incontinence, sexually transmitted diseases, irregular and painful menstruation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Fetal injury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 and miscarriage in pregnant prostitution, death at birth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Infections, bruising, swelling, scarring, </a:t>
            </a: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pain and death related to surgical and cosmetic interventions to follow "beauty trends"</a:t>
            </a:r>
            <a:endParaRPr b="1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Murders due to "dissatisfaction" of buyers who take advantage of nudity, </a:t>
            </a:r>
            <a:r>
              <a:rPr b="0" i="0" lang="es-MX" sz="1400" u="none" cap="none" strike="noStrike">
                <a:solidFill>
                  <a:srgbClr val="5B3C6B"/>
                </a:solidFill>
                <a:latin typeface="Roboto"/>
                <a:ea typeface="Roboto"/>
                <a:cs typeface="Roboto"/>
                <a:sym typeface="Roboto"/>
              </a:rPr>
              <a:t>penetration, BDSM practices, drugs or drunkenness </a:t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B3C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7847" y="513717"/>
            <a:ext cx="1620770" cy="1606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6"/>
          <p:cNvGrpSpPr/>
          <p:nvPr/>
        </p:nvGrpSpPr>
        <p:grpSpPr>
          <a:xfrm>
            <a:off x="166635" y="2500018"/>
            <a:ext cx="4458080" cy="4409683"/>
            <a:chOff x="335600" y="2578064"/>
            <a:chExt cx="4458080" cy="4409683"/>
          </a:xfrm>
        </p:grpSpPr>
        <p:pic>
          <p:nvPicPr>
            <p:cNvPr id="258" name="Google Shape;258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39733" y="4062904"/>
              <a:ext cx="2379276" cy="2924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3868189">
              <a:off x="2879803" y="3851847"/>
              <a:ext cx="1500148" cy="139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35600" y="6009044"/>
              <a:ext cx="1299768" cy="806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rot="5980096">
              <a:off x="4041671" y="4268856"/>
              <a:ext cx="812355" cy="563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274182" y="2578064"/>
              <a:ext cx="2133784" cy="1196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683294" y="2928636"/>
              <a:ext cx="1267273" cy="1575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721185" y="3281151"/>
              <a:ext cx="1137297" cy="3574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" name="Google Shape;265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73901" y="662579"/>
            <a:ext cx="1261970" cy="11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27083" y="1646106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37994" y="207541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37720" y="2550829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37994" y="3381823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26842" y="4212816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31051" y="5692798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19569" y="4876459"/>
            <a:ext cx="171600" cy="1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17352" y="1189174"/>
            <a:ext cx="171601" cy="16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6"/>
          <p:cNvPicPr preferRelativeResize="0"/>
          <p:nvPr/>
        </p:nvPicPr>
        <p:blipFill rotWithShape="1">
          <a:blip r:embed="rId15">
            <a:alphaModFix/>
          </a:blip>
          <a:srcRect b="35886" l="39679" r="39197" t="36224"/>
          <a:stretch/>
        </p:blipFill>
        <p:spPr>
          <a:xfrm>
            <a:off x="6017352" y="580322"/>
            <a:ext cx="171601" cy="16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2023-01-25T20:38:28Z</dcterms:created>
  <dc:creator>Muho Mugen</dc:creator>
</cp:coreProperties>
</file>