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 Slab"/>
      <p:regular r:id="rId35"/>
      <p:bold r:id="rId36"/>
    </p:embeddedFont>
    <p:embeddedFont>
      <p:font typeface="Roboto Black"/>
      <p:bold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Roboto Slab Black"/>
      <p:bold r:id="rId43"/>
    </p:embeddedFont>
    <p:embeddedFont>
      <p:font typeface="Corbel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8" roundtripDataSignature="AMtx7mhvK8hNtkDGaXzO9Jh4U6VbPQO2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5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7.xml"/><Relationship Id="rId44" Type="http://schemas.openxmlformats.org/officeDocument/2006/relationships/font" Target="fonts/Corbel-regular.fntdata"/><Relationship Id="rId21" Type="http://schemas.openxmlformats.org/officeDocument/2006/relationships/slide" Target="slides/slide16.xml"/><Relationship Id="rId43" Type="http://schemas.openxmlformats.org/officeDocument/2006/relationships/font" Target="fonts/RobotoSlabBlack-bold.fntdata"/><Relationship Id="rId24" Type="http://schemas.openxmlformats.org/officeDocument/2006/relationships/slide" Target="slides/slide19.xml"/><Relationship Id="rId46" Type="http://schemas.openxmlformats.org/officeDocument/2006/relationships/font" Target="fonts/Corbel-italic.fntdata"/><Relationship Id="rId23" Type="http://schemas.openxmlformats.org/officeDocument/2006/relationships/slide" Target="slides/slide18.xml"/><Relationship Id="rId45" Type="http://schemas.openxmlformats.org/officeDocument/2006/relationships/font" Target="fonts/Corbel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font" Target="fonts/Corbel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Black-bold.fntdata"/><Relationship Id="rId14" Type="http://schemas.openxmlformats.org/officeDocument/2006/relationships/slide" Target="slides/slide9.xml"/><Relationship Id="rId36" Type="http://schemas.openxmlformats.org/officeDocument/2006/relationships/font" Target="fonts/RobotoSlab-bold.fntdata"/><Relationship Id="rId17" Type="http://schemas.openxmlformats.org/officeDocument/2006/relationships/slide" Target="slides/slide12.xml"/><Relationship Id="rId39" Type="http://schemas.openxmlformats.org/officeDocument/2006/relationships/font" Target="fonts/Roboto-regular.fntdata"/><Relationship Id="rId16" Type="http://schemas.openxmlformats.org/officeDocument/2006/relationships/slide" Target="slides/slide11.xml"/><Relationship Id="rId38" Type="http://schemas.openxmlformats.org/officeDocument/2006/relationships/font" Target="fonts/RobotoBlack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11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Black"/>
              <a:buNone/>
              <a:defRPr b="0" i="0" sz="28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 Black"/>
              <a:buChar char="●"/>
              <a:defRPr b="0" i="0" sz="18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93.png"/><Relationship Id="rId13" Type="http://schemas.openxmlformats.org/officeDocument/2006/relationships/image" Target="../media/image67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Relationship Id="rId15" Type="http://schemas.openxmlformats.org/officeDocument/2006/relationships/image" Target="../media/image64.png"/><Relationship Id="rId14" Type="http://schemas.openxmlformats.org/officeDocument/2006/relationships/image" Target="../media/image70.png"/><Relationship Id="rId16" Type="http://schemas.openxmlformats.org/officeDocument/2006/relationships/image" Target="../media/image92.png"/><Relationship Id="rId5" Type="http://schemas.openxmlformats.org/officeDocument/2006/relationships/image" Target="../media/image60.png"/><Relationship Id="rId6" Type="http://schemas.openxmlformats.org/officeDocument/2006/relationships/image" Target="../media/image66.png"/><Relationship Id="rId7" Type="http://schemas.openxmlformats.org/officeDocument/2006/relationships/image" Target="../media/image71.png"/><Relationship Id="rId8" Type="http://schemas.openxmlformats.org/officeDocument/2006/relationships/image" Target="../media/image8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3.png"/><Relationship Id="rId10" Type="http://schemas.openxmlformats.org/officeDocument/2006/relationships/image" Target="../media/image84.png"/><Relationship Id="rId13" Type="http://schemas.openxmlformats.org/officeDocument/2006/relationships/image" Target="../media/image80.png"/><Relationship Id="rId1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png"/><Relationship Id="rId4" Type="http://schemas.openxmlformats.org/officeDocument/2006/relationships/image" Target="../media/image78.png"/><Relationship Id="rId9" Type="http://schemas.openxmlformats.org/officeDocument/2006/relationships/image" Target="../media/image61.png"/><Relationship Id="rId14" Type="http://schemas.openxmlformats.org/officeDocument/2006/relationships/image" Target="../media/image90.png"/><Relationship Id="rId5" Type="http://schemas.openxmlformats.org/officeDocument/2006/relationships/image" Target="../media/image88.png"/><Relationship Id="rId6" Type="http://schemas.openxmlformats.org/officeDocument/2006/relationships/image" Target="../media/image74.png"/><Relationship Id="rId7" Type="http://schemas.openxmlformats.org/officeDocument/2006/relationships/image" Target="../media/image42.png"/><Relationship Id="rId8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Relationship Id="rId4" Type="http://schemas.openxmlformats.org/officeDocument/2006/relationships/image" Target="../media/image86.png"/><Relationship Id="rId5" Type="http://schemas.openxmlformats.org/officeDocument/2006/relationships/image" Target="../media/image106.png"/><Relationship Id="rId6" Type="http://schemas.openxmlformats.org/officeDocument/2006/relationships/image" Target="../media/image97.png"/><Relationship Id="rId7" Type="http://schemas.openxmlformats.org/officeDocument/2006/relationships/image" Target="../media/image96.png"/><Relationship Id="rId8" Type="http://schemas.openxmlformats.org/officeDocument/2006/relationships/image" Target="../media/image9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71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95.png"/><Relationship Id="rId9" Type="http://schemas.openxmlformats.org/officeDocument/2006/relationships/image" Target="../media/image105.png"/><Relationship Id="rId5" Type="http://schemas.openxmlformats.org/officeDocument/2006/relationships/image" Target="../media/image100.png"/><Relationship Id="rId6" Type="http://schemas.openxmlformats.org/officeDocument/2006/relationships/image" Target="../media/image99.png"/><Relationship Id="rId7" Type="http://schemas.openxmlformats.org/officeDocument/2006/relationships/image" Target="../media/image91.png"/><Relationship Id="rId8" Type="http://schemas.openxmlformats.org/officeDocument/2006/relationships/image" Target="../media/image94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0.png"/><Relationship Id="rId10" Type="http://schemas.openxmlformats.org/officeDocument/2006/relationships/image" Target="../media/image117.png"/><Relationship Id="rId13" Type="http://schemas.openxmlformats.org/officeDocument/2006/relationships/image" Target="../media/image135.png"/><Relationship Id="rId1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2.png"/><Relationship Id="rId4" Type="http://schemas.openxmlformats.org/officeDocument/2006/relationships/image" Target="../media/image86.png"/><Relationship Id="rId9" Type="http://schemas.openxmlformats.org/officeDocument/2006/relationships/image" Target="../media/image111.png"/><Relationship Id="rId15" Type="http://schemas.openxmlformats.org/officeDocument/2006/relationships/image" Target="../media/image132.png"/><Relationship Id="rId14" Type="http://schemas.openxmlformats.org/officeDocument/2006/relationships/image" Target="../media/image115.png"/><Relationship Id="rId16" Type="http://schemas.openxmlformats.org/officeDocument/2006/relationships/image" Target="../media/image116.png"/><Relationship Id="rId5" Type="http://schemas.openxmlformats.org/officeDocument/2006/relationships/image" Target="../media/image123.png"/><Relationship Id="rId6" Type="http://schemas.openxmlformats.org/officeDocument/2006/relationships/image" Target="../media/image66.png"/><Relationship Id="rId7" Type="http://schemas.openxmlformats.org/officeDocument/2006/relationships/image" Target="../media/image113.png"/><Relationship Id="rId8" Type="http://schemas.openxmlformats.org/officeDocument/2006/relationships/image" Target="../media/image102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0.png"/><Relationship Id="rId11" Type="http://schemas.openxmlformats.org/officeDocument/2006/relationships/image" Target="../media/image154.png"/><Relationship Id="rId22" Type="http://schemas.openxmlformats.org/officeDocument/2006/relationships/image" Target="../media/image134.png"/><Relationship Id="rId10" Type="http://schemas.openxmlformats.org/officeDocument/2006/relationships/image" Target="../media/image129.png"/><Relationship Id="rId21" Type="http://schemas.openxmlformats.org/officeDocument/2006/relationships/image" Target="../media/image131.png"/><Relationship Id="rId13" Type="http://schemas.openxmlformats.org/officeDocument/2006/relationships/image" Target="../media/image121.png"/><Relationship Id="rId1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6.png"/><Relationship Id="rId4" Type="http://schemas.openxmlformats.org/officeDocument/2006/relationships/image" Target="../media/image145.png"/><Relationship Id="rId9" Type="http://schemas.openxmlformats.org/officeDocument/2006/relationships/image" Target="../media/image144.png"/><Relationship Id="rId15" Type="http://schemas.openxmlformats.org/officeDocument/2006/relationships/image" Target="../media/image126.png"/><Relationship Id="rId14" Type="http://schemas.openxmlformats.org/officeDocument/2006/relationships/image" Target="../media/image124.png"/><Relationship Id="rId17" Type="http://schemas.openxmlformats.org/officeDocument/2006/relationships/image" Target="../media/image133.png"/><Relationship Id="rId16" Type="http://schemas.openxmlformats.org/officeDocument/2006/relationships/image" Target="../media/image125.png"/><Relationship Id="rId5" Type="http://schemas.openxmlformats.org/officeDocument/2006/relationships/image" Target="../media/image120.png"/><Relationship Id="rId19" Type="http://schemas.openxmlformats.org/officeDocument/2006/relationships/image" Target="../media/image128.png"/><Relationship Id="rId6" Type="http://schemas.openxmlformats.org/officeDocument/2006/relationships/image" Target="../media/image127.png"/><Relationship Id="rId18" Type="http://schemas.openxmlformats.org/officeDocument/2006/relationships/image" Target="../media/image153.png"/><Relationship Id="rId7" Type="http://schemas.openxmlformats.org/officeDocument/2006/relationships/image" Target="../media/image119.png"/><Relationship Id="rId8" Type="http://schemas.openxmlformats.org/officeDocument/2006/relationships/image" Target="../media/image1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2.png"/><Relationship Id="rId11" Type="http://schemas.openxmlformats.org/officeDocument/2006/relationships/image" Target="../media/image139.png"/><Relationship Id="rId22" Type="http://schemas.openxmlformats.org/officeDocument/2006/relationships/image" Target="../media/image169.png"/><Relationship Id="rId10" Type="http://schemas.openxmlformats.org/officeDocument/2006/relationships/image" Target="../media/image137.png"/><Relationship Id="rId21" Type="http://schemas.openxmlformats.org/officeDocument/2006/relationships/image" Target="../media/image150.png"/><Relationship Id="rId13" Type="http://schemas.openxmlformats.org/officeDocument/2006/relationships/image" Target="../media/image136.png"/><Relationship Id="rId1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171.png"/><Relationship Id="rId9" Type="http://schemas.openxmlformats.org/officeDocument/2006/relationships/image" Target="../media/image159.png"/><Relationship Id="rId15" Type="http://schemas.openxmlformats.org/officeDocument/2006/relationships/image" Target="../media/image70.png"/><Relationship Id="rId14" Type="http://schemas.openxmlformats.org/officeDocument/2006/relationships/image" Target="../media/image147.png"/><Relationship Id="rId17" Type="http://schemas.openxmlformats.org/officeDocument/2006/relationships/image" Target="../media/image180.png"/><Relationship Id="rId16" Type="http://schemas.openxmlformats.org/officeDocument/2006/relationships/image" Target="../media/image156.png"/><Relationship Id="rId5" Type="http://schemas.openxmlformats.org/officeDocument/2006/relationships/image" Target="../media/image71.png"/><Relationship Id="rId19" Type="http://schemas.openxmlformats.org/officeDocument/2006/relationships/image" Target="../media/image160.png"/><Relationship Id="rId6" Type="http://schemas.openxmlformats.org/officeDocument/2006/relationships/image" Target="../media/image148.png"/><Relationship Id="rId18" Type="http://schemas.openxmlformats.org/officeDocument/2006/relationships/image" Target="../media/image149.png"/><Relationship Id="rId7" Type="http://schemas.openxmlformats.org/officeDocument/2006/relationships/image" Target="../media/image184.png"/><Relationship Id="rId8" Type="http://schemas.openxmlformats.org/officeDocument/2006/relationships/image" Target="../media/image168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3.png"/><Relationship Id="rId10" Type="http://schemas.openxmlformats.org/officeDocument/2006/relationships/image" Target="../media/image170.png"/><Relationship Id="rId13" Type="http://schemas.openxmlformats.org/officeDocument/2006/relationships/image" Target="../media/image177.png"/><Relationship Id="rId1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6.png"/><Relationship Id="rId4" Type="http://schemas.openxmlformats.org/officeDocument/2006/relationships/image" Target="../media/image148.png"/><Relationship Id="rId9" Type="http://schemas.openxmlformats.org/officeDocument/2006/relationships/image" Target="../media/image172.png"/><Relationship Id="rId15" Type="http://schemas.openxmlformats.org/officeDocument/2006/relationships/image" Target="../media/image162.png"/><Relationship Id="rId14" Type="http://schemas.openxmlformats.org/officeDocument/2006/relationships/image" Target="../media/image192.png"/><Relationship Id="rId17" Type="http://schemas.openxmlformats.org/officeDocument/2006/relationships/image" Target="../media/image175.png"/><Relationship Id="rId16" Type="http://schemas.openxmlformats.org/officeDocument/2006/relationships/image" Target="../media/image176.png"/><Relationship Id="rId5" Type="http://schemas.openxmlformats.org/officeDocument/2006/relationships/image" Target="../media/image164.png"/><Relationship Id="rId6" Type="http://schemas.openxmlformats.org/officeDocument/2006/relationships/image" Target="../media/image161.png"/><Relationship Id="rId18" Type="http://schemas.openxmlformats.org/officeDocument/2006/relationships/image" Target="../media/image182.png"/><Relationship Id="rId7" Type="http://schemas.openxmlformats.org/officeDocument/2006/relationships/image" Target="../media/image165.png"/><Relationship Id="rId8" Type="http://schemas.openxmlformats.org/officeDocument/2006/relationships/image" Target="../media/image18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5.png"/><Relationship Id="rId4" Type="http://schemas.openxmlformats.org/officeDocument/2006/relationships/image" Target="../media/image103.png"/><Relationship Id="rId5" Type="http://schemas.openxmlformats.org/officeDocument/2006/relationships/image" Target="../media/image225.png"/><Relationship Id="rId6" Type="http://schemas.openxmlformats.org/officeDocument/2006/relationships/image" Target="../media/image207.png"/><Relationship Id="rId7" Type="http://schemas.openxmlformats.org/officeDocument/2006/relationships/image" Target="../media/image1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35.png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55.png"/><Relationship Id="rId5" Type="http://schemas.openxmlformats.org/officeDocument/2006/relationships/image" Target="../media/image199.png"/><Relationship Id="rId6" Type="http://schemas.openxmlformats.org/officeDocument/2006/relationships/image" Target="../media/image103.png"/><Relationship Id="rId7" Type="http://schemas.openxmlformats.org/officeDocument/2006/relationships/image" Target="../media/image153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8.png"/><Relationship Id="rId10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8.png"/><Relationship Id="rId4" Type="http://schemas.openxmlformats.org/officeDocument/2006/relationships/image" Target="../media/image123.png"/><Relationship Id="rId9" Type="http://schemas.openxmlformats.org/officeDocument/2006/relationships/image" Target="../media/image225.png"/><Relationship Id="rId5" Type="http://schemas.openxmlformats.org/officeDocument/2006/relationships/image" Target="../media/image103.png"/><Relationship Id="rId6" Type="http://schemas.openxmlformats.org/officeDocument/2006/relationships/image" Target="../media/image55.png"/><Relationship Id="rId7" Type="http://schemas.openxmlformats.org/officeDocument/2006/relationships/image" Target="../media/image154.png"/><Relationship Id="rId8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8.png"/><Relationship Id="rId11" Type="http://schemas.openxmlformats.org/officeDocument/2006/relationships/image" Target="../media/image215.png"/><Relationship Id="rId22" Type="http://schemas.openxmlformats.org/officeDocument/2006/relationships/image" Target="../media/image209.png"/><Relationship Id="rId10" Type="http://schemas.openxmlformats.org/officeDocument/2006/relationships/image" Target="../media/image204.png"/><Relationship Id="rId21" Type="http://schemas.openxmlformats.org/officeDocument/2006/relationships/image" Target="../media/image210.png"/><Relationship Id="rId13" Type="http://schemas.openxmlformats.org/officeDocument/2006/relationships/image" Target="../media/image243.png"/><Relationship Id="rId12" Type="http://schemas.openxmlformats.org/officeDocument/2006/relationships/image" Target="../media/image20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90.png"/><Relationship Id="rId9" Type="http://schemas.openxmlformats.org/officeDocument/2006/relationships/image" Target="../media/image202.png"/><Relationship Id="rId15" Type="http://schemas.openxmlformats.org/officeDocument/2006/relationships/image" Target="../media/image232.png"/><Relationship Id="rId14" Type="http://schemas.openxmlformats.org/officeDocument/2006/relationships/image" Target="../media/image203.png"/><Relationship Id="rId17" Type="http://schemas.openxmlformats.org/officeDocument/2006/relationships/image" Target="../media/image200.png"/><Relationship Id="rId16" Type="http://schemas.openxmlformats.org/officeDocument/2006/relationships/image" Target="../media/image201.png"/><Relationship Id="rId5" Type="http://schemas.openxmlformats.org/officeDocument/2006/relationships/image" Target="../media/image198.png"/><Relationship Id="rId19" Type="http://schemas.openxmlformats.org/officeDocument/2006/relationships/image" Target="../media/image211.png"/><Relationship Id="rId6" Type="http://schemas.openxmlformats.org/officeDocument/2006/relationships/image" Target="../media/image213.png"/><Relationship Id="rId18" Type="http://schemas.openxmlformats.org/officeDocument/2006/relationships/image" Target="../media/image231.png"/><Relationship Id="rId7" Type="http://schemas.openxmlformats.org/officeDocument/2006/relationships/image" Target="../media/image206.png"/><Relationship Id="rId8" Type="http://schemas.openxmlformats.org/officeDocument/2006/relationships/image" Target="../media/image10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0.png"/><Relationship Id="rId4" Type="http://schemas.openxmlformats.org/officeDocument/2006/relationships/image" Target="../media/image229.jpg"/><Relationship Id="rId5" Type="http://schemas.openxmlformats.org/officeDocument/2006/relationships/image" Target="../media/image217.png"/><Relationship Id="rId6" Type="http://schemas.openxmlformats.org/officeDocument/2006/relationships/image" Target="../media/image60.png"/><Relationship Id="rId7" Type="http://schemas.openxmlformats.org/officeDocument/2006/relationships/image" Target="../media/image2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image" Target="../media/image222.png"/><Relationship Id="rId5" Type="http://schemas.openxmlformats.org/officeDocument/2006/relationships/image" Target="../media/image238.png"/><Relationship Id="rId6" Type="http://schemas.openxmlformats.org/officeDocument/2006/relationships/image" Target="../media/image35.png"/><Relationship Id="rId7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1.png"/><Relationship Id="rId10" Type="http://schemas.openxmlformats.org/officeDocument/2006/relationships/image" Target="../media/image150.png"/><Relationship Id="rId1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6.png"/><Relationship Id="rId5" Type="http://schemas.openxmlformats.org/officeDocument/2006/relationships/image" Target="../media/image240.png"/><Relationship Id="rId6" Type="http://schemas.openxmlformats.org/officeDocument/2006/relationships/image" Target="../media/image198.png"/><Relationship Id="rId7" Type="http://schemas.openxmlformats.org/officeDocument/2006/relationships/image" Target="../media/image48.png"/><Relationship Id="rId8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2.png"/><Relationship Id="rId4" Type="http://schemas.openxmlformats.org/officeDocument/2006/relationships/image" Target="../media/image236.png"/><Relationship Id="rId9" Type="http://schemas.openxmlformats.org/officeDocument/2006/relationships/image" Target="../media/image239.png"/><Relationship Id="rId5" Type="http://schemas.openxmlformats.org/officeDocument/2006/relationships/image" Target="../media/image233.png"/><Relationship Id="rId6" Type="http://schemas.openxmlformats.org/officeDocument/2006/relationships/image" Target="../media/image244.png"/><Relationship Id="rId7" Type="http://schemas.openxmlformats.org/officeDocument/2006/relationships/image" Target="../media/image60.png"/><Relationship Id="rId8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4.jpg"/><Relationship Id="rId4" Type="http://schemas.openxmlformats.org/officeDocument/2006/relationships/image" Target="../media/image1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11.png"/><Relationship Id="rId13" Type="http://schemas.openxmlformats.org/officeDocument/2006/relationships/image" Target="../media/image18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77.png"/><Relationship Id="rId7" Type="http://schemas.openxmlformats.org/officeDocument/2006/relationships/image" Target="../media/image1.png"/><Relationship Id="rId8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25.png"/><Relationship Id="rId13" Type="http://schemas.openxmlformats.org/officeDocument/2006/relationships/image" Target="../media/image19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37.png"/><Relationship Id="rId8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50.png"/><Relationship Id="rId7" Type="http://schemas.openxmlformats.org/officeDocument/2006/relationships/image" Target="../media/image20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48.png"/><Relationship Id="rId13" Type="http://schemas.openxmlformats.org/officeDocument/2006/relationships/image" Target="../media/image57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Relationship Id="rId14" Type="http://schemas.openxmlformats.org/officeDocument/2006/relationships/image" Target="../media/image13.png"/><Relationship Id="rId5" Type="http://schemas.openxmlformats.org/officeDocument/2006/relationships/image" Target="../media/image39.png"/><Relationship Id="rId6" Type="http://schemas.openxmlformats.org/officeDocument/2006/relationships/image" Target="../media/image32.png"/><Relationship Id="rId7" Type="http://schemas.openxmlformats.org/officeDocument/2006/relationships/image" Target="../media/image24.pn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5" Type="http://schemas.openxmlformats.org/officeDocument/2006/relationships/image" Target="../media/image55.png"/><Relationship Id="rId14" Type="http://schemas.openxmlformats.org/officeDocument/2006/relationships/image" Target="../media/image18.png"/><Relationship Id="rId17" Type="http://schemas.openxmlformats.org/officeDocument/2006/relationships/image" Target="../media/image56.png"/><Relationship Id="rId16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61.png"/><Relationship Id="rId18" Type="http://schemas.openxmlformats.org/officeDocument/2006/relationships/image" Target="../media/image54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725" y="1380725"/>
            <a:ext cx="6605102" cy="24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2850" y="2912725"/>
            <a:ext cx="5594625" cy="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>
            <p:ph type="ctrTitle"/>
          </p:nvPr>
        </p:nvSpPr>
        <p:spPr>
          <a:xfrm>
            <a:off x="1407650" y="2072750"/>
            <a:ext cx="5889900" cy="9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6000"/>
              <a:t>The Sex Buyer</a:t>
            </a:r>
            <a:endParaRPr sz="6000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9313">
            <a:off x="308921" y="1940622"/>
            <a:ext cx="4265385" cy="232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5400000">
            <a:off x="2196025" y="2096950"/>
            <a:ext cx="357700" cy="11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7350" y="1544825"/>
            <a:ext cx="3612023" cy="18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04700" y="3062200"/>
            <a:ext cx="1654276" cy="103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4831976" y="3062200"/>
            <a:ext cx="1850774" cy="10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700" y="1738825"/>
            <a:ext cx="3988800" cy="5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92738" y="369275"/>
            <a:ext cx="5465100" cy="7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"/>
          <p:cNvSpPr txBox="1"/>
          <p:nvPr>
            <p:ph idx="1" type="subTitle"/>
          </p:nvPr>
        </p:nvSpPr>
        <p:spPr>
          <a:xfrm>
            <a:off x="2035425" y="483275"/>
            <a:ext cx="50652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/>
              <a:t>What is the porn industry like?</a:t>
            </a:r>
            <a:endParaRPr sz="2400"/>
          </a:p>
        </p:txBody>
      </p:sp>
      <p:pic>
        <p:nvPicPr>
          <p:cNvPr id="226" name="Google Shape;226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6702" y="2374813"/>
            <a:ext cx="816325" cy="139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63707" y="1902672"/>
            <a:ext cx="816328" cy="114520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"/>
          <p:cNvSpPr txBox="1"/>
          <p:nvPr/>
        </p:nvSpPr>
        <p:spPr>
          <a:xfrm>
            <a:off x="6960813" y="3108025"/>
            <a:ext cx="162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It sends a message that w</a:t>
            </a:r>
            <a:r>
              <a:rPr b="0" i="0" lang="es-419" sz="1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hat women feel, </a:t>
            </a: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want or desire is irrelevant</a:t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914956" y="4030075"/>
            <a:ext cx="363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physically and emotionally traumatic consequences of filmed prostitution on women,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are made invisible by pornography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2106270" y="2777625"/>
            <a:ext cx="96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SEX</a:t>
            </a:r>
            <a:endParaRPr b="0" i="0" sz="18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523475" y="3175700"/>
            <a:ext cx="1117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Men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are the subjects who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’s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sexual desires must be satisfied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3091474" y="3197275"/>
            <a:ext cx="1328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Women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are the objects used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men’s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satisfaction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1875551" y="3244975"/>
            <a:ext cx="1117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Includes violent sex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or humiliation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20390" y="2436125"/>
            <a:ext cx="760559" cy="7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/>
          <p:nvPr/>
        </p:nvSpPr>
        <p:spPr>
          <a:xfrm>
            <a:off x="658149" y="1767913"/>
            <a:ext cx="385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419" sz="16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Pornography follows a scheme:</a:t>
            </a:r>
            <a:endParaRPr b="0" i="0" sz="16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236" name="Google Shape;236;p10"/>
          <p:cNvSpPr txBox="1"/>
          <p:nvPr/>
        </p:nvSpPr>
        <p:spPr>
          <a:xfrm>
            <a:off x="4982975" y="3179875"/>
            <a:ext cx="1748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is the material through which men </a:t>
            </a:r>
            <a:r>
              <a:rPr b="1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 </a:t>
            </a:r>
            <a:r>
              <a:rPr b="1" lang="es-419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how to sexually dominate women </a:t>
            </a:r>
            <a:endParaRPr b="0" i="0" sz="11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237" name="Google Shape;237;p10"/>
          <p:cNvGrpSpPr/>
          <p:nvPr/>
        </p:nvGrpSpPr>
        <p:grpSpPr>
          <a:xfrm>
            <a:off x="5485390" y="1828375"/>
            <a:ext cx="1264789" cy="1233076"/>
            <a:chOff x="5485390" y="2056975"/>
            <a:chExt cx="1264789" cy="1233076"/>
          </a:xfrm>
        </p:grpSpPr>
        <p:pic>
          <p:nvPicPr>
            <p:cNvPr id="238" name="Google Shape;238;p1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485390" y="2098348"/>
              <a:ext cx="1264789" cy="1191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637800" y="2056975"/>
              <a:ext cx="467027" cy="659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078473" y="1690525"/>
            <a:ext cx="517153" cy="5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72432" y="1574300"/>
            <a:ext cx="610971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5667702">
            <a:off x="4932025" y="1706430"/>
            <a:ext cx="892510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50" y="264175"/>
            <a:ext cx="3526200" cy="10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1"/>
          <p:cNvSpPr txBox="1"/>
          <p:nvPr>
            <p:ph idx="1" type="subTitle"/>
          </p:nvPr>
        </p:nvSpPr>
        <p:spPr>
          <a:xfrm>
            <a:off x="596375" y="394325"/>
            <a:ext cx="38412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400"/>
              <a:t>How is the porn </a:t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400"/>
              <a:t>industry evolving?</a:t>
            </a:r>
            <a:endParaRPr sz="2400"/>
          </a:p>
        </p:txBody>
      </p:sp>
      <p:sp>
        <p:nvSpPr>
          <p:cNvPr id="249" name="Google Shape;249;p11"/>
          <p:cNvSpPr txBox="1"/>
          <p:nvPr/>
        </p:nvSpPr>
        <p:spPr>
          <a:xfrm>
            <a:off x="557100" y="1357925"/>
            <a:ext cx="3115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Arial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It relies on technology for its dissemination,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easy payment and maintaining consumer privacy 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Arial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Its business model is based on increasing views to increase traffic for content,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thus increasing advertising revenues and profits</a:t>
            </a:r>
            <a:endParaRPr b="0" i="0" sz="12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Arial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Developing marketing techniques and funding lobby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to naturalize what they sell as "free expression", "adult entertainment", "webcam modeling", "therapeutic practices", "women's liberation"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It produces an online consumer who then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moves on to live prostitution</a:t>
            </a:r>
            <a:endParaRPr b="0" i="0" sz="12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5826" y="394325"/>
            <a:ext cx="1708402" cy="229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4000" y="394325"/>
            <a:ext cx="1515239" cy="224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6150" y="2769640"/>
            <a:ext cx="1630951" cy="204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5867576" y="2194550"/>
            <a:ext cx="1226274" cy="7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818397">
            <a:off x="4846147" y="225540"/>
            <a:ext cx="234272" cy="85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345830">
            <a:off x="8384097" y="1837851"/>
            <a:ext cx="281208" cy="110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95825" y="2985040"/>
            <a:ext cx="1708400" cy="91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95825" y="3972775"/>
            <a:ext cx="1708400" cy="60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094365" y="3761523"/>
            <a:ext cx="1111325" cy="2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2057599">
            <a:off x="4736607" y="4361462"/>
            <a:ext cx="870474" cy="2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38475" y="1162275"/>
            <a:ext cx="2707501" cy="23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900" y="395650"/>
            <a:ext cx="3008601" cy="14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150" y="369375"/>
            <a:ext cx="4751674" cy="10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2"/>
          <p:cNvSpPr txBox="1"/>
          <p:nvPr>
            <p:ph idx="1" type="subTitle"/>
          </p:nvPr>
        </p:nvSpPr>
        <p:spPr>
          <a:xfrm>
            <a:off x="359775" y="395650"/>
            <a:ext cx="46224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416"/>
              <a:buNone/>
            </a:pPr>
            <a:r>
              <a:rPr lang="es-419" sz="2400"/>
              <a:t>Which are the m</a:t>
            </a:r>
            <a:r>
              <a:rPr lang="es-419" sz="2400"/>
              <a:t>ost popular acts among among porn consumers</a:t>
            </a:r>
            <a:r>
              <a:rPr lang="es-419" sz="2400"/>
              <a:t>?</a:t>
            </a:r>
            <a:endParaRPr sz="2400"/>
          </a:p>
        </p:txBody>
      </p:sp>
      <p:pic>
        <p:nvPicPr>
          <p:cNvPr id="268" name="Google Shape;26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4076" y="1507075"/>
            <a:ext cx="2659176" cy="23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2"/>
          <p:cNvPicPr preferRelativeResize="0"/>
          <p:nvPr/>
        </p:nvPicPr>
        <p:blipFill rotWithShape="1">
          <a:blip r:embed="rId6">
            <a:alphaModFix/>
          </a:blip>
          <a:srcRect b="24293" l="0" r="1360" t="0"/>
          <a:stretch/>
        </p:blipFill>
        <p:spPr>
          <a:xfrm>
            <a:off x="729275" y="2286150"/>
            <a:ext cx="4622351" cy="206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75" y="3800750"/>
            <a:ext cx="3008601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2"/>
          <p:cNvPicPr preferRelativeResize="0"/>
          <p:nvPr/>
        </p:nvPicPr>
        <p:blipFill rotWithShape="1">
          <a:blip r:embed="rId7">
            <a:alphaModFix/>
          </a:blip>
          <a:srcRect b="0" l="0" r="0" t="48585"/>
          <a:stretch/>
        </p:blipFill>
        <p:spPr>
          <a:xfrm>
            <a:off x="840525" y="1999250"/>
            <a:ext cx="4364126" cy="215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52550" y="1584025"/>
            <a:ext cx="623771" cy="9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2"/>
          <p:cNvSpPr txBox="1"/>
          <p:nvPr/>
        </p:nvSpPr>
        <p:spPr>
          <a:xfrm>
            <a:off x="684825" y="2836650"/>
            <a:ext cx="70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Sodomy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12"/>
          <p:cNvSpPr txBox="1"/>
          <p:nvPr/>
        </p:nvSpPr>
        <p:spPr>
          <a:xfrm>
            <a:off x="5714550" y="420050"/>
            <a:ext cx="3074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Porn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eroticizes 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women’s subordination. </a:t>
            </a:r>
            <a:endParaRPr sz="11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W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omen are not in circumstances to consent, nor desire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(asleep, drugged, drunk, unconscious or in a state of shock, ne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ed money or are deceived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12"/>
          <p:cNvSpPr txBox="1"/>
          <p:nvPr/>
        </p:nvSpPr>
        <p:spPr>
          <a:xfrm>
            <a:off x="1048725" y="3781375"/>
            <a:ext cx="708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Individual and gang rape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1854075" y="4187250"/>
            <a:ext cx="78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Swallowing urine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12"/>
          <p:cNvSpPr txBox="1"/>
          <p:nvPr/>
        </p:nvSpPr>
        <p:spPr>
          <a:xfrm>
            <a:off x="2852575" y="4292200"/>
            <a:ext cx="849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9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Anal sex, </a:t>
            </a: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Double penetration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12"/>
          <p:cNvSpPr txBox="1"/>
          <p:nvPr/>
        </p:nvSpPr>
        <p:spPr>
          <a:xfrm>
            <a:off x="3817875" y="4104475"/>
            <a:ext cx="1154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Beatings &amp; Slapping and Choking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4618275" y="3026875"/>
            <a:ext cx="84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Group ejaculation on women</a:t>
            </a:r>
            <a:r>
              <a:rPr lang="es-419" sz="9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’s</a:t>
            </a:r>
            <a:r>
              <a:rPr b="0" i="0" lang="es-419" sz="9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faces</a:t>
            </a:r>
            <a:endParaRPr b="0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12"/>
          <p:cNvSpPr txBox="1"/>
          <p:nvPr/>
        </p:nvSpPr>
        <p:spPr>
          <a:xfrm>
            <a:off x="5922300" y="3885125"/>
            <a:ext cx="265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It teaches men to experience sexual pleasure and arousal from violence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justify it as "women enjoy it"</a:t>
            </a:r>
            <a:endParaRPr b="0" i="0" sz="11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81" name="Google Shape;2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5450" y="1825273"/>
            <a:ext cx="3008601" cy="86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0650" y="2781450"/>
            <a:ext cx="3008601" cy="7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2"/>
          <p:cNvSpPr txBox="1"/>
          <p:nvPr/>
        </p:nvSpPr>
        <p:spPr>
          <a:xfrm>
            <a:off x="5873300" y="2827725"/>
            <a:ext cx="286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Porn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teaches men to 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ignore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women’s physical and psy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chological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pain. They must smile even if hu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rt.</a:t>
            </a:r>
            <a:endParaRPr b="0" i="0" sz="11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4" name="Google Shape;284;p12"/>
          <p:cNvSpPr txBox="1"/>
          <p:nvPr/>
        </p:nvSpPr>
        <p:spPr>
          <a:xfrm>
            <a:off x="5974700" y="1854700"/>
            <a:ext cx="265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Men seek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for more aggressive and extreme content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.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The sex men want, not what women choose.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982726" y="1474801"/>
            <a:ext cx="4717501" cy="22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 txBox="1"/>
          <p:nvPr>
            <p:ph idx="1" type="subTitle"/>
          </p:nvPr>
        </p:nvSpPr>
        <p:spPr>
          <a:xfrm>
            <a:off x="519650" y="1738000"/>
            <a:ext cx="15387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400"/>
              <a:t>What you find </a:t>
            </a:r>
            <a:r>
              <a:rPr lang="es-419" sz="2400">
                <a:latin typeface="Roboto Slab"/>
                <a:ea typeface="Roboto Slab"/>
                <a:cs typeface="Roboto Slab"/>
                <a:sym typeface="Roboto Slab"/>
              </a:rPr>
              <a:t>in porn content</a:t>
            </a:r>
            <a:endParaRPr sz="2400"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291" name="Google Shape;291;p13"/>
          <p:cNvGrpSpPr/>
          <p:nvPr/>
        </p:nvGrpSpPr>
        <p:grpSpPr>
          <a:xfrm>
            <a:off x="3682199" y="251075"/>
            <a:ext cx="4123899" cy="2705401"/>
            <a:chOff x="3648974" y="722850"/>
            <a:chExt cx="4123899" cy="2705401"/>
          </a:xfrm>
        </p:grpSpPr>
        <p:pic>
          <p:nvPicPr>
            <p:cNvPr id="292" name="Google Shape;292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8974" y="722850"/>
              <a:ext cx="4123899" cy="2705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40050" y="774494"/>
              <a:ext cx="3965675" cy="22364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5965" y="520129"/>
            <a:ext cx="1320695" cy="130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49725" y="185713"/>
            <a:ext cx="1368375" cy="13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2549" y="1972811"/>
            <a:ext cx="1261675" cy="125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3488" y="1889800"/>
            <a:ext cx="2402651" cy="23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92875" y="2048413"/>
            <a:ext cx="729750" cy="74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67126" y="413228"/>
            <a:ext cx="729743" cy="5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3"/>
          <p:cNvSpPr txBox="1"/>
          <p:nvPr>
            <p:ph idx="1" type="subTitle"/>
          </p:nvPr>
        </p:nvSpPr>
        <p:spPr>
          <a:xfrm>
            <a:off x="3495804" y="614050"/>
            <a:ext cx="9495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3000">
                <a:solidFill>
                  <a:srgbClr val="F87371"/>
                </a:solidFill>
              </a:rPr>
              <a:t>88%</a:t>
            </a:r>
            <a:endParaRPr sz="3000">
              <a:solidFill>
                <a:srgbClr val="F87371"/>
              </a:solidFill>
            </a:endParaRPr>
          </a:p>
        </p:txBody>
      </p:sp>
      <p:sp>
        <p:nvSpPr>
          <p:cNvPr id="301" name="Google Shape;301;p13"/>
          <p:cNvSpPr txBox="1"/>
          <p:nvPr>
            <p:ph idx="1" type="subTitle"/>
          </p:nvPr>
        </p:nvSpPr>
        <p:spPr>
          <a:xfrm>
            <a:off x="7241825" y="321163"/>
            <a:ext cx="9957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es-419" sz="3000">
                <a:solidFill>
                  <a:srgbClr val="5DA69E"/>
                </a:solidFill>
              </a:rPr>
              <a:t>49%</a:t>
            </a:r>
            <a:endParaRPr sz="3000">
              <a:solidFill>
                <a:srgbClr val="5DA69E"/>
              </a:solidFill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3168387" y="943525"/>
            <a:ext cx="141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of the most popular videos contain </a:t>
            </a:r>
            <a:r>
              <a:rPr b="0" i="0" lang="es-419" sz="11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physical violence             </a:t>
            </a:r>
            <a:endParaRPr b="0" i="0" sz="11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03" name="Google Shape;303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8376">
            <a:off x="2684469" y="2749107"/>
            <a:ext cx="1585712" cy="85663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3"/>
          <p:cNvSpPr txBox="1"/>
          <p:nvPr/>
        </p:nvSpPr>
        <p:spPr>
          <a:xfrm>
            <a:off x="2791138" y="2746475"/>
            <a:ext cx="141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F6EB0"/>
                </a:solidFill>
                <a:latin typeface="Roboto"/>
                <a:ea typeface="Roboto"/>
                <a:cs typeface="Roboto"/>
                <a:sym typeface="Roboto"/>
              </a:rPr>
              <a:t>of these scenes are </a:t>
            </a:r>
            <a:r>
              <a:rPr lang="es-419" sz="1100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verbally abusing scenes and men abusing women</a:t>
            </a:r>
            <a:endParaRPr b="0" i="0" sz="13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05" name="Google Shape;305;p13"/>
          <p:cNvSpPr txBox="1"/>
          <p:nvPr>
            <p:ph idx="1" type="subTitle"/>
          </p:nvPr>
        </p:nvSpPr>
        <p:spPr>
          <a:xfrm>
            <a:off x="3044188" y="2172775"/>
            <a:ext cx="9057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es-419" sz="3000">
                <a:solidFill>
                  <a:srgbClr val="5F6EB0"/>
                </a:solidFill>
              </a:rPr>
              <a:t>87%</a:t>
            </a:r>
            <a:endParaRPr sz="3000">
              <a:solidFill>
                <a:srgbClr val="5F6EB0"/>
              </a:solidFill>
            </a:endParaRPr>
          </a:p>
        </p:txBody>
      </p:sp>
      <p:sp>
        <p:nvSpPr>
          <p:cNvPr id="306" name="Google Shape;306;p13"/>
          <p:cNvSpPr txBox="1"/>
          <p:nvPr/>
        </p:nvSpPr>
        <p:spPr>
          <a:xfrm>
            <a:off x="7033775" y="729713"/>
            <a:ext cx="1411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DA69E"/>
                </a:solidFill>
                <a:latin typeface="Roboto"/>
                <a:ea typeface="Roboto"/>
                <a:cs typeface="Roboto"/>
                <a:sym typeface="Roboto"/>
              </a:rPr>
              <a:t>of the scenes contain </a:t>
            </a:r>
            <a:r>
              <a:rPr b="0" i="0" lang="es-419" sz="1100" u="none" cap="none" strike="noStrike">
                <a:solidFill>
                  <a:srgbClr val="5DA69E"/>
                </a:solidFill>
                <a:latin typeface="Roboto Black"/>
                <a:ea typeface="Roboto Black"/>
                <a:cs typeface="Roboto Black"/>
                <a:sym typeface="Roboto Black"/>
              </a:rPr>
              <a:t>verbal violence</a:t>
            </a:r>
            <a:r>
              <a:rPr b="0" i="0" lang="es-419" sz="1100" u="none" cap="none" strike="noStrike">
                <a:solidFill>
                  <a:srgbClr val="5DA69E"/>
                </a:solidFill>
                <a:latin typeface="Roboto"/>
                <a:ea typeface="Roboto"/>
                <a:cs typeface="Roboto"/>
                <a:sym typeface="Roboto"/>
              </a:rPr>
              <a:t>    </a:t>
            </a:r>
            <a:endParaRPr b="0" i="0" sz="1100" u="none" cap="none" strike="noStrike">
              <a:solidFill>
                <a:srgbClr val="5DA69E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07" name="Google Shape;307;p13"/>
          <p:cNvPicPr preferRelativeResize="0"/>
          <p:nvPr/>
        </p:nvPicPr>
        <p:blipFill rotWithShape="1">
          <a:blip r:embed="rId10">
            <a:alphaModFix/>
          </a:blip>
          <a:srcRect b="-16063" l="0" r="0" t="0"/>
          <a:stretch/>
        </p:blipFill>
        <p:spPr>
          <a:xfrm rot="16">
            <a:off x="4764981" y="3238860"/>
            <a:ext cx="4252838" cy="219408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3"/>
          <p:cNvSpPr txBox="1"/>
          <p:nvPr/>
        </p:nvSpPr>
        <p:spPr>
          <a:xfrm>
            <a:off x="4730575" y="3352475"/>
            <a:ext cx="42528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000"/>
              <a:buChar char="●"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This type of content alters the brain chemistry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generating addiction</a:t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000"/>
              <a:buFont typeface="Roboto"/>
              <a:buChar char="●"/>
            </a:pPr>
            <a:r>
              <a:rPr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Humans are susceptible to </a:t>
            </a:r>
            <a:r>
              <a:rPr b="1"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forming addictions to substances or behaviors that stimulate the brain's dopamine center, </a:t>
            </a:r>
            <a:r>
              <a:rPr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which causes intense feelings of pleasure</a:t>
            </a:r>
            <a:endParaRPr sz="10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Like drugs, alcohol, video games, and sugar, pornography triggers a dopamine release in the brain</a:t>
            </a:r>
            <a:r>
              <a:rPr lang="es-419" sz="1100">
                <a:solidFill>
                  <a:schemeClr val="dk1"/>
                </a:solidFill>
              </a:rPr>
              <a:t> </a:t>
            </a:r>
            <a:endParaRPr sz="12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09" name="Google Shape;309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8383">
            <a:off x="6003556" y="2103860"/>
            <a:ext cx="1706836" cy="109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3077" y="1465254"/>
            <a:ext cx="1267804" cy="125622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3"/>
          <p:cNvSpPr txBox="1"/>
          <p:nvPr>
            <p:ph idx="1" type="subTitle"/>
          </p:nvPr>
        </p:nvSpPr>
        <p:spPr>
          <a:xfrm>
            <a:off x="6367219" y="1630955"/>
            <a:ext cx="12678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es-419" sz="3500">
                <a:solidFill>
                  <a:srgbClr val="F87371"/>
                </a:solidFill>
              </a:rPr>
              <a:t>95%</a:t>
            </a:r>
            <a:endParaRPr sz="3500">
              <a:solidFill>
                <a:srgbClr val="F87371"/>
              </a:solidFill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6055525" y="2172775"/>
            <a:ext cx="1602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of women's responses to violence are s</a:t>
            </a:r>
            <a:r>
              <a:rPr lang="es-419" sz="1100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hown as </a:t>
            </a:r>
            <a:r>
              <a:rPr b="0" i="0" lang="es-419" sz="11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neutral or even pleasurable </a:t>
            </a:r>
            <a:endParaRPr b="0" i="0" sz="1100" u="none" cap="none" strike="noStrike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73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" name="Google Shape;313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4615944">
            <a:off x="5282363" y="45214"/>
            <a:ext cx="395275" cy="14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-4640274">
            <a:off x="3505586" y="3297060"/>
            <a:ext cx="330174" cy="121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477897">
            <a:off x="5379275" y="2397300"/>
            <a:ext cx="729750" cy="9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800" y="3159500"/>
            <a:ext cx="2225399" cy="16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000" y="199275"/>
            <a:ext cx="4175050" cy="10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1221" y="1636664"/>
            <a:ext cx="3117455" cy="13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2288" y="2716047"/>
            <a:ext cx="3182774" cy="132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4"/>
          <p:cNvSpPr txBox="1"/>
          <p:nvPr>
            <p:ph idx="1" type="subTitle"/>
          </p:nvPr>
        </p:nvSpPr>
        <p:spPr>
          <a:xfrm>
            <a:off x="2692838" y="317775"/>
            <a:ext cx="36672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290"/>
              <a:t>Some facts </a:t>
            </a:r>
            <a:r>
              <a:rPr lang="es-419" sz="2290">
                <a:latin typeface="Roboto Slab"/>
                <a:ea typeface="Roboto Slab"/>
                <a:cs typeface="Roboto Slab"/>
                <a:sym typeface="Roboto Slab"/>
              </a:rPr>
              <a:t>about pornography platforms </a:t>
            </a:r>
            <a:endParaRPr sz="229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25" name="Google Shape;32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800" y="1477675"/>
            <a:ext cx="2277300" cy="1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97050" y="4329325"/>
            <a:ext cx="1136350" cy="4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74675" y="3280889"/>
            <a:ext cx="1305500" cy="8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04900" y="3159503"/>
            <a:ext cx="679600" cy="51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17399" y="456925"/>
            <a:ext cx="1305500" cy="167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54298" y="590031"/>
            <a:ext cx="1544797" cy="1176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14"/>
          <p:cNvGrpSpPr/>
          <p:nvPr/>
        </p:nvGrpSpPr>
        <p:grpSpPr>
          <a:xfrm>
            <a:off x="2268602" y="1432162"/>
            <a:ext cx="2936302" cy="3711336"/>
            <a:chOff x="2473625" y="1100225"/>
            <a:chExt cx="3249200" cy="4046376"/>
          </a:xfrm>
        </p:grpSpPr>
        <p:pic>
          <p:nvPicPr>
            <p:cNvPr id="332" name="Google Shape;332;p1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473625" y="1100225"/>
              <a:ext cx="3249200" cy="4046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202201" y="1221300"/>
              <a:ext cx="1444425" cy="26720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14"/>
          <p:cNvPicPr preferRelativeResize="0"/>
          <p:nvPr/>
        </p:nvPicPr>
        <p:blipFill rotWithShape="1">
          <a:blip r:embed="rId14">
            <a:alphaModFix/>
          </a:blip>
          <a:srcRect b="15885" l="26454" r="0" t="36817"/>
          <a:stretch/>
        </p:blipFill>
        <p:spPr>
          <a:xfrm>
            <a:off x="2481775" y="1477675"/>
            <a:ext cx="1882450" cy="32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4"/>
          <p:cNvSpPr txBox="1"/>
          <p:nvPr>
            <p:ph idx="1" type="subTitle"/>
          </p:nvPr>
        </p:nvSpPr>
        <p:spPr>
          <a:xfrm>
            <a:off x="599175" y="1525900"/>
            <a:ext cx="11997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3400">
                <a:solidFill>
                  <a:srgbClr val="F87371"/>
                </a:solidFill>
              </a:rPr>
              <a:t>2019</a:t>
            </a:r>
            <a:endParaRPr sz="3400">
              <a:solidFill>
                <a:srgbClr val="F87371"/>
              </a:solidFill>
            </a:endParaRPr>
          </a:p>
        </p:txBody>
      </p:sp>
      <p:sp>
        <p:nvSpPr>
          <p:cNvPr id="336" name="Google Shape;336;p14"/>
          <p:cNvSpPr txBox="1"/>
          <p:nvPr/>
        </p:nvSpPr>
        <p:spPr>
          <a:xfrm>
            <a:off x="1660550" y="1574650"/>
            <a:ext cx="103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+42 Billion</a:t>
            </a:r>
            <a:endParaRPr b="0" i="0" sz="14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337" name="Google Shape;337;p14"/>
          <p:cNvSpPr txBox="1"/>
          <p:nvPr/>
        </p:nvSpPr>
        <p:spPr>
          <a:xfrm>
            <a:off x="603052" y="2012250"/>
            <a:ext cx="1882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visits to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the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PornHub site, or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6 visits to the site for every person on earth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14"/>
          <p:cNvSpPr txBox="1"/>
          <p:nvPr>
            <p:ph idx="1" type="subTitle"/>
          </p:nvPr>
        </p:nvSpPr>
        <p:spPr>
          <a:xfrm>
            <a:off x="599175" y="3420425"/>
            <a:ext cx="11997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3400">
                <a:solidFill>
                  <a:srgbClr val="5F6EB0"/>
                </a:solidFill>
              </a:rPr>
              <a:t>2020</a:t>
            </a:r>
            <a:endParaRPr sz="3400">
              <a:solidFill>
                <a:srgbClr val="5F6EB0"/>
              </a:solidFill>
            </a:endParaRPr>
          </a:p>
        </p:txBody>
      </p:sp>
      <p:sp>
        <p:nvSpPr>
          <p:cNvPr id="339" name="Google Shape;339;p14"/>
          <p:cNvSpPr txBox="1"/>
          <p:nvPr/>
        </p:nvSpPr>
        <p:spPr>
          <a:xfrm>
            <a:off x="599175" y="3976625"/>
            <a:ext cx="1669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porn sites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received more traffic than </a:t>
            </a:r>
            <a:r>
              <a:rPr b="1"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popular social networks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combined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14"/>
          <p:cNvSpPr txBox="1"/>
          <p:nvPr/>
        </p:nvSpPr>
        <p:spPr>
          <a:xfrm>
            <a:off x="6007750" y="4203475"/>
            <a:ext cx="271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6.8 million new videos were posted 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on PornHub in 2019, 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equivalent to half of Netflix's library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14"/>
          <p:cNvSpPr txBox="1"/>
          <p:nvPr/>
        </p:nvSpPr>
        <p:spPr>
          <a:xfrm>
            <a:off x="5933400" y="2921875"/>
            <a:ext cx="2110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Porn industry revenues are estimated at $97 billion, globally.</a:t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comparison, </a:t>
            </a:r>
            <a:r>
              <a:rPr b="1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Netflix receives $11.7 billion approx</a:t>
            </a:r>
            <a:endParaRPr b="0" i="0" sz="11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2" name="Google Shape;342;p14"/>
          <p:cNvSpPr txBox="1"/>
          <p:nvPr/>
        </p:nvSpPr>
        <p:spPr>
          <a:xfrm>
            <a:off x="5966900" y="1828300"/>
            <a:ext cx="177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runs a global online porn monopoly, </a:t>
            </a:r>
            <a:r>
              <a:rPr b="1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with over 100 porn sites,</a:t>
            </a: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collecting more data than Netflix and Hulu</a:t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246" y="1091603"/>
            <a:ext cx="1199700" cy="42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193458" y="2019225"/>
            <a:ext cx="656298" cy="5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675" y="2126252"/>
            <a:ext cx="804551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293571" y="2158659"/>
            <a:ext cx="377821" cy="23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72875"/>
            <a:ext cx="4498377" cy="10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>
            <p:ph idx="1" type="subTitle"/>
          </p:nvPr>
        </p:nvSpPr>
        <p:spPr>
          <a:xfrm>
            <a:off x="409675" y="349075"/>
            <a:ext cx="42411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419" sz="2180"/>
              <a:t>Criminal techniques used by </a:t>
            </a:r>
            <a:endParaRPr sz="218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419" sz="2180"/>
              <a:t>the porn industry</a:t>
            </a:r>
            <a:endParaRPr sz="2180"/>
          </a:p>
        </p:txBody>
      </p:sp>
      <p:sp>
        <p:nvSpPr>
          <p:cNvPr id="353" name="Google Shape;353;p15"/>
          <p:cNvSpPr txBox="1"/>
          <p:nvPr/>
        </p:nvSpPr>
        <p:spPr>
          <a:xfrm>
            <a:off x="6061425" y="4130650"/>
            <a:ext cx="2171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Manipulating content, tagging and duplicating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it to make it appear user-made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54" name="Google Shape;35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225" y="3276950"/>
            <a:ext cx="1563336" cy="8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154" y="3287700"/>
            <a:ext cx="1021046" cy="89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57100" y="3257675"/>
            <a:ext cx="1110775" cy="84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99878" y="3257673"/>
            <a:ext cx="468000" cy="12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1173" y="3333536"/>
            <a:ext cx="1110774" cy="87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99625" y="3280800"/>
            <a:ext cx="961968" cy="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0975" y="1476201"/>
            <a:ext cx="1612682" cy="10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28956" y="1414337"/>
            <a:ext cx="833087" cy="21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8749" y="1561051"/>
            <a:ext cx="1374458" cy="10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41050" y="1413242"/>
            <a:ext cx="1742500" cy="116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30775" y="3841074"/>
            <a:ext cx="517750" cy="2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940575" y="1465427"/>
            <a:ext cx="1021050" cy="10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651606" y="3276953"/>
            <a:ext cx="93169" cy="13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299538" y="1425400"/>
            <a:ext cx="1638150" cy="10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106273" y="1382780"/>
            <a:ext cx="602425" cy="17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038750" y="1446602"/>
            <a:ext cx="602435" cy="10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307200" y="1476200"/>
            <a:ext cx="517999" cy="2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rot="4005304">
            <a:off x="7634977" y="3484377"/>
            <a:ext cx="357399" cy="25347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5"/>
          <p:cNvSpPr txBox="1"/>
          <p:nvPr/>
        </p:nvSpPr>
        <p:spPr>
          <a:xfrm>
            <a:off x="5312315" y="349075"/>
            <a:ext cx="292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These are some criminal techniques used for the creation, distribution and replication of pornographic content: 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15"/>
          <p:cNvSpPr txBox="1"/>
          <p:nvPr/>
        </p:nvSpPr>
        <p:spPr>
          <a:xfrm>
            <a:off x="339450" y="2514525"/>
            <a:ext cx="251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Recruiting, commissioning, paying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soliciting content through human trafficking and slavery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457725" y="4191225"/>
            <a:ext cx="25104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Allowing content to be downloaded anonymously,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making it impossible to permanently remove victims' videos from the web</a:t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3189100" y="2516550"/>
            <a:ext cx="251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Producing non-consensual sexual content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sexual exploitation of children and youth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15"/>
          <p:cNvSpPr txBox="1"/>
          <p:nvPr/>
        </p:nvSpPr>
        <p:spPr>
          <a:xfrm>
            <a:off x="3259575" y="4150650"/>
            <a:ext cx="2338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Creating playlists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 viewers interested in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child pornography and other illegal content 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77" name="Google Shape;377;p1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365850" y="3313890"/>
            <a:ext cx="850296" cy="8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5"/>
          <p:cNvSpPr txBox="1"/>
          <p:nvPr/>
        </p:nvSpPr>
        <p:spPr>
          <a:xfrm>
            <a:off x="5891775" y="2514525"/>
            <a:ext cx="2638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Instructing international networks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of traffickers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to upload videos, and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evade criminal responsibility 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000" y="1217050"/>
            <a:ext cx="7373123" cy="31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225" y="1076898"/>
            <a:ext cx="1411374" cy="5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7525" y="2038900"/>
            <a:ext cx="3305027" cy="1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6"/>
          <p:cNvSpPr txBox="1"/>
          <p:nvPr>
            <p:ph type="ctrTitle"/>
          </p:nvPr>
        </p:nvSpPr>
        <p:spPr>
          <a:xfrm>
            <a:off x="1315275" y="1829200"/>
            <a:ext cx="6683100" cy="215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/>
              <a:t>Prostitution: 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>
                <a:latin typeface="Roboto Slab"/>
                <a:ea typeface="Roboto Slab"/>
                <a:cs typeface="Roboto Slab"/>
                <a:sym typeface="Roboto Slab"/>
              </a:rPr>
              <a:t>Men’s </a:t>
            </a:r>
            <a:r>
              <a:rPr lang="es-419" sz="3600">
                <a:latin typeface="Roboto Slab"/>
                <a:ea typeface="Roboto Slab"/>
                <a:cs typeface="Roboto Slab"/>
                <a:sym typeface="Roboto Slab"/>
              </a:rPr>
              <a:t>"right" to sexually access women and the license to be a sex offender</a:t>
            </a:r>
            <a:endParaRPr i="1" sz="33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87" name="Google Shape;387;p16"/>
          <p:cNvSpPr txBox="1"/>
          <p:nvPr/>
        </p:nvSpPr>
        <p:spPr>
          <a:xfrm>
            <a:off x="6453000" y="114600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3</a:t>
            </a:r>
            <a:endParaRPr b="0" i="0" sz="18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625" y="452175"/>
            <a:ext cx="4352425" cy="95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250" y="1569275"/>
            <a:ext cx="4706976" cy="29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8389">
            <a:off x="895148" y="2453599"/>
            <a:ext cx="1007954" cy="4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8389">
            <a:off x="523118" y="3444833"/>
            <a:ext cx="1075688" cy="40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8386">
            <a:off x="1295156" y="4133732"/>
            <a:ext cx="1424388" cy="40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8382">
            <a:off x="3224673" y="3737259"/>
            <a:ext cx="1028980" cy="45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8388">
            <a:off x="3207195" y="2493000"/>
            <a:ext cx="940260" cy="40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1225" y="213425"/>
            <a:ext cx="3999799" cy="7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6541525" y="2316438"/>
            <a:ext cx="3483976" cy="11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67475" y="1469634"/>
            <a:ext cx="2554814" cy="6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12650" y="3648688"/>
            <a:ext cx="2443801" cy="7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73000" y="2605788"/>
            <a:ext cx="2554826" cy="6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67199" y="4411099"/>
            <a:ext cx="77863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303784">
            <a:off x="256083" y="1567118"/>
            <a:ext cx="713635" cy="40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45000" y="1886850"/>
            <a:ext cx="615004" cy="60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17"/>
          <p:cNvGrpSpPr/>
          <p:nvPr/>
        </p:nvGrpSpPr>
        <p:grpSpPr>
          <a:xfrm>
            <a:off x="3354434" y="1934738"/>
            <a:ext cx="600222" cy="593951"/>
            <a:chOff x="2099096" y="2831476"/>
            <a:chExt cx="600222" cy="593951"/>
          </a:xfrm>
        </p:grpSpPr>
        <p:pic>
          <p:nvPicPr>
            <p:cNvPr id="408" name="Google Shape;408;p1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099096" y="2831476"/>
              <a:ext cx="600222" cy="593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1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234266" y="2950228"/>
              <a:ext cx="354335" cy="3172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p17"/>
          <p:cNvGrpSpPr/>
          <p:nvPr/>
        </p:nvGrpSpPr>
        <p:grpSpPr>
          <a:xfrm>
            <a:off x="3504742" y="3055838"/>
            <a:ext cx="600222" cy="593951"/>
            <a:chOff x="3453380" y="2831476"/>
            <a:chExt cx="600222" cy="593951"/>
          </a:xfrm>
        </p:grpSpPr>
        <p:pic>
          <p:nvPicPr>
            <p:cNvPr id="411" name="Google Shape;411;p1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453380" y="2831476"/>
              <a:ext cx="600222" cy="593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1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574822" y="2906968"/>
              <a:ext cx="356395" cy="4037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17"/>
          <p:cNvGrpSpPr/>
          <p:nvPr/>
        </p:nvGrpSpPr>
        <p:grpSpPr>
          <a:xfrm>
            <a:off x="1810621" y="3540587"/>
            <a:ext cx="600222" cy="593950"/>
            <a:chOff x="2786758" y="3835062"/>
            <a:chExt cx="600222" cy="593950"/>
          </a:xfrm>
        </p:grpSpPr>
        <p:pic>
          <p:nvPicPr>
            <p:cNvPr id="414" name="Google Shape;414;p1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786758" y="3835062"/>
              <a:ext cx="600222" cy="59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992869" y="3941404"/>
              <a:ext cx="230730" cy="3666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6" name="Google Shape;416;p17"/>
          <p:cNvGrpSpPr/>
          <p:nvPr/>
        </p:nvGrpSpPr>
        <p:grpSpPr>
          <a:xfrm>
            <a:off x="683016" y="2857612"/>
            <a:ext cx="600222" cy="593950"/>
            <a:chOff x="1161466" y="3835062"/>
            <a:chExt cx="600222" cy="593950"/>
          </a:xfrm>
        </p:grpSpPr>
        <p:pic>
          <p:nvPicPr>
            <p:cNvPr id="417" name="Google Shape;417;p1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61466" y="3835062"/>
              <a:ext cx="600222" cy="59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314593" y="3920224"/>
              <a:ext cx="341975" cy="3296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9" name="Google Shape;419;p1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792150" y="2027685"/>
            <a:ext cx="858000" cy="48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003849" y="3094913"/>
            <a:ext cx="615000" cy="59248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7"/>
          <p:cNvSpPr txBox="1"/>
          <p:nvPr>
            <p:ph idx="1" type="subTitle"/>
          </p:nvPr>
        </p:nvSpPr>
        <p:spPr>
          <a:xfrm>
            <a:off x="443725" y="506700"/>
            <a:ext cx="4578600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419" sz="2500"/>
              <a:t>Motivations sex buyers </a:t>
            </a:r>
            <a:endParaRPr sz="25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419" sz="1840">
                <a:latin typeface="Roboto Slab"/>
                <a:ea typeface="Roboto Slab"/>
                <a:cs typeface="Roboto Slab"/>
                <a:sym typeface="Roboto Slab"/>
              </a:rPr>
              <a:t>have when demanding prostitution</a:t>
            </a:r>
            <a:endParaRPr sz="184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22" name="Google Shape;422;p17"/>
          <p:cNvSpPr txBox="1"/>
          <p:nvPr/>
        </p:nvSpPr>
        <p:spPr>
          <a:xfrm>
            <a:off x="5198852" y="213425"/>
            <a:ext cx="386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419" sz="17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Myths about prostitution are conne</a:t>
            </a:r>
            <a:r>
              <a:rPr lang="es-419" sz="1700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cted to myths about rape</a:t>
            </a:r>
            <a:endParaRPr b="0" i="0" sz="17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423" name="Google Shape;423;p17"/>
          <p:cNvSpPr txBox="1"/>
          <p:nvPr/>
        </p:nvSpPr>
        <p:spPr>
          <a:xfrm>
            <a:off x="1006602" y="2408975"/>
            <a:ext cx="81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Avoiding </a:t>
            </a:r>
            <a:r>
              <a:rPr b="1" i="0" lang="es-419" sz="10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rejection</a:t>
            </a:r>
            <a:endParaRPr b="0" i="0" sz="10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4" name="Google Shape;424;p17"/>
          <p:cNvSpPr txBox="1"/>
          <p:nvPr/>
        </p:nvSpPr>
        <p:spPr>
          <a:xfrm>
            <a:off x="3248313" y="2503888"/>
            <a:ext cx="8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Loneliness</a:t>
            </a:r>
            <a:endParaRPr b="0" i="0" sz="10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5" name="Google Shape;425;p17"/>
          <p:cNvSpPr txBox="1"/>
          <p:nvPr/>
        </p:nvSpPr>
        <p:spPr>
          <a:xfrm>
            <a:off x="3121850" y="3707200"/>
            <a:ext cx="130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Contempt </a:t>
            </a:r>
            <a:r>
              <a:rPr b="0" i="0" lang="es-419" sz="10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for women</a:t>
            </a:r>
            <a:endParaRPr b="0" i="0" sz="1000" u="none" cap="none" strike="noStrike">
              <a:solidFill>
                <a:srgbClr val="F8737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873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17"/>
          <p:cNvSpPr txBox="1"/>
          <p:nvPr/>
        </p:nvSpPr>
        <p:spPr>
          <a:xfrm>
            <a:off x="567504" y="3406850"/>
            <a:ext cx="88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Emotional crisis</a:t>
            </a:r>
            <a:endParaRPr b="0" i="0" sz="1000" u="none" cap="none" strike="noStrike">
              <a:solidFill>
                <a:srgbClr val="F873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17"/>
          <p:cNvSpPr txBox="1"/>
          <p:nvPr/>
        </p:nvSpPr>
        <p:spPr>
          <a:xfrm>
            <a:off x="1240550" y="4073525"/>
            <a:ext cx="153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Enjoying risky </a:t>
            </a:r>
            <a:endParaRPr b="0" i="0" sz="10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000" u="none" cap="none" strike="noStrike">
                <a:solidFill>
                  <a:srgbClr val="F87371"/>
                </a:solidFill>
                <a:latin typeface="Roboto"/>
                <a:ea typeface="Roboto"/>
                <a:cs typeface="Roboto"/>
                <a:sym typeface="Roboto"/>
              </a:rPr>
              <a:t>activities</a:t>
            </a:r>
            <a:endParaRPr b="0" i="0" sz="1000" u="none" cap="none" strike="noStrike">
              <a:solidFill>
                <a:srgbClr val="F873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17"/>
          <p:cNvSpPr txBox="1"/>
          <p:nvPr/>
        </p:nvSpPr>
        <p:spPr>
          <a:xfrm>
            <a:off x="5266554" y="1445563"/>
            <a:ext cx="2443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Women in prostitution can´t </a:t>
            </a:r>
            <a:endParaRPr b="0" i="0" sz="11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be raped, prostitution prevents rape</a:t>
            </a:r>
            <a:endParaRPr b="0" i="0" sz="11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29" name="Google Shape;429;p17"/>
          <p:cNvSpPr txBox="1"/>
          <p:nvPr/>
        </p:nvSpPr>
        <p:spPr>
          <a:xfrm>
            <a:off x="5244012" y="2598713"/>
            <a:ext cx="226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Most prostitutes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earn a lot of money and enjoy their work</a:t>
            </a:r>
            <a:endParaRPr b="0" i="0" sz="11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30" name="Google Shape;430;p17"/>
          <p:cNvSpPr txBox="1"/>
          <p:nvPr/>
        </p:nvSpPr>
        <p:spPr>
          <a:xfrm>
            <a:off x="5182100" y="3737813"/>
            <a:ext cx="226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Many women secretly desire to be raped,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their [no] was ambiguous</a:t>
            </a:r>
            <a:endParaRPr b="0" i="0" sz="11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31" name="Google Shape;431;p17"/>
          <p:cNvSpPr txBox="1"/>
          <p:nvPr/>
        </p:nvSpPr>
        <p:spPr>
          <a:xfrm>
            <a:off x="7718400" y="1307763"/>
            <a:ext cx="1208100" cy="3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1. Accepting myths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about prostitution makes it more likely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2.To accept myths about rape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3.Which is associated to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sexual assault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32" name="Google Shape;432;p17"/>
          <p:cNvGrpSpPr/>
          <p:nvPr/>
        </p:nvGrpSpPr>
        <p:grpSpPr>
          <a:xfrm>
            <a:off x="1301296" y="2044415"/>
            <a:ext cx="302414" cy="293440"/>
            <a:chOff x="1245874" y="2049650"/>
            <a:chExt cx="368168" cy="351425"/>
          </a:xfrm>
        </p:grpSpPr>
        <p:pic>
          <p:nvPicPr>
            <p:cNvPr id="433" name="Google Shape;433;p1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393624" y="2049650"/>
              <a:ext cx="220418" cy="33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1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 flipH="1">
              <a:off x="1245874" y="2062375"/>
              <a:ext cx="220418" cy="338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5" name="Google Shape;435;p1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360450" y="2138262"/>
            <a:ext cx="240159" cy="4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flipH="1" rot="-1163899">
            <a:off x="8023398" y="3320949"/>
            <a:ext cx="262380" cy="49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flipH="1">
            <a:off x="6984226" y="4149488"/>
            <a:ext cx="544324" cy="4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7"/>
          <p:cNvSpPr/>
          <p:nvPr/>
        </p:nvSpPr>
        <p:spPr>
          <a:xfrm>
            <a:off x="2662775" y="2033125"/>
            <a:ext cx="15175" cy="68275"/>
          </a:xfrm>
          <a:custGeom>
            <a:rect b="b" l="l" r="r" t="t"/>
            <a:pathLst>
              <a:path extrusionOk="0" h="2731" w="607">
                <a:moveTo>
                  <a:pt x="607" y="0"/>
                </a:moveTo>
                <a:cubicBezTo>
                  <a:pt x="312" y="885"/>
                  <a:pt x="0" y="1798"/>
                  <a:pt x="0" y="273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7"/>
          <p:cNvSpPr/>
          <p:nvPr/>
        </p:nvSpPr>
        <p:spPr>
          <a:xfrm>
            <a:off x="2463652" y="1919325"/>
            <a:ext cx="663595" cy="2010375"/>
          </a:xfrm>
          <a:custGeom>
            <a:rect b="b" l="l" r="r" t="t"/>
            <a:pathLst>
              <a:path extrusionOk="0" h="80415" w="22061">
                <a:moveTo>
                  <a:pt x="10683" y="304"/>
                </a:moveTo>
                <a:cubicBezTo>
                  <a:pt x="14365" y="304"/>
                  <a:pt x="11675" y="7861"/>
                  <a:pt x="13718" y="10924"/>
                </a:cubicBezTo>
                <a:cubicBezTo>
                  <a:pt x="15989" y="14328"/>
                  <a:pt x="20935" y="16294"/>
                  <a:pt x="21607" y="20331"/>
                </a:cubicBezTo>
                <a:cubicBezTo>
                  <a:pt x="23327" y="30667"/>
                  <a:pt x="19428" y="41173"/>
                  <a:pt x="18269" y="51587"/>
                </a:cubicBezTo>
                <a:cubicBezTo>
                  <a:pt x="17381" y="59560"/>
                  <a:pt x="18961" y="68048"/>
                  <a:pt x="16145" y="75560"/>
                </a:cubicBezTo>
                <a:cubicBezTo>
                  <a:pt x="15456" y="77399"/>
                  <a:pt x="14771" y="80415"/>
                  <a:pt x="12807" y="80415"/>
                </a:cubicBezTo>
                <a:cubicBezTo>
                  <a:pt x="8955" y="80415"/>
                  <a:pt x="8261" y="74055"/>
                  <a:pt x="7042" y="70401"/>
                </a:cubicBezTo>
                <a:cubicBezTo>
                  <a:pt x="4400" y="62478"/>
                  <a:pt x="3557" y="54059"/>
                  <a:pt x="2186" y="45821"/>
                </a:cubicBezTo>
                <a:cubicBezTo>
                  <a:pt x="443" y="35344"/>
                  <a:pt x="-1697" y="23720"/>
                  <a:pt x="2490" y="13959"/>
                </a:cubicBezTo>
                <a:cubicBezTo>
                  <a:pt x="3225" y="12245"/>
                  <a:pt x="6148" y="12087"/>
                  <a:pt x="6738" y="10318"/>
                </a:cubicBezTo>
                <a:cubicBezTo>
                  <a:pt x="7882" y="6889"/>
                  <a:pt x="6647" y="1145"/>
                  <a:pt x="10076" y="0"/>
                </a:cubicBezTo>
              </a:path>
            </a:pathLst>
          </a:custGeom>
          <a:noFill/>
          <a:ln cap="flat" cmpd="sng" w="28575">
            <a:solidFill>
              <a:srgbClr val="F8737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8"/>
          <p:cNvPicPr preferRelativeResize="0"/>
          <p:nvPr/>
        </p:nvPicPr>
        <p:blipFill rotWithShape="1">
          <a:blip r:embed="rId3">
            <a:alphaModFix/>
          </a:blip>
          <a:srcRect b="38852" l="0" r="0" t="0"/>
          <a:stretch/>
        </p:blipFill>
        <p:spPr>
          <a:xfrm>
            <a:off x="3789550" y="688300"/>
            <a:ext cx="1317700" cy="225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6425" y="2460275"/>
            <a:ext cx="3665000" cy="5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300" y="305742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300" y="3686861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300" y="4316286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1475" y="320982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1475" y="3839261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0100" y="313362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9450" y="679586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9725" y="121617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7600" y="182897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5900" y="1215261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300" y="238375"/>
            <a:ext cx="7935475" cy="3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2375" y="712123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27742" y="787365"/>
            <a:ext cx="376940" cy="33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38928" y="1963983"/>
            <a:ext cx="326822" cy="326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80850" y="850462"/>
            <a:ext cx="356575" cy="24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89250" y="1295725"/>
            <a:ext cx="326825" cy="36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5099" y="4418090"/>
            <a:ext cx="289125" cy="32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23675" y="3951375"/>
            <a:ext cx="289125" cy="34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42304" y="3252614"/>
            <a:ext cx="289125" cy="31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1175" y="1838411"/>
            <a:ext cx="553525" cy="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368500" y="1937526"/>
            <a:ext cx="289125" cy="32100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8"/>
          <p:cNvSpPr txBox="1"/>
          <p:nvPr/>
        </p:nvSpPr>
        <p:spPr>
          <a:xfrm>
            <a:off x="1084350" y="3179750"/>
            <a:ext cx="220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First purchase of sex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between the ages of 19 to 23</a:t>
            </a:r>
            <a:endParaRPr b="0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Prone to report ten or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more sexual partners in the last five years</a:t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 vast majority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are heterosexual and married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or living with a partner</a:t>
            </a:r>
            <a:endParaRPr b="0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8" name="Google Shape;468;p18"/>
          <p:cNvSpPr txBox="1"/>
          <p:nvPr/>
        </p:nvSpPr>
        <p:spPr>
          <a:xfrm>
            <a:off x="3870450" y="3209825"/>
            <a:ext cx="2280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Have paid for an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average of 55-85 women in their lifetime</a:t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Selects women </a:t>
            </a:r>
            <a:r>
              <a:rPr lang="es-419" sz="10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based on his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racist stereotypes,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youth, low prices, being foreign or "exotic" and unable to speak local language </a:t>
            </a:r>
            <a:endParaRPr b="0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18"/>
          <p:cNvSpPr txBox="1"/>
          <p:nvPr/>
        </p:nvSpPr>
        <p:spPr>
          <a:xfrm>
            <a:off x="6698550" y="3103550"/>
            <a:ext cx="2005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Commits crimes most frequently: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violence against women, rape, assault and battery, homicide, robbery, burglary, theft, property crime, drug sales and possession, weapon offenses, crimes against authority, disorderly conduct and driving offenses</a:t>
            </a:r>
            <a:endParaRPr b="0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18"/>
          <p:cNvSpPr txBox="1"/>
          <p:nvPr/>
        </p:nvSpPr>
        <p:spPr>
          <a:xfrm>
            <a:off x="917675" y="277325"/>
            <a:ext cx="69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Factors that interact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and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predict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likelihood of rape or other sexual violence</a:t>
            </a:r>
            <a:endParaRPr b="0" i="0" sz="14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71" name="Google Shape;471;p18"/>
          <p:cNvSpPr txBox="1"/>
          <p:nvPr/>
        </p:nvSpPr>
        <p:spPr>
          <a:xfrm>
            <a:off x="2421825" y="2566750"/>
            <a:ext cx="38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Characteristics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of the sex buyer</a:t>
            </a:r>
            <a:endParaRPr b="0" i="0" sz="14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72" name="Google Shape;472;p18"/>
          <p:cNvSpPr txBox="1"/>
          <p:nvPr/>
        </p:nvSpPr>
        <p:spPr>
          <a:xfrm>
            <a:off x="1786700" y="679575"/>
            <a:ext cx="146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Promiscuity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impersonal sex</a:t>
            </a:r>
            <a:endParaRPr b="0" i="0" sz="10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73" name="Google Shape;473;p18"/>
          <p:cNvSpPr txBox="1"/>
          <p:nvPr/>
        </p:nvSpPr>
        <p:spPr>
          <a:xfrm>
            <a:off x="1718525" y="1248650"/>
            <a:ext cx="120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Hostile </a:t>
            </a:r>
            <a:r>
              <a:rPr b="1"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masculine</a:t>
            </a: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 self identification</a:t>
            </a:r>
            <a:endParaRPr b="1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Google Shape;474;p18"/>
          <p:cNvSpPr txBox="1"/>
          <p:nvPr/>
        </p:nvSpPr>
        <p:spPr>
          <a:xfrm>
            <a:off x="2035900" y="1893925"/>
            <a:ext cx="120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 history of </a:t>
            </a:r>
            <a:r>
              <a:rPr b="1" lang="es-419" sz="10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sexual </a:t>
            </a: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violence</a:t>
            </a:r>
            <a:endParaRPr b="1" i="0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18"/>
          <p:cNvSpPr txBox="1"/>
          <p:nvPr/>
        </p:nvSpPr>
        <p:spPr>
          <a:xfrm>
            <a:off x="5535900" y="798475"/>
            <a:ext cx="181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Narcissism </a:t>
            </a:r>
            <a:endParaRPr b="0" i="0" sz="10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476" name="Google Shape;476;p18"/>
          <p:cNvSpPr txBox="1"/>
          <p:nvPr/>
        </p:nvSpPr>
        <p:spPr>
          <a:xfrm>
            <a:off x="5998025" y="1226350"/>
            <a:ext cx="140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Delinquency </a:t>
            </a:r>
            <a:r>
              <a:rPr b="0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in adolescence </a:t>
            </a:r>
            <a:endParaRPr b="0" i="0" sz="10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77" name="Google Shape;477;p18"/>
          <p:cNvSpPr txBox="1"/>
          <p:nvPr/>
        </p:nvSpPr>
        <p:spPr>
          <a:xfrm>
            <a:off x="5834250" y="1843950"/>
            <a:ext cx="120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-419" sz="10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Frequent use of pornography </a:t>
            </a:r>
            <a:endParaRPr b="0" i="0" sz="10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478" name="Google Shape;478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4025" y="3855724"/>
            <a:ext cx="431275" cy="21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392491" y="3349386"/>
            <a:ext cx="376925" cy="24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095545" y="1303545"/>
            <a:ext cx="326825" cy="31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0500" y="3103898"/>
            <a:ext cx="289125" cy="4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594800"/>
            <a:ext cx="2659227" cy="439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076" y="4418847"/>
            <a:ext cx="1268206" cy="3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4225" y="1438175"/>
            <a:ext cx="1557500" cy="15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0250" y="1124125"/>
            <a:ext cx="1381978" cy="13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9"/>
          <p:cNvSpPr txBox="1"/>
          <p:nvPr>
            <p:ph idx="1" type="subTitle"/>
          </p:nvPr>
        </p:nvSpPr>
        <p:spPr>
          <a:xfrm>
            <a:off x="6588124" y="1480963"/>
            <a:ext cx="10893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3600">
                <a:solidFill>
                  <a:srgbClr val="5F6EB0"/>
                </a:solidFill>
              </a:rPr>
              <a:t>53%</a:t>
            </a:r>
            <a:endParaRPr sz="3600">
              <a:solidFill>
                <a:srgbClr val="5F6EB0"/>
              </a:solidFill>
            </a:endParaRPr>
          </a:p>
        </p:txBody>
      </p:sp>
      <p:sp>
        <p:nvSpPr>
          <p:cNvPr id="491" name="Google Shape;491;p19"/>
          <p:cNvSpPr txBox="1"/>
          <p:nvPr/>
        </p:nvSpPr>
        <p:spPr>
          <a:xfrm>
            <a:off x="6634913" y="1864525"/>
            <a:ext cx="99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Indoors </a:t>
            </a:r>
            <a:endParaRPr b="0" i="0" sz="9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2" name="Google Shape;492;p19"/>
          <p:cNvSpPr txBox="1"/>
          <p:nvPr>
            <p:ph idx="1" type="subTitle"/>
          </p:nvPr>
        </p:nvSpPr>
        <p:spPr>
          <a:xfrm>
            <a:off x="3585887" y="1770788"/>
            <a:ext cx="10893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3600">
                <a:solidFill>
                  <a:srgbClr val="F87371"/>
                </a:solidFill>
              </a:rPr>
              <a:t>48%</a:t>
            </a:r>
            <a:endParaRPr sz="3600">
              <a:solidFill>
                <a:srgbClr val="F87371"/>
              </a:solidFill>
            </a:endParaRPr>
          </a:p>
        </p:txBody>
      </p:sp>
      <p:sp>
        <p:nvSpPr>
          <p:cNvPr id="493" name="Google Shape;493;p19"/>
          <p:cNvSpPr txBox="1"/>
          <p:nvPr/>
        </p:nvSpPr>
        <p:spPr>
          <a:xfrm>
            <a:off x="3543588" y="2186913"/>
            <a:ext cx="99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Outdoors </a:t>
            </a:r>
            <a:endParaRPr b="0" i="0" sz="9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5758400" y="2494675"/>
            <a:ext cx="2715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Brothel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Hotel or guesthouse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Bar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Massage parlor 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Escort agency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Private party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Karaoke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Strip club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Sauna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Drug/crack house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5" name="Google Shape;495;p19"/>
          <p:cNvSpPr txBox="1"/>
          <p:nvPr/>
        </p:nvSpPr>
        <p:spPr>
          <a:xfrm>
            <a:off x="2914000" y="3060875"/>
            <a:ext cx="1805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On the street: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In a park: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In a car or vehicle:</a:t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6" name="Google Shape;496;p19"/>
          <p:cNvSpPr txBox="1"/>
          <p:nvPr/>
        </p:nvSpPr>
        <p:spPr>
          <a:xfrm>
            <a:off x="7560125" y="2494675"/>
            <a:ext cx="7512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71%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55%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49%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48%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42%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39%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38%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36%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25%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F6EB0"/>
                </a:solidFill>
                <a:latin typeface="Roboto Black"/>
                <a:ea typeface="Roboto Black"/>
                <a:cs typeface="Roboto Black"/>
                <a:sym typeface="Roboto Black"/>
              </a:rPr>
              <a:t>12%</a:t>
            </a:r>
            <a:endParaRPr b="0" i="0" sz="14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5F6EB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97" name="Google Shape;497;p19"/>
          <p:cNvSpPr txBox="1"/>
          <p:nvPr/>
        </p:nvSpPr>
        <p:spPr>
          <a:xfrm>
            <a:off x="4585600" y="3048300"/>
            <a:ext cx="601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82%</a:t>
            </a:r>
            <a:endParaRPr b="0" i="0" sz="14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4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59%</a:t>
            </a:r>
            <a:endParaRPr b="0" i="0" sz="14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F87371"/>
                </a:solidFill>
                <a:latin typeface="Roboto Black"/>
                <a:ea typeface="Roboto Black"/>
                <a:cs typeface="Roboto Black"/>
                <a:sym typeface="Roboto Black"/>
              </a:rPr>
              <a:t>43%</a:t>
            </a:r>
            <a:endParaRPr b="0" i="0" sz="1400" u="none" cap="none" strike="noStrike">
              <a:solidFill>
                <a:srgbClr val="F873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98" name="Google Shape;49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" y="1925679"/>
            <a:ext cx="2766700" cy="249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2975" y="338650"/>
            <a:ext cx="6390675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9"/>
          <p:cNvSpPr txBox="1"/>
          <p:nvPr/>
        </p:nvSpPr>
        <p:spPr>
          <a:xfrm>
            <a:off x="852400" y="431050"/>
            <a:ext cx="592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7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Places where men buy sex in Germany </a:t>
            </a:r>
            <a:endParaRPr b="0" i="0" sz="17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s-419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and in United States, UK, Scotland, Cambodia and India</a:t>
            </a:r>
            <a:endParaRPr b="0" i="0" sz="14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 amt="80000"/>
          </a:blip>
          <a:srcRect b="0" l="0" r="0" t="0"/>
          <a:stretch/>
        </p:blipFill>
        <p:spPr>
          <a:xfrm>
            <a:off x="4532675" y="248050"/>
            <a:ext cx="2146850" cy="46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2398625" y="267400"/>
            <a:ext cx="2146849" cy="46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5">
            <a:alphaModFix amt="90000"/>
          </a:blip>
          <a:srcRect b="0" l="0" r="0" t="0"/>
          <a:stretch/>
        </p:blipFill>
        <p:spPr>
          <a:xfrm>
            <a:off x="6649350" y="288825"/>
            <a:ext cx="2024474" cy="46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951976" y="1464975"/>
            <a:ext cx="4718525" cy="21322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627550" y="1983525"/>
            <a:ext cx="1479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How a Sex Buyer is </a:t>
            </a:r>
            <a:r>
              <a:rPr lang="es-419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created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and how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that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affects women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 </a:t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2625250" y="1812025"/>
            <a:ext cx="14799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Pornography: </a:t>
            </a:r>
            <a:endParaRPr b="0" i="0" sz="14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 addictive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,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criminal and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very lucrative business</a:t>
            </a:r>
            <a:endParaRPr b="0" i="1" sz="11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4731850" y="1773500"/>
            <a:ext cx="15093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Prostitution: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men’s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"right" to </a:t>
            </a:r>
            <a:r>
              <a:rPr lang="es-419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sexually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access women  and the license to be a sex offender</a:t>
            </a:r>
            <a:endParaRPr b="0" i="0" sz="14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7107050" y="1983525"/>
            <a:ext cx="1149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Change: </a:t>
            </a:r>
            <a:r>
              <a:rPr b="0" i="0" lang="es-419" sz="1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Towards equality between women and men</a:t>
            </a:r>
            <a:endParaRPr b="0" i="0" sz="13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813" y="1264698"/>
            <a:ext cx="1411374" cy="59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632975" y="133380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5DA69E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1</a:t>
            </a:r>
            <a:endParaRPr b="0" i="0" sz="1800" u="none" cap="none" strike="noStrike">
              <a:solidFill>
                <a:srgbClr val="5DA69E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1225" y="1264698"/>
            <a:ext cx="1411374" cy="59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 txBox="1"/>
          <p:nvPr/>
        </p:nvSpPr>
        <p:spPr>
          <a:xfrm>
            <a:off x="6963625" y="133380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5DA69E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4</a:t>
            </a:r>
            <a:endParaRPr b="0" i="0" sz="1800" u="none" cap="none" strike="noStrike">
              <a:solidFill>
                <a:srgbClr val="5DA69E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0888" y="1257598"/>
            <a:ext cx="1411374" cy="59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4707963" y="1319325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5DA69E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3</a:t>
            </a:r>
            <a:endParaRPr b="0" i="0" sz="1800" u="none" cap="none" strike="noStrike">
              <a:solidFill>
                <a:srgbClr val="5DA69E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15950" y="1257598"/>
            <a:ext cx="1411374" cy="59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/>
          <p:nvPr/>
        </p:nvSpPr>
        <p:spPr>
          <a:xfrm>
            <a:off x="2740750" y="132670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5DA69E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2</a:t>
            </a:r>
            <a:endParaRPr b="0" i="0" sz="1800" u="none" cap="none" strike="noStrike">
              <a:solidFill>
                <a:srgbClr val="5DA69E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0"/>
          <p:cNvPicPr preferRelativeResize="0"/>
          <p:nvPr/>
        </p:nvPicPr>
        <p:blipFill rotWithShape="1">
          <a:blip r:embed="rId3">
            <a:alphaModFix amt="86000"/>
          </a:blip>
          <a:srcRect b="0" l="0" r="0" t="0"/>
          <a:stretch/>
        </p:blipFill>
        <p:spPr>
          <a:xfrm>
            <a:off x="3029075" y="225400"/>
            <a:ext cx="2538299" cy="464987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0"/>
          <p:cNvSpPr txBox="1"/>
          <p:nvPr/>
        </p:nvSpPr>
        <p:spPr>
          <a:xfrm>
            <a:off x="136575" y="574000"/>
            <a:ext cx="2722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If there is an opportunity,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if prostitution is accessible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legal,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men tend to pay for sexual use of women, t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han when it isn’t legal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consider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payment relieves them from any obligation to treat the person as a human being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 pay to break rules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such as the use of condoms or engaging in ext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reme violence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If their expectations are not met,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blame the women for producing their violent reactions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20"/>
          <p:cNvSpPr txBox="1"/>
          <p:nvPr/>
        </p:nvSpPr>
        <p:spPr>
          <a:xfrm>
            <a:off x="5876350" y="574000"/>
            <a:ext cx="2775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Are sexually aroused by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more violent behaviors: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ejaculating in the face, gang rapin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g of a woman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, sexual abuse of pregnant women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are aroused by women’s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pain, fear 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humiliation </a:t>
            </a:r>
            <a:endParaRPr b="1"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are unempathetic and indifferent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to the suffering, illness, aging of women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avoid thinking about the consequences of their actions,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deny or minimize them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Little likelihood that they will report human trafficking if they recognize it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20"/>
          <p:cNvSpPr txBox="1"/>
          <p:nvPr>
            <p:ph idx="1" type="subTitle"/>
          </p:nvPr>
        </p:nvSpPr>
        <p:spPr>
          <a:xfrm>
            <a:off x="3132425" y="1271625"/>
            <a:ext cx="24438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419" sz="1829"/>
              <a:t>Common behaviors and concepts </a:t>
            </a:r>
            <a:endParaRPr sz="182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419" sz="1829">
                <a:latin typeface="Roboto Slab"/>
                <a:ea typeface="Roboto Slab"/>
                <a:cs typeface="Roboto Slab"/>
                <a:sym typeface="Roboto Slab"/>
              </a:rPr>
              <a:t>among sex buyers</a:t>
            </a:r>
            <a:endParaRPr sz="1829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09" name="Google Shape;50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562929">
            <a:off x="4534987" y="323449"/>
            <a:ext cx="921671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035" y="2472050"/>
            <a:ext cx="1937825" cy="236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687725">
            <a:off x="2860428" y="4529198"/>
            <a:ext cx="1111324" cy="2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39075" y="3636100"/>
            <a:ext cx="918300" cy="2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1"/>
          <p:cNvSpPr txBox="1"/>
          <p:nvPr/>
        </p:nvSpPr>
        <p:spPr>
          <a:xfrm>
            <a:off x="4572000" y="256175"/>
            <a:ext cx="44694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acknowledge and recognize economic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coercion of prostituted women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acknowledge</a:t>
            </a: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symptoms it produces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dissociation 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low self-esteem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self-harm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suicide attempts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depression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disorder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anxiety and panic attacks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post-traumatic stress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as well as drug and alcohol use to endure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Most have o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bserved a trafficked or 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pimped woman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controlled by her "manager"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know of violent acts by pimps towards them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that amount to torture: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verbal abuse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pushed, beaten, slappe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d, cut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choked, dragged, thrown against the wall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fingernails pulled out, teeth knocked out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starved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○"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threats against their relatives</a:t>
            </a:r>
            <a:endParaRPr b="0" i="0" sz="1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8" name="Google Shape;5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7925"/>
            <a:ext cx="3246924" cy="365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6350"/>
            <a:ext cx="4051473" cy="149229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1"/>
          <p:cNvSpPr txBox="1"/>
          <p:nvPr>
            <p:ph idx="1" type="subTitle"/>
          </p:nvPr>
        </p:nvSpPr>
        <p:spPr>
          <a:xfrm>
            <a:off x="375525" y="806350"/>
            <a:ext cx="29790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-419" sz="2029"/>
              <a:t>Also, sex buyers know of organized crime's control over women</a:t>
            </a:r>
            <a:endParaRPr sz="2029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21" name="Google Shape;52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228" y="523373"/>
            <a:ext cx="1111325" cy="2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562929">
            <a:off x="3223087" y="753224"/>
            <a:ext cx="921671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860102">
            <a:off x="132306" y="2728962"/>
            <a:ext cx="833087" cy="21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879374">
            <a:off x="352656" y="2458812"/>
            <a:ext cx="833087" cy="21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72159">
            <a:off x="1959600" y="3962174"/>
            <a:ext cx="2089850" cy="12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99075" y="3722925"/>
            <a:ext cx="957701" cy="9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53750" y="1350800"/>
            <a:ext cx="957701" cy="9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16600" y="1464876"/>
            <a:ext cx="505683" cy="6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48185" y="3870473"/>
            <a:ext cx="459475" cy="6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623813" y="-1183437"/>
            <a:ext cx="2160026" cy="503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833750" y="3510350"/>
            <a:ext cx="2662750" cy="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909949" y="2749125"/>
            <a:ext cx="2621551" cy="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781648" y="1992800"/>
            <a:ext cx="2721852" cy="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75" y="1732325"/>
            <a:ext cx="2855701" cy="6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75" y="2459399"/>
            <a:ext cx="2855691" cy="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75" y="3144424"/>
            <a:ext cx="2855691" cy="5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75" y="3844225"/>
            <a:ext cx="2949274" cy="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3900" y="1992800"/>
            <a:ext cx="1753302" cy="30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1650" y="975050"/>
            <a:ext cx="2176300" cy="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2"/>
          <p:cNvSpPr txBox="1"/>
          <p:nvPr>
            <p:ph idx="1" type="subTitle"/>
          </p:nvPr>
        </p:nvSpPr>
        <p:spPr>
          <a:xfrm>
            <a:off x="3960950" y="2362175"/>
            <a:ext cx="1883100" cy="25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929"/>
              <a:t>What </a:t>
            </a:r>
            <a:endParaRPr sz="192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929"/>
              <a:t>would </a:t>
            </a:r>
            <a:endParaRPr sz="192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929"/>
              <a:t>deter men </a:t>
            </a:r>
            <a:r>
              <a:rPr lang="es-419" sz="1929">
                <a:latin typeface="Roboto Slab"/>
                <a:ea typeface="Roboto Slab"/>
                <a:cs typeface="Roboto Slab"/>
                <a:sym typeface="Roboto Slab"/>
              </a:rPr>
              <a:t>from </a:t>
            </a:r>
            <a:endParaRPr sz="1929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929">
                <a:latin typeface="Roboto Slab"/>
                <a:ea typeface="Roboto Slab"/>
                <a:cs typeface="Roboto Slab"/>
                <a:sym typeface="Roboto Slab"/>
              </a:rPr>
              <a:t>buying sex according to them? </a:t>
            </a:r>
            <a:endParaRPr sz="1929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29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2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829"/>
          </a:p>
        </p:txBody>
      </p:sp>
      <p:pic>
        <p:nvPicPr>
          <p:cNvPr id="545" name="Google Shape;54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1351" y="564224"/>
            <a:ext cx="2275126" cy="168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943065">
            <a:off x="3274566" y="623674"/>
            <a:ext cx="1074772" cy="27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16201" y="1825726"/>
            <a:ext cx="386331" cy="5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16201" y="2576825"/>
            <a:ext cx="442159" cy="4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54701" y="4027105"/>
            <a:ext cx="597975" cy="3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046625" y="3210700"/>
            <a:ext cx="564721" cy="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90500" y="1955352"/>
            <a:ext cx="740997" cy="5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44375" y="2789462"/>
            <a:ext cx="831250" cy="4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60852" y="3580120"/>
            <a:ext cx="597975" cy="46530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2"/>
          <p:cNvSpPr txBox="1"/>
          <p:nvPr/>
        </p:nvSpPr>
        <p:spPr>
          <a:xfrm>
            <a:off x="904113" y="1721113"/>
            <a:ext cx="2463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Adding their names to a sex offender registry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along with rapists and pedophiles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22"/>
          <p:cNvSpPr txBox="1"/>
          <p:nvPr/>
        </p:nvSpPr>
        <p:spPr>
          <a:xfrm>
            <a:off x="944325" y="2491875"/>
            <a:ext cx="227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Photo or name in local newspaper,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billboard or internet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22"/>
          <p:cNvSpPr txBox="1"/>
          <p:nvPr/>
        </p:nvSpPr>
        <p:spPr>
          <a:xfrm>
            <a:off x="904125" y="3168051"/>
            <a:ext cx="217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Spending any amount of time in jail,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even as brief as a few hours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22"/>
          <p:cNvSpPr txBox="1"/>
          <p:nvPr/>
        </p:nvSpPr>
        <p:spPr>
          <a:xfrm>
            <a:off x="970200" y="3905650"/>
            <a:ext cx="2556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 letter sent to their family 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stating arrest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 soliciting a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woman in prostitution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22"/>
          <p:cNvSpPr txBox="1"/>
          <p:nvPr/>
        </p:nvSpPr>
        <p:spPr>
          <a:xfrm>
            <a:off x="6117663" y="2093638"/>
            <a:ext cx="146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Increased penalty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p22"/>
          <p:cNvSpPr txBox="1"/>
          <p:nvPr/>
        </p:nvSpPr>
        <p:spPr>
          <a:xfrm>
            <a:off x="6089950" y="2837638"/>
            <a:ext cx="141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Higher fines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p22"/>
          <p:cNvSpPr txBox="1"/>
          <p:nvPr/>
        </p:nvSpPr>
        <p:spPr>
          <a:xfrm>
            <a:off x="6126700" y="3505438"/>
            <a:ext cx="217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Educational program 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 sex buyers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1" name="Google Shape;561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25837" y="3585565"/>
            <a:ext cx="368394" cy="40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25831" y="2819127"/>
            <a:ext cx="371654" cy="4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748322" y="2061167"/>
            <a:ext cx="361874" cy="41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08921" y="4060723"/>
            <a:ext cx="386325" cy="39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87459" y="3219312"/>
            <a:ext cx="370024" cy="4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09391" y="2545749"/>
            <a:ext cx="373284" cy="42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92349" y="1867254"/>
            <a:ext cx="360244" cy="41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050" y="1473650"/>
            <a:ext cx="7067950" cy="29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175" y="1345773"/>
            <a:ext cx="1411374" cy="5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6725" y="2322625"/>
            <a:ext cx="2685275" cy="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3"/>
          <p:cNvSpPr txBox="1"/>
          <p:nvPr>
            <p:ph type="ctrTitle"/>
          </p:nvPr>
        </p:nvSpPr>
        <p:spPr>
          <a:xfrm>
            <a:off x="1886725" y="945325"/>
            <a:ext cx="49911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5300"/>
              <a:t>Change:</a:t>
            </a:r>
            <a:endParaRPr sz="53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/>
              <a:t>Equality between women and men</a:t>
            </a:r>
            <a:endParaRPr sz="3600"/>
          </a:p>
        </p:txBody>
      </p:sp>
      <p:sp>
        <p:nvSpPr>
          <p:cNvPr id="576" name="Google Shape;576;p23"/>
          <p:cNvSpPr txBox="1"/>
          <p:nvPr/>
        </p:nvSpPr>
        <p:spPr>
          <a:xfrm>
            <a:off x="6439463" y="1414875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4</a:t>
            </a:r>
            <a:endParaRPr b="0" i="0" sz="18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577" name="Google Shape;577;p23"/>
          <p:cNvSpPr txBox="1"/>
          <p:nvPr/>
        </p:nvSpPr>
        <p:spPr>
          <a:xfrm>
            <a:off x="1261213" y="945325"/>
            <a:ext cx="393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419" sz="2400" u="none" cap="none" strike="noStrike">
                <a:solidFill>
                  <a:srgbClr val="5F6EB0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The sex buyers…</a:t>
            </a:r>
            <a:endParaRPr b="0" i="0" sz="2400" u="none" cap="none" strike="noStrike">
              <a:solidFill>
                <a:srgbClr val="5F6EB0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06760" y="1327714"/>
            <a:ext cx="4076001" cy="28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4"/>
          <p:cNvPicPr preferRelativeResize="0"/>
          <p:nvPr/>
        </p:nvPicPr>
        <p:blipFill rotWithShape="1">
          <a:blip r:embed="rId4">
            <a:alphaModFix/>
          </a:blip>
          <a:srcRect b="922" l="0" r="0" t="922"/>
          <a:stretch/>
        </p:blipFill>
        <p:spPr>
          <a:xfrm rot="888147">
            <a:off x="2914519" y="2677596"/>
            <a:ext cx="1479213" cy="216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527" y="2133500"/>
            <a:ext cx="3351836" cy="22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725" y="296597"/>
            <a:ext cx="4031848" cy="13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5925" y="1480875"/>
            <a:ext cx="3626101" cy="19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4"/>
          <p:cNvSpPr txBox="1"/>
          <p:nvPr/>
        </p:nvSpPr>
        <p:spPr>
          <a:xfrm>
            <a:off x="834400" y="523675"/>
            <a:ext cx="3163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A change is needed </a:t>
            </a:r>
            <a:r>
              <a:rPr b="0" i="0" lang="es-419" sz="1800" u="none" cap="none" strike="noStrike">
                <a:solidFill>
                  <a:srgbClr val="F87371"/>
                </a:solidFill>
                <a:latin typeface="Roboto Slab"/>
                <a:ea typeface="Roboto Slab"/>
                <a:cs typeface="Roboto Slab"/>
                <a:sym typeface="Roboto Slab"/>
              </a:rPr>
              <a:t>in  upbringing patterns for  boys and girls</a:t>
            </a:r>
            <a:endParaRPr b="0" i="0" sz="1800" u="none" cap="none" strike="noStrike">
              <a:solidFill>
                <a:srgbClr val="F8737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88" name="Google Shape;588;p24"/>
          <p:cNvSpPr txBox="1"/>
          <p:nvPr/>
        </p:nvSpPr>
        <p:spPr>
          <a:xfrm>
            <a:off x="4646050" y="540000"/>
            <a:ext cx="40317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They must be raised far from sexist stereotypes,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neither blue nor pink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Equal education,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recreation and sports experiences and opportunities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Equal creative possibilities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physical and emotional support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Equal responsibilities and rights at home,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before family and friends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Differential treatment based on biological sex differences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Boys and young men should consider it offensive to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consume, buy, exploit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abuse or use a girl or woman online or physicall</a:t>
            </a:r>
            <a:r>
              <a:rPr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y</a:t>
            </a:r>
            <a:endParaRPr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lang="es-419" sz="12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Paying for sex is not what real men do</a:t>
            </a:r>
            <a:endParaRPr b="1" sz="12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5425" y="273675"/>
            <a:ext cx="4688049" cy="15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5"/>
          <p:cNvSpPr txBox="1"/>
          <p:nvPr/>
        </p:nvSpPr>
        <p:spPr>
          <a:xfrm>
            <a:off x="4572000" y="500750"/>
            <a:ext cx="432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A decisive change is needed </a:t>
            </a:r>
            <a:r>
              <a:rPr b="0" i="0" lang="es-419" sz="1800" u="none" cap="none" strike="noStrike">
                <a:solidFill>
                  <a:srgbClr val="F87371"/>
                </a:solidFill>
                <a:latin typeface="Roboto Slab"/>
                <a:ea typeface="Roboto Slab"/>
                <a:cs typeface="Roboto Slab"/>
                <a:sym typeface="Roboto Slab"/>
              </a:rPr>
              <a:t>among men so that they STOP demand of porn and prostitution</a:t>
            </a:r>
            <a:endParaRPr b="0" i="0" sz="1800" u="none" cap="none" strike="noStrike">
              <a:solidFill>
                <a:srgbClr val="F8737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95" name="Google Shape;595;p25"/>
          <p:cNvSpPr txBox="1"/>
          <p:nvPr/>
        </p:nvSpPr>
        <p:spPr>
          <a:xfrm>
            <a:off x="5046100" y="1793750"/>
            <a:ext cx="36684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Relationships between equals imply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that both people involved, have sexual desire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Respect is the basis of a relationships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between equals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If only one desires,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there should be no relationship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Sexual intercourse is not the only way to have pleasure 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1200"/>
              <a:buFont typeface="Roboto"/>
              <a:buChar char="●"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Greater sexual satisfaction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is found through self-exploration and empathy for others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6" name="Google Shape;596;p25"/>
          <p:cNvPicPr preferRelativeResize="0"/>
          <p:nvPr/>
        </p:nvPicPr>
        <p:blipFill rotWithShape="1">
          <a:blip r:embed="rId4">
            <a:alphaModFix/>
          </a:blip>
          <a:srcRect b="0" l="3390" r="0" t="0"/>
          <a:stretch/>
        </p:blipFill>
        <p:spPr>
          <a:xfrm>
            <a:off x="587825" y="176700"/>
            <a:ext cx="3791898" cy="419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425988"/>
            <a:ext cx="2519950" cy="268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0225" y="2822925"/>
            <a:ext cx="4248074" cy="200812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5"/>
          <p:cNvSpPr txBox="1"/>
          <p:nvPr/>
        </p:nvSpPr>
        <p:spPr>
          <a:xfrm>
            <a:off x="951600" y="3435500"/>
            <a:ext cx="38226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AutoNum type="arabicPeriod"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Any act that causes </a:t>
            </a: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physical, mental or sexual harm or suffering </a:t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AutoNum type="arabicPeriod"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Threats, coercion, harassment, use of force </a:t>
            </a:r>
            <a:endParaRPr b="0" i="0" sz="11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AutoNum type="arabicPeriod"/>
            </a:pPr>
            <a:r>
              <a:rPr b="0" i="0" lang="es-419" sz="1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Any practice that justifies the subordination of women</a:t>
            </a:r>
            <a:r>
              <a:rPr b="0" i="0" lang="es-419" sz="1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(such as paying for sexual access to women)</a:t>
            </a:r>
            <a:endParaRPr b="0" i="0" sz="1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0" name="Google Shape;60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44400" y="3052950"/>
            <a:ext cx="3329624" cy="4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5"/>
          <p:cNvSpPr txBox="1"/>
          <p:nvPr/>
        </p:nvSpPr>
        <p:spPr>
          <a:xfrm>
            <a:off x="1377000" y="3052950"/>
            <a:ext cx="3124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VIOLENCE AGAINST WOMEN IS</a:t>
            </a:r>
            <a:endParaRPr b="0" i="0" sz="13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8850" y="728151"/>
            <a:ext cx="4526408" cy="21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1063" y="1037550"/>
            <a:ext cx="3561975" cy="33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5100" y="3012851"/>
            <a:ext cx="3359026" cy="14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6"/>
          <p:cNvSpPr txBox="1"/>
          <p:nvPr/>
        </p:nvSpPr>
        <p:spPr>
          <a:xfrm>
            <a:off x="532939" y="1980575"/>
            <a:ext cx="39432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Policies that discourage and disrupt men's confidentiality and privilege to pay for sex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Hold men accountable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 violence against women and girls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Survivors of trafficking, prostitution and pornography</a:t>
            </a: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can raise awareness of these serious harms</a:t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To end the business and this form of violence, </a:t>
            </a:r>
            <a:r>
              <a:rPr b="0" i="0" lang="es-419" sz="12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legislate against the demand</a:t>
            </a:r>
            <a:endParaRPr b="0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0" name="Google Shape;61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763" y="609376"/>
            <a:ext cx="4086800" cy="12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6"/>
          <p:cNvSpPr txBox="1"/>
          <p:nvPr>
            <p:ph idx="1" type="subTitle"/>
          </p:nvPr>
        </p:nvSpPr>
        <p:spPr>
          <a:xfrm>
            <a:off x="913513" y="757625"/>
            <a:ext cx="40146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2500"/>
              <a:t>We need a change </a:t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2500"/>
              <a:t>in society</a:t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12" name="Google Shape;61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818397">
            <a:off x="8677622" y="2214990"/>
            <a:ext cx="234272" cy="85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313961">
            <a:off x="8404168" y="494374"/>
            <a:ext cx="259209" cy="101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5350" y="2323175"/>
            <a:ext cx="304850" cy="3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775" y="2864343"/>
            <a:ext cx="304850" cy="3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775" y="3405505"/>
            <a:ext cx="304850" cy="32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775" y="4144409"/>
            <a:ext cx="304850" cy="32009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26"/>
          <p:cNvSpPr txBox="1"/>
          <p:nvPr/>
        </p:nvSpPr>
        <p:spPr>
          <a:xfrm>
            <a:off x="7097675" y="3887850"/>
            <a:ext cx="120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No supply</a:t>
            </a:r>
            <a:endParaRPr b="0" i="0" sz="10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619" name="Google Shape;619;p26"/>
          <p:cNvSpPr txBox="1"/>
          <p:nvPr/>
        </p:nvSpPr>
        <p:spPr>
          <a:xfrm>
            <a:off x="5266988" y="3943800"/>
            <a:ext cx="89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419" sz="10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No demand</a:t>
            </a:r>
            <a:endParaRPr b="0" i="0" sz="10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620" name="Google Shape;620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-6231580">
            <a:off x="6499488" y="3392847"/>
            <a:ext cx="302400" cy="56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66750" y="3255961"/>
            <a:ext cx="497475" cy="68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22925" y="3043900"/>
            <a:ext cx="552500" cy="8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2626" y="753175"/>
            <a:ext cx="1460274" cy="400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7080" y="1620888"/>
            <a:ext cx="2145150" cy="321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3325" y="1069125"/>
            <a:ext cx="2553436" cy="183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4650" y="990600"/>
            <a:ext cx="2726951" cy="336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6100" y="380625"/>
            <a:ext cx="5822323" cy="11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7"/>
          <p:cNvSpPr txBox="1"/>
          <p:nvPr/>
        </p:nvSpPr>
        <p:spPr>
          <a:xfrm>
            <a:off x="356100" y="1529588"/>
            <a:ext cx="48582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- Discourage the demand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that fosters all forms of exploitation, especially women and children, that leads to trafficking (Palermo Protocol Art. 9.5)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- Prostitution exists because of stereotypes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of dominance and the need to impose male control or power (Parr 30 RG 38 of CEDAW)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- All actors involved in trafficking,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including those on the demand side, must be investigated, prosecuted and convicted (CEDAW Parr 63rd RG 38)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- Detect online recruitment and uncover and identify cases of trafficking through digital media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messaging platforms, including on the demand side (Parr 71 and 73 CEDAW RG 38)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- Pornography and other forms of commercial exploitation of women as sexual objects contribute to violence against women (Parr 11-12, CEDAW RG 19)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3" name="Google Shape;633;p27"/>
          <p:cNvSpPr txBox="1"/>
          <p:nvPr/>
        </p:nvSpPr>
        <p:spPr>
          <a:xfrm>
            <a:off x="739200" y="548150"/>
            <a:ext cx="5170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900" u="none" cap="none" strike="noStrike">
                <a:solidFill>
                  <a:srgbClr val="5DA69E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Eradicate the demand for prostitution, </a:t>
            </a:r>
            <a:endParaRPr b="0" i="0" sz="1900" u="none" cap="none" strike="noStrike">
              <a:solidFill>
                <a:srgbClr val="5DA69E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900" u="none" cap="none" strike="noStrike">
                <a:solidFill>
                  <a:srgbClr val="5DA69E"/>
                </a:solidFill>
                <a:latin typeface="Roboto Slab"/>
                <a:ea typeface="Roboto Slab"/>
                <a:cs typeface="Roboto Slab"/>
                <a:sym typeface="Roboto Slab"/>
              </a:rPr>
              <a:t>is an obligation under international law</a:t>
            </a:r>
            <a:endParaRPr b="0" i="0" sz="17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34" name="Google Shape;63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562929">
            <a:off x="7633224" y="532849"/>
            <a:ext cx="921671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71975" y="1668975"/>
            <a:ext cx="3608726" cy="350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25975" y="1383900"/>
            <a:ext cx="2853500" cy="2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8"/>
          <p:cNvSpPr txBox="1"/>
          <p:nvPr/>
        </p:nvSpPr>
        <p:spPr>
          <a:xfrm>
            <a:off x="426450" y="427650"/>
            <a:ext cx="8291100" cy="42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SOURCES</a:t>
            </a:r>
            <a:endParaRPr b="0" i="0" sz="13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419" sz="13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3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Pornography</a:t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Serena Fleites and Jane Does 1-33, Complaint against Mindgeek for 13 crimes, https://brownrudnick.com, 2021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Mónica Alario Gavilán, La Manada en el Porno, 2018. 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Pornography and Public Health, National Center on Sexual Exploitation, 2018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De Sousa, A., &amp; Lodha, P. Neurobiology of Pornography Addiction - A clinical review Telangana Journal of Psychiatry, 3(2), 2017.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Malamuth, N.M. &amp; Hald, G.M. The Confluence Mediational Model of Sexual Aggression. In T. Ward &amp; A. Beech (Eds.) Theories of sexual aggression. New York: Wiley, 2017.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Peter Szil, Men, pornography and prostitution, 2015. 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Gail Dines, Pornland: How Porn has Hijacked our Sexuality, 2010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Malamuth, N. M., &amp; Pitpitan, E. V. The effects of pornography are moderated by men's sexual aggression risk. Pornography: Driving the demand in international sex trafficking, 2007.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Prostitution</a:t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Melissa Farley, Inge Kleine, Kerstin Neuhaus, et al. Men who pay for sex in Germany and what they teach us about the failure of the legal prostitution: a 6-country report on the sex trade from the perspective of the socially invisible  puteros or </a:t>
            </a:r>
            <a:r>
              <a:rPr i="1" lang="es-419" sz="9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sex buyers</a:t>
            </a: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, 2022.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From Impunity to Accountability. Deterring Sex Buyers in the New York State and Beyond, Coalition Against Trafficking in Women, 2022.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OSCE, Discouraging The Demand that fosters trafficking for the purpose of sexual exploitation, 2021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De Meyer, Sara "Boys Should Have the Courage to Ask a Girl Out": Gender Norms in Early Adolescent Romantic Relationships, 2017</a:t>
            </a:r>
            <a:endParaRPr b="0" i="1" sz="9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C6B"/>
              </a:buClr>
              <a:buSzPts val="900"/>
              <a:buFont typeface="Roboto"/>
              <a:buChar char="●"/>
            </a:pPr>
            <a:r>
              <a:rPr b="0" i="1" lang="es-419" sz="9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Farley, Melissa &amp; Golding, Jacqueline &amp; Schucman, Emily &amp; Malamuth, Neil &amp; Jarrett, Laura, Comparing Sex Buyers With Men Who Do Not Buy Sex: New Data on Prostitution and Trafficking. Journal of Interpersonal Violence, 2015.</a:t>
            </a:r>
            <a:endParaRPr b="0" i="1" sz="10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800" y="1519150"/>
            <a:ext cx="7005651" cy="8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9"/>
          <p:cNvSpPr txBox="1"/>
          <p:nvPr/>
        </p:nvSpPr>
        <p:spPr>
          <a:xfrm>
            <a:off x="1109847" y="1267525"/>
            <a:ext cx="66657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s-419" sz="2600" u="none" cap="none" strike="noStrike">
                <a:solidFill>
                  <a:srgbClr val="FFFFFF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SHARE AND BE PART OF THE CHANGE</a:t>
            </a:r>
            <a:endParaRPr b="0" i="0" sz="2600" u="none" cap="none" strike="noStrike">
              <a:solidFill>
                <a:srgbClr val="FFFFFF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475" y="1448250"/>
            <a:ext cx="7699799" cy="256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7075" y="1272748"/>
            <a:ext cx="1411374" cy="5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6275" y="2972775"/>
            <a:ext cx="5591374" cy="2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>
            <p:ph type="ctrTitle"/>
          </p:nvPr>
        </p:nvSpPr>
        <p:spPr>
          <a:xfrm>
            <a:off x="1512700" y="2304275"/>
            <a:ext cx="66123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3600">
                <a:latin typeface="Roboto Slab"/>
                <a:ea typeface="Roboto Slab"/>
                <a:cs typeface="Roboto Slab"/>
                <a:sym typeface="Roboto Slab"/>
              </a:rPr>
              <a:t>How a Sex Buyer is created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/>
              <a:t>And how that affects women</a:t>
            </a:r>
            <a:r>
              <a:rPr lang="es-419" sz="360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6583025" y="134185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1</a:t>
            </a:r>
            <a:endParaRPr b="0" i="0" sz="18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225" y="2073475"/>
            <a:ext cx="1626900" cy="5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5275" y="221800"/>
            <a:ext cx="2813450" cy="227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650" y="439225"/>
            <a:ext cx="4285951" cy="1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>
            <p:ph type="title"/>
          </p:nvPr>
        </p:nvSpPr>
        <p:spPr>
          <a:xfrm>
            <a:off x="620400" y="532375"/>
            <a:ext cx="40542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800">
                <a:latin typeface="Roboto Slab"/>
                <a:ea typeface="Roboto Slab"/>
                <a:cs typeface="Roboto Slab"/>
                <a:sym typeface="Roboto Slab"/>
              </a:rPr>
              <a:t>At home, school and in society, stereotypical roles </a:t>
            </a:r>
            <a:r>
              <a:rPr lang="es-419" sz="1800"/>
              <a:t>are promoted that define women and men in various areas </a:t>
            </a:r>
            <a:r>
              <a:rPr lang="es-419" sz="1800">
                <a:latin typeface="Roboto Slab"/>
                <a:ea typeface="Roboto Slab"/>
                <a:cs typeface="Roboto Slab"/>
                <a:sym typeface="Roboto Slab"/>
              </a:rPr>
              <a:t>of their lives.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7975" y="783775"/>
            <a:ext cx="4543027" cy="40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0875" y="2157128"/>
            <a:ext cx="167888" cy="36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7225" y="3289753"/>
            <a:ext cx="1484769" cy="60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7226" y="3870444"/>
            <a:ext cx="1421114" cy="55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37226" y="2681615"/>
            <a:ext cx="1512073" cy="55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8640" y="3472733"/>
            <a:ext cx="270750" cy="24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59450" y="2819503"/>
            <a:ext cx="270741" cy="2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14621" y="4008346"/>
            <a:ext cx="204775" cy="2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47097" y="2372563"/>
            <a:ext cx="1323975" cy="97622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/>
          <p:nvPr>
            <p:ph idx="1" type="body"/>
          </p:nvPr>
        </p:nvSpPr>
        <p:spPr>
          <a:xfrm>
            <a:off x="1278775" y="2214738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Physical Sphere  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4" name="Google Shape;104;p4"/>
          <p:cNvSpPr txBox="1"/>
          <p:nvPr>
            <p:ph idx="1" type="body"/>
          </p:nvPr>
        </p:nvSpPr>
        <p:spPr>
          <a:xfrm>
            <a:off x="1319400" y="2818913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Social Sphere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1319400" y="3411975"/>
            <a:ext cx="1626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800">
                <a:latin typeface="Roboto Slab"/>
                <a:ea typeface="Roboto Slab"/>
                <a:cs typeface="Roboto Slab"/>
                <a:sym typeface="Roboto Slab"/>
              </a:rPr>
              <a:t>Emotional Sphere</a:t>
            </a:r>
            <a:endParaRPr sz="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1319400" y="3980488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Sexual Sphere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2725" y="232175"/>
            <a:ext cx="5774751" cy="12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4">
            <a:alphaModFix amt="50000"/>
          </a:blip>
          <a:srcRect b="-6553" l="0" r="0" t="0"/>
          <a:stretch/>
        </p:blipFill>
        <p:spPr>
          <a:xfrm>
            <a:off x="2264225" y="1286850"/>
            <a:ext cx="2345451" cy="385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5">
            <a:alphaModFix amt="80000"/>
          </a:blip>
          <a:srcRect b="0" l="0" r="0" t="0"/>
          <a:stretch/>
        </p:blipFill>
        <p:spPr>
          <a:xfrm>
            <a:off x="4595325" y="1286850"/>
            <a:ext cx="2326251" cy="366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85914" y="1648275"/>
            <a:ext cx="140275" cy="337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59725" y="445022"/>
            <a:ext cx="5153224" cy="96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66950" y="278475"/>
            <a:ext cx="1393348" cy="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2458238" y="1429575"/>
            <a:ext cx="20628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Engage in domestic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and "safe" activities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Be or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demonstrate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dependence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Serve and care,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they are not that important</a:t>
            </a:r>
            <a:endParaRPr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Do more,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receive less credit for what they do 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Accept emotions,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be pleasing, apologizing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Take care of herself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and everyone around her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Be pretty and willing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5"/>
          <p:cNvSpPr txBox="1"/>
          <p:nvPr>
            <p:ph type="title"/>
          </p:nvPr>
        </p:nvSpPr>
        <p:spPr>
          <a:xfrm>
            <a:off x="3923426" y="278475"/>
            <a:ext cx="14397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lang="es-419" sz="1800">
                <a:solidFill>
                  <a:srgbClr val="5DA69E"/>
                </a:solidFill>
              </a:rPr>
              <a:t>Upbringing</a:t>
            </a:r>
            <a:endParaRPr sz="1800">
              <a:solidFill>
                <a:srgbClr val="5DA69E"/>
              </a:solidFill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2235025" y="571600"/>
            <a:ext cx="465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Both girls and boys are bombarded by the same images and </a:t>
            </a:r>
            <a:r>
              <a:rPr b="0" i="0" lang="es-419" sz="14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expectations about women</a:t>
            </a:r>
            <a:endParaRPr b="0" i="0" sz="14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4703575" y="1514325"/>
            <a:ext cx="21885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Engage in 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bold and adventurous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activities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Be strong,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determined </a:t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Be independent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Do less and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receive more credit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for any achievement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Accept no emotions,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no mistakes, no blame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Take care of himself as the most important and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no one else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Have 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several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girlfriends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0750" y="1512875"/>
            <a:ext cx="1603201" cy="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>
            <p:ph type="title"/>
          </p:nvPr>
        </p:nvSpPr>
        <p:spPr>
          <a:xfrm>
            <a:off x="867227" y="1574975"/>
            <a:ext cx="16032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300">
                <a:solidFill>
                  <a:srgbClr val="F87371"/>
                </a:solidFill>
              </a:rPr>
              <a:t>The girl should: </a:t>
            </a:r>
            <a:r>
              <a:rPr lang="es-419" sz="1280">
                <a:solidFill>
                  <a:srgbClr val="F87371"/>
                </a:solidFill>
              </a:rPr>
              <a:t>							</a:t>
            </a:r>
            <a:endParaRPr sz="1280">
              <a:solidFill>
                <a:srgbClr val="F87371"/>
              </a:solidFill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61325" y="1489950"/>
            <a:ext cx="1603199" cy="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>
            <p:ph type="title"/>
          </p:nvPr>
        </p:nvSpPr>
        <p:spPr>
          <a:xfrm>
            <a:off x="7018200" y="1546100"/>
            <a:ext cx="17391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300">
                <a:solidFill>
                  <a:srgbClr val="5F6EB0"/>
                </a:solidFill>
              </a:rPr>
              <a:t>   The boy should:</a:t>
            </a:r>
            <a:endParaRPr sz="1300">
              <a:solidFill>
                <a:srgbClr val="5F6EB0"/>
              </a:solidFill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5000" y="2267321"/>
            <a:ext cx="1231500" cy="255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3574" y="2158625"/>
            <a:ext cx="2326251" cy="250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64230" y="4190672"/>
            <a:ext cx="1209355" cy="5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700450" y="3650769"/>
            <a:ext cx="1058978" cy="1011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2625" y="232175"/>
            <a:ext cx="4837642" cy="12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450" y="1261750"/>
            <a:ext cx="2423099" cy="4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8488" y="1261775"/>
            <a:ext cx="2228176" cy="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6">
            <a:alphaModFix amt="70000"/>
          </a:blip>
          <a:srcRect b="0" l="0" r="0" t="0"/>
          <a:stretch/>
        </p:blipFill>
        <p:spPr>
          <a:xfrm>
            <a:off x="2519825" y="1557950"/>
            <a:ext cx="2089850" cy="347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7">
            <a:alphaModFix amt="70000"/>
          </a:blip>
          <a:srcRect b="0" l="0" r="0" t="0"/>
          <a:stretch/>
        </p:blipFill>
        <p:spPr>
          <a:xfrm>
            <a:off x="4595325" y="1572075"/>
            <a:ext cx="1843025" cy="368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19654" y="1522977"/>
            <a:ext cx="1749975" cy="260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5914" y="1572075"/>
            <a:ext cx="140275" cy="337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16800" y="1687525"/>
            <a:ext cx="1674300" cy="289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83525" y="416022"/>
            <a:ext cx="5153224" cy="96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66950" y="278475"/>
            <a:ext cx="1393348" cy="4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750325" y="3590424"/>
            <a:ext cx="2089851" cy="12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202725" y="1626750"/>
            <a:ext cx="23583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Learn to be "feminine",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attractive and "sexy"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Permissive seeking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external acceptance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Accept alcohol to relax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or hold back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Accept her vulnerability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shut up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Saying "NO" is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not an option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Her pleasure does 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not matter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Must be complian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t no matter how painful, hurtful or humiliating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6"/>
          <p:cNvSpPr txBox="1"/>
          <p:nvPr>
            <p:ph type="title"/>
          </p:nvPr>
        </p:nvSpPr>
        <p:spPr>
          <a:xfrm>
            <a:off x="4088400" y="278475"/>
            <a:ext cx="9420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 sz="1800">
                <a:solidFill>
                  <a:srgbClr val="5DA69E"/>
                </a:solidFill>
              </a:rPr>
              <a:t>Youth</a:t>
            </a:r>
            <a:endParaRPr sz="1800">
              <a:solidFill>
                <a:srgbClr val="5DA69E"/>
              </a:solidFill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2677100" y="646150"/>
            <a:ext cx="38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They reach adolescence and </a:t>
            </a:r>
            <a:r>
              <a:rPr b="0" i="0" lang="es-419" sz="14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explore their sexuality differently</a:t>
            </a:r>
            <a:endParaRPr b="0" i="0" sz="14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47" name="Google Shape;147;p6"/>
          <p:cNvSpPr txBox="1"/>
          <p:nvPr>
            <p:ph type="title"/>
          </p:nvPr>
        </p:nvSpPr>
        <p:spPr>
          <a:xfrm>
            <a:off x="381525" y="1289826"/>
            <a:ext cx="24231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300">
                <a:solidFill>
                  <a:srgbClr val="F87371"/>
                </a:solidFill>
              </a:rPr>
              <a:t>The young woman should: </a:t>
            </a:r>
            <a:endParaRPr sz="1300">
              <a:solidFill>
                <a:srgbClr val="F87371"/>
              </a:solidFill>
            </a:endParaRPr>
          </a:p>
        </p:txBody>
      </p:sp>
      <p:sp>
        <p:nvSpPr>
          <p:cNvPr id="148" name="Google Shape;148;p6"/>
          <p:cNvSpPr txBox="1"/>
          <p:nvPr>
            <p:ph type="title"/>
          </p:nvPr>
        </p:nvSpPr>
        <p:spPr>
          <a:xfrm>
            <a:off x="6613501" y="1319250"/>
            <a:ext cx="21657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300">
                <a:solidFill>
                  <a:srgbClr val="5F6EB0"/>
                </a:solidFill>
              </a:rPr>
              <a:t>The young man should:</a:t>
            </a:r>
            <a:endParaRPr sz="1300">
              <a:solidFill>
                <a:srgbClr val="5F6EB0"/>
              </a:solidFill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6551100" y="1713650"/>
            <a:ext cx="22281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Learn to be "masculine", aggressive, predatory,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dominant and manipulative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Consume alcohol and drugs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to "relax" and "unleash" themselves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Educate himself with pornography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Feel that the only </a:t>
            </a: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pleasure is to ejaculate</a:t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Have unlimited access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to available and compliant women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1849900" y="1045750"/>
            <a:ext cx="2759774" cy="43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4595325" y="1038675"/>
            <a:ext cx="2646311" cy="42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6750" y="1908020"/>
            <a:ext cx="1847050" cy="316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6100" y="232175"/>
            <a:ext cx="5751373" cy="14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85914" y="1572075"/>
            <a:ext cx="140275" cy="337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9725" y="445022"/>
            <a:ext cx="5153224" cy="96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59388" y="251438"/>
            <a:ext cx="1393348" cy="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1915225" y="1613788"/>
            <a:ext cx="26463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To invest in "beauty"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even if it is detrimental to their physical and mental health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Fewer opportunities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, for educ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ational,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employment and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income advancement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Little access to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technology, science and finances </a:t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Lower self-esteem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and more family responsibilities 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Are expected t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o endure more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sexual and ver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bal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abuse, physical violence and economic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exploitation </a:t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To use contraceptives,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early childbearing or marriage</a:t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2" name="Google Shape;162;p7"/>
          <p:cNvSpPr txBox="1"/>
          <p:nvPr>
            <p:ph type="title"/>
          </p:nvPr>
        </p:nvSpPr>
        <p:spPr>
          <a:xfrm>
            <a:off x="3949538" y="232175"/>
            <a:ext cx="12909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lang="es-419" sz="1800">
                <a:solidFill>
                  <a:srgbClr val="5DA69E"/>
                </a:solidFill>
              </a:rPr>
              <a:t>Adulthood</a:t>
            </a:r>
            <a:endParaRPr sz="1800">
              <a:solidFill>
                <a:srgbClr val="5DA69E"/>
              </a:solidFill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2677100" y="569950"/>
            <a:ext cx="38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Women turn out to have </a:t>
            </a:r>
            <a:r>
              <a:rPr lang="es-419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fewer </a:t>
            </a:r>
            <a:r>
              <a:rPr b="0" i="0" lang="es-419" sz="14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opportunities, </a:t>
            </a:r>
            <a:r>
              <a:rPr lang="es-419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and pleasure in their lives</a:t>
            </a:r>
            <a:endParaRPr b="0" i="0" sz="14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572000" y="1613800"/>
            <a:ext cx="28200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To invest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in their desires and pleasures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More options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for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education, employment and remuneration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More access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to means or jobs that guarantee autonomy 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L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ess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family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and partner responsibility than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women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 right to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commit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violence against women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(rape, sexual harassment, 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enjoy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pornography and prostitution)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Experiment with 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multiple partners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rgbClr val="5A3C6B"/>
                </a:solidFill>
                <a:latin typeface="Roboto Black"/>
                <a:ea typeface="Roboto Black"/>
                <a:cs typeface="Roboto Black"/>
                <a:sym typeface="Roboto Black"/>
              </a:rPr>
              <a:t>Little o no responsibility for contraception</a:t>
            </a:r>
            <a:r>
              <a:rPr b="0" i="0" lang="es-419" sz="1100" u="none" cap="none" strike="noStrike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 a</a:t>
            </a:r>
            <a:r>
              <a:rPr lang="es-419" sz="1100">
                <a:solidFill>
                  <a:srgbClr val="5A3C6B"/>
                </a:solidFill>
                <a:latin typeface="Roboto"/>
                <a:ea typeface="Roboto"/>
                <a:cs typeface="Roboto"/>
                <a:sym typeface="Roboto"/>
              </a:rPr>
              <a:t>nd raising children</a:t>
            </a:r>
            <a:endParaRPr b="0" i="0" sz="1100" u="none" cap="none" strike="noStrike">
              <a:solidFill>
                <a:srgbClr val="5A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5A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818396">
            <a:off x="8423300" y="3316251"/>
            <a:ext cx="395275" cy="14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41624" y="1129550"/>
            <a:ext cx="1722600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>
            <p:ph type="title"/>
          </p:nvPr>
        </p:nvSpPr>
        <p:spPr>
          <a:xfrm>
            <a:off x="7391275" y="1170046"/>
            <a:ext cx="13932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300">
                <a:solidFill>
                  <a:srgbClr val="5F6EB0"/>
                </a:solidFill>
              </a:rPr>
              <a:t>Men are expected to:</a:t>
            </a:r>
            <a:endParaRPr sz="1300">
              <a:solidFill>
                <a:srgbClr val="5F6EB0"/>
              </a:solidFill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5525" y="1170002"/>
            <a:ext cx="1614574" cy="49787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>
            <p:ph type="title"/>
          </p:nvPr>
        </p:nvSpPr>
        <p:spPr>
          <a:xfrm>
            <a:off x="511302" y="1140938"/>
            <a:ext cx="13701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s-419" sz="1300">
                <a:solidFill>
                  <a:srgbClr val="F87371"/>
                </a:solidFill>
              </a:rPr>
              <a:t>Women are expected to: </a:t>
            </a:r>
            <a:endParaRPr sz="1300">
              <a:solidFill>
                <a:srgbClr val="F87371"/>
              </a:solidFill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0700" y="1908167"/>
            <a:ext cx="2043224" cy="270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1522213">
            <a:off x="877822" y="4056713"/>
            <a:ext cx="1323974" cy="97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8625" y="1129075"/>
            <a:ext cx="3641176" cy="21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>
            <p:ph idx="1" type="body"/>
          </p:nvPr>
        </p:nvSpPr>
        <p:spPr>
          <a:xfrm>
            <a:off x="5655463" y="1421138"/>
            <a:ext cx="31875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s-419" sz="2100">
                <a:latin typeface="Roboto Slab"/>
                <a:ea typeface="Roboto Slab"/>
                <a:cs typeface="Roboto Slab"/>
                <a:sym typeface="Roboto Slab"/>
              </a:rPr>
              <a:t>The result of sexist stereotypes is </a:t>
            </a:r>
            <a:r>
              <a:rPr lang="es-419" sz="2100"/>
              <a:t>the subordination of women</a:t>
            </a:r>
            <a:r>
              <a:rPr lang="es-419" sz="2100">
                <a:latin typeface="Roboto Slab"/>
                <a:ea typeface="Roboto Slab"/>
                <a:cs typeface="Roboto Slab"/>
                <a:sym typeface="Roboto Slab"/>
              </a:rPr>
              <a:t> to men</a:t>
            </a:r>
            <a:endParaRPr sz="21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748" y="431463"/>
            <a:ext cx="4016104" cy="31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6200" y="867350"/>
            <a:ext cx="2678600" cy="261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5931" y="548725"/>
            <a:ext cx="355025" cy="1394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8"/>
          <p:cNvGrpSpPr/>
          <p:nvPr/>
        </p:nvGrpSpPr>
        <p:grpSpPr>
          <a:xfrm>
            <a:off x="391701" y="1804575"/>
            <a:ext cx="1484771" cy="557206"/>
            <a:chOff x="259226" y="1803750"/>
            <a:chExt cx="1484771" cy="557206"/>
          </a:xfrm>
        </p:grpSpPr>
        <p:pic>
          <p:nvPicPr>
            <p:cNvPr id="182" name="Google Shape;182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9226" y="1803750"/>
              <a:ext cx="1484771" cy="55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2875" y="1887403"/>
              <a:ext cx="167888" cy="3646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8"/>
          <p:cNvGrpSpPr/>
          <p:nvPr/>
        </p:nvGrpSpPr>
        <p:grpSpPr>
          <a:xfrm>
            <a:off x="3980087" y="1817515"/>
            <a:ext cx="1484769" cy="606626"/>
            <a:chOff x="259225" y="3780728"/>
            <a:chExt cx="1484769" cy="606626"/>
          </a:xfrm>
        </p:grpSpPr>
        <p:pic>
          <p:nvPicPr>
            <p:cNvPr id="185" name="Google Shape;185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9225" y="3780728"/>
              <a:ext cx="1484769" cy="606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70640" y="3963708"/>
              <a:ext cx="270750" cy="2406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7" name="Google Shape;187;p8"/>
          <p:cNvGrpSpPr/>
          <p:nvPr/>
        </p:nvGrpSpPr>
        <p:grpSpPr>
          <a:xfrm>
            <a:off x="631476" y="912352"/>
            <a:ext cx="1512073" cy="557206"/>
            <a:chOff x="259226" y="3172590"/>
            <a:chExt cx="1512073" cy="557206"/>
          </a:xfrm>
        </p:grpSpPr>
        <p:pic>
          <p:nvPicPr>
            <p:cNvPr id="188" name="Google Shape;188;p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81450" y="3310478"/>
              <a:ext cx="270741" cy="28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59226" y="3172590"/>
              <a:ext cx="1512073" cy="55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81450" y="3310478"/>
              <a:ext cx="270741" cy="281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" name="Google Shape;191;p8"/>
          <p:cNvGrpSpPr/>
          <p:nvPr/>
        </p:nvGrpSpPr>
        <p:grpSpPr>
          <a:xfrm>
            <a:off x="3922063" y="867344"/>
            <a:ext cx="1421114" cy="557206"/>
            <a:chOff x="259226" y="4361419"/>
            <a:chExt cx="1421114" cy="557206"/>
          </a:xfrm>
        </p:grpSpPr>
        <p:pic>
          <p:nvPicPr>
            <p:cNvPr id="192" name="Google Shape;192;p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59226" y="4361419"/>
              <a:ext cx="1421114" cy="55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36621" y="4499321"/>
              <a:ext cx="204775" cy="281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8"/>
          <p:cNvSpPr txBox="1"/>
          <p:nvPr>
            <p:ph idx="1" type="body"/>
          </p:nvPr>
        </p:nvSpPr>
        <p:spPr>
          <a:xfrm>
            <a:off x="773875" y="1896225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Physical Sphere 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5" name="Google Shape;195;p8"/>
          <p:cNvSpPr txBox="1"/>
          <p:nvPr>
            <p:ph idx="1" type="body"/>
          </p:nvPr>
        </p:nvSpPr>
        <p:spPr>
          <a:xfrm>
            <a:off x="999600" y="1053550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Social Sphere 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6" name="Google Shape;196;p8"/>
          <p:cNvSpPr txBox="1"/>
          <p:nvPr>
            <p:ph idx="1" type="body"/>
          </p:nvPr>
        </p:nvSpPr>
        <p:spPr>
          <a:xfrm>
            <a:off x="4362263" y="1939738"/>
            <a:ext cx="1626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800">
                <a:latin typeface="Roboto Slab"/>
                <a:ea typeface="Roboto Slab"/>
                <a:cs typeface="Roboto Slab"/>
                <a:sym typeface="Roboto Slab"/>
              </a:rPr>
              <a:t>Emotional Sphere </a:t>
            </a:r>
            <a:endParaRPr sz="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7" name="Google Shape;197;p8"/>
          <p:cNvSpPr txBox="1"/>
          <p:nvPr>
            <p:ph idx="1" type="body"/>
          </p:nvPr>
        </p:nvSpPr>
        <p:spPr>
          <a:xfrm>
            <a:off x="4304238" y="977388"/>
            <a:ext cx="12489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s-419" sz="1000">
                <a:latin typeface="Roboto Slab"/>
                <a:ea typeface="Roboto Slab"/>
                <a:cs typeface="Roboto Slab"/>
                <a:sym typeface="Roboto Slab"/>
              </a:rPr>
              <a:t>Sexual Sphere </a:t>
            </a: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5562929">
            <a:off x="8071949" y="1034449"/>
            <a:ext cx="921671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37100" y="3777800"/>
            <a:ext cx="1897301" cy="10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 txBox="1"/>
          <p:nvPr/>
        </p:nvSpPr>
        <p:spPr>
          <a:xfrm>
            <a:off x="577350" y="3872125"/>
            <a:ext cx="1816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More power, </a:t>
            </a:r>
            <a:r>
              <a:rPr b="0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slight dissatisfaction</a:t>
            </a:r>
            <a:endParaRPr b="0" i="0" sz="14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135529" y="3701600"/>
            <a:ext cx="2417622" cy="10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 txBox="1"/>
          <p:nvPr/>
        </p:nvSpPr>
        <p:spPr>
          <a:xfrm>
            <a:off x="3299450" y="3834025"/>
            <a:ext cx="216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Less power</a:t>
            </a:r>
            <a:r>
              <a:rPr b="0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, </a:t>
            </a:r>
            <a:endParaRPr b="0" i="0" sz="14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more inequality, </a:t>
            </a:r>
            <a:endParaRPr b="1" i="0" sz="1400" u="none" cap="none" strike="noStrike">
              <a:solidFill>
                <a:srgbClr val="5A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5A3C6B"/>
                </a:solidFill>
                <a:latin typeface="Roboto Slab"/>
                <a:ea typeface="Roboto Slab"/>
                <a:cs typeface="Roboto Slab"/>
                <a:sym typeface="Roboto Slab"/>
              </a:rPr>
              <a:t>more dissatisfaction</a:t>
            </a:r>
            <a:endParaRPr b="0" i="0" sz="1400" u="none" cap="none" strike="noStrike">
              <a:solidFill>
                <a:srgbClr val="5A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180178" y="2525975"/>
            <a:ext cx="729475" cy="13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889897" y="2572739"/>
            <a:ext cx="938950" cy="123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050" y="1396275"/>
            <a:ext cx="7067950" cy="27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225" y="1229298"/>
            <a:ext cx="1411374" cy="5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8525" y="2267500"/>
            <a:ext cx="3551176" cy="2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"/>
          <p:cNvSpPr txBox="1"/>
          <p:nvPr>
            <p:ph type="ctrTitle"/>
          </p:nvPr>
        </p:nvSpPr>
        <p:spPr>
          <a:xfrm>
            <a:off x="1529550" y="2025013"/>
            <a:ext cx="6084900" cy="153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/>
              <a:t>Pornography: 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3600">
                <a:latin typeface="Roboto Slab"/>
                <a:ea typeface="Roboto Slab"/>
                <a:cs typeface="Roboto Slab"/>
                <a:sym typeface="Roboto Slab"/>
              </a:rPr>
              <a:t>an addictive, criminal and very lucrative business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3" name="Google Shape;213;p9"/>
          <p:cNvSpPr txBox="1"/>
          <p:nvPr/>
        </p:nvSpPr>
        <p:spPr>
          <a:xfrm>
            <a:off x="6463375" y="1298400"/>
            <a:ext cx="114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rgbClr val="F8737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Part 2</a:t>
            </a:r>
            <a:endParaRPr b="0" i="0" sz="1800" u="none" cap="none" strike="noStrike">
              <a:solidFill>
                <a:srgbClr val="F8737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PT Consumido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