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361" r:id="rId2"/>
    <p:sldId id="362" r:id="rId3"/>
    <p:sldId id="276" r:id="rId4"/>
    <p:sldId id="372" r:id="rId5"/>
    <p:sldId id="350" r:id="rId6"/>
    <p:sldId id="371" r:id="rId7"/>
    <p:sldId id="348" r:id="rId8"/>
    <p:sldId id="353" r:id="rId9"/>
    <p:sldId id="354" r:id="rId10"/>
    <p:sldId id="352" r:id="rId11"/>
    <p:sldId id="363" r:id="rId12"/>
    <p:sldId id="351" r:id="rId13"/>
    <p:sldId id="300" r:id="rId14"/>
    <p:sldId id="360" r:id="rId15"/>
    <p:sldId id="364" r:id="rId16"/>
    <p:sldId id="289" r:id="rId17"/>
    <p:sldId id="373" r:id="rId18"/>
    <p:sldId id="355" r:id="rId19"/>
    <p:sldId id="37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0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655" autoAdjust="0"/>
    <p:restoredTop sz="72337" autoAdjust="0"/>
  </p:normalViewPr>
  <p:slideViewPr>
    <p:cSldViewPr>
      <p:cViewPr varScale="1">
        <p:scale>
          <a:sx n="57" d="100"/>
          <a:sy n="57" d="100"/>
        </p:scale>
        <p:origin x="1326" y="96"/>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AEF7EA-04B4-483F-951C-35367801DF4F}" type="datetimeFigureOut">
              <a:rPr lang="en-GB" smtClean="0"/>
              <a:pPr/>
              <a:t>21/11/2018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E33429-A090-4D3A-809F-14F869B82A89}"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This is just an example from previous workshops – you do not</a:t>
            </a:r>
            <a:r>
              <a:rPr lang="en-GB" sz="1200" kern="1200" baseline="0" dirty="0">
                <a:solidFill>
                  <a:schemeClr val="tx1"/>
                </a:solidFill>
                <a:latin typeface="+mn-lt"/>
                <a:ea typeface="+mn-ea"/>
                <a:cs typeface="+mn-cs"/>
              </a:rPr>
              <a:t> have to show this if too much blah </a:t>
            </a:r>
            <a:r>
              <a:rPr lang="en-GB" sz="1200" kern="1200" baseline="0" dirty="0" err="1">
                <a:solidFill>
                  <a:schemeClr val="tx1"/>
                </a:solidFill>
                <a:latin typeface="+mn-lt"/>
                <a:ea typeface="+mn-ea"/>
                <a:cs typeface="+mn-cs"/>
              </a:rPr>
              <a:t>blah</a:t>
            </a:r>
            <a:r>
              <a:rPr lang="en-GB" sz="1200" kern="1200" baseline="0" dirty="0">
                <a:solidFill>
                  <a:schemeClr val="tx1"/>
                </a:solidFill>
                <a:latin typeface="+mn-lt"/>
                <a:ea typeface="+mn-ea"/>
                <a:cs typeface="+mn-cs"/>
              </a:rPr>
              <a:t>, just let it come out from the ball throwing exercise and move on.</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b="1" kern="1200" dirty="0">
                <a:solidFill>
                  <a:schemeClr val="tx1"/>
                </a:solidFill>
                <a:latin typeface="+mn-lt"/>
                <a:ea typeface="+mn-ea"/>
                <a:cs typeface="+mn-cs"/>
              </a:rPr>
              <a:t>- Share the answers to these questions as you go continue to move through the community asking questions</a:t>
            </a:r>
            <a:endParaRPr lang="en-US" sz="1200" kern="1200" dirty="0">
              <a:solidFill>
                <a:schemeClr val="tx1"/>
              </a:solidFill>
              <a:latin typeface="+mn-lt"/>
              <a:ea typeface="+mn-ea"/>
              <a:cs typeface="+mn-cs"/>
            </a:endParaRPr>
          </a:p>
          <a:p>
            <a:pPr lvl="0"/>
            <a:r>
              <a:rPr lang="en-GB" sz="1200" b="1" kern="1200" dirty="0">
                <a:solidFill>
                  <a:schemeClr val="tx1"/>
                </a:solidFill>
                <a:latin typeface="+mn-lt"/>
                <a:ea typeface="+mn-ea"/>
                <a:cs typeface="+mn-cs"/>
              </a:rPr>
              <a:t>- Record key capacities and strengths that you find for documenting in the community information hub</a:t>
            </a:r>
            <a:endParaRPr lang="en-US" sz="1200" kern="1200" dirty="0">
              <a:solidFill>
                <a:schemeClr val="tx1"/>
              </a:solidFill>
              <a:latin typeface="+mn-lt"/>
              <a:ea typeface="+mn-ea"/>
              <a:cs typeface="+mn-cs"/>
            </a:endParaRPr>
          </a:p>
          <a:p>
            <a:pPr lvl="0"/>
            <a:r>
              <a:rPr lang="en-GB" sz="1200" b="1" kern="1200" dirty="0">
                <a:solidFill>
                  <a:schemeClr val="tx1"/>
                </a:solidFill>
                <a:latin typeface="+mn-lt"/>
                <a:ea typeface="+mn-ea"/>
                <a:cs typeface="+mn-cs"/>
              </a:rPr>
              <a:t>-</a:t>
            </a:r>
            <a:r>
              <a:rPr lang="en-GB" sz="1200" b="1" kern="1200" baseline="0" dirty="0">
                <a:solidFill>
                  <a:schemeClr val="tx1"/>
                </a:solidFill>
                <a:latin typeface="+mn-lt"/>
                <a:ea typeface="+mn-ea"/>
                <a:cs typeface="+mn-cs"/>
              </a:rPr>
              <a:t> </a:t>
            </a:r>
            <a:r>
              <a:rPr lang="en-GB" sz="1200" b="1" kern="1200" dirty="0">
                <a:solidFill>
                  <a:schemeClr val="tx1"/>
                </a:solidFill>
                <a:latin typeface="+mn-lt"/>
                <a:ea typeface="+mn-ea"/>
                <a:cs typeface="+mn-cs"/>
              </a:rPr>
              <a:t>Inform groups, individuals of the </a:t>
            </a:r>
            <a:r>
              <a:rPr lang="en-GB" sz="1200" b="1" kern="1200" dirty="0" err="1">
                <a:solidFill>
                  <a:schemeClr val="tx1"/>
                </a:solidFill>
                <a:latin typeface="+mn-lt"/>
                <a:ea typeface="+mn-ea"/>
                <a:cs typeface="+mn-cs"/>
              </a:rPr>
              <a:t>sclr</a:t>
            </a:r>
            <a:r>
              <a:rPr lang="en-GB" sz="1200" b="1" kern="1200" dirty="0">
                <a:solidFill>
                  <a:schemeClr val="tx1"/>
                </a:solidFill>
                <a:latin typeface="+mn-lt"/>
                <a:ea typeface="+mn-ea"/>
                <a:cs typeface="+mn-cs"/>
              </a:rPr>
              <a:t> and how it can help them implement their collective ideas in practice</a:t>
            </a:r>
            <a:endParaRPr lang="en-US" sz="1200" kern="1200" dirty="0">
              <a:solidFill>
                <a:schemeClr val="tx1"/>
              </a:solidFill>
              <a:latin typeface="+mn-lt"/>
              <a:ea typeface="+mn-ea"/>
              <a:cs typeface="+mn-cs"/>
            </a:endParaRPr>
          </a:p>
          <a:p>
            <a:endParaRPr lang="en-NZ" dirty="0"/>
          </a:p>
          <a:p>
            <a:endParaRPr lang="en-US"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12</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Font typeface="Arial" pitchFamily="34" charset="0"/>
              <a:buChar char="•"/>
            </a:pPr>
            <a:r>
              <a:rPr lang="en-GB" sz="1200" kern="1200" dirty="0">
                <a:solidFill>
                  <a:schemeClr val="tx1"/>
                </a:solidFill>
                <a:latin typeface="+mn-lt"/>
                <a:ea typeface="+mn-ea"/>
                <a:cs typeface="+mn-cs"/>
              </a:rPr>
              <a:t>The documentation would be better if it stays local with a role of LNGO. </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It is important to give back to the community to keep knowledge and experience</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Present points on slide</a:t>
            </a:r>
            <a:endParaRPr lang="en-US" sz="1200" kern="1200" dirty="0">
              <a:solidFill>
                <a:schemeClr val="tx1"/>
              </a:solidFill>
              <a:latin typeface="+mn-lt"/>
              <a:ea typeface="+mn-ea"/>
              <a:cs typeface="+mn-cs"/>
            </a:endParaRPr>
          </a:p>
          <a:p>
            <a:pPr marL="228600" indent="-228600">
              <a:buFont typeface="Arial" pitchFamily="34" charset="0"/>
              <a:buChar char="•"/>
            </a:pPr>
            <a:r>
              <a:rPr lang="en-GB" sz="1200" kern="1200" dirty="0">
                <a:solidFill>
                  <a:schemeClr val="tx1"/>
                </a:solidFill>
                <a:latin typeface="+mn-lt"/>
                <a:ea typeface="+mn-ea"/>
                <a:cs typeface="+mn-cs"/>
              </a:rPr>
              <a:t>‘classic humanitarian approach complicate things’ </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Nevertheless there is a need to keep track of funding disbursement, generally requested by INGO or donors for upward accountability.</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For example </a:t>
            </a:r>
            <a:r>
              <a:rPr lang="en-GB" sz="1200" kern="1200" dirty="0" err="1">
                <a:solidFill>
                  <a:schemeClr val="tx1"/>
                </a:solidFill>
                <a:latin typeface="+mn-lt"/>
                <a:ea typeface="+mn-ea"/>
                <a:cs typeface="+mn-cs"/>
              </a:rPr>
              <a:t>ECOWEB</a:t>
            </a:r>
            <a:r>
              <a:rPr lang="en-GB" sz="1200" kern="1200" dirty="0">
                <a:solidFill>
                  <a:schemeClr val="tx1"/>
                </a:solidFill>
                <a:latin typeface="+mn-lt"/>
                <a:ea typeface="+mn-ea"/>
                <a:cs typeface="+mn-cs"/>
              </a:rPr>
              <a:t> asked grantee to document every expenditure. </a:t>
            </a:r>
            <a:r>
              <a:rPr lang="en-GB" sz="1200" kern="1200" dirty="0" err="1">
                <a:solidFill>
                  <a:schemeClr val="tx1"/>
                </a:solidFill>
                <a:latin typeface="+mn-lt"/>
                <a:ea typeface="+mn-ea"/>
                <a:cs typeface="+mn-cs"/>
              </a:rPr>
              <a:t>ECOWEB</a:t>
            </a:r>
            <a:r>
              <a:rPr lang="en-GB" sz="1200" kern="1200" dirty="0">
                <a:solidFill>
                  <a:schemeClr val="tx1"/>
                </a:solidFill>
                <a:latin typeface="+mn-lt"/>
                <a:ea typeface="+mn-ea"/>
                <a:cs typeface="+mn-cs"/>
              </a:rPr>
              <a:t> then took on board the task of digitalising them and submit to the donor. </a:t>
            </a:r>
            <a:r>
              <a:rPr lang="en-GB" sz="1200" kern="1200" dirty="0" err="1">
                <a:solidFill>
                  <a:schemeClr val="tx1"/>
                </a:solidFill>
                <a:latin typeface="+mn-lt"/>
                <a:ea typeface="+mn-ea"/>
                <a:cs typeface="+mn-cs"/>
              </a:rPr>
              <a:t>ECOWEB</a:t>
            </a:r>
            <a:r>
              <a:rPr lang="en-GB" sz="1200" kern="1200" dirty="0">
                <a:solidFill>
                  <a:schemeClr val="tx1"/>
                </a:solidFill>
                <a:latin typeface="+mn-lt"/>
                <a:ea typeface="+mn-ea"/>
                <a:cs typeface="+mn-cs"/>
              </a:rPr>
              <a:t> ‘protected’ the groups.</a:t>
            </a:r>
            <a:endParaRPr lang="en-US" sz="1200" kern="1200" dirty="0">
              <a:solidFill>
                <a:schemeClr val="tx1"/>
              </a:solidFill>
              <a:latin typeface="+mn-lt"/>
              <a:ea typeface="+mn-ea"/>
              <a:cs typeface="+mn-cs"/>
            </a:endParaRPr>
          </a:p>
          <a:p>
            <a:pPr marL="228600" indent="-228600">
              <a:buFont typeface="Arial" pitchFamily="34" charset="0"/>
              <a:buChar char="•"/>
            </a:pPr>
            <a:r>
              <a:rPr lang="en-GB" sz="1200" kern="1200" dirty="0">
                <a:solidFill>
                  <a:schemeClr val="tx1"/>
                </a:solidFill>
                <a:latin typeface="+mn-lt"/>
                <a:ea typeface="+mn-ea"/>
                <a:cs typeface="+mn-cs"/>
              </a:rPr>
              <a:t>Prioritisation (asked by INGO) needs to be discussed with communities as well as the amount of the grants.</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Experience has shown that community data information is in place. However, often INGO collect data but do not share back with communities the information for their reflection. It is also a way to keep local knowledge local</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It has to be mentioned that local knowledge is dying off, so there is a need to keep it alive. Sharing back information is way.</a:t>
            </a:r>
            <a:endParaRPr lang="en-US" sz="1200" kern="1200" dirty="0">
              <a:solidFill>
                <a:schemeClr val="tx1"/>
              </a:solidFill>
              <a:latin typeface="+mn-lt"/>
              <a:ea typeface="+mn-ea"/>
              <a:cs typeface="+mn-cs"/>
            </a:endParaRPr>
          </a:p>
          <a:p>
            <a:pPr marL="228600" indent="-228600">
              <a:buFont typeface="Arial" pitchFamily="34" charset="0"/>
              <a:buChar char="•"/>
            </a:pPr>
            <a:r>
              <a:rPr lang="en-GB" sz="120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13</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New slide: PALC volunteers</a:t>
            </a:r>
          </a:p>
          <a:p>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Plenary brainstorm on experience to mobilise, train, incentivise, managing documenting</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Plenary feedback. Keep the discussion</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Few point for discussion:</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What the Volunteer need to:</a:t>
            </a:r>
            <a:endParaRPr lang="en-US" sz="1200" kern="1200" dirty="0">
              <a:solidFill>
                <a:schemeClr val="tx1"/>
              </a:solidFill>
              <a:latin typeface="+mn-lt"/>
              <a:ea typeface="+mn-ea"/>
              <a:cs typeface="+mn-cs"/>
            </a:endParaRPr>
          </a:p>
          <a:p>
            <a:pPr lvl="2"/>
            <a:r>
              <a:rPr lang="en-GB" sz="1200" kern="1200" dirty="0">
                <a:solidFill>
                  <a:schemeClr val="tx1"/>
                </a:solidFill>
                <a:latin typeface="+mn-lt"/>
                <a:ea typeface="+mn-ea"/>
                <a:cs typeface="+mn-cs"/>
              </a:rPr>
              <a:t>Look for what is happening</a:t>
            </a:r>
            <a:endParaRPr lang="en-US" sz="1200" kern="1200" dirty="0">
              <a:solidFill>
                <a:schemeClr val="tx1"/>
              </a:solidFill>
              <a:latin typeface="+mn-lt"/>
              <a:ea typeface="+mn-ea"/>
              <a:cs typeface="+mn-cs"/>
            </a:endParaRPr>
          </a:p>
          <a:p>
            <a:pPr lvl="2"/>
            <a:r>
              <a:rPr lang="en-GB" sz="1200" kern="1200" dirty="0">
                <a:solidFill>
                  <a:schemeClr val="tx1"/>
                </a:solidFill>
                <a:latin typeface="+mn-lt"/>
                <a:ea typeface="+mn-ea"/>
                <a:cs typeface="+mn-cs"/>
              </a:rPr>
              <a:t>Spread info on opportunity of micro-grants</a:t>
            </a:r>
            <a:endParaRPr lang="en-US" sz="1200" kern="1200" dirty="0">
              <a:solidFill>
                <a:schemeClr val="tx1"/>
              </a:solidFill>
              <a:latin typeface="+mn-lt"/>
              <a:ea typeface="+mn-ea"/>
              <a:cs typeface="+mn-cs"/>
            </a:endParaRPr>
          </a:p>
          <a:p>
            <a:pPr lvl="2"/>
            <a:r>
              <a:rPr lang="en-GB" sz="1200" kern="1200" dirty="0">
                <a:solidFill>
                  <a:schemeClr val="tx1"/>
                </a:solidFill>
                <a:latin typeface="+mn-lt"/>
                <a:ea typeface="+mn-ea"/>
                <a:cs typeface="+mn-cs"/>
              </a:rPr>
              <a:t>Share self-help practices horizontally</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Power: just highlight there are power dynamics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Is ½ a day enough of psychosocial and power?</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Inclusion and gender</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Volunteer should not come from same class/strata</a:t>
            </a:r>
            <a:endParaRPr lang="en-US" sz="1200" kern="1200" dirty="0">
              <a:solidFill>
                <a:schemeClr val="tx1"/>
              </a:solidFill>
              <a:latin typeface="+mn-lt"/>
              <a:ea typeface="+mn-ea"/>
              <a:cs typeface="+mn-cs"/>
            </a:endParaRPr>
          </a:p>
          <a:p>
            <a:pPr lvl="1"/>
            <a:r>
              <a:rPr lang="en-GB" sz="1200" kern="1200" dirty="0" err="1">
                <a:solidFill>
                  <a:schemeClr val="tx1"/>
                </a:solidFill>
                <a:latin typeface="+mn-lt"/>
                <a:ea typeface="+mn-ea"/>
                <a:cs typeface="+mn-cs"/>
              </a:rPr>
              <a:t>ECOWEB</a:t>
            </a:r>
            <a:r>
              <a:rPr lang="en-GB" sz="1200" kern="1200" dirty="0">
                <a:solidFill>
                  <a:schemeClr val="tx1"/>
                </a:solidFill>
                <a:latin typeface="+mn-lt"/>
                <a:ea typeface="+mn-ea"/>
                <a:cs typeface="+mn-cs"/>
              </a:rPr>
              <a:t> example: new volunteer 2 days of training, old one ½ day refresher. They do work with whoever is ready to help. If you have well trained volunteers then the whole process goes quicker</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On the job training can be done by LNGO</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The important is to stand, give trust but keep iterative</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Might need to develop a guideline for PALC volunteer</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Discuss volunteer incentives</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17</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18</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lgn="l">
              <a:lnSpc>
                <a:spcPct val="110000"/>
              </a:lnSpc>
              <a:spcBef>
                <a:spcPts val="0"/>
              </a:spcBef>
              <a:buNone/>
            </a:pPr>
            <a:r>
              <a:rPr lang="en-US" b="1" dirty="0"/>
              <a:t>Community–based analysis, information management, mobilisation &amp; learning systems </a:t>
            </a:r>
          </a:p>
          <a:p>
            <a:pPr marL="0" lvl="0" indent="0">
              <a:lnSpc>
                <a:spcPct val="110000"/>
              </a:lnSpc>
              <a:spcBef>
                <a:spcPts val="0"/>
              </a:spcBef>
              <a:buFont typeface="Arial" pitchFamily="34" charset="0"/>
              <a:buChar char="•"/>
            </a:pPr>
            <a:r>
              <a:rPr lang="en-GB" sz="1200" dirty="0"/>
              <a:t>      Support communities to </a:t>
            </a:r>
            <a:r>
              <a:rPr lang="en-GB" sz="1000" dirty="0"/>
              <a:t>rapidly</a:t>
            </a:r>
            <a:r>
              <a:rPr lang="en-GB" sz="1200" dirty="0"/>
              <a:t> initiate (and sustain)  their own rapid  situation analysis and appreciative enquiry</a:t>
            </a:r>
          </a:p>
          <a:p>
            <a:pPr marL="293688" indent="-293688">
              <a:buFont typeface="Arial" pitchFamily="34" charset="0"/>
              <a:buChar char="•"/>
            </a:pPr>
            <a:r>
              <a:rPr lang="en-US" sz="1200" dirty="0"/>
              <a:t>Generating new or wider initiatives</a:t>
            </a:r>
            <a:endParaRPr lang="en-GB" sz="1200" dirty="0"/>
          </a:p>
          <a:p>
            <a:pPr marL="293688" indent="-293688">
              <a:buFont typeface="Arial" pitchFamily="34" charset="0"/>
              <a:buChar char="•"/>
            </a:pPr>
            <a:r>
              <a:rPr lang="en-GB" sz="1200" dirty="0"/>
              <a:t>Learning from immediate responses</a:t>
            </a:r>
          </a:p>
          <a:p>
            <a:pPr marL="293688" indent="-293688">
              <a:buFont typeface="Arial" pitchFamily="34" charset="0"/>
              <a:buChar char="•"/>
            </a:pPr>
            <a:r>
              <a:rPr lang="en-GB" sz="1200" dirty="0"/>
              <a:t>Gap analysis</a:t>
            </a:r>
          </a:p>
          <a:p>
            <a:pPr marL="293688" indent="-293688">
              <a:buFont typeface="Arial" pitchFamily="34" charset="0"/>
              <a:buChar char="•"/>
            </a:pPr>
            <a:r>
              <a:rPr lang="en-GB" sz="1200" dirty="0"/>
              <a:t>Power issues and relationships, systems of accountability</a:t>
            </a:r>
          </a:p>
          <a:p>
            <a:pPr marL="293688" indent="-293688">
              <a:buFont typeface="Arial" pitchFamily="34" charset="0"/>
              <a:buChar char="•"/>
            </a:pPr>
            <a:r>
              <a:rPr lang="en-GB" sz="1200" dirty="0"/>
              <a:t>Conflict sensitivity</a:t>
            </a:r>
          </a:p>
        </p:txBody>
      </p:sp>
      <p:sp>
        <p:nvSpPr>
          <p:cNvPr id="4" name="Slide Number Placeholder 3"/>
          <p:cNvSpPr>
            <a:spLocks noGrp="1"/>
          </p:cNvSpPr>
          <p:nvPr>
            <p:ph type="sldNum" sz="quarter" idx="10"/>
          </p:nvPr>
        </p:nvSpPr>
        <p:spPr/>
        <p:txBody>
          <a:bodyPr/>
          <a:lstStyle/>
          <a:p>
            <a:fld id="{188EDC54-348B-4434-9C10-97BC64BC024A}"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Currently humanitarian aid is completely dominated by externally-led interventions. While we</a:t>
            </a:r>
            <a:r>
              <a:rPr lang="en-NZ" baseline="0" dirty="0"/>
              <a:t> still need some of that, let us make room for more support for community-led initiatives. </a:t>
            </a:r>
            <a:endParaRPr lang="en-US"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It is a participatory action learning in crisis approach</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293688" indent="-293688">
              <a:buFont typeface="Arial" pitchFamily="34" charset="0"/>
              <a:buChar char="•"/>
            </a:pPr>
            <a:endParaRPr lang="en-GB" sz="1200" dirty="0"/>
          </a:p>
          <a:p>
            <a:pPr marL="228600" lvl="0" indent="-228600">
              <a:buFont typeface="+mj-lt"/>
              <a:buNone/>
            </a:pPr>
            <a:r>
              <a:rPr lang="en-GB" sz="1200" kern="1200" dirty="0">
                <a:solidFill>
                  <a:schemeClr val="tx1"/>
                </a:solidFill>
                <a:latin typeface="+mn-lt"/>
                <a:ea typeface="+mn-ea"/>
                <a:cs typeface="+mn-cs"/>
              </a:rPr>
              <a:t>Central triangle: the main assumption of the approach is to recognise there is already a response by crisis affected population. The approach looks at working with these self-help groups work and support them</a:t>
            </a:r>
            <a:endParaRPr lang="en-US" sz="1200" kern="1200" dirty="0">
              <a:solidFill>
                <a:schemeClr val="tx1"/>
              </a:solidFill>
              <a:latin typeface="+mn-lt"/>
              <a:ea typeface="+mn-ea"/>
              <a:cs typeface="+mn-cs"/>
            </a:endParaRPr>
          </a:p>
          <a:p>
            <a:pPr marL="228600" lvl="0" indent="-228600">
              <a:buFont typeface="+mj-lt"/>
              <a:buAutoNum type="arabicPeriod"/>
            </a:pPr>
            <a:r>
              <a:rPr lang="en-GB" sz="1200" kern="1200" dirty="0">
                <a:solidFill>
                  <a:schemeClr val="tx1"/>
                </a:solidFill>
                <a:latin typeface="+mn-lt"/>
                <a:ea typeface="+mn-ea"/>
                <a:cs typeface="+mn-cs"/>
              </a:rPr>
              <a:t>PALC: </a:t>
            </a:r>
            <a:r>
              <a:rPr lang="en-US" b="1" dirty="0"/>
              <a:t>Community–based analysis, information management, mobilisation &amp; learning systems - </a:t>
            </a:r>
            <a:r>
              <a:rPr lang="en-GB" sz="1200" kern="1200" dirty="0">
                <a:solidFill>
                  <a:schemeClr val="tx1"/>
                </a:solidFill>
                <a:latin typeface="+mn-lt"/>
                <a:ea typeface="+mn-ea"/>
                <a:cs typeface="+mn-cs"/>
              </a:rPr>
              <a:t>how can we strengthen the self-help to collect information, mobilise various groups and individuals and learn (this will be discussed as the first step in the next day):</a:t>
            </a:r>
          </a:p>
          <a:p>
            <a:pPr marL="0" lvl="0" indent="0">
              <a:lnSpc>
                <a:spcPct val="110000"/>
              </a:lnSpc>
              <a:spcBef>
                <a:spcPts val="0"/>
              </a:spcBef>
              <a:buFont typeface="Arial" pitchFamily="34" charset="0"/>
              <a:buChar char="•"/>
            </a:pPr>
            <a:r>
              <a:rPr lang="en-GB" sz="1200" dirty="0"/>
              <a:t>      Support communities to </a:t>
            </a:r>
            <a:r>
              <a:rPr lang="en-GB" sz="1000" dirty="0"/>
              <a:t>rapidly</a:t>
            </a:r>
            <a:r>
              <a:rPr lang="en-GB" sz="1200" dirty="0"/>
              <a:t> initiate (and sustain)  their own rapid  situation analysis and appreciative enquiry</a:t>
            </a:r>
          </a:p>
          <a:p>
            <a:pPr marL="293688" indent="-293688">
              <a:buFont typeface="Arial" pitchFamily="34" charset="0"/>
              <a:buChar char="•"/>
            </a:pPr>
            <a:r>
              <a:rPr lang="en-US" sz="1200" dirty="0"/>
              <a:t>Generating new or wider initiatives</a:t>
            </a:r>
            <a:endParaRPr lang="en-GB" sz="1200" dirty="0"/>
          </a:p>
          <a:p>
            <a:pPr marL="293688" indent="-293688">
              <a:buFont typeface="Arial" pitchFamily="34" charset="0"/>
              <a:buChar char="•"/>
            </a:pPr>
            <a:r>
              <a:rPr lang="en-GB" sz="1200" dirty="0"/>
              <a:t>Learning from immediate responses</a:t>
            </a:r>
          </a:p>
          <a:p>
            <a:pPr marL="293688" indent="-293688">
              <a:buFont typeface="Arial" pitchFamily="34" charset="0"/>
              <a:buChar char="•"/>
            </a:pPr>
            <a:r>
              <a:rPr lang="en-GB" sz="1200" dirty="0"/>
              <a:t>Gap analysis</a:t>
            </a:r>
          </a:p>
          <a:p>
            <a:pPr marL="293688" indent="-293688">
              <a:buFont typeface="Arial" pitchFamily="34" charset="0"/>
              <a:buChar char="•"/>
            </a:pPr>
            <a:r>
              <a:rPr lang="en-GB" sz="1200" dirty="0"/>
              <a:t>Power issues and relationships, systems of accountability</a:t>
            </a:r>
          </a:p>
          <a:p>
            <a:pPr marL="293688" indent="-293688">
              <a:buFont typeface="Arial" pitchFamily="34" charset="0"/>
              <a:buChar char="•"/>
            </a:pPr>
            <a:r>
              <a:rPr lang="en-GB" sz="1200" dirty="0"/>
              <a:t>Conflict sensitivity</a:t>
            </a:r>
          </a:p>
          <a:p>
            <a:pPr marL="228600" lvl="0" indent="-228600">
              <a:buFont typeface="+mj-lt"/>
              <a:buNone/>
            </a:pP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Micro-grants: micro-grants will be used to support the self-help groups to address their needs. It can have an impact everywhere, even where there is no market. You can bring the example of </a:t>
            </a:r>
            <a:r>
              <a:rPr lang="en-GB" sz="1200" kern="1200" dirty="0" err="1">
                <a:solidFill>
                  <a:schemeClr val="tx1"/>
                </a:solidFill>
                <a:latin typeface="+mn-lt"/>
                <a:ea typeface="+mn-ea"/>
                <a:cs typeface="+mn-cs"/>
              </a:rPr>
              <a:t>Nuba</a:t>
            </a:r>
            <a:r>
              <a:rPr lang="en-GB" sz="1200" kern="1200" dirty="0">
                <a:solidFill>
                  <a:schemeClr val="tx1"/>
                </a:solidFill>
                <a:latin typeface="+mn-lt"/>
                <a:ea typeface="+mn-ea"/>
                <a:cs typeface="+mn-cs"/>
              </a:rPr>
              <a:t> mountains where there is no cash or market (this will be discussed in day 3)</a:t>
            </a: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Capacity strengthening: in the sense of skills upgrade and demand led. It can be technical support such as engineers for building, or SME support; Organisational development/management for the self-help groups; psychosocial to address stress; conflict analysis and resolution). Make examples for each type</a:t>
            </a: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Connecting/networking/alliances: this component could be addressed in other parts such as in 3. But experience has shown that it deserves a specific focus. How to link the self-help initiatives to other initiatives to address needs but also address long term needs. It is so important that we miss an opportunity if we do not consider this aspect (discussed in day 4)</a:t>
            </a: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Root causes: we must take advantage of the opportunity for transformation offered by the crisis. Example of Ace war during Tsunami in 2004. How can we use all the previous components to address the long-term root causes of the crisis?</a:t>
            </a: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Locally relevant coordination: practical experience has shown this as a major blockage for locally led responses to interact to the wider response and maximise effectiveness. We must improve local coordination and increase the access of NNGOs to UN cluster system </a:t>
            </a: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Change in institutions: how to make the policies and systems relevant to SCLR? What needs to change internally to organisations and the wider system?</a:t>
            </a:r>
            <a:endParaRPr lang="en-US" sz="1200" kern="1200" dirty="0">
              <a:solidFill>
                <a:schemeClr val="tx1"/>
              </a:solidFill>
              <a:latin typeface="+mn-lt"/>
              <a:ea typeface="+mn-ea"/>
              <a:cs typeface="+mn-cs"/>
            </a:endParaRPr>
          </a:p>
          <a:p>
            <a:pPr marL="293688" indent="-293688">
              <a:buFont typeface="Arial" pitchFamily="34" charset="0"/>
              <a:buChar char="•"/>
            </a:pPr>
            <a:endParaRPr lang="en-GB" sz="1200" dirty="0"/>
          </a:p>
        </p:txBody>
      </p:sp>
      <p:sp>
        <p:nvSpPr>
          <p:cNvPr id="4" name="Slide Number Placeholder 3"/>
          <p:cNvSpPr>
            <a:spLocks noGrp="1"/>
          </p:cNvSpPr>
          <p:nvPr>
            <p:ph type="sldNum" sz="quarter" idx="10"/>
          </p:nvPr>
        </p:nvSpPr>
        <p:spPr/>
        <p:txBody>
          <a:bodyPr/>
          <a:lstStyle/>
          <a:p>
            <a:fld id="{188EDC54-348B-4434-9C10-97BC64BC024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Font typeface="Arial" pitchFamily="34" charset="0"/>
              <a:buChar char="•"/>
            </a:pPr>
            <a:r>
              <a:rPr lang="en-GB" sz="1200" kern="1200" dirty="0">
                <a:solidFill>
                  <a:schemeClr val="tx1"/>
                </a:solidFill>
                <a:latin typeface="+mn-lt"/>
                <a:ea typeface="+mn-ea"/>
                <a:cs typeface="+mn-cs"/>
              </a:rPr>
              <a:t>The scope is to increase the quality, effectiveness, inclusiveness, connectedness, accountability and conflict-sensitivity of their own intervention.</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Pilots showed this is happening already but needs support. If as INGO engage only in need assessments, we will miss these actions. </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We need to learn to work with these local initiatives instead of making them work with us.  </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Let’s not challenge the needs assessment. But let’s run the PALC in parallel</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Tip: if you are overcritical of needs assessment the humanitarian sector close and won’t change.</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The issue here is who takes the lead. The sector assumption is that INGO will do the job.</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Example from Nargis in Myanmar. For 2 weeks there was no INGO due to government restriction. Micro-grants applications adopted by a local NGO, Pang Ku, from day 1 showed that they were 3 weeks ahead of INGO assessments. They moved to recovery 3 weeks before the INGO moved to recovery.</a:t>
            </a:r>
            <a:endParaRPr lang="en-US"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Divide in group of 3. Read and discuss if the objective and components of PACL are ok.</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Plenary feedback</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Divide feedbacks in:</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Resonating</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Gaps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Be cautious</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These reflections can be very useful when selecting the volunteers and assign them the tasks</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Explain the </a:t>
            </a:r>
            <a:r>
              <a:rPr lang="en-GB" sz="1200" kern="1200" dirty="0" err="1">
                <a:solidFill>
                  <a:schemeClr val="tx1"/>
                </a:solidFill>
                <a:latin typeface="+mn-lt"/>
                <a:ea typeface="+mn-ea"/>
                <a:cs typeface="+mn-cs"/>
              </a:rPr>
              <a:t>Nargis</a:t>
            </a:r>
            <a:r>
              <a:rPr lang="en-GB" sz="1200" kern="1200" dirty="0">
                <a:solidFill>
                  <a:schemeClr val="tx1"/>
                </a:solidFill>
                <a:latin typeface="+mn-lt"/>
                <a:ea typeface="+mn-ea"/>
                <a:cs typeface="+mn-cs"/>
              </a:rPr>
              <a:t> response and how it worked out.  Massive devastation. Certain villages with 50-60% of population dead. It was a very informal and spontaneous process. Few survivors stand up and started fixing things. Pang Ku saw them and stared working with them with micro grants and mobilising others. The response absorbed 2 million Euros</a:t>
            </a:r>
            <a:endParaRPr lang="en-US" sz="1200" kern="1200" dirty="0">
              <a:solidFill>
                <a:schemeClr val="tx1"/>
              </a:solidFill>
              <a:latin typeface="+mn-lt"/>
              <a:ea typeface="+mn-ea"/>
              <a:cs typeface="+mn-cs"/>
            </a:endParaRPr>
          </a:p>
          <a:p>
            <a:pPr lvl="0"/>
            <a:endParaRPr lang="en-GB"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Explain </a:t>
            </a:r>
            <a:r>
              <a:rPr lang="en-GB" sz="1200" kern="1200" dirty="0" err="1">
                <a:solidFill>
                  <a:schemeClr val="tx1"/>
                </a:solidFill>
                <a:latin typeface="+mn-lt"/>
                <a:ea typeface="+mn-ea"/>
                <a:cs typeface="+mn-cs"/>
              </a:rPr>
              <a:t>ECOWEB</a:t>
            </a:r>
            <a:r>
              <a:rPr lang="en-GB" sz="1200" kern="1200" dirty="0">
                <a:solidFill>
                  <a:schemeClr val="tx1"/>
                </a:solidFill>
                <a:latin typeface="+mn-lt"/>
                <a:ea typeface="+mn-ea"/>
                <a:cs typeface="+mn-cs"/>
              </a:rPr>
              <a:t> example: </a:t>
            </a:r>
            <a:endParaRPr lang="en-US" sz="1200" kern="1200" dirty="0">
              <a:solidFill>
                <a:schemeClr val="tx1"/>
              </a:solidFill>
              <a:latin typeface="+mn-lt"/>
              <a:ea typeface="+mn-ea"/>
              <a:cs typeface="+mn-cs"/>
            </a:endParaRPr>
          </a:p>
          <a:p>
            <a:pPr marL="685800" lvl="1" indent="-228600">
              <a:buFont typeface="Arial" pitchFamily="34" charset="0"/>
              <a:buChar char="•"/>
            </a:pPr>
            <a:r>
              <a:rPr lang="en-GB" sz="1200" kern="1200" dirty="0">
                <a:solidFill>
                  <a:schemeClr val="tx1"/>
                </a:solidFill>
                <a:latin typeface="+mn-lt"/>
                <a:ea typeface="+mn-ea"/>
                <a:cs typeface="+mn-cs"/>
              </a:rPr>
              <a:t>During the flood response they worked with existing structures like CBOs,</a:t>
            </a:r>
            <a:endParaRPr lang="en-US" sz="1200" kern="1200" dirty="0">
              <a:solidFill>
                <a:schemeClr val="tx1"/>
              </a:solidFill>
              <a:latin typeface="+mn-lt"/>
              <a:ea typeface="+mn-ea"/>
              <a:cs typeface="+mn-cs"/>
            </a:endParaRPr>
          </a:p>
          <a:p>
            <a:pPr marL="685800" lvl="1" indent="-228600">
              <a:buFont typeface="Arial" pitchFamily="34" charset="0"/>
              <a:buChar char="•"/>
            </a:pPr>
            <a:r>
              <a:rPr lang="en-GB" sz="1200" kern="1200" dirty="0">
                <a:solidFill>
                  <a:schemeClr val="tx1"/>
                </a:solidFill>
                <a:latin typeface="+mn-lt"/>
                <a:ea typeface="+mn-ea"/>
                <a:cs typeface="+mn-cs"/>
              </a:rPr>
              <a:t>During the conflict response with IDPs there were no structures. IDPs scattered in urban context with relatives. They spread the word and promoted a spontaneous self-organisation (SHG). These were smaller groups than in rural area (less trust in each other). </a:t>
            </a:r>
            <a:r>
              <a:rPr lang="en-GB" sz="1200" kern="1200" dirty="0" err="1">
                <a:solidFill>
                  <a:schemeClr val="tx1"/>
                </a:solidFill>
                <a:latin typeface="+mn-lt"/>
                <a:ea typeface="+mn-ea"/>
                <a:cs typeface="+mn-cs"/>
              </a:rPr>
              <a:t>ECOWEB</a:t>
            </a:r>
            <a:r>
              <a:rPr lang="en-GB" sz="1200" kern="1200" dirty="0">
                <a:solidFill>
                  <a:schemeClr val="tx1"/>
                </a:solidFill>
                <a:latin typeface="+mn-lt"/>
                <a:ea typeface="+mn-ea"/>
                <a:cs typeface="+mn-cs"/>
              </a:rPr>
              <a:t> used IDPs and residents who volunteered (</a:t>
            </a:r>
            <a:r>
              <a:rPr lang="en-GB" sz="1200" kern="1200" dirty="0" err="1">
                <a:solidFill>
                  <a:schemeClr val="tx1"/>
                </a:solidFill>
                <a:latin typeface="+mn-lt"/>
                <a:ea typeface="+mn-ea"/>
                <a:cs typeface="+mn-cs"/>
              </a:rPr>
              <a:t>ECOWEB</a:t>
            </a:r>
            <a:r>
              <a:rPr lang="en-GB" sz="1200" kern="1200" dirty="0">
                <a:solidFill>
                  <a:schemeClr val="tx1"/>
                </a:solidFill>
                <a:latin typeface="+mn-lt"/>
                <a:ea typeface="+mn-ea"/>
                <a:cs typeface="+mn-cs"/>
              </a:rPr>
              <a:t> volunteers which received a bit more training) as PALC volunteers. These were crucial. They discussed and agreed what they wanted to get out of the PALC. The output is not focused on the programme but was for the community, what is needed by the community. All were in agreement. </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In practice we saw that PALC initiator from LNGO and PALC volunteer from community. Trained differently as they have different tasks and partially supported by LNGO</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Re-emphasis that communities can do much more than we think</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10</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99E33429-A090-4D3A-809F-14F869B82A89}" type="slidenum">
              <a:rPr lang="en-GB" smtClean="0"/>
              <a:pPr/>
              <a:t>11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FE560FA-D1D5-4B9F-9560-F2195A278CC1}" type="datetimeFigureOut">
              <a:rPr lang="en-GB" smtClean="0"/>
              <a:pPr/>
              <a:t>21/11/2018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49E744-FEF4-4D57-BE17-AC9C6A2AAAC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FE560FA-D1D5-4B9F-9560-F2195A278CC1}" type="datetimeFigureOut">
              <a:rPr lang="en-GB" smtClean="0"/>
              <a:pPr/>
              <a:t>21/11/2018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49E744-FEF4-4D57-BE17-AC9C6A2AAAC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FE560FA-D1D5-4B9F-9560-F2195A278CC1}" type="datetimeFigureOut">
              <a:rPr lang="en-GB" smtClean="0"/>
              <a:pPr/>
              <a:t>21/11/2018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49E744-FEF4-4D57-BE17-AC9C6A2AAAC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FE560FA-D1D5-4B9F-9560-F2195A278CC1}" type="datetimeFigureOut">
              <a:rPr lang="en-GB" smtClean="0"/>
              <a:pPr/>
              <a:t>21/11/2018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49E744-FEF4-4D57-BE17-AC9C6A2AAAC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FE560FA-D1D5-4B9F-9560-F2195A278CC1}" type="datetimeFigureOut">
              <a:rPr lang="en-GB" smtClean="0"/>
              <a:pPr/>
              <a:t>21/11/2018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49E744-FEF4-4D57-BE17-AC9C6A2AAAC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FE560FA-D1D5-4B9F-9560-F2195A278CC1}" type="datetimeFigureOut">
              <a:rPr lang="en-GB" smtClean="0"/>
              <a:pPr/>
              <a:t>21/11/2018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49E744-FEF4-4D57-BE17-AC9C6A2AAAC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FE560FA-D1D5-4B9F-9560-F2195A278CC1}" type="datetimeFigureOut">
              <a:rPr lang="en-GB" smtClean="0"/>
              <a:pPr/>
              <a:t>21/11/2018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F49E744-FEF4-4D57-BE17-AC9C6A2AAAC3}"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FE560FA-D1D5-4B9F-9560-F2195A278CC1}" type="datetimeFigureOut">
              <a:rPr lang="en-GB" smtClean="0"/>
              <a:pPr/>
              <a:t>21/11/2018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F49E744-FEF4-4D57-BE17-AC9C6A2AAAC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E560FA-D1D5-4B9F-9560-F2195A278CC1}" type="datetimeFigureOut">
              <a:rPr lang="en-GB" smtClean="0"/>
              <a:pPr/>
              <a:t>21/11/2018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F49E744-FEF4-4D57-BE17-AC9C6A2AAAC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FE560FA-D1D5-4B9F-9560-F2195A278CC1}" type="datetimeFigureOut">
              <a:rPr lang="en-GB" smtClean="0"/>
              <a:pPr/>
              <a:t>21/11/2018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49E744-FEF4-4D57-BE17-AC9C6A2AAAC3}"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FE560FA-D1D5-4B9F-9560-F2195A278CC1}" type="datetimeFigureOut">
              <a:rPr lang="en-GB" smtClean="0"/>
              <a:pPr/>
              <a:t>21/11/2018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49E744-FEF4-4D57-BE17-AC9C6A2AAAC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E560FA-D1D5-4B9F-9560-F2195A278CC1}" type="datetimeFigureOut">
              <a:rPr lang="en-GB" smtClean="0"/>
              <a:pPr/>
              <a:t>21/11/2018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49E744-FEF4-4D57-BE17-AC9C6A2AAAC3}"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200" dirty="0"/>
              <a:t>Recap from Day 1</a:t>
            </a:r>
            <a:endParaRPr lang="en-GB" sz="3200" dirty="0"/>
          </a:p>
        </p:txBody>
      </p:sp>
      <p:sp>
        <p:nvSpPr>
          <p:cNvPr id="3" name="Content Placeholder 2"/>
          <p:cNvSpPr>
            <a:spLocks noGrp="1"/>
          </p:cNvSpPr>
          <p:nvPr>
            <p:ph idx="1"/>
          </p:nvPr>
        </p:nvSpPr>
        <p:spPr>
          <a:xfrm>
            <a:off x="457200" y="1143000"/>
            <a:ext cx="8229600" cy="5410200"/>
          </a:xfrm>
        </p:spPr>
        <p:txBody>
          <a:bodyPr>
            <a:normAutofit fontScale="85000" lnSpcReduction="10000"/>
          </a:bodyPr>
          <a:lstStyle/>
          <a:p>
            <a:pPr marL="514350" indent="-514350">
              <a:buFont typeface="+mj-lt"/>
              <a:buAutoNum type="arabicParenR"/>
            </a:pPr>
            <a:r>
              <a:rPr lang="en-US" sz="2900" dirty="0"/>
              <a:t>Co-design workshop as part of a process that aims to accelerate change in humanitarian aid delivery</a:t>
            </a:r>
          </a:p>
          <a:p>
            <a:pPr marL="514350" indent="-514350">
              <a:buFont typeface="+mj-lt"/>
              <a:buAutoNum type="arabicParenR"/>
            </a:pPr>
            <a:r>
              <a:rPr lang="en-US" sz="2900" dirty="0"/>
              <a:t>Positive attributes and opportunities of when external aid is absent! (autonomous self-help)….</a:t>
            </a:r>
          </a:p>
          <a:p>
            <a:pPr marL="514350" indent="-514350">
              <a:buFont typeface="+mj-lt"/>
              <a:buAutoNum type="arabicParenR"/>
            </a:pPr>
            <a:r>
              <a:rPr lang="en-NZ" sz="2900" dirty="0"/>
              <a:t>...and frustrations with HOW externally-led emergency responses are conducted when they do arrive</a:t>
            </a:r>
            <a:endParaRPr lang="en-US" sz="2900" dirty="0"/>
          </a:p>
          <a:p>
            <a:pPr marL="514350" indent="-514350">
              <a:buFont typeface="+mj-lt"/>
              <a:buAutoNum type="arabicParenR"/>
            </a:pPr>
            <a:r>
              <a:rPr lang="en-US" sz="2900" dirty="0"/>
              <a:t>Clarification of some terms: </a:t>
            </a:r>
            <a:r>
              <a:rPr lang="en-US" sz="2900" dirty="0" err="1"/>
              <a:t>localisation</a:t>
            </a:r>
            <a:r>
              <a:rPr lang="en-US" sz="2900" dirty="0"/>
              <a:t> development, humanitarian, nexus, community, resilience</a:t>
            </a:r>
          </a:p>
          <a:p>
            <a:pPr marL="514350" indent="-514350">
              <a:buFont typeface="+mj-lt"/>
              <a:buAutoNum type="arabicParenR"/>
            </a:pPr>
            <a:r>
              <a:rPr lang="en-US" sz="2900" dirty="0"/>
              <a:t>Benefits from and challenges/risks of supporting greater community leadership of crisis response</a:t>
            </a:r>
          </a:p>
          <a:p>
            <a:pPr marL="514350" indent="-514350">
              <a:buFont typeface="+mj-lt"/>
              <a:buAutoNum type="arabicParenR"/>
            </a:pPr>
            <a:r>
              <a:rPr lang="en-GB" sz="2900" dirty="0"/>
              <a:t>global recognition of need to change , make humanitarian response more “localised”</a:t>
            </a:r>
            <a:endParaRPr lang="en-US" sz="2900" dirty="0"/>
          </a:p>
          <a:p>
            <a:pPr marL="514350" indent="-514350">
              <a:buFont typeface="+mj-lt"/>
              <a:buAutoNum type="arabicParenR"/>
            </a:pPr>
            <a:r>
              <a:rPr lang="en-US" sz="2900" dirty="0"/>
              <a:t>Identified  possible  core components of an emerging practice </a:t>
            </a:r>
            <a:r>
              <a:rPr lang="en-GB" sz="2900" dirty="0"/>
              <a:t>for supporting community-led crisis response</a:t>
            </a:r>
            <a:endParaRPr lang="en-US" sz="2900" dirty="0"/>
          </a:p>
          <a:p>
            <a:pPr>
              <a:buFontTx/>
              <a:buChar char="-"/>
            </a:pP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19200"/>
          </a:xfrm>
        </p:spPr>
        <p:txBody>
          <a:bodyPr>
            <a:normAutofit/>
          </a:bodyPr>
          <a:lstStyle/>
          <a:p>
            <a:r>
              <a:rPr lang="en-GB" sz="1600" b="1" dirty="0"/>
              <a:t>(Group work) </a:t>
            </a:r>
            <a:r>
              <a:rPr lang="en-GB" sz="2800" b="1" dirty="0"/>
              <a:t>The  role of the PALC initiators &amp; volunteers: the “eyes, ears and voice” of the locally led response</a:t>
            </a:r>
            <a:endParaRPr lang="en-GB" sz="2800" dirty="0"/>
          </a:p>
        </p:txBody>
      </p:sp>
      <p:sp>
        <p:nvSpPr>
          <p:cNvPr id="3" name="Content Placeholder 2"/>
          <p:cNvSpPr>
            <a:spLocks noGrp="1"/>
          </p:cNvSpPr>
          <p:nvPr>
            <p:ph idx="1"/>
          </p:nvPr>
        </p:nvSpPr>
        <p:spPr>
          <a:xfrm>
            <a:off x="457200" y="1371600"/>
            <a:ext cx="8229600" cy="5257800"/>
          </a:xfrm>
        </p:spPr>
        <p:txBody>
          <a:bodyPr>
            <a:normAutofit fontScale="92500" lnSpcReduction="20000"/>
          </a:bodyPr>
          <a:lstStyle/>
          <a:p>
            <a:pPr marL="514350" lvl="0" indent="-514350">
              <a:buFont typeface="+mj-lt"/>
              <a:buAutoNum type="arabicPeriod"/>
            </a:pPr>
            <a:r>
              <a:rPr lang="en-GB" sz="2200" dirty="0"/>
              <a:t>Search for and share experiences of self-help (material &amp; psychosocial): local solutions, ideas, animating, mobilising, “catalyst”</a:t>
            </a:r>
          </a:p>
          <a:p>
            <a:pPr marL="514350" lvl="0" indent="-514350">
              <a:buFont typeface="+mj-lt"/>
              <a:buAutoNum type="arabicPeriod"/>
            </a:pPr>
            <a:r>
              <a:rPr lang="en-GB" sz="2200" dirty="0"/>
              <a:t>Informing people about Support for Community-led Response and how to apply for assistance for their own interventions: skills, micro-grants, mentoring, connections</a:t>
            </a:r>
          </a:p>
          <a:p>
            <a:pPr marL="514350" lvl="0" indent="-514350">
              <a:buFont typeface="+mj-lt"/>
              <a:buAutoNum type="arabicPeriod"/>
            </a:pPr>
            <a:r>
              <a:rPr lang="en-GB" sz="2200" dirty="0"/>
              <a:t>Giving special encouragement to women and marginalised groups to develop their ideas into action plans</a:t>
            </a:r>
          </a:p>
          <a:p>
            <a:pPr marL="514350" lvl="0" indent="-514350">
              <a:buFont typeface="+mj-lt"/>
              <a:buAutoNum type="arabicPeriod"/>
            </a:pPr>
            <a:r>
              <a:rPr lang="en-GB" sz="2200" dirty="0"/>
              <a:t>Identifying best local ways of reducing risks of doing harm and of strengthening accountable and transparent use of micro-grants</a:t>
            </a:r>
          </a:p>
          <a:p>
            <a:pPr marL="514350" indent="-514350">
              <a:buFont typeface="+mj-lt"/>
              <a:buAutoNum type="arabicPeriod"/>
            </a:pPr>
            <a:r>
              <a:rPr lang="en-GB" sz="2200" dirty="0"/>
              <a:t>Contributing to psycho-social recovery</a:t>
            </a:r>
          </a:p>
          <a:p>
            <a:pPr marL="514350" lvl="0" indent="-514350">
              <a:buFont typeface="+mj-lt"/>
              <a:buAutoNum type="arabicPeriod"/>
            </a:pPr>
            <a:r>
              <a:rPr lang="en-GB" sz="2200" dirty="0"/>
              <a:t>Facilitating evaluations and lesson learning from community group interventions/micro-grants</a:t>
            </a:r>
          </a:p>
          <a:p>
            <a:pPr marL="514350" lvl="0" indent="-514350">
              <a:buFont typeface="+mj-lt"/>
              <a:buAutoNum type="arabicPeriod"/>
            </a:pPr>
            <a:r>
              <a:rPr lang="en-GB" sz="2200" dirty="0"/>
              <a:t>Starting community conversations about ideas for addressing root causes; encouraging people to look at longer term issues and opportunities</a:t>
            </a:r>
          </a:p>
          <a:p>
            <a:pPr marL="514350" indent="-514350">
              <a:buFont typeface="+mj-lt"/>
              <a:buAutoNum type="arabicPeriod"/>
            </a:pPr>
            <a:r>
              <a:rPr lang="en-GB" sz="2200" dirty="0"/>
              <a:t>Identifying  gaps (targeting or sectoral) and gathering ideas on how to deal with them  (to inform ‘collaborative’ coordination)</a:t>
            </a:r>
          </a:p>
          <a:p>
            <a:pPr marL="514350" lvl="0" indent="-514350">
              <a:buFont typeface="+mj-lt"/>
              <a:buAutoNum type="arabicPeriod"/>
            </a:pPr>
            <a:r>
              <a:rPr lang="en-US" sz="2200" dirty="0"/>
              <a:t>Discussing what are the needs and opportunities for locally-relevant coordination and information storage  and sharing</a:t>
            </a:r>
            <a:endParaRPr lang="en-GB" sz="2200"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Core areas of inquiry for PALC</a:t>
            </a:r>
            <a:endParaRPr lang="en-NZ" dirty="0"/>
          </a:p>
        </p:txBody>
      </p:sp>
      <p:sp>
        <p:nvSpPr>
          <p:cNvPr id="3" name="Content Placeholder 2"/>
          <p:cNvSpPr>
            <a:spLocks noGrp="1"/>
          </p:cNvSpPr>
          <p:nvPr>
            <p:ph idx="1"/>
          </p:nvPr>
        </p:nvSpPr>
        <p:spPr/>
        <p:txBody>
          <a:bodyPr>
            <a:normAutofit fontScale="92500" lnSpcReduction="20000"/>
          </a:bodyPr>
          <a:lstStyle/>
          <a:p>
            <a:pPr marL="514350" lvl="0" indent="-514350">
              <a:buFont typeface="+mj-lt"/>
              <a:buAutoNum type="arabicParenR"/>
            </a:pPr>
            <a:r>
              <a:rPr lang="en-GB" b="1" dirty="0">
                <a:solidFill>
                  <a:srgbClr val="00B050"/>
                </a:solidFill>
              </a:rPr>
              <a:t>Rapid assessment of opportunities for increasing self help (appreciative inquiry)</a:t>
            </a:r>
            <a:endParaRPr lang="en-NZ" dirty="0">
              <a:solidFill>
                <a:srgbClr val="00B050"/>
              </a:solidFill>
            </a:endParaRPr>
          </a:p>
          <a:p>
            <a:pPr marL="514350" lvl="0" indent="-514350">
              <a:buFont typeface="+mj-lt"/>
              <a:buAutoNum type="arabicParenR"/>
            </a:pPr>
            <a:r>
              <a:rPr lang="en-GB" b="1" dirty="0">
                <a:solidFill>
                  <a:srgbClr val="00B0F0"/>
                </a:solidFill>
              </a:rPr>
              <a:t>Mechanisms of Accountability, transparency and avoiding harm</a:t>
            </a:r>
            <a:endParaRPr lang="en-NZ" dirty="0">
              <a:solidFill>
                <a:srgbClr val="00B0F0"/>
              </a:solidFill>
            </a:endParaRPr>
          </a:p>
          <a:p>
            <a:pPr marL="514350" lvl="0" indent="-514350">
              <a:buFont typeface="+mj-lt"/>
              <a:buAutoNum type="arabicParenR"/>
            </a:pPr>
            <a:r>
              <a:rPr lang="en-GB" b="1" dirty="0">
                <a:solidFill>
                  <a:srgbClr val="FF0000"/>
                </a:solidFill>
              </a:rPr>
              <a:t>Gap analysis and inclusiveness</a:t>
            </a:r>
            <a:endParaRPr lang="en-NZ" dirty="0">
              <a:solidFill>
                <a:srgbClr val="FF0000"/>
              </a:solidFill>
            </a:endParaRPr>
          </a:p>
          <a:p>
            <a:pPr marL="514350" lvl="0" indent="-514350">
              <a:buFont typeface="+mj-lt"/>
              <a:buAutoNum type="arabicParenR"/>
            </a:pPr>
            <a:r>
              <a:rPr lang="en-GB" b="1" dirty="0">
                <a:solidFill>
                  <a:srgbClr val="7030A0"/>
                </a:solidFill>
              </a:rPr>
              <a:t>Coordination needs and sharing information with other actors </a:t>
            </a:r>
            <a:r>
              <a:rPr lang="en-GB" dirty="0">
                <a:solidFill>
                  <a:srgbClr val="7030A0"/>
                </a:solidFill>
              </a:rPr>
              <a:t> </a:t>
            </a:r>
            <a:endParaRPr lang="en-NZ" dirty="0">
              <a:solidFill>
                <a:srgbClr val="7030A0"/>
              </a:solidFill>
            </a:endParaRPr>
          </a:p>
          <a:p>
            <a:pPr marL="514350" lvl="0" indent="-514350">
              <a:buFont typeface="+mj-lt"/>
              <a:buAutoNum type="arabicParenR"/>
            </a:pPr>
            <a:r>
              <a:rPr lang="en-GB" b="1" dirty="0">
                <a:solidFill>
                  <a:srgbClr val="FFC000"/>
                </a:solidFill>
              </a:rPr>
              <a:t>Longer term resilience  and addressing root causes</a:t>
            </a:r>
          </a:p>
          <a:p>
            <a:pPr marL="514350" lvl="0" indent="-514350">
              <a:buFont typeface="+mj-lt"/>
              <a:buAutoNum type="arabicParenR"/>
            </a:pPr>
            <a:r>
              <a:rPr lang="en-GB" b="1" dirty="0">
                <a:solidFill>
                  <a:srgbClr val="0070C0"/>
                </a:solidFill>
              </a:rPr>
              <a:t>What are we learning? How to do better? </a:t>
            </a:r>
            <a:endParaRPr lang="en-NZ" dirty="0">
              <a:solidFill>
                <a:srgbClr val="0070C0"/>
              </a:solidFill>
            </a:endParaRPr>
          </a:p>
          <a:p>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Group work (or threesomes):</a:t>
            </a:r>
            <a:endParaRPr lang="en-GB" dirty="0"/>
          </a:p>
        </p:txBody>
      </p:sp>
      <p:sp>
        <p:nvSpPr>
          <p:cNvPr id="3" name="Content Placeholder 2"/>
          <p:cNvSpPr>
            <a:spLocks noGrp="1"/>
          </p:cNvSpPr>
          <p:nvPr>
            <p:ph idx="1"/>
          </p:nvPr>
        </p:nvSpPr>
        <p:spPr/>
        <p:txBody>
          <a:bodyPr/>
          <a:lstStyle/>
          <a:p>
            <a:r>
              <a:rPr lang="en-US" dirty="0"/>
              <a:t>look at the detailed hand out on </a:t>
            </a:r>
            <a:r>
              <a:rPr lang="en-US" b="1" dirty="0"/>
              <a:t>PALC question checklist </a:t>
            </a:r>
            <a:r>
              <a:rPr lang="en-US" dirty="0"/>
              <a:t>and see if you need to add, change or remove anything.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Ideas for documenting the findings in a community information hub</a:t>
            </a:r>
            <a:endParaRPr lang="en-GB" dirty="0"/>
          </a:p>
        </p:txBody>
      </p:sp>
      <p:sp>
        <p:nvSpPr>
          <p:cNvPr id="3" name="Content Placeholder 2"/>
          <p:cNvSpPr>
            <a:spLocks noGrp="1"/>
          </p:cNvSpPr>
          <p:nvPr>
            <p:ph idx="1"/>
          </p:nvPr>
        </p:nvSpPr>
        <p:spPr>
          <a:xfrm>
            <a:off x="457200" y="1798637"/>
            <a:ext cx="8229600" cy="4525963"/>
          </a:xfrm>
        </p:spPr>
        <p:txBody>
          <a:bodyPr>
            <a:normAutofit fontScale="92500" lnSpcReduction="20000"/>
          </a:bodyPr>
          <a:lstStyle/>
          <a:p>
            <a:pPr marL="514350" lvl="0" indent="-514350">
              <a:buFont typeface="+mj-lt"/>
              <a:buAutoNum type="arabicParenR"/>
            </a:pPr>
            <a:r>
              <a:rPr lang="en-GB" sz="1800" dirty="0"/>
              <a:t>large scale </a:t>
            </a:r>
            <a:r>
              <a:rPr lang="en-GB" sz="1800" b="1" dirty="0"/>
              <a:t>map </a:t>
            </a:r>
            <a:r>
              <a:rPr lang="en-GB" sz="1800" dirty="0"/>
              <a:t>of the target area of key information regarding the changing effects of the crisis and the interventions being made</a:t>
            </a:r>
          </a:p>
          <a:p>
            <a:pPr marL="514350" indent="-514350">
              <a:buFont typeface="+mj-lt"/>
              <a:buAutoNum type="arabicParenR"/>
            </a:pPr>
            <a:endParaRPr lang="en-GB" sz="1800" dirty="0"/>
          </a:p>
          <a:p>
            <a:pPr marL="514350" lvl="0" indent="-514350">
              <a:buFont typeface="+mj-lt"/>
              <a:buAutoNum type="arabicParenR"/>
            </a:pPr>
            <a:r>
              <a:rPr lang="en-GB" sz="1800" dirty="0"/>
              <a:t>A list (and poster?) of the </a:t>
            </a:r>
            <a:r>
              <a:rPr lang="en-GB" sz="1800" b="1" dirty="0"/>
              <a:t>existing capacities</a:t>
            </a:r>
            <a:r>
              <a:rPr lang="en-GB" sz="1800" dirty="0"/>
              <a:t> </a:t>
            </a:r>
            <a:r>
              <a:rPr lang="en-GB" sz="1800" b="1" dirty="0"/>
              <a:t> </a:t>
            </a:r>
            <a:r>
              <a:rPr lang="en-GB" sz="1800" dirty="0"/>
              <a:t>to build on for effective community response</a:t>
            </a:r>
          </a:p>
          <a:p>
            <a:pPr marL="514350" indent="-514350">
              <a:buFont typeface="+mj-lt"/>
              <a:buAutoNum type="arabicParenR"/>
            </a:pPr>
            <a:endParaRPr lang="en-GB" sz="1800" dirty="0"/>
          </a:p>
          <a:p>
            <a:pPr marL="514350" lvl="0" indent="-514350">
              <a:buFont typeface="+mj-lt"/>
              <a:buAutoNum type="arabicParenR"/>
            </a:pPr>
            <a:r>
              <a:rPr lang="en-GB" sz="1800" dirty="0"/>
              <a:t>A list of the proposals (and/or copies of the proposals) of community groups that require additional support to be implemented, clarifying the different types and amounts of </a:t>
            </a:r>
            <a:r>
              <a:rPr lang="en-GB" sz="1800" b="1" dirty="0"/>
              <a:t>support </a:t>
            </a:r>
            <a:r>
              <a:rPr lang="en-GB" sz="1800" dirty="0"/>
              <a:t>(scale of funds, types of skills training, advocacy, contacts) </a:t>
            </a:r>
          </a:p>
          <a:p>
            <a:pPr marL="514350" indent="-514350">
              <a:buFont typeface="+mj-lt"/>
              <a:buAutoNum type="arabicParenR"/>
            </a:pPr>
            <a:endParaRPr lang="en-GB" sz="1800" dirty="0"/>
          </a:p>
          <a:p>
            <a:pPr marL="514350" lvl="0" indent="-514350">
              <a:buFont typeface="+mj-lt"/>
              <a:buAutoNum type="arabicParenR"/>
            </a:pPr>
            <a:r>
              <a:rPr lang="en-GB" sz="1800" dirty="0"/>
              <a:t>a list of </a:t>
            </a:r>
            <a:r>
              <a:rPr lang="en-GB" sz="1800" b="1" dirty="0"/>
              <a:t>prioritised interventions required by external actors</a:t>
            </a:r>
            <a:r>
              <a:rPr lang="en-GB" sz="1800" dirty="0"/>
              <a:t> to fill gaps in the local response – i.e. pressing needs that local community cannot respond to even with micro-grant or training support</a:t>
            </a:r>
          </a:p>
          <a:p>
            <a:pPr marL="514350" lvl="0" indent="-514350">
              <a:buFont typeface="+mj-lt"/>
              <a:buAutoNum type="arabicParenR"/>
            </a:pPr>
            <a:endParaRPr lang="en-GB" sz="1800" dirty="0"/>
          </a:p>
          <a:p>
            <a:pPr marL="514350" lvl="0" indent="-514350">
              <a:buFont typeface="+mj-lt"/>
              <a:buAutoNum type="arabicParenR"/>
            </a:pPr>
            <a:r>
              <a:rPr lang="en-GB" sz="1800" dirty="0"/>
              <a:t>Consider use of oral traditions, local “</a:t>
            </a:r>
            <a:r>
              <a:rPr lang="en-GB" sz="1800" b="1" dirty="0"/>
              <a:t>memory-banks”  </a:t>
            </a:r>
          </a:p>
          <a:p>
            <a:pPr marL="514350" lvl="0" indent="-514350">
              <a:buFont typeface="+mj-lt"/>
              <a:buAutoNum type="arabicParenR"/>
            </a:pPr>
            <a:endParaRPr lang="en-GB" sz="1800" dirty="0"/>
          </a:p>
          <a:p>
            <a:pPr marL="514350" lvl="0" indent="-514350">
              <a:buFont typeface="+mj-lt"/>
              <a:buAutoNum type="arabicParenR"/>
            </a:pPr>
            <a:r>
              <a:rPr lang="en-GB" sz="1800" dirty="0"/>
              <a:t>Consider use of </a:t>
            </a:r>
            <a:r>
              <a:rPr lang="en-GB" sz="1800" b="1" dirty="0"/>
              <a:t>appropriate, community-friendly  IT</a:t>
            </a:r>
            <a:endParaRPr lang="en-GB" sz="1800" dirty="0"/>
          </a:p>
          <a:p>
            <a:pPr marL="514350" lvl="0" indent="-514350">
              <a:buFont typeface="+mj-lt"/>
              <a:buAutoNum type="arabicParenR"/>
            </a:pPr>
            <a:endParaRPr lang="en-GB" sz="1800" dirty="0"/>
          </a:p>
          <a:p>
            <a:endParaRPr lang="en-GB"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PALC Volunteers</a:t>
            </a:r>
            <a:endParaRPr lang="en-US" dirty="0"/>
          </a:p>
        </p:txBody>
      </p:sp>
      <p:sp>
        <p:nvSpPr>
          <p:cNvPr id="3" name="Content Placeholder 2"/>
          <p:cNvSpPr>
            <a:spLocks noGrp="1"/>
          </p:cNvSpPr>
          <p:nvPr>
            <p:ph idx="1"/>
          </p:nvPr>
        </p:nvSpPr>
        <p:spPr/>
        <p:txBody>
          <a:bodyPr/>
          <a:lstStyle/>
          <a:p>
            <a:r>
              <a:rPr lang="en-NZ" dirty="0"/>
              <a:t>Ideas for identifying &amp; mobilising?</a:t>
            </a:r>
          </a:p>
          <a:p>
            <a:r>
              <a:rPr lang="en-NZ" dirty="0"/>
              <a:t>Ideas for training?</a:t>
            </a:r>
          </a:p>
          <a:p>
            <a:r>
              <a:rPr lang="en-NZ" dirty="0"/>
              <a:t>Ideas for incentivising ?</a:t>
            </a:r>
          </a:p>
          <a:p>
            <a:r>
              <a:rPr lang="en-NZ" dirty="0"/>
              <a:t>Ideas for managing ?</a:t>
            </a:r>
          </a:p>
          <a:p>
            <a:r>
              <a:rPr lang="en-NZ" dirty="0"/>
              <a:t>Ideas for documenting?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10600" cy="1143000"/>
          </a:xfrm>
        </p:spPr>
        <p:txBody>
          <a:bodyPr>
            <a:noAutofit/>
          </a:bodyPr>
          <a:lstStyle/>
          <a:p>
            <a:r>
              <a:rPr lang="en-NZ" sz="3800" b="1" dirty="0"/>
              <a:t>Rolling out PALC: key steps &amp; time frames</a:t>
            </a:r>
          </a:p>
        </p:txBody>
      </p:sp>
      <p:sp>
        <p:nvSpPr>
          <p:cNvPr id="3" name="Content Placeholder 2"/>
          <p:cNvSpPr>
            <a:spLocks noGrp="1"/>
          </p:cNvSpPr>
          <p:nvPr>
            <p:ph idx="1"/>
          </p:nvPr>
        </p:nvSpPr>
        <p:spPr/>
        <p:txBody>
          <a:bodyPr/>
          <a:lstStyle/>
          <a:p>
            <a:endParaRPr lang="en-N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GB" sz="3200" b="1" u="sng" dirty="0"/>
              <a:t>Introductory meetings by LNGO </a:t>
            </a:r>
            <a:endParaRPr lang="en-GB" sz="3200" dirty="0"/>
          </a:p>
        </p:txBody>
      </p:sp>
      <p:sp>
        <p:nvSpPr>
          <p:cNvPr id="3" name="Content Placeholder 2"/>
          <p:cNvSpPr>
            <a:spLocks noGrp="1"/>
          </p:cNvSpPr>
          <p:nvPr>
            <p:ph idx="1"/>
          </p:nvPr>
        </p:nvSpPr>
        <p:spPr>
          <a:xfrm>
            <a:off x="457200" y="914400"/>
            <a:ext cx="8229600" cy="5791200"/>
          </a:xfrm>
        </p:spPr>
        <p:txBody>
          <a:bodyPr>
            <a:normAutofit fontScale="55000" lnSpcReduction="20000"/>
          </a:bodyPr>
          <a:lstStyle/>
          <a:p>
            <a:pPr marL="514350" indent="-514350">
              <a:spcAft>
                <a:spcPts val="600"/>
              </a:spcAft>
              <a:buFont typeface="+mj-lt"/>
              <a:buAutoNum type="arabicPeriod"/>
            </a:pPr>
            <a:r>
              <a:rPr lang="en-GB" dirty="0"/>
              <a:t>Rational for strengthening resilience of community </a:t>
            </a:r>
          </a:p>
          <a:p>
            <a:pPr marL="514350" indent="-514350">
              <a:spcAft>
                <a:spcPts val="600"/>
              </a:spcAft>
              <a:buFont typeface="+mj-lt"/>
              <a:buAutoNum type="arabicPeriod"/>
            </a:pPr>
            <a:r>
              <a:rPr lang="en-GB" dirty="0"/>
              <a:t>Introduce the </a:t>
            </a:r>
            <a:r>
              <a:rPr lang="en-GB" dirty="0" err="1"/>
              <a:t>sclr</a:t>
            </a:r>
            <a:r>
              <a:rPr lang="en-GB" dirty="0"/>
              <a:t> approach: PALC, micro-grants, skills training, psycho-social, conflict transformation, networks, root causes, local coordination. </a:t>
            </a:r>
          </a:p>
          <a:p>
            <a:pPr marL="514350" lvl="0" indent="-514350">
              <a:spcAft>
                <a:spcPts val="600"/>
              </a:spcAft>
              <a:buFont typeface="+mj-lt"/>
              <a:buAutoNum type="arabicPeriod"/>
            </a:pPr>
            <a:r>
              <a:rPr lang="en-GB" dirty="0"/>
              <a:t>Inspire and catalyse! Encourage them to recognise their own potential for self-help and encourage them to do more as heroes, not victims</a:t>
            </a:r>
          </a:p>
          <a:p>
            <a:pPr marL="514350" indent="-514350">
              <a:spcAft>
                <a:spcPts val="600"/>
              </a:spcAft>
              <a:buFont typeface="+mj-lt"/>
              <a:buAutoNum type="arabicPeriod"/>
            </a:pPr>
            <a:r>
              <a:rPr lang="en-GB" dirty="0"/>
              <a:t>Get an initial idea what they think are their core </a:t>
            </a:r>
            <a:r>
              <a:rPr lang="en-GB" u="sng" dirty="0"/>
              <a:t>collective</a:t>
            </a:r>
            <a:r>
              <a:rPr lang="en-GB" dirty="0"/>
              <a:t> strengths and what  they have already achieved through their own local response</a:t>
            </a:r>
          </a:p>
          <a:p>
            <a:pPr marL="514350" lvl="0" indent="-514350">
              <a:spcAft>
                <a:spcPts val="600"/>
              </a:spcAft>
              <a:buFont typeface="+mj-lt"/>
              <a:buAutoNum type="arabicPeriod"/>
            </a:pPr>
            <a:r>
              <a:rPr lang="en-GB" dirty="0"/>
              <a:t>Begin to identify existing groups or key individuals who are already active and worth meeting </a:t>
            </a:r>
          </a:p>
          <a:p>
            <a:pPr marL="514350" lvl="0" indent="-514350">
              <a:spcAft>
                <a:spcPts val="600"/>
              </a:spcAft>
              <a:buFont typeface="+mj-lt"/>
              <a:buAutoNum type="arabicPeriod"/>
            </a:pPr>
            <a:r>
              <a:rPr lang="en-US" dirty="0"/>
              <a:t>Let them know that you would like to have a series of meetings with different groups and key informants throughout the community over the coming weeks to inform them of </a:t>
            </a:r>
            <a:r>
              <a:rPr lang="en-US" dirty="0" err="1"/>
              <a:t>sclr</a:t>
            </a:r>
            <a:r>
              <a:rPr lang="en-US" dirty="0"/>
              <a:t> and get their ideas on how it can be most effective (PALC question checklist)  </a:t>
            </a:r>
            <a:endParaRPr lang="en-GB" dirty="0"/>
          </a:p>
          <a:p>
            <a:pPr marL="514350" lvl="0" indent="-514350">
              <a:spcAft>
                <a:spcPts val="600"/>
              </a:spcAft>
              <a:buFont typeface="+mj-lt"/>
              <a:buAutoNum type="arabicPeriod"/>
            </a:pPr>
            <a:r>
              <a:rPr lang="en-GB" dirty="0"/>
              <a:t>Introduce idea that training could be provided to establish a community team of PALC volunteers and begin to identify those who might be interested to participate in such a training </a:t>
            </a:r>
          </a:p>
          <a:p>
            <a:pPr marL="514350" indent="-514350">
              <a:spcAft>
                <a:spcPts val="600"/>
              </a:spcAft>
              <a:buFont typeface="+mj-lt"/>
              <a:buAutoNum type="arabicPeriod"/>
            </a:pPr>
            <a:r>
              <a:rPr lang="en-GB" dirty="0"/>
              <a:t>Fix a time to do a follow-up community meeting with women only, and another one with youth only </a:t>
            </a:r>
          </a:p>
          <a:p>
            <a:pPr marL="514350" lvl="0" indent="-514350">
              <a:spcAft>
                <a:spcPts val="600"/>
              </a:spcAft>
              <a:buFont typeface="+mj-lt"/>
              <a:buAutoNum type="arabicPeriod"/>
            </a:pPr>
            <a:r>
              <a:rPr lang="en-US" dirty="0"/>
              <a:t>Start building trust. But also let them </a:t>
            </a:r>
            <a:r>
              <a:rPr lang="en-US" dirty="0" err="1"/>
              <a:t>realise</a:t>
            </a:r>
            <a:r>
              <a:rPr lang="en-US" dirty="0"/>
              <a:t> you are wise enough: not handing out cash grants  unless clear criteria have been met.</a:t>
            </a:r>
            <a:endParaRPr lang="en-GB"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078162"/>
          </a:xfrm>
        </p:spPr>
        <p:txBody>
          <a:bodyPr>
            <a:noAutofit/>
          </a:bodyPr>
          <a:lstStyle/>
          <a:p>
            <a:pPr lvl="0" algn="l"/>
            <a:r>
              <a:rPr lang="en-GB" sz="2400" dirty="0"/>
              <a:t>                        </a:t>
            </a:r>
            <a:r>
              <a:rPr lang="en-GB" sz="2400" u="sng" dirty="0"/>
              <a:t> Group work on training </a:t>
            </a:r>
            <a:r>
              <a:rPr lang="en-GB" sz="2400" u="sng" dirty="0" err="1"/>
              <a:t>palc</a:t>
            </a:r>
            <a:r>
              <a:rPr lang="en-GB" sz="2400" u="sng" dirty="0"/>
              <a:t> volunteers: </a:t>
            </a:r>
            <a:br>
              <a:rPr lang="en-GB" sz="2400" dirty="0"/>
            </a:br>
            <a:r>
              <a:rPr lang="en-GB" sz="2400" dirty="0"/>
              <a:t>Imagine you are in a fast onset crisis. You had already few meetings with community and you gained trust. You have already introduced the idea of using volunteers. You have funds and you are targeting a large area but you have little time.  You have half a day to work with youths. You have small money for the bus and buying few t-shirts for the volunteers</a:t>
            </a:r>
            <a:endParaRPr lang="en-US" sz="2400" dirty="0"/>
          </a:p>
        </p:txBody>
      </p:sp>
      <p:sp>
        <p:nvSpPr>
          <p:cNvPr id="3" name="Content Placeholder 2"/>
          <p:cNvSpPr>
            <a:spLocks noGrp="1"/>
          </p:cNvSpPr>
          <p:nvPr>
            <p:ph idx="1"/>
          </p:nvPr>
        </p:nvSpPr>
        <p:spPr>
          <a:xfrm>
            <a:off x="457200" y="3429000"/>
            <a:ext cx="8229600" cy="2697163"/>
          </a:xfrm>
        </p:spPr>
        <p:txBody>
          <a:bodyPr>
            <a:normAutofit lnSpcReduction="10000"/>
          </a:bodyPr>
          <a:lstStyle/>
          <a:p>
            <a:pPr lvl="0"/>
            <a:r>
              <a:rPr lang="en-GB" dirty="0"/>
              <a:t>Look at handout PALC#2 on training </a:t>
            </a:r>
            <a:r>
              <a:rPr lang="en-GB" dirty="0" err="1"/>
              <a:t>palc</a:t>
            </a:r>
            <a:r>
              <a:rPr lang="en-GB" dirty="0"/>
              <a:t> volunteers:</a:t>
            </a:r>
          </a:p>
          <a:p>
            <a:pPr lvl="1"/>
            <a:r>
              <a:rPr lang="en-GB" sz="3200" dirty="0"/>
              <a:t>What do you like about the training topics?</a:t>
            </a:r>
            <a:endParaRPr lang="en-US" sz="3200" dirty="0"/>
          </a:p>
          <a:p>
            <a:pPr lvl="1"/>
            <a:r>
              <a:rPr lang="en-GB" sz="3200" dirty="0"/>
              <a:t>What can be improved?</a:t>
            </a:r>
            <a:endParaRPr lang="en-US" sz="3200" dirty="0"/>
          </a:p>
          <a:p>
            <a:pPr lvl="1"/>
            <a:r>
              <a:rPr lang="en-GB" sz="3200" dirty="0"/>
              <a:t>What are the gaps?</a:t>
            </a:r>
            <a:endParaRPr lang="en-US" sz="3200" dirty="0"/>
          </a:p>
          <a:p>
            <a:pPr lvl="0"/>
            <a:endParaRPr lang="en-US" dirty="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Group work</a:t>
            </a:r>
            <a:endParaRPr lang="en-GB" dirty="0"/>
          </a:p>
        </p:txBody>
      </p:sp>
      <p:sp>
        <p:nvSpPr>
          <p:cNvPr id="3" name="Content Placeholder 2"/>
          <p:cNvSpPr>
            <a:spLocks noGrp="1"/>
          </p:cNvSpPr>
          <p:nvPr>
            <p:ph idx="1"/>
          </p:nvPr>
        </p:nvSpPr>
        <p:spPr/>
        <p:txBody>
          <a:bodyPr/>
          <a:lstStyle/>
          <a:p>
            <a:pPr marL="0" indent="0">
              <a:buNone/>
            </a:pP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6705600" y="4724400"/>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28600" y="0"/>
            <a:ext cx="8915400" cy="6629400"/>
          </a:xfrm>
        </p:spPr>
        <p:txBody>
          <a:bodyPr/>
          <a:lstStyle/>
          <a:p>
            <a:pPr algn="ctr">
              <a:buNone/>
            </a:pPr>
            <a:r>
              <a:rPr lang="en-US" dirty="0"/>
              <a:t>  An emerging practice</a:t>
            </a:r>
            <a:endParaRPr lang="en-GB" dirty="0"/>
          </a:p>
        </p:txBody>
      </p:sp>
      <p:sp>
        <p:nvSpPr>
          <p:cNvPr id="8" name="TextBox 7"/>
          <p:cNvSpPr txBox="1"/>
          <p:nvPr/>
        </p:nvSpPr>
        <p:spPr>
          <a:xfrm>
            <a:off x="6400800" y="1143000"/>
            <a:ext cx="2514600" cy="2539157"/>
          </a:xfrm>
          <a:prstGeom prst="rect">
            <a:avLst/>
          </a:prstGeom>
          <a:noFill/>
        </p:spPr>
        <p:txBody>
          <a:bodyPr wrap="square" rtlCol="0">
            <a:spAutoFit/>
          </a:bodyPr>
          <a:lstStyle/>
          <a:p>
            <a:pPr lvl="0">
              <a:buNone/>
            </a:pPr>
            <a:r>
              <a:rPr lang="en-US" dirty="0"/>
              <a:t>Rapid provision </a:t>
            </a:r>
          </a:p>
          <a:p>
            <a:pPr lvl="0">
              <a:spcAft>
                <a:spcPts val="600"/>
              </a:spcAft>
              <a:buNone/>
            </a:pPr>
            <a:r>
              <a:rPr lang="en-US" dirty="0"/>
              <a:t>of relevant emergency  skills up-grading: </a:t>
            </a:r>
          </a:p>
          <a:p>
            <a:pPr marL="65088" lvl="0" indent="-65088">
              <a:spcAft>
                <a:spcPts val="600"/>
              </a:spcAft>
              <a:buNone/>
            </a:pPr>
            <a:r>
              <a:rPr lang="en-US" dirty="0"/>
              <a:t>- context specific tech &amp; management</a:t>
            </a:r>
          </a:p>
          <a:p>
            <a:pPr marL="65088" lvl="0" indent="-65088">
              <a:spcAft>
                <a:spcPts val="600"/>
              </a:spcAft>
              <a:buNone/>
            </a:pPr>
            <a:r>
              <a:rPr lang="en-US" dirty="0"/>
              <a:t>- </a:t>
            </a:r>
            <a:r>
              <a:rPr lang="en-GB" dirty="0"/>
              <a:t>psycho-social response</a:t>
            </a:r>
          </a:p>
          <a:p>
            <a:pPr marL="114300" lvl="0" indent="-114300">
              <a:spcAft>
                <a:spcPts val="600"/>
              </a:spcAft>
              <a:buNone/>
            </a:pPr>
            <a:r>
              <a:rPr lang="en-GB" dirty="0"/>
              <a:t>- conflict analysis &amp; resolution</a:t>
            </a:r>
          </a:p>
        </p:txBody>
      </p:sp>
      <p:sp>
        <p:nvSpPr>
          <p:cNvPr id="9" name="TextBox 8"/>
          <p:cNvSpPr txBox="1"/>
          <p:nvPr/>
        </p:nvSpPr>
        <p:spPr>
          <a:xfrm>
            <a:off x="3352800" y="5334000"/>
            <a:ext cx="2362200" cy="923330"/>
          </a:xfrm>
          <a:prstGeom prst="rect">
            <a:avLst/>
          </a:prstGeom>
          <a:noFill/>
        </p:spPr>
        <p:txBody>
          <a:bodyPr wrap="square" rtlCol="0">
            <a:spAutoFit/>
          </a:bodyPr>
          <a:lstStyle/>
          <a:p>
            <a:pPr algn="ctr"/>
            <a:r>
              <a:rPr lang="en-GB" dirty="0"/>
              <a:t>Locally-relevant coordination services (horizontal &amp; vertical)</a:t>
            </a:r>
          </a:p>
        </p:txBody>
      </p:sp>
      <p:sp>
        <p:nvSpPr>
          <p:cNvPr id="12" name="TextBox 11"/>
          <p:cNvSpPr txBox="1"/>
          <p:nvPr/>
        </p:nvSpPr>
        <p:spPr>
          <a:xfrm>
            <a:off x="6934200" y="5029200"/>
            <a:ext cx="1600200" cy="1200329"/>
          </a:xfrm>
          <a:prstGeom prst="rect">
            <a:avLst/>
          </a:prstGeom>
          <a:noFill/>
        </p:spPr>
        <p:txBody>
          <a:bodyPr wrap="square" rtlCol="0">
            <a:spAutoFit/>
          </a:bodyPr>
          <a:lstStyle/>
          <a:p>
            <a:pPr algn="ctr"/>
            <a:r>
              <a:rPr lang="en-GB" dirty="0"/>
              <a:t>Connecting, networking, alliances (inc. private sector)</a:t>
            </a:r>
          </a:p>
        </p:txBody>
      </p:sp>
      <p:sp>
        <p:nvSpPr>
          <p:cNvPr id="13" name="TextBox 12"/>
          <p:cNvSpPr txBox="1"/>
          <p:nvPr/>
        </p:nvSpPr>
        <p:spPr>
          <a:xfrm>
            <a:off x="457200" y="2438400"/>
            <a:ext cx="2133600" cy="1200329"/>
          </a:xfrm>
          <a:prstGeom prst="rect">
            <a:avLst/>
          </a:prstGeom>
          <a:noFill/>
        </p:spPr>
        <p:txBody>
          <a:bodyPr wrap="square" rtlCol="0">
            <a:spAutoFit/>
          </a:bodyPr>
          <a:lstStyle/>
          <a:p>
            <a:r>
              <a:rPr lang="en-GB" b="1" dirty="0"/>
              <a:t>Changes in </a:t>
            </a:r>
          </a:p>
          <a:p>
            <a:r>
              <a:rPr lang="en-GB" b="1" dirty="0"/>
              <a:t>Institutional roles, relationships, </a:t>
            </a:r>
          </a:p>
          <a:p>
            <a:r>
              <a:rPr lang="en-GB" b="1" dirty="0"/>
              <a:t>              and systems</a:t>
            </a:r>
          </a:p>
        </p:txBody>
      </p:sp>
      <p:sp>
        <p:nvSpPr>
          <p:cNvPr id="14" name="TextBox 13"/>
          <p:cNvSpPr txBox="1"/>
          <p:nvPr/>
        </p:nvSpPr>
        <p:spPr>
          <a:xfrm>
            <a:off x="3581400" y="2667000"/>
            <a:ext cx="1828800" cy="1384995"/>
          </a:xfrm>
          <a:prstGeom prst="rect">
            <a:avLst/>
          </a:prstGeom>
          <a:noFill/>
        </p:spPr>
        <p:txBody>
          <a:bodyPr wrap="square" rtlCol="0">
            <a:spAutoFit/>
          </a:bodyPr>
          <a:lstStyle/>
          <a:p>
            <a:pPr algn="ctr"/>
            <a:r>
              <a:rPr lang="en-US" sz="2100" b="1" dirty="0"/>
              <a:t>Autonomous  self-help by crisis affected  </a:t>
            </a:r>
          </a:p>
          <a:p>
            <a:pPr algn="ctr"/>
            <a:r>
              <a:rPr lang="en-US" sz="2100" b="1" dirty="0"/>
              <a:t>people</a:t>
            </a:r>
            <a:endParaRPr lang="en-GB" sz="2100" b="1" dirty="0"/>
          </a:p>
        </p:txBody>
      </p:sp>
      <p:sp>
        <p:nvSpPr>
          <p:cNvPr id="15" name="TextBox 14"/>
          <p:cNvSpPr txBox="1"/>
          <p:nvPr/>
        </p:nvSpPr>
        <p:spPr>
          <a:xfrm>
            <a:off x="685800" y="4572000"/>
            <a:ext cx="2286000" cy="1754326"/>
          </a:xfrm>
          <a:prstGeom prst="rect">
            <a:avLst/>
          </a:prstGeom>
          <a:noFill/>
        </p:spPr>
        <p:txBody>
          <a:bodyPr wrap="square" rtlCol="0">
            <a:spAutoFit/>
          </a:bodyPr>
          <a:lstStyle/>
          <a:p>
            <a:r>
              <a:rPr lang="en-GB" dirty="0"/>
              <a:t> Support for locally-led longer term processes to address root causes of vulnerability,   </a:t>
            </a:r>
          </a:p>
          <a:p>
            <a:r>
              <a:rPr lang="en-GB" dirty="0"/>
              <a:t>      &amp; mentoring</a:t>
            </a:r>
          </a:p>
        </p:txBody>
      </p:sp>
      <p:sp>
        <p:nvSpPr>
          <p:cNvPr id="16" name="TextBox 15"/>
          <p:cNvSpPr txBox="1"/>
          <p:nvPr/>
        </p:nvSpPr>
        <p:spPr>
          <a:xfrm>
            <a:off x="3810000" y="914400"/>
            <a:ext cx="1447800" cy="923330"/>
          </a:xfrm>
          <a:prstGeom prst="rect">
            <a:avLst/>
          </a:prstGeom>
          <a:noFill/>
        </p:spPr>
        <p:txBody>
          <a:bodyPr wrap="square" rtlCol="0">
            <a:spAutoFit/>
          </a:bodyPr>
          <a:lstStyle/>
          <a:p>
            <a:r>
              <a:rPr lang="en-US" dirty="0"/>
              <a:t>Collective emergency micro-grants</a:t>
            </a:r>
            <a:endParaRPr lang="en-GB" dirty="0"/>
          </a:p>
        </p:txBody>
      </p:sp>
      <p:sp>
        <p:nvSpPr>
          <p:cNvPr id="17" name="TextBox 16"/>
          <p:cNvSpPr txBox="1"/>
          <p:nvPr/>
        </p:nvSpPr>
        <p:spPr>
          <a:xfrm>
            <a:off x="381000" y="685800"/>
            <a:ext cx="2667000" cy="923330"/>
          </a:xfrm>
          <a:prstGeom prst="rect">
            <a:avLst/>
          </a:prstGeom>
          <a:noFill/>
        </p:spPr>
        <p:txBody>
          <a:bodyPr wrap="square" rtlCol="0">
            <a:spAutoFit/>
          </a:bodyPr>
          <a:lstStyle/>
          <a:p>
            <a:r>
              <a:rPr lang="en-US" dirty="0"/>
              <a:t>Community–based information, mobilisation  &amp; learning systems </a:t>
            </a:r>
            <a:endParaRPr lang="en-GB" dirty="0"/>
          </a:p>
        </p:txBody>
      </p:sp>
      <p:cxnSp>
        <p:nvCxnSpPr>
          <p:cNvPr id="28" name="Straight Arrow Connector 27"/>
          <p:cNvCxnSpPr/>
          <p:nvPr/>
        </p:nvCxnSpPr>
        <p:spPr>
          <a:xfrm>
            <a:off x="2514600" y="1752600"/>
            <a:ext cx="684214" cy="90898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26" grpId="0" animBg="1"/>
      <p:bldP spid="23" grpId="0" animBg="1"/>
      <p:bldP spid="22" grpId="0" animBg="1"/>
      <p:bldP spid="21" grpId="0" animBg="1"/>
      <p:bldP spid="20" grpId="0" animBg="1"/>
      <p:bldP spid="19" grpId="0" animBg="1"/>
      <p:bldP spid="8" grpId="0"/>
      <p:bldP spid="12" grpId="0"/>
      <p:bldP spid="13" grpId="0"/>
      <p:bldP spid="14" grpId="0"/>
      <p:bldP spid="15" grpId="0"/>
      <p:bldP spid="16" grpId="0"/>
      <p:bldP spid="17" grpId="0"/>
      <p:bldP spid="98" grpId="0" animBg="1"/>
      <p:bldP spid="100" grpId="0" animBg="1"/>
      <p:bldP spid="105" grpId="0" animBg="1"/>
      <p:bldP spid="10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t>Recap thought from Day 1:</a:t>
            </a:r>
            <a:br>
              <a:rPr lang="en-US" dirty="0"/>
            </a:br>
            <a:r>
              <a:rPr lang="en-US" dirty="0"/>
              <a:t>Communities in crisis….</a:t>
            </a:r>
            <a:endParaRPr lang="en-GB" dirty="0"/>
          </a:p>
        </p:txBody>
      </p:sp>
      <p:sp>
        <p:nvSpPr>
          <p:cNvPr id="3" name="Content Placeholder 2"/>
          <p:cNvSpPr>
            <a:spLocks noGrp="1"/>
          </p:cNvSpPr>
          <p:nvPr>
            <p:ph idx="1"/>
          </p:nvPr>
        </p:nvSpPr>
        <p:spPr/>
        <p:txBody>
          <a:bodyPr/>
          <a:lstStyle/>
          <a:p>
            <a:pPr marL="0" indent="0">
              <a:buNone/>
            </a:pPr>
            <a:r>
              <a:rPr lang="en-US" dirty="0"/>
              <a:t>Passive victims who are dependent on us to address  and solve their problems?</a:t>
            </a:r>
          </a:p>
          <a:p>
            <a:pPr marL="0" indent="0">
              <a:buNone/>
            </a:pPr>
            <a:r>
              <a:rPr lang="en-US" dirty="0"/>
              <a:t>.....Or active first-responders who could do even more if they had the relevant support?</a:t>
            </a:r>
          </a:p>
          <a:p>
            <a:pPr marL="0" indent="0">
              <a:buNone/>
            </a:pPr>
            <a:endParaRPr lang="en-US" dirty="0"/>
          </a:p>
          <a:p>
            <a:pPr marL="0" indent="0">
              <a:buNone/>
            </a:pPr>
            <a:r>
              <a:rPr lang="en-US" b="1" dirty="0"/>
              <a:t>Not either</a:t>
            </a:r>
            <a:r>
              <a:rPr lang="en-US" dirty="0"/>
              <a:t> externally-led </a:t>
            </a:r>
            <a:r>
              <a:rPr lang="en-US" b="1" dirty="0"/>
              <a:t>or</a:t>
            </a:r>
            <a:r>
              <a:rPr lang="en-US" dirty="0"/>
              <a:t> community-led, </a:t>
            </a:r>
          </a:p>
          <a:p>
            <a:pPr marL="0" indent="0">
              <a:buNone/>
            </a:pPr>
            <a:r>
              <a:rPr lang="en-US" dirty="0"/>
              <a:t>But </a:t>
            </a:r>
            <a:r>
              <a:rPr lang="en-US" b="1" dirty="0"/>
              <a:t>both.      </a:t>
            </a:r>
          </a:p>
          <a:p>
            <a:pPr marL="0" indent="0">
              <a:buNone/>
            </a:pPr>
            <a:r>
              <a:rPr lang="en-US" b="1" dirty="0"/>
              <a:t>We need to find the right balance.</a:t>
            </a:r>
            <a:endParaRPr lang="en-US" dirty="0"/>
          </a:p>
          <a:p>
            <a:pPr marL="0" indent="0">
              <a:buNone/>
            </a:pPr>
            <a:endParaRPr lang="en-US" dirty="0"/>
          </a:p>
          <a:p>
            <a:pPr marL="0" indent="0">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Day 2:</a:t>
            </a:r>
            <a:br>
              <a:rPr lang="en-US" sz="3200" b="1" dirty="0"/>
            </a:br>
            <a:r>
              <a:rPr lang="en-US" sz="3200" b="1" dirty="0"/>
              <a:t>Participatory Action Learning in Crisis (</a:t>
            </a:r>
            <a:r>
              <a:rPr lang="en-US" sz="3200" b="1" dirty="0" err="1"/>
              <a:t>palc</a:t>
            </a:r>
            <a:r>
              <a:rPr lang="en-US" sz="3200" b="1" dirty="0"/>
              <a:t>)</a:t>
            </a:r>
            <a:endParaRPr lang="en-GB" sz="3200" b="1" dirty="0"/>
          </a:p>
        </p:txBody>
      </p:sp>
      <p:sp>
        <p:nvSpPr>
          <p:cNvPr id="3" name="Content Placeholder 2"/>
          <p:cNvSpPr>
            <a:spLocks noGrp="1"/>
          </p:cNvSpPr>
          <p:nvPr>
            <p:ph idx="1"/>
          </p:nvPr>
        </p:nvSpPr>
        <p:spPr/>
        <p:txBody>
          <a:bodyPr>
            <a:normAutofit/>
          </a:bodyPr>
          <a:lstStyle/>
          <a:p>
            <a:pPr lvl="0" algn="ctr">
              <a:buNone/>
            </a:pPr>
            <a:endParaRPr lang="en-US" dirty="0"/>
          </a:p>
          <a:p>
            <a:pPr lvl="0" algn="ctr">
              <a:buNone/>
            </a:pPr>
            <a:r>
              <a:rPr lang="en-US" dirty="0"/>
              <a:t>Developing a </a:t>
            </a:r>
            <a:r>
              <a:rPr lang="en-GB" dirty="0"/>
              <a:t>community-owned  processes for rapid strength-based situation analysis, self-mobilisation, information-management, and learning </a:t>
            </a:r>
          </a:p>
          <a:p>
            <a:pPr lvl="0" algn="ctr">
              <a:buNone/>
            </a:pPr>
            <a:endParaRPr lang="en-US" dirty="0"/>
          </a:p>
          <a:p>
            <a:pPr lvl="0" algn="ctr">
              <a:buNone/>
            </a:pPr>
            <a:r>
              <a:rPr lang="en-US" dirty="0"/>
              <a:t>A key “component” of </a:t>
            </a:r>
            <a:r>
              <a:rPr lang="en-US" dirty="0" err="1"/>
              <a:t>sclr</a:t>
            </a:r>
            <a:endParaRPr lang="en-GB" dirty="0"/>
          </a:p>
          <a:p>
            <a:pPr algn="ctr">
              <a:buNone/>
            </a:pPr>
            <a:endParaRPr lang="en-US"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6705600" y="4724400"/>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28600" y="0"/>
            <a:ext cx="8915400" cy="6629400"/>
          </a:xfrm>
        </p:spPr>
        <p:txBody>
          <a:bodyPr/>
          <a:lstStyle/>
          <a:p>
            <a:pPr algn="ctr">
              <a:buNone/>
            </a:pPr>
            <a:r>
              <a:rPr lang="en-US" dirty="0"/>
              <a:t>  An emerging practice</a:t>
            </a:r>
            <a:endParaRPr lang="en-GB" dirty="0"/>
          </a:p>
        </p:txBody>
      </p:sp>
      <p:sp>
        <p:nvSpPr>
          <p:cNvPr id="8" name="TextBox 7"/>
          <p:cNvSpPr txBox="1"/>
          <p:nvPr/>
        </p:nvSpPr>
        <p:spPr>
          <a:xfrm>
            <a:off x="6400800" y="1143000"/>
            <a:ext cx="2514600" cy="2539157"/>
          </a:xfrm>
          <a:prstGeom prst="rect">
            <a:avLst/>
          </a:prstGeom>
          <a:noFill/>
        </p:spPr>
        <p:txBody>
          <a:bodyPr wrap="square" rtlCol="0">
            <a:spAutoFit/>
          </a:bodyPr>
          <a:lstStyle/>
          <a:p>
            <a:pPr lvl="0">
              <a:buNone/>
            </a:pPr>
            <a:r>
              <a:rPr lang="en-US" dirty="0"/>
              <a:t>Rapid provision </a:t>
            </a:r>
          </a:p>
          <a:p>
            <a:pPr lvl="0">
              <a:spcAft>
                <a:spcPts val="600"/>
              </a:spcAft>
              <a:buNone/>
            </a:pPr>
            <a:r>
              <a:rPr lang="en-US" dirty="0"/>
              <a:t>of relevant emergency  skills up-grading: </a:t>
            </a:r>
          </a:p>
          <a:p>
            <a:pPr marL="65088" lvl="0" indent="-65088">
              <a:spcAft>
                <a:spcPts val="600"/>
              </a:spcAft>
              <a:buNone/>
            </a:pPr>
            <a:r>
              <a:rPr lang="en-US" dirty="0"/>
              <a:t>- context specific tech &amp; management</a:t>
            </a:r>
          </a:p>
          <a:p>
            <a:pPr marL="65088" lvl="0" indent="-65088">
              <a:spcAft>
                <a:spcPts val="600"/>
              </a:spcAft>
              <a:buNone/>
            </a:pPr>
            <a:r>
              <a:rPr lang="en-US" dirty="0"/>
              <a:t>- </a:t>
            </a:r>
            <a:r>
              <a:rPr lang="en-GB" dirty="0"/>
              <a:t>psycho-social response</a:t>
            </a:r>
          </a:p>
          <a:p>
            <a:pPr marL="114300" lvl="0" indent="-114300">
              <a:spcAft>
                <a:spcPts val="600"/>
              </a:spcAft>
              <a:buNone/>
            </a:pPr>
            <a:r>
              <a:rPr lang="en-GB" dirty="0"/>
              <a:t>- conflict analysis &amp; resolution</a:t>
            </a:r>
          </a:p>
        </p:txBody>
      </p:sp>
      <p:sp>
        <p:nvSpPr>
          <p:cNvPr id="9" name="TextBox 8"/>
          <p:cNvSpPr txBox="1"/>
          <p:nvPr/>
        </p:nvSpPr>
        <p:spPr>
          <a:xfrm>
            <a:off x="3352800" y="5334000"/>
            <a:ext cx="2362200" cy="923330"/>
          </a:xfrm>
          <a:prstGeom prst="rect">
            <a:avLst/>
          </a:prstGeom>
          <a:noFill/>
        </p:spPr>
        <p:txBody>
          <a:bodyPr wrap="square" rtlCol="0">
            <a:spAutoFit/>
          </a:bodyPr>
          <a:lstStyle/>
          <a:p>
            <a:pPr algn="ctr"/>
            <a:r>
              <a:rPr lang="en-GB" dirty="0"/>
              <a:t>Locally-relevant coordination services (horizontal &amp; vertical)</a:t>
            </a:r>
          </a:p>
        </p:txBody>
      </p:sp>
      <p:sp>
        <p:nvSpPr>
          <p:cNvPr id="12" name="TextBox 11"/>
          <p:cNvSpPr txBox="1"/>
          <p:nvPr/>
        </p:nvSpPr>
        <p:spPr>
          <a:xfrm>
            <a:off x="6934200" y="5029200"/>
            <a:ext cx="1600200" cy="1200329"/>
          </a:xfrm>
          <a:prstGeom prst="rect">
            <a:avLst/>
          </a:prstGeom>
          <a:noFill/>
        </p:spPr>
        <p:txBody>
          <a:bodyPr wrap="square" rtlCol="0">
            <a:spAutoFit/>
          </a:bodyPr>
          <a:lstStyle/>
          <a:p>
            <a:pPr algn="ctr"/>
            <a:r>
              <a:rPr lang="en-GB" dirty="0"/>
              <a:t>Connecting, networking, alliances (inc. private sector)</a:t>
            </a:r>
          </a:p>
        </p:txBody>
      </p:sp>
      <p:sp>
        <p:nvSpPr>
          <p:cNvPr id="13" name="TextBox 12"/>
          <p:cNvSpPr txBox="1"/>
          <p:nvPr/>
        </p:nvSpPr>
        <p:spPr>
          <a:xfrm>
            <a:off x="457200" y="2438400"/>
            <a:ext cx="2133600" cy="1200329"/>
          </a:xfrm>
          <a:prstGeom prst="rect">
            <a:avLst/>
          </a:prstGeom>
          <a:noFill/>
        </p:spPr>
        <p:txBody>
          <a:bodyPr wrap="square" rtlCol="0">
            <a:spAutoFit/>
          </a:bodyPr>
          <a:lstStyle/>
          <a:p>
            <a:r>
              <a:rPr lang="en-GB" b="1" dirty="0"/>
              <a:t>Changes in </a:t>
            </a:r>
          </a:p>
          <a:p>
            <a:r>
              <a:rPr lang="en-GB" b="1" dirty="0"/>
              <a:t>Institutional roles, relationships, </a:t>
            </a:r>
          </a:p>
          <a:p>
            <a:r>
              <a:rPr lang="en-GB" b="1" dirty="0"/>
              <a:t>              and systems</a:t>
            </a:r>
          </a:p>
        </p:txBody>
      </p:sp>
      <p:sp>
        <p:nvSpPr>
          <p:cNvPr id="14" name="TextBox 13"/>
          <p:cNvSpPr txBox="1"/>
          <p:nvPr/>
        </p:nvSpPr>
        <p:spPr>
          <a:xfrm>
            <a:off x="3581400" y="2667000"/>
            <a:ext cx="1828800" cy="1384995"/>
          </a:xfrm>
          <a:prstGeom prst="rect">
            <a:avLst/>
          </a:prstGeom>
          <a:noFill/>
        </p:spPr>
        <p:txBody>
          <a:bodyPr wrap="square" rtlCol="0">
            <a:spAutoFit/>
          </a:bodyPr>
          <a:lstStyle/>
          <a:p>
            <a:pPr algn="ctr"/>
            <a:r>
              <a:rPr lang="en-US" sz="2100" b="1" dirty="0"/>
              <a:t>Autonomous  self-help by crisis affected  </a:t>
            </a:r>
          </a:p>
          <a:p>
            <a:pPr algn="ctr"/>
            <a:r>
              <a:rPr lang="en-US" sz="2100" b="1" dirty="0"/>
              <a:t>people</a:t>
            </a:r>
            <a:endParaRPr lang="en-GB" sz="2100" b="1" dirty="0"/>
          </a:p>
        </p:txBody>
      </p:sp>
      <p:sp>
        <p:nvSpPr>
          <p:cNvPr id="15" name="TextBox 14"/>
          <p:cNvSpPr txBox="1"/>
          <p:nvPr/>
        </p:nvSpPr>
        <p:spPr>
          <a:xfrm>
            <a:off x="685800" y="4572000"/>
            <a:ext cx="2286000" cy="1754326"/>
          </a:xfrm>
          <a:prstGeom prst="rect">
            <a:avLst/>
          </a:prstGeom>
          <a:noFill/>
        </p:spPr>
        <p:txBody>
          <a:bodyPr wrap="square" rtlCol="0">
            <a:spAutoFit/>
          </a:bodyPr>
          <a:lstStyle/>
          <a:p>
            <a:r>
              <a:rPr lang="en-GB" dirty="0"/>
              <a:t> Support for locally-led longer term processes to address root causes of vulnerability,   </a:t>
            </a:r>
          </a:p>
          <a:p>
            <a:r>
              <a:rPr lang="en-GB" dirty="0"/>
              <a:t>      &amp; mentoring</a:t>
            </a:r>
          </a:p>
        </p:txBody>
      </p:sp>
      <p:sp>
        <p:nvSpPr>
          <p:cNvPr id="16" name="TextBox 15"/>
          <p:cNvSpPr txBox="1"/>
          <p:nvPr/>
        </p:nvSpPr>
        <p:spPr>
          <a:xfrm>
            <a:off x="3810000" y="914400"/>
            <a:ext cx="1447800" cy="923330"/>
          </a:xfrm>
          <a:prstGeom prst="rect">
            <a:avLst/>
          </a:prstGeom>
          <a:noFill/>
        </p:spPr>
        <p:txBody>
          <a:bodyPr wrap="square" rtlCol="0">
            <a:spAutoFit/>
          </a:bodyPr>
          <a:lstStyle/>
          <a:p>
            <a:r>
              <a:rPr lang="en-US" dirty="0"/>
              <a:t>Collective emergency micro-grants</a:t>
            </a:r>
            <a:endParaRPr lang="en-GB" dirty="0"/>
          </a:p>
        </p:txBody>
      </p:sp>
      <p:sp>
        <p:nvSpPr>
          <p:cNvPr id="17" name="TextBox 16"/>
          <p:cNvSpPr txBox="1"/>
          <p:nvPr/>
        </p:nvSpPr>
        <p:spPr>
          <a:xfrm>
            <a:off x="381000" y="685800"/>
            <a:ext cx="2667000" cy="923330"/>
          </a:xfrm>
          <a:prstGeom prst="rect">
            <a:avLst/>
          </a:prstGeom>
          <a:noFill/>
        </p:spPr>
        <p:txBody>
          <a:bodyPr wrap="square" rtlCol="0">
            <a:spAutoFit/>
          </a:bodyPr>
          <a:lstStyle/>
          <a:p>
            <a:r>
              <a:rPr lang="en-US" dirty="0"/>
              <a:t>Community–based information, mobilisation  &amp; learning systems </a:t>
            </a:r>
            <a:endParaRPr lang="en-GB" dirty="0"/>
          </a:p>
        </p:txBody>
      </p:sp>
      <p:cxnSp>
        <p:nvCxnSpPr>
          <p:cNvPr id="28" name="Straight Arrow Connector 27"/>
          <p:cNvCxnSpPr/>
          <p:nvPr/>
        </p:nvCxnSpPr>
        <p:spPr>
          <a:xfrm>
            <a:off x="2514600" y="1752600"/>
            <a:ext cx="684214" cy="90898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26" grpId="0" animBg="1"/>
      <p:bldP spid="23" grpId="0" animBg="1"/>
      <p:bldP spid="22" grpId="0" animBg="1"/>
      <p:bldP spid="21" grpId="0" animBg="1"/>
      <p:bldP spid="20" grpId="0" animBg="1"/>
      <p:bldP spid="19" grpId="0" animBg="1"/>
      <p:bldP spid="8" grpId="0"/>
      <p:bldP spid="12" grpId="0"/>
      <p:bldP spid="13" grpId="0"/>
      <p:bldP spid="14" grpId="0"/>
      <p:bldP spid="15" grpId="0"/>
      <p:bldP spid="16" grpId="0"/>
      <p:bldP spid="17" grpId="0"/>
      <p:bldP spid="98" grpId="0" animBg="1"/>
      <p:bldP spid="100" grpId="0" animBg="1"/>
      <p:bldP spid="105" grpId="0" animBg="1"/>
      <p:bldP spid="10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a:normAutofit fontScale="77500" lnSpcReduction="20000"/>
          </a:bodyPr>
          <a:lstStyle/>
          <a:p>
            <a:pPr marL="0" lvl="0" indent="0">
              <a:buNone/>
            </a:pPr>
            <a:r>
              <a:rPr lang="en-US" sz="3000" u="sng" dirty="0"/>
              <a:t>Objective of </a:t>
            </a:r>
            <a:r>
              <a:rPr lang="en-US" sz="3000" u="sng" dirty="0" err="1"/>
              <a:t>palc</a:t>
            </a:r>
            <a:endParaRPr lang="en-GB" sz="3000" u="sng" dirty="0"/>
          </a:p>
          <a:p>
            <a:pPr marL="0" lvl="0" indent="0">
              <a:buNone/>
            </a:pPr>
            <a:endParaRPr lang="en-GB" sz="3000" dirty="0"/>
          </a:p>
          <a:p>
            <a:pPr marL="0" lvl="0" indent="0">
              <a:buNone/>
            </a:pPr>
            <a:r>
              <a:rPr lang="en-GB" sz="3000" dirty="0"/>
              <a:t>Empower and Support </a:t>
            </a:r>
            <a:r>
              <a:rPr lang="en-GB" sz="3000" u="sng" dirty="0"/>
              <a:t>communities</a:t>
            </a:r>
            <a:r>
              <a:rPr lang="en-GB" sz="3000" dirty="0"/>
              <a:t> to rapidly initiate (and sustain) their own:</a:t>
            </a:r>
          </a:p>
          <a:p>
            <a:pPr marL="571500" lvl="0" indent="-571500">
              <a:buAutoNum type="romanLcPeriod"/>
            </a:pPr>
            <a:r>
              <a:rPr lang="en-GB" sz="3000" b="1" dirty="0"/>
              <a:t>situation analysis </a:t>
            </a:r>
            <a:r>
              <a:rPr lang="en-GB" sz="3000" dirty="0"/>
              <a:t>(focus on “appreciative-inquiry”), </a:t>
            </a:r>
          </a:p>
          <a:p>
            <a:pPr marL="571500" lvl="0" indent="-571500">
              <a:buAutoNum type="romanLcPeriod"/>
            </a:pPr>
            <a:r>
              <a:rPr lang="en-GB" sz="3000" b="1" dirty="0"/>
              <a:t>mobilisation and animation </a:t>
            </a:r>
            <a:r>
              <a:rPr lang="en-GB" sz="3000" dirty="0"/>
              <a:t>for promoting multiple local self-help initiatives </a:t>
            </a:r>
          </a:p>
          <a:p>
            <a:pPr marL="571500" lvl="0" indent="-571500">
              <a:buAutoNum type="romanLcPeriod"/>
            </a:pPr>
            <a:r>
              <a:rPr lang="en-GB" sz="3000" dirty="0"/>
              <a:t>optimal mechanisms for </a:t>
            </a:r>
            <a:r>
              <a:rPr lang="en-GB" sz="3000" b="1" dirty="0"/>
              <a:t>local quality-control: </a:t>
            </a:r>
            <a:r>
              <a:rPr lang="en-GB" sz="3000" dirty="0"/>
              <a:t>accountability, inclusiveness, conflict-sensitivity and coordination</a:t>
            </a:r>
          </a:p>
          <a:p>
            <a:pPr marL="571500" lvl="0" indent="-571500">
              <a:buAutoNum type="romanLcPeriod"/>
            </a:pPr>
            <a:r>
              <a:rPr lang="en-GB" sz="3000" dirty="0"/>
              <a:t>Systems for </a:t>
            </a:r>
            <a:r>
              <a:rPr lang="en-GB" sz="3000" b="1" dirty="0"/>
              <a:t>learning</a:t>
            </a:r>
            <a:r>
              <a:rPr lang="en-GB" sz="3000" dirty="0"/>
              <a:t> (by doing)</a:t>
            </a:r>
          </a:p>
          <a:p>
            <a:pPr marL="0" lvl="0" indent="0">
              <a:buNone/>
            </a:pPr>
            <a:endParaRPr lang="en-GB" sz="3000" dirty="0"/>
          </a:p>
          <a:p>
            <a:pPr marL="0" lvl="0" indent="0">
              <a:buNone/>
            </a:pPr>
            <a:r>
              <a:rPr lang="en-GB" sz="3000" dirty="0"/>
              <a:t>This is primarily for increasing the quantity, effectiveness, inclusiveness, connectedness, accountability and conflict-sensitivity of</a:t>
            </a:r>
            <a:r>
              <a:rPr lang="en-GB" sz="3000" b="1" dirty="0"/>
              <a:t> their own interventions</a:t>
            </a:r>
            <a:r>
              <a:rPr lang="en-GB" sz="3000" dirty="0"/>
              <a:t>.</a:t>
            </a:r>
          </a:p>
          <a:p>
            <a:pPr marL="0" lvl="0" indent="0">
              <a:buNone/>
            </a:pPr>
            <a:endParaRPr lang="en-US" sz="3000" dirty="0"/>
          </a:p>
          <a:p>
            <a:pPr marL="0" lvl="0" indent="0">
              <a:buNone/>
            </a:pPr>
            <a:r>
              <a:rPr lang="en-US" sz="3000" dirty="0"/>
              <a:t>But is can also generate information and data needed to </a:t>
            </a:r>
            <a:r>
              <a:rPr lang="en-GB" sz="3000" dirty="0"/>
              <a:t>inform the plans of  external actors.</a:t>
            </a:r>
          </a:p>
          <a:p>
            <a:pPr marL="0" lvl="0" indent="0">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Finding the right name</a:t>
            </a:r>
            <a:endParaRPr lang="en-US" dirty="0"/>
          </a:p>
        </p:txBody>
      </p:sp>
      <p:sp>
        <p:nvSpPr>
          <p:cNvPr id="3" name="Content Placeholder 2"/>
          <p:cNvSpPr>
            <a:spLocks noGrp="1"/>
          </p:cNvSpPr>
          <p:nvPr>
            <p:ph idx="1"/>
          </p:nvPr>
        </p:nvSpPr>
        <p:spPr>
          <a:xfrm>
            <a:off x="457200" y="1600200"/>
            <a:ext cx="8382000" cy="4525963"/>
          </a:xfrm>
        </p:spPr>
        <p:txBody>
          <a:bodyPr>
            <a:normAutofit/>
          </a:bodyPr>
          <a:lstStyle/>
          <a:p>
            <a:r>
              <a:rPr lang="en-NZ" dirty="0"/>
              <a:t>Participatory action research?...X</a:t>
            </a:r>
          </a:p>
          <a:p>
            <a:r>
              <a:rPr lang="en-NZ" dirty="0"/>
              <a:t>Participatory action learning in crises (</a:t>
            </a:r>
            <a:r>
              <a:rPr lang="en-NZ" dirty="0" err="1"/>
              <a:t>palc</a:t>
            </a:r>
            <a:r>
              <a:rPr lang="en-NZ" dirty="0"/>
              <a:t>)....?</a:t>
            </a:r>
          </a:p>
          <a:p>
            <a:r>
              <a:rPr lang="en-NZ" dirty="0"/>
              <a:t>Community information management  and mobilisation?   (rapid)</a:t>
            </a:r>
          </a:p>
          <a:p>
            <a:r>
              <a:rPr lang="en-NZ" dirty="0"/>
              <a:t>Accelerated community mobilisation and information sharing? (ACMI)?</a:t>
            </a:r>
          </a:p>
          <a:p>
            <a:r>
              <a:rPr lang="en-NZ" dirty="0"/>
              <a:t>Accelerated PVCA?</a:t>
            </a:r>
          </a:p>
          <a:p>
            <a:pPr>
              <a:buNone/>
            </a:pPr>
            <a:r>
              <a:rPr lang="en-NZ" dirty="0"/>
              <a:t>Or perhaps best not to lump together……?</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3200" u="sng" dirty="0"/>
              <a:t>Evolving functions of a complete </a:t>
            </a:r>
            <a:r>
              <a:rPr lang="en-US" sz="3200" u="sng" dirty="0" err="1"/>
              <a:t>palc</a:t>
            </a:r>
            <a:r>
              <a:rPr lang="en-US" sz="3200" u="sng" dirty="0"/>
              <a:t> process</a:t>
            </a:r>
            <a:endParaRPr lang="en-GB" sz="3200" u="sng" dirty="0"/>
          </a:p>
        </p:txBody>
      </p:sp>
      <p:sp>
        <p:nvSpPr>
          <p:cNvPr id="3" name="Content Placeholder 2"/>
          <p:cNvSpPr>
            <a:spLocks noGrp="1"/>
          </p:cNvSpPr>
          <p:nvPr>
            <p:ph idx="1"/>
          </p:nvPr>
        </p:nvSpPr>
        <p:spPr>
          <a:xfrm>
            <a:off x="304800" y="1143000"/>
            <a:ext cx="8610600" cy="5257800"/>
          </a:xfrm>
        </p:spPr>
        <p:txBody>
          <a:bodyPr>
            <a:noAutofit/>
          </a:bodyPr>
          <a:lstStyle/>
          <a:p>
            <a:pPr marL="519113" lvl="0" indent="-519113">
              <a:spcAft>
                <a:spcPts val="600"/>
              </a:spcAft>
              <a:buFont typeface="Arial" pitchFamily="34" charset="0"/>
              <a:buAutoNum type="arabicPeriod"/>
            </a:pPr>
            <a:r>
              <a:rPr lang="en-GB" sz="2400" dirty="0"/>
              <a:t>Energise, mobilise &amp; disseminate information on </a:t>
            </a:r>
            <a:r>
              <a:rPr lang="en-GB" sz="2400" dirty="0" err="1"/>
              <a:t>sclr</a:t>
            </a:r>
            <a:r>
              <a:rPr lang="en-GB" sz="2400" dirty="0"/>
              <a:t> </a:t>
            </a:r>
          </a:p>
          <a:p>
            <a:pPr marL="519113" indent="-519113">
              <a:spcAft>
                <a:spcPts val="600"/>
              </a:spcAft>
              <a:buFont typeface="Arial" pitchFamily="34" charset="0"/>
              <a:buAutoNum type="arabicPeriod"/>
            </a:pPr>
            <a:r>
              <a:rPr lang="en-GB" sz="2400" dirty="0"/>
              <a:t>Facilitate community-led  assessment of self-help opportunities, constraints, gaps (appreciative inquiry)</a:t>
            </a:r>
          </a:p>
          <a:p>
            <a:pPr marL="519113" indent="-519113">
              <a:spcAft>
                <a:spcPts val="600"/>
              </a:spcAft>
              <a:buFont typeface="Arial" pitchFamily="34" charset="0"/>
              <a:buAutoNum type="arabicPeriod"/>
            </a:pPr>
            <a:r>
              <a:rPr lang="en-US" sz="2400" dirty="0"/>
              <a:t>Special encouragement for women, youth and </a:t>
            </a:r>
            <a:r>
              <a:rPr lang="en-US" sz="2400" dirty="0" err="1"/>
              <a:t>marginalised</a:t>
            </a:r>
            <a:r>
              <a:rPr lang="en-US" sz="2400" dirty="0"/>
              <a:t> groups </a:t>
            </a:r>
            <a:r>
              <a:rPr lang="en-GB" sz="2400" dirty="0"/>
              <a:t>(promoting inclusion, alerting on exclusion)</a:t>
            </a:r>
          </a:p>
          <a:p>
            <a:pPr marL="519113" indent="-519113">
              <a:spcAft>
                <a:spcPts val="600"/>
              </a:spcAft>
              <a:buFont typeface="Arial" pitchFamily="34" charset="0"/>
              <a:buAutoNum type="arabicPeriod"/>
            </a:pPr>
            <a:r>
              <a:rPr lang="en-GB" sz="2400" dirty="0"/>
              <a:t>Establish community-based coordination and information hub</a:t>
            </a:r>
          </a:p>
          <a:p>
            <a:pPr marL="519113" indent="-519113">
              <a:spcAft>
                <a:spcPts val="600"/>
              </a:spcAft>
              <a:buAutoNum type="arabicPeriod"/>
            </a:pPr>
            <a:r>
              <a:rPr lang="en-GB" sz="2400" dirty="0"/>
              <a:t>Identify local mechanisms for accountability and transparency</a:t>
            </a:r>
          </a:p>
          <a:p>
            <a:pPr marL="519113" lvl="0" indent="-519113">
              <a:spcAft>
                <a:spcPts val="600"/>
              </a:spcAft>
              <a:buFont typeface="Arial" pitchFamily="34" charset="0"/>
              <a:buAutoNum type="arabicPeriod"/>
            </a:pPr>
            <a:r>
              <a:rPr lang="en-GB" sz="2400" dirty="0"/>
              <a:t>Advise/monitor on do-no-harm and conflict sensitivity</a:t>
            </a:r>
          </a:p>
          <a:p>
            <a:pPr marL="519113" lvl="0" indent="-519113">
              <a:spcAft>
                <a:spcPts val="600"/>
              </a:spcAft>
              <a:buFont typeface="Arial" pitchFamily="34" charset="0"/>
              <a:buAutoNum type="arabicPeriod"/>
            </a:pPr>
            <a:r>
              <a:rPr lang="en-GB" sz="2400" dirty="0"/>
              <a:t>Facilitate learning and dissemination of lessons </a:t>
            </a:r>
          </a:p>
          <a:p>
            <a:pPr marL="519113" indent="-519113">
              <a:spcAft>
                <a:spcPts val="600"/>
              </a:spcAft>
              <a:buFont typeface="Arial" pitchFamily="34" charset="0"/>
              <a:buAutoNum type="arabicPeriod"/>
            </a:pPr>
            <a:r>
              <a:rPr lang="en-GB" sz="2400" dirty="0"/>
              <a:t>Start conversations about addressing root causes (catalyst)</a:t>
            </a:r>
          </a:p>
          <a:p>
            <a:pPr marL="519113" indent="-519113">
              <a:spcAft>
                <a:spcPts val="600"/>
              </a:spcAft>
              <a:buFont typeface="Arial" pitchFamily="34" charset="0"/>
              <a:buAutoNum type="arabicPeriod"/>
            </a:pPr>
            <a:r>
              <a:rPr lang="en-GB" sz="2400" dirty="0"/>
              <a:t>Provide relevant data to inform external  actors </a:t>
            </a:r>
          </a:p>
          <a:p>
            <a:pPr marL="519113" indent="-519113">
              <a:spcAft>
                <a:spcPts val="600"/>
              </a:spcAft>
              <a:buNone/>
            </a:pPr>
            <a:endParaRPr lang="en-GB"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Group work (or threesomes)</a:t>
            </a:r>
            <a:endParaRPr lang="en-GB" dirty="0"/>
          </a:p>
        </p:txBody>
      </p:sp>
      <p:sp>
        <p:nvSpPr>
          <p:cNvPr id="3" name="Content Placeholder 2"/>
          <p:cNvSpPr>
            <a:spLocks noGrp="1"/>
          </p:cNvSpPr>
          <p:nvPr>
            <p:ph idx="1"/>
          </p:nvPr>
        </p:nvSpPr>
        <p:spPr/>
        <p:txBody>
          <a:bodyPr/>
          <a:lstStyle/>
          <a:p>
            <a:pPr marL="0" indent="0">
              <a:buNone/>
            </a:pPr>
            <a:r>
              <a:rPr lang="en-US" dirty="0"/>
              <a:t>Look at the detailed handout palc#1 on </a:t>
            </a:r>
            <a:r>
              <a:rPr lang="en-US" b="1" dirty="0" err="1"/>
              <a:t>palc</a:t>
            </a:r>
            <a:r>
              <a:rPr lang="en-US" b="1" dirty="0"/>
              <a:t> objectives &amp; components </a:t>
            </a:r>
            <a:r>
              <a:rPr lang="en-US" dirty="0"/>
              <a:t>and see if you need to add, change or remove anything.</a:t>
            </a: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Who will carry out PALC?</a:t>
            </a:r>
            <a:endParaRPr lang="en-GB" dirty="0"/>
          </a:p>
        </p:txBody>
      </p:sp>
      <p:sp>
        <p:nvSpPr>
          <p:cNvPr id="3" name="Content Placeholder 2"/>
          <p:cNvSpPr>
            <a:spLocks noGrp="1"/>
          </p:cNvSpPr>
          <p:nvPr>
            <p:ph idx="1"/>
          </p:nvPr>
        </p:nvSpPr>
        <p:spPr>
          <a:xfrm>
            <a:off x="457200" y="1905000"/>
            <a:ext cx="8229600" cy="4221163"/>
          </a:xfrm>
        </p:spPr>
        <p:txBody>
          <a:bodyPr/>
          <a:lstStyle/>
          <a:p>
            <a:pPr algn="ctr">
              <a:buNone/>
            </a:pPr>
            <a:r>
              <a:rPr lang="en-US" dirty="0"/>
              <a:t>PALC  Initiator(s) from the LNGO</a:t>
            </a:r>
          </a:p>
          <a:p>
            <a:pPr algn="ctr">
              <a:buNone/>
            </a:pPr>
            <a:endParaRPr lang="en-US" dirty="0"/>
          </a:p>
          <a:p>
            <a:pPr algn="ctr">
              <a:buNone/>
            </a:pPr>
            <a:r>
              <a:rPr lang="en-US" dirty="0"/>
              <a:t>and </a:t>
            </a:r>
          </a:p>
          <a:p>
            <a:pPr algn="ctr">
              <a:buNone/>
            </a:pPr>
            <a:endParaRPr lang="en-US" dirty="0"/>
          </a:p>
          <a:p>
            <a:pPr algn="ctr">
              <a:buNone/>
            </a:pPr>
            <a:r>
              <a:rPr lang="en-US" dirty="0"/>
              <a:t>PALC Volunteers from the Community, </a:t>
            </a:r>
          </a:p>
          <a:p>
            <a:pPr algn="ctr">
              <a:buNone/>
            </a:pPr>
            <a:r>
              <a:rPr lang="en-US" dirty="0"/>
              <a:t>(trained &amp; partially supported by the LNGO)</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17467</TotalTime>
  <Words>2741</Words>
  <Application>Microsoft Office PowerPoint</Application>
  <PresentationFormat>On-screen Show (4:3)</PresentationFormat>
  <Paragraphs>237</Paragraphs>
  <Slides>19</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Recap from Day 1</vt:lpstr>
      <vt:lpstr>Recap thought from Day 1: Communities in crisis….</vt:lpstr>
      <vt:lpstr>Day 2: Participatory Action Learning in Crisis (palc)</vt:lpstr>
      <vt:lpstr>PowerPoint Presentation</vt:lpstr>
      <vt:lpstr>PowerPoint Presentation</vt:lpstr>
      <vt:lpstr>Finding the right name</vt:lpstr>
      <vt:lpstr>Evolving functions of a complete palc process</vt:lpstr>
      <vt:lpstr>Group work (or threesomes)</vt:lpstr>
      <vt:lpstr>Who will carry out PALC?</vt:lpstr>
      <vt:lpstr>(Group work) The  role of the PALC initiators &amp; volunteers: the “eyes, ears and voice” of the locally led response</vt:lpstr>
      <vt:lpstr>Core areas of inquiry for PALC</vt:lpstr>
      <vt:lpstr>Group work (or threesomes):</vt:lpstr>
      <vt:lpstr>Ideas for documenting the findings in a community information hub</vt:lpstr>
      <vt:lpstr>PALC Volunteers</vt:lpstr>
      <vt:lpstr>Rolling out PALC: key steps &amp; time frames</vt:lpstr>
      <vt:lpstr>Introductory meetings by LNGO </vt:lpstr>
      <vt:lpstr>                         Group work on training palc volunteers:  Imagine you are in a fast onset crisis. You had already few meetings with community and you gained trust. You have already introduced the idea of using volunteers. You have funds and you are targeting a large area but you have little time.  You have half a day to work with youths. You have small money for the bus and buying few t-shirts for the volunteers</vt:lpstr>
      <vt:lpstr>Group work</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Workshop Objective</dc:title>
  <dc:creator>hp</dc:creator>
  <cp:lastModifiedBy>Mandeep Mudhar</cp:lastModifiedBy>
  <cp:revision>110</cp:revision>
  <dcterms:created xsi:type="dcterms:W3CDTF">2017-08-20T09:50:33Z</dcterms:created>
  <dcterms:modified xsi:type="dcterms:W3CDTF">2018-11-21T12:40:24Z</dcterms:modified>
</cp:coreProperties>
</file>