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311" r:id="rId2"/>
    <p:sldId id="374" r:id="rId3"/>
    <p:sldId id="352" r:id="rId4"/>
    <p:sldId id="350" r:id="rId5"/>
    <p:sldId id="338" r:id="rId6"/>
    <p:sldId id="363" r:id="rId7"/>
    <p:sldId id="364" r:id="rId8"/>
    <p:sldId id="365" r:id="rId9"/>
    <p:sldId id="361" r:id="rId10"/>
    <p:sldId id="313" r:id="rId11"/>
    <p:sldId id="376" r:id="rId12"/>
    <p:sldId id="353" r:id="rId13"/>
    <p:sldId id="368" r:id="rId14"/>
    <p:sldId id="370" r:id="rId15"/>
    <p:sldId id="372" r:id="rId16"/>
    <p:sldId id="354" r:id="rId17"/>
    <p:sldId id="355" r:id="rId18"/>
    <p:sldId id="360" r:id="rId19"/>
    <p:sldId id="357" r:id="rId20"/>
    <p:sldId id="358" r:id="rId21"/>
    <p:sldId id="359" r:id="rId22"/>
    <p:sldId id="323" r:id="rId23"/>
    <p:sldId id="322" r:id="rId24"/>
    <p:sldId id="371" r:id="rId25"/>
    <p:sldId id="324" r:id="rId26"/>
    <p:sldId id="325" r:id="rId27"/>
    <p:sldId id="377" r:id="rId28"/>
    <p:sldId id="378" r:id="rId29"/>
    <p:sldId id="379" r:id="rId30"/>
    <p:sldId id="326" r:id="rId31"/>
    <p:sldId id="328" r:id="rId32"/>
    <p:sldId id="373" r:id="rId33"/>
    <p:sldId id="327" r:id="rId34"/>
    <p:sldId id="332" r:id="rId35"/>
    <p:sldId id="38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72" autoAdjust="0"/>
    <p:restoredTop sz="76630" autoAdjust="0"/>
  </p:normalViewPr>
  <p:slideViewPr>
    <p:cSldViewPr>
      <p:cViewPr varScale="1">
        <p:scale>
          <a:sx n="61" d="100"/>
          <a:sy n="61" d="100"/>
        </p:scale>
        <p:origin x="1542" y="60"/>
      </p:cViewPr>
      <p:guideLst>
        <p:guide orient="horz" pos="2160"/>
        <p:guide pos="2880"/>
      </p:guideLst>
    </p:cSldViewPr>
  </p:slideViewPr>
  <p:notesTextViewPr>
    <p:cViewPr>
      <p:scale>
        <a:sx n="100" d="100"/>
        <a:sy n="100" d="100"/>
      </p:scale>
      <p:origin x="0" y="0"/>
    </p:cViewPr>
  </p:notesTextViewPr>
  <p:sorterViewPr>
    <p:cViewPr>
      <p:scale>
        <a:sx n="50" d="100"/>
        <a:sy n="50" d="100"/>
      </p:scale>
      <p:origin x="0" y="0"/>
    </p:cViewPr>
  </p:sorterViewPr>
  <p:notesViewPr>
    <p:cSldViewPr>
      <p:cViewPr varScale="1">
        <p:scale>
          <a:sx n="52" d="100"/>
          <a:sy n="52" d="100"/>
        </p:scale>
        <p:origin x="-28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1B1B61-7672-DC4B-BE5F-1BA37851F9F8}" type="doc">
      <dgm:prSet loTypeId="urn:microsoft.com/office/officeart/2005/8/layout/cycle3" loCatId="" qsTypeId="urn:microsoft.com/office/officeart/2005/8/quickstyle/simple2" qsCatId="simple" csTypeId="urn:microsoft.com/office/officeart/2005/8/colors/accent0_3" csCatId="mainScheme" phldr="1"/>
      <dgm:spPr/>
      <dgm:t>
        <a:bodyPr/>
        <a:lstStyle/>
        <a:p>
          <a:endParaRPr lang="de-DE"/>
        </a:p>
      </dgm:t>
    </dgm:pt>
    <dgm:pt modelId="{B8926951-91EE-3049-8C21-FB02B943BE89}">
      <dgm:prSet phldrT="[Text]"/>
      <dgm:spPr/>
      <dgm:t>
        <a:bodyPr/>
        <a:lstStyle/>
        <a:p>
          <a:r>
            <a:rPr lang="de-DE" dirty="0"/>
            <a:t>Design</a:t>
          </a:r>
        </a:p>
      </dgm:t>
    </dgm:pt>
    <dgm:pt modelId="{92E3E320-CF0A-354B-B960-EAE040B31429}" type="parTrans" cxnId="{53FCC068-EB6B-344D-AFE8-72BD392D15AD}">
      <dgm:prSet/>
      <dgm:spPr/>
      <dgm:t>
        <a:bodyPr/>
        <a:lstStyle/>
        <a:p>
          <a:endParaRPr lang="de-DE"/>
        </a:p>
      </dgm:t>
    </dgm:pt>
    <dgm:pt modelId="{D102C0A0-ED1F-D24B-AD70-D6490160B0C2}" type="sibTrans" cxnId="{53FCC068-EB6B-344D-AFE8-72BD392D15AD}">
      <dgm:prSet/>
      <dgm:spPr>
        <a:solidFill>
          <a:schemeClr val="tx2">
            <a:lumMod val="60000"/>
            <a:lumOff val="40000"/>
          </a:schemeClr>
        </a:solidFill>
      </dgm:spPr>
      <dgm:t>
        <a:bodyPr/>
        <a:lstStyle/>
        <a:p>
          <a:endParaRPr lang="de-DE" dirty="0"/>
        </a:p>
      </dgm:t>
    </dgm:pt>
    <dgm:pt modelId="{A07F66A6-22D2-2542-AC49-780634BAE11D}">
      <dgm:prSet phldrT="[Text]"/>
      <dgm:spPr/>
      <dgm:t>
        <a:bodyPr/>
        <a:lstStyle/>
        <a:p>
          <a:r>
            <a:rPr lang="de-DE" dirty="0"/>
            <a:t>Data collection</a:t>
          </a:r>
        </a:p>
      </dgm:t>
    </dgm:pt>
    <dgm:pt modelId="{FC3D3A3E-0286-EC45-8712-83CC55C89B70}" type="parTrans" cxnId="{E52EC036-59FA-DA4C-93D5-50D235C303D5}">
      <dgm:prSet/>
      <dgm:spPr/>
      <dgm:t>
        <a:bodyPr/>
        <a:lstStyle/>
        <a:p>
          <a:endParaRPr lang="de-DE"/>
        </a:p>
      </dgm:t>
    </dgm:pt>
    <dgm:pt modelId="{60C9C4AB-DBD7-ED4F-842D-9848FBB2CDB1}" type="sibTrans" cxnId="{E52EC036-59FA-DA4C-93D5-50D235C303D5}">
      <dgm:prSet/>
      <dgm:spPr/>
      <dgm:t>
        <a:bodyPr/>
        <a:lstStyle/>
        <a:p>
          <a:endParaRPr lang="de-DE"/>
        </a:p>
      </dgm:t>
    </dgm:pt>
    <dgm:pt modelId="{17A510BF-2D21-8142-9596-63550B848B86}">
      <dgm:prSet phldrT="[Text]"/>
      <dgm:spPr/>
      <dgm:t>
        <a:bodyPr/>
        <a:lstStyle/>
        <a:p>
          <a:r>
            <a:rPr lang="de-DE" dirty="0"/>
            <a:t>Analysis</a:t>
          </a:r>
        </a:p>
      </dgm:t>
    </dgm:pt>
    <dgm:pt modelId="{2BA371A9-AC72-E147-BCD9-E7A2C001C087}" type="parTrans" cxnId="{82035EC5-1229-3546-8FD3-28D4C88442EA}">
      <dgm:prSet/>
      <dgm:spPr/>
      <dgm:t>
        <a:bodyPr/>
        <a:lstStyle/>
        <a:p>
          <a:endParaRPr lang="de-DE"/>
        </a:p>
      </dgm:t>
    </dgm:pt>
    <dgm:pt modelId="{B3F9FCF9-5A89-164F-9114-837E69B13AC9}" type="sibTrans" cxnId="{82035EC5-1229-3546-8FD3-28D4C88442EA}">
      <dgm:prSet/>
      <dgm:spPr/>
      <dgm:t>
        <a:bodyPr/>
        <a:lstStyle/>
        <a:p>
          <a:endParaRPr lang="de-DE"/>
        </a:p>
      </dgm:t>
    </dgm:pt>
    <dgm:pt modelId="{1487A45A-CA64-3C4A-9B4E-E8CE5E8DCAF6}">
      <dgm:prSet phldrT="[Text]"/>
      <dgm:spPr/>
      <dgm:t>
        <a:bodyPr/>
        <a:lstStyle/>
        <a:p>
          <a:r>
            <a:rPr lang="de-DE" dirty="0"/>
            <a:t>Dialogue</a:t>
          </a:r>
        </a:p>
      </dgm:t>
    </dgm:pt>
    <dgm:pt modelId="{78682C18-1097-4A4B-9ED8-581CBF7EAE09}" type="parTrans" cxnId="{1E17C93F-AFBF-7740-B915-E993873DA567}">
      <dgm:prSet/>
      <dgm:spPr/>
      <dgm:t>
        <a:bodyPr/>
        <a:lstStyle/>
        <a:p>
          <a:endParaRPr lang="de-DE"/>
        </a:p>
      </dgm:t>
    </dgm:pt>
    <dgm:pt modelId="{7A2C60B9-9360-8247-AFC1-91F57E146481}" type="sibTrans" cxnId="{1E17C93F-AFBF-7740-B915-E993873DA567}">
      <dgm:prSet/>
      <dgm:spPr/>
      <dgm:t>
        <a:bodyPr/>
        <a:lstStyle/>
        <a:p>
          <a:endParaRPr lang="de-DE"/>
        </a:p>
      </dgm:t>
    </dgm:pt>
    <dgm:pt modelId="{504D53C2-54BD-BB4A-A007-0F6189466D88}">
      <dgm:prSet phldrT="[Text]"/>
      <dgm:spPr/>
      <dgm:t>
        <a:bodyPr/>
        <a:lstStyle/>
        <a:p>
          <a:r>
            <a:rPr lang="de-DE" dirty="0"/>
            <a:t>Course correction</a:t>
          </a:r>
        </a:p>
      </dgm:t>
    </dgm:pt>
    <dgm:pt modelId="{BA0E10A1-4624-4B49-903B-8783AC1FA619}" type="parTrans" cxnId="{B01B39CC-EC5C-7E4E-803C-D2BD14C26B0B}">
      <dgm:prSet/>
      <dgm:spPr/>
      <dgm:t>
        <a:bodyPr/>
        <a:lstStyle/>
        <a:p>
          <a:endParaRPr lang="de-DE"/>
        </a:p>
      </dgm:t>
    </dgm:pt>
    <dgm:pt modelId="{2344C042-9921-6345-8643-DFCD76A7022D}" type="sibTrans" cxnId="{B01B39CC-EC5C-7E4E-803C-D2BD14C26B0B}">
      <dgm:prSet/>
      <dgm:spPr/>
      <dgm:t>
        <a:bodyPr/>
        <a:lstStyle/>
        <a:p>
          <a:endParaRPr lang="de-DE"/>
        </a:p>
      </dgm:t>
    </dgm:pt>
    <dgm:pt modelId="{CCB7E011-79B3-744D-AF35-72934BB82E71}" type="pres">
      <dgm:prSet presAssocID="{D01B1B61-7672-DC4B-BE5F-1BA37851F9F8}" presName="Name0" presStyleCnt="0">
        <dgm:presLayoutVars>
          <dgm:dir/>
          <dgm:resizeHandles val="exact"/>
        </dgm:presLayoutVars>
      </dgm:prSet>
      <dgm:spPr/>
    </dgm:pt>
    <dgm:pt modelId="{B8DD6EA4-17FB-3F4C-BC8A-F946236A590B}" type="pres">
      <dgm:prSet presAssocID="{D01B1B61-7672-DC4B-BE5F-1BA37851F9F8}" presName="cycle" presStyleCnt="0"/>
      <dgm:spPr/>
    </dgm:pt>
    <dgm:pt modelId="{424A559F-E8B2-4B40-B2D7-FB91D9787F5C}" type="pres">
      <dgm:prSet presAssocID="{B8926951-91EE-3049-8C21-FB02B943BE89}" presName="nodeFirstNode" presStyleLbl="node1" presStyleIdx="0" presStyleCnt="5" custRadScaleRad="96260" custRadScaleInc="-3730">
        <dgm:presLayoutVars>
          <dgm:bulletEnabled val="1"/>
        </dgm:presLayoutVars>
      </dgm:prSet>
      <dgm:spPr>
        <a:prstGeom prst="rect">
          <a:avLst/>
        </a:prstGeom>
      </dgm:spPr>
    </dgm:pt>
    <dgm:pt modelId="{F8AC4F49-9697-F844-8E47-3F8BF2405401}" type="pres">
      <dgm:prSet presAssocID="{D102C0A0-ED1F-D24B-AD70-D6490160B0C2}" presName="sibTransFirstNode" presStyleLbl="bgShp" presStyleIdx="0" presStyleCnt="1"/>
      <dgm:spPr/>
    </dgm:pt>
    <dgm:pt modelId="{C501B3AE-372C-F142-A6CA-0A54426B956C}" type="pres">
      <dgm:prSet presAssocID="{A07F66A6-22D2-2542-AC49-780634BAE11D}" presName="nodeFollowingNodes" presStyleLbl="node1" presStyleIdx="1" presStyleCnt="5">
        <dgm:presLayoutVars>
          <dgm:bulletEnabled val="1"/>
        </dgm:presLayoutVars>
      </dgm:prSet>
      <dgm:spPr>
        <a:prstGeom prst="rect">
          <a:avLst/>
        </a:prstGeom>
      </dgm:spPr>
    </dgm:pt>
    <dgm:pt modelId="{1CC16431-0B1F-B34C-9E32-154AF59633B1}" type="pres">
      <dgm:prSet presAssocID="{17A510BF-2D21-8142-9596-63550B848B86}" presName="nodeFollowingNodes" presStyleLbl="node1" presStyleIdx="2" presStyleCnt="5">
        <dgm:presLayoutVars>
          <dgm:bulletEnabled val="1"/>
        </dgm:presLayoutVars>
      </dgm:prSet>
      <dgm:spPr>
        <a:prstGeom prst="rect">
          <a:avLst/>
        </a:prstGeom>
      </dgm:spPr>
    </dgm:pt>
    <dgm:pt modelId="{182E780E-AFFE-5D4F-91C9-F6B565BB5BBD}" type="pres">
      <dgm:prSet presAssocID="{1487A45A-CA64-3C4A-9B4E-E8CE5E8DCAF6}" presName="nodeFollowingNodes" presStyleLbl="node1" presStyleIdx="3" presStyleCnt="5">
        <dgm:presLayoutVars>
          <dgm:bulletEnabled val="1"/>
        </dgm:presLayoutVars>
      </dgm:prSet>
      <dgm:spPr>
        <a:prstGeom prst="rect">
          <a:avLst/>
        </a:prstGeom>
      </dgm:spPr>
    </dgm:pt>
    <dgm:pt modelId="{C5F51474-3335-9340-82E7-C50D28500D7A}" type="pres">
      <dgm:prSet presAssocID="{504D53C2-54BD-BB4A-A007-0F6189466D88}" presName="nodeFollowingNodes" presStyleLbl="node1" presStyleIdx="4" presStyleCnt="5">
        <dgm:presLayoutVars>
          <dgm:bulletEnabled val="1"/>
        </dgm:presLayoutVars>
      </dgm:prSet>
      <dgm:spPr>
        <a:prstGeom prst="rect">
          <a:avLst/>
        </a:prstGeom>
      </dgm:spPr>
    </dgm:pt>
  </dgm:ptLst>
  <dgm:cxnLst>
    <dgm:cxn modelId="{DD926904-38A5-4C0E-8557-F822511F69EC}" type="presOf" srcId="{D102C0A0-ED1F-D24B-AD70-D6490160B0C2}" destId="{F8AC4F49-9697-F844-8E47-3F8BF2405401}" srcOrd="0" destOrd="0" presId="urn:microsoft.com/office/officeart/2005/8/layout/cycle3"/>
    <dgm:cxn modelId="{351FF60E-569A-4AD0-8BC6-4443DBEA3CD7}" type="presOf" srcId="{504D53C2-54BD-BB4A-A007-0F6189466D88}" destId="{C5F51474-3335-9340-82E7-C50D28500D7A}" srcOrd="0" destOrd="0" presId="urn:microsoft.com/office/officeart/2005/8/layout/cycle3"/>
    <dgm:cxn modelId="{70D9BE2D-0D95-460A-9F72-1EB0A30A388B}" type="presOf" srcId="{D01B1B61-7672-DC4B-BE5F-1BA37851F9F8}" destId="{CCB7E011-79B3-744D-AF35-72934BB82E71}" srcOrd="0" destOrd="0" presId="urn:microsoft.com/office/officeart/2005/8/layout/cycle3"/>
    <dgm:cxn modelId="{E52EC036-59FA-DA4C-93D5-50D235C303D5}" srcId="{D01B1B61-7672-DC4B-BE5F-1BA37851F9F8}" destId="{A07F66A6-22D2-2542-AC49-780634BAE11D}" srcOrd="1" destOrd="0" parTransId="{FC3D3A3E-0286-EC45-8712-83CC55C89B70}" sibTransId="{60C9C4AB-DBD7-ED4F-842D-9848FBB2CDB1}"/>
    <dgm:cxn modelId="{1E17C93F-AFBF-7740-B915-E993873DA567}" srcId="{D01B1B61-7672-DC4B-BE5F-1BA37851F9F8}" destId="{1487A45A-CA64-3C4A-9B4E-E8CE5E8DCAF6}" srcOrd="3" destOrd="0" parTransId="{78682C18-1097-4A4B-9ED8-581CBF7EAE09}" sibTransId="{7A2C60B9-9360-8247-AFC1-91F57E146481}"/>
    <dgm:cxn modelId="{69248762-FCB6-4C49-B941-497B81CCED92}" type="presOf" srcId="{17A510BF-2D21-8142-9596-63550B848B86}" destId="{1CC16431-0B1F-B34C-9E32-154AF59633B1}" srcOrd="0" destOrd="0" presId="urn:microsoft.com/office/officeart/2005/8/layout/cycle3"/>
    <dgm:cxn modelId="{53FCC068-EB6B-344D-AFE8-72BD392D15AD}" srcId="{D01B1B61-7672-DC4B-BE5F-1BA37851F9F8}" destId="{B8926951-91EE-3049-8C21-FB02B943BE89}" srcOrd="0" destOrd="0" parTransId="{92E3E320-CF0A-354B-B960-EAE040B31429}" sibTransId="{D102C0A0-ED1F-D24B-AD70-D6490160B0C2}"/>
    <dgm:cxn modelId="{233A0C7D-C68C-4AD7-8952-8440A77C24F1}" type="presOf" srcId="{1487A45A-CA64-3C4A-9B4E-E8CE5E8DCAF6}" destId="{182E780E-AFFE-5D4F-91C9-F6B565BB5BBD}" srcOrd="0" destOrd="0" presId="urn:microsoft.com/office/officeart/2005/8/layout/cycle3"/>
    <dgm:cxn modelId="{80AEC3A2-3665-4679-BEC2-9A857B6C519D}" type="presOf" srcId="{A07F66A6-22D2-2542-AC49-780634BAE11D}" destId="{C501B3AE-372C-F142-A6CA-0A54426B956C}" srcOrd="0" destOrd="0" presId="urn:microsoft.com/office/officeart/2005/8/layout/cycle3"/>
    <dgm:cxn modelId="{FA6941AA-2215-435D-B553-A8DB9575F8D5}" type="presOf" srcId="{B8926951-91EE-3049-8C21-FB02B943BE89}" destId="{424A559F-E8B2-4B40-B2D7-FB91D9787F5C}" srcOrd="0" destOrd="0" presId="urn:microsoft.com/office/officeart/2005/8/layout/cycle3"/>
    <dgm:cxn modelId="{82035EC5-1229-3546-8FD3-28D4C88442EA}" srcId="{D01B1B61-7672-DC4B-BE5F-1BA37851F9F8}" destId="{17A510BF-2D21-8142-9596-63550B848B86}" srcOrd="2" destOrd="0" parTransId="{2BA371A9-AC72-E147-BCD9-E7A2C001C087}" sibTransId="{B3F9FCF9-5A89-164F-9114-837E69B13AC9}"/>
    <dgm:cxn modelId="{B01B39CC-EC5C-7E4E-803C-D2BD14C26B0B}" srcId="{D01B1B61-7672-DC4B-BE5F-1BA37851F9F8}" destId="{504D53C2-54BD-BB4A-A007-0F6189466D88}" srcOrd="4" destOrd="0" parTransId="{BA0E10A1-4624-4B49-903B-8783AC1FA619}" sibTransId="{2344C042-9921-6345-8643-DFCD76A7022D}"/>
    <dgm:cxn modelId="{9C90E7F6-CA72-4AE0-B36A-38548B6AA75D}" type="presParOf" srcId="{CCB7E011-79B3-744D-AF35-72934BB82E71}" destId="{B8DD6EA4-17FB-3F4C-BC8A-F946236A590B}" srcOrd="0" destOrd="0" presId="urn:microsoft.com/office/officeart/2005/8/layout/cycle3"/>
    <dgm:cxn modelId="{E05F44BA-4578-4B42-90EE-F61007CDB98F}" type="presParOf" srcId="{B8DD6EA4-17FB-3F4C-BC8A-F946236A590B}" destId="{424A559F-E8B2-4B40-B2D7-FB91D9787F5C}" srcOrd="0" destOrd="0" presId="urn:microsoft.com/office/officeart/2005/8/layout/cycle3"/>
    <dgm:cxn modelId="{3E40947D-EEB1-411C-B0F1-36A59BBC9F8C}" type="presParOf" srcId="{B8DD6EA4-17FB-3F4C-BC8A-F946236A590B}" destId="{F8AC4F49-9697-F844-8E47-3F8BF2405401}" srcOrd="1" destOrd="0" presId="urn:microsoft.com/office/officeart/2005/8/layout/cycle3"/>
    <dgm:cxn modelId="{762257B5-313D-448D-B0FF-F24E3E443948}" type="presParOf" srcId="{B8DD6EA4-17FB-3F4C-BC8A-F946236A590B}" destId="{C501B3AE-372C-F142-A6CA-0A54426B956C}" srcOrd="2" destOrd="0" presId="urn:microsoft.com/office/officeart/2005/8/layout/cycle3"/>
    <dgm:cxn modelId="{7C263C6D-1089-4B47-8EB5-5CC04A1D56C5}" type="presParOf" srcId="{B8DD6EA4-17FB-3F4C-BC8A-F946236A590B}" destId="{1CC16431-0B1F-B34C-9E32-154AF59633B1}" srcOrd="3" destOrd="0" presId="urn:microsoft.com/office/officeart/2005/8/layout/cycle3"/>
    <dgm:cxn modelId="{B267A18A-7300-4A74-804B-3BCA79125C1E}" type="presParOf" srcId="{B8DD6EA4-17FB-3F4C-BC8A-F946236A590B}" destId="{182E780E-AFFE-5D4F-91C9-F6B565BB5BBD}" srcOrd="4" destOrd="0" presId="urn:microsoft.com/office/officeart/2005/8/layout/cycle3"/>
    <dgm:cxn modelId="{6732B3E3-6331-4C17-9526-8FEE081DFAA2}" type="presParOf" srcId="{B8DD6EA4-17FB-3F4C-BC8A-F946236A590B}" destId="{C5F51474-3335-9340-82E7-C50D28500D7A}" srcOrd="5" destOrd="0" presId="urn:microsoft.com/office/officeart/2005/8/layout/cycle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AC4F49-9697-F844-8E47-3F8BF2405401}">
      <dsp:nvSpPr>
        <dsp:cNvPr id="0" name=""/>
        <dsp:cNvSpPr/>
      </dsp:nvSpPr>
      <dsp:spPr>
        <a:xfrm>
          <a:off x="1591024" y="29453"/>
          <a:ext cx="2715887" cy="2715887"/>
        </a:xfrm>
        <a:prstGeom prst="circularArrow">
          <a:avLst>
            <a:gd name="adj1" fmla="val 5544"/>
            <a:gd name="adj2" fmla="val 330680"/>
            <a:gd name="adj3" fmla="val 13819350"/>
            <a:gd name="adj4" fmla="val 17359592"/>
            <a:gd name="adj5" fmla="val 5757"/>
          </a:avLst>
        </a:prstGeom>
        <a:solidFill>
          <a:schemeClr val="tx2">
            <a:lumMod val="60000"/>
            <a:lumOff val="40000"/>
          </a:schemeClr>
        </a:solidFill>
        <a:ln>
          <a:noFill/>
        </a:ln>
        <a:effectLst/>
      </dsp:spPr>
      <dsp:style>
        <a:lnRef idx="0">
          <a:scrgbClr r="0" g="0" b="0"/>
        </a:lnRef>
        <a:fillRef idx="1">
          <a:scrgbClr r="0" g="0" b="0"/>
        </a:fillRef>
        <a:effectRef idx="0">
          <a:scrgbClr r="0" g="0" b="0"/>
        </a:effectRef>
        <a:fontRef idx="minor"/>
      </dsp:style>
    </dsp:sp>
    <dsp:sp modelId="{424A559F-E8B2-4B40-B2D7-FB91D9787F5C}">
      <dsp:nvSpPr>
        <dsp:cNvPr id="0" name=""/>
        <dsp:cNvSpPr/>
      </dsp:nvSpPr>
      <dsp:spPr>
        <a:xfrm>
          <a:off x="2325043" y="45139"/>
          <a:ext cx="1247850" cy="623925"/>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a:t>Design</a:t>
          </a:r>
        </a:p>
      </dsp:txBody>
      <dsp:txXfrm>
        <a:off x="2325043" y="45139"/>
        <a:ext cx="1247850" cy="623925"/>
      </dsp:txXfrm>
    </dsp:sp>
    <dsp:sp modelId="{C501B3AE-372C-F142-A6CA-0A54426B956C}">
      <dsp:nvSpPr>
        <dsp:cNvPr id="0" name=""/>
        <dsp:cNvSpPr/>
      </dsp:nvSpPr>
      <dsp:spPr>
        <a:xfrm>
          <a:off x="3470055" y="801243"/>
          <a:ext cx="1247850" cy="623925"/>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a:t>Data collection</a:t>
          </a:r>
        </a:p>
      </dsp:txBody>
      <dsp:txXfrm>
        <a:off x="3470055" y="801243"/>
        <a:ext cx="1247850" cy="623925"/>
      </dsp:txXfrm>
    </dsp:sp>
    <dsp:sp modelId="{1CC16431-0B1F-B34C-9E32-154AF59633B1}">
      <dsp:nvSpPr>
        <dsp:cNvPr id="0" name=""/>
        <dsp:cNvSpPr/>
      </dsp:nvSpPr>
      <dsp:spPr>
        <a:xfrm>
          <a:off x="3049328" y="2096106"/>
          <a:ext cx="1247850" cy="623925"/>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a:t>Analysis</a:t>
          </a:r>
        </a:p>
      </dsp:txBody>
      <dsp:txXfrm>
        <a:off x="3049328" y="2096106"/>
        <a:ext cx="1247850" cy="623925"/>
      </dsp:txXfrm>
    </dsp:sp>
    <dsp:sp modelId="{182E780E-AFFE-5D4F-91C9-F6B565BB5BBD}">
      <dsp:nvSpPr>
        <dsp:cNvPr id="0" name=""/>
        <dsp:cNvSpPr/>
      </dsp:nvSpPr>
      <dsp:spPr>
        <a:xfrm>
          <a:off x="1687828" y="2096106"/>
          <a:ext cx="1247850" cy="623925"/>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a:t>Dialogue</a:t>
          </a:r>
        </a:p>
      </dsp:txBody>
      <dsp:txXfrm>
        <a:off x="1687828" y="2096106"/>
        <a:ext cx="1247850" cy="623925"/>
      </dsp:txXfrm>
    </dsp:sp>
    <dsp:sp modelId="{C5F51474-3335-9340-82E7-C50D28500D7A}">
      <dsp:nvSpPr>
        <dsp:cNvPr id="0" name=""/>
        <dsp:cNvSpPr/>
      </dsp:nvSpPr>
      <dsp:spPr>
        <a:xfrm>
          <a:off x="1267102" y="801243"/>
          <a:ext cx="1247850" cy="623925"/>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a:t>Course correction</a:t>
          </a:r>
        </a:p>
      </dsp:txBody>
      <dsp:txXfrm>
        <a:off x="1267102" y="801243"/>
        <a:ext cx="1247850" cy="623925"/>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28E4F7F-452B-4514-A9B5-D226C8CDEEB7}" type="datetimeFigureOut">
              <a:rPr lang="en-GB" smtClean="0"/>
              <a:pPr/>
              <a:t>21/11/2018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03F1D2-4CB7-4E71-92E2-337E2422B7BA}"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CC8506-E41F-444A-BC34-FD7911D0EEDE}" type="datetimeFigureOut">
              <a:rPr lang="en-GB" smtClean="0"/>
              <a:pPr/>
              <a:t>21/11/2018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77386-3080-40A6-81C4-6DC7A47E26BD}"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B7877386-3080-40A6-81C4-6DC7A47E26BD}"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Ask:</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In standard SOP do you offer demand-led skills training?</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In your opinion which types of capacity building approaches you use, or you think can be used?</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Take note of answers</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Take note of answers. </a:t>
            </a:r>
            <a:endParaRPr lang="en-US" sz="1200" kern="1200" dirty="0">
              <a:solidFill>
                <a:schemeClr val="tx1"/>
              </a:solidFill>
              <a:latin typeface="+mn-lt"/>
              <a:ea typeface="+mn-ea"/>
              <a:cs typeface="+mn-cs"/>
            </a:endParaRPr>
          </a:p>
          <a:p>
            <a:pPr marL="685800" lvl="1" indent="-228600">
              <a:buFont typeface="Arial" pitchFamily="34" charset="0"/>
              <a:buChar char="•"/>
            </a:pPr>
            <a:r>
              <a:rPr lang="en-GB" sz="1200" kern="1200" dirty="0">
                <a:solidFill>
                  <a:schemeClr val="tx1"/>
                </a:solidFill>
                <a:latin typeface="+mn-lt"/>
                <a:ea typeface="+mn-ea"/>
                <a:cs typeface="+mn-cs"/>
              </a:rPr>
              <a:t>Awareness of capacities (unlocking existing capacities)</a:t>
            </a:r>
            <a:endParaRPr lang="en-US" sz="1200" kern="1200" dirty="0">
              <a:solidFill>
                <a:schemeClr val="tx1"/>
              </a:solidFill>
              <a:latin typeface="+mn-lt"/>
              <a:ea typeface="+mn-ea"/>
              <a:cs typeface="+mn-cs"/>
            </a:endParaRPr>
          </a:p>
          <a:p>
            <a:pPr marL="685800" lvl="1" indent="-228600">
              <a:buFont typeface="Arial" pitchFamily="34" charset="0"/>
              <a:buChar char="•"/>
            </a:pPr>
            <a:r>
              <a:rPr lang="en-GB" sz="1200" kern="1200" dirty="0">
                <a:solidFill>
                  <a:schemeClr val="tx1"/>
                </a:solidFill>
                <a:latin typeface="+mn-lt"/>
                <a:ea typeface="+mn-ea"/>
                <a:cs typeface="+mn-cs"/>
              </a:rPr>
              <a:t>Facilitate experiential learning</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Once captured present the slide</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Stress:</a:t>
            </a:r>
            <a:endParaRPr lang="en-US" sz="1200" kern="1200" dirty="0">
              <a:solidFill>
                <a:schemeClr val="tx1"/>
              </a:solidFill>
              <a:latin typeface="+mn-lt"/>
              <a:ea typeface="+mn-ea"/>
              <a:cs typeface="+mn-cs"/>
            </a:endParaRPr>
          </a:p>
          <a:p>
            <a:pPr marL="685800" lvl="1" indent="-228600">
              <a:buFont typeface="Arial" pitchFamily="34" charset="0"/>
              <a:buChar char="•"/>
            </a:pPr>
            <a:r>
              <a:rPr lang="en-GB" sz="1200" kern="1200" dirty="0">
                <a:solidFill>
                  <a:schemeClr val="tx1"/>
                </a:solidFill>
                <a:latin typeface="+mn-lt"/>
                <a:ea typeface="+mn-ea"/>
                <a:cs typeface="+mn-cs"/>
              </a:rPr>
              <a:t>Awareness on existing capacities (unlocking existing capacities)</a:t>
            </a:r>
            <a:endParaRPr lang="en-US" sz="1200" kern="1200" dirty="0">
              <a:solidFill>
                <a:schemeClr val="tx1"/>
              </a:solidFill>
              <a:latin typeface="+mn-lt"/>
              <a:ea typeface="+mn-ea"/>
              <a:cs typeface="+mn-cs"/>
            </a:endParaRPr>
          </a:p>
          <a:p>
            <a:pPr marL="685800" lvl="1" indent="-228600">
              <a:buFont typeface="Arial" pitchFamily="34" charset="0"/>
              <a:buChar char="•"/>
            </a:pPr>
            <a:r>
              <a:rPr lang="en-GB" sz="1200" kern="1200" dirty="0">
                <a:solidFill>
                  <a:schemeClr val="tx1"/>
                </a:solidFill>
                <a:latin typeface="+mn-lt"/>
                <a:ea typeface="+mn-ea"/>
                <a:cs typeface="+mn-cs"/>
              </a:rPr>
              <a:t>Facilitate experiential learning</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If asked timeline? = it happens simultaneously. PALC spread information on practices from other groups. They are fundamental in this process</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Skills upgrading/training (technical, management, fund raising)</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We can have 3 examples from Myanmar (on de-rating, OPT and there are some in the handouts PALC #5</a:t>
            </a:r>
            <a:endParaRPr lang="en-US" sz="1200" kern="1200" dirty="0">
              <a:solidFill>
                <a:schemeClr val="tx1"/>
              </a:solidFill>
              <a:latin typeface="+mn-lt"/>
              <a:ea typeface="+mn-ea"/>
              <a:cs typeface="+mn-cs"/>
            </a:endParaRPr>
          </a:p>
          <a:p>
            <a:pPr marL="685800" lvl="1" indent="-228600">
              <a:buFont typeface="+mj-lt"/>
              <a:buAutoNum type="arabicPeriod"/>
            </a:pPr>
            <a:r>
              <a:rPr lang="en-NZ" sz="120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Note skills upgrading/training is only one way</a:t>
            </a:r>
            <a:endParaRPr lang="en-US" sz="1200" kern="1200" dirty="0">
              <a:solidFill>
                <a:schemeClr val="tx1"/>
              </a:solidFill>
              <a:latin typeface="+mn-lt"/>
              <a:ea typeface="+mn-ea"/>
              <a:cs typeface="+mn-cs"/>
            </a:endParaRPr>
          </a:p>
          <a:p>
            <a:pPr marL="685800" lvl="1" indent="-228600">
              <a:buFont typeface="Arial" pitchFamily="34" charset="0"/>
              <a:buChar char="•"/>
            </a:pPr>
            <a:r>
              <a:rPr lang="en-GB" sz="1200" kern="1200" dirty="0">
                <a:solidFill>
                  <a:schemeClr val="tx1"/>
                </a:solidFill>
                <a:latin typeface="+mn-lt"/>
                <a:ea typeface="+mn-ea"/>
                <a:cs typeface="+mn-cs"/>
              </a:rPr>
              <a:t>Secondment of staff</a:t>
            </a:r>
            <a:endParaRPr lang="en-US" sz="1200" kern="1200" dirty="0">
              <a:solidFill>
                <a:schemeClr val="tx1"/>
              </a:solidFill>
              <a:latin typeface="+mn-lt"/>
              <a:ea typeface="+mn-ea"/>
              <a:cs typeface="+mn-cs"/>
            </a:endParaRPr>
          </a:p>
          <a:p>
            <a:pPr marL="685800" lvl="1" indent="-228600">
              <a:buFont typeface="Arial" pitchFamily="34" charset="0"/>
              <a:buChar char="•"/>
            </a:pPr>
            <a:r>
              <a:rPr lang="en-GB" sz="1200" kern="1200" dirty="0">
                <a:solidFill>
                  <a:schemeClr val="tx1"/>
                </a:solidFill>
                <a:latin typeface="+mn-lt"/>
                <a:ea typeface="+mn-ea"/>
                <a:cs typeface="+mn-cs"/>
              </a:rPr>
              <a:t>Connecting local partners</a:t>
            </a:r>
            <a:endParaRPr lang="en-US"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13</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Example from </a:t>
            </a:r>
            <a:r>
              <a:rPr lang="en-GB" sz="1200" kern="1200" dirty="0" err="1">
                <a:solidFill>
                  <a:schemeClr val="tx1"/>
                </a:solidFill>
                <a:latin typeface="+mn-lt"/>
                <a:ea typeface="+mn-ea"/>
                <a:cs typeface="+mn-cs"/>
              </a:rPr>
              <a:t>Nargis</a:t>
            </a:r>
            <a:r>
              <a:rPr lang="en-GB" sz="1200" kern="1200" dirty="0">
                <a:solidFill>
                  <a:schemeClr val="tx1"/>
                </a:solidFill>
                <a:latin typeface="+mn-lt"/>
                <a:ea typeface="+mn-ea"/>
                <a:cs typeface="+mn-cs"/>
              </a:rPr>
              <a:t>: how to bury large amount of bodies = doctor came in for 1h training</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Example drought Ethiopia: expanded beekeeping with technology from Kenya</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14</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Present slide</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Change ‘have you’ with ‘think about’</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Add bullet point: skills transfer between groups</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Checklist for CD, things to keep in mind</a:t>
            </a:r>
            <a:r>
              <a:rPr lang="en-GB" sz="1200" kern="1200" baseline="0" dirty="0">
                <a:solidFill>
                  <a:schemeClr val="tx1"/>
                </a:solidFill>
                <a:latin typeface="+mn-lt"/>
                <a:ea typeface="+mn-ea"/>
                <a:cs typeface="+mn-cs"/>
              </a:rPr>
              <a:t> in terms of preparing for CB </a:t>
            </a:r>
            <a:r>
              <a:rPr lang="en-GB" sz="1200" b="1" kern="1200" baseline="0" dirty="0">
                <a:solidFill>
                  <a:schemeClr val="tx1"/>
                </a:solidFill>
                <a:latin typeface="+mn-lt"/>
                <a:ea typeface="+mn-ea"/>
                <a:cs typeface="+mn-cs"/>
              </a:rPr>
              <a:t>in advance</a:t>
            </a:r>
            <a:r>
              <a:rPr lang="en-GB" sz="1200" b="1" i="1" kern="1200" baseline="0" dirty="0">
                <a:solidFill>
                  <a:schemeClr val="tx1"/>
                </a:solidFill>
                <a:latin typeface="+mn-lt"/>
                <a:ea typeface="+mn-ea"/>
                <a:cs typeface="+mn-cs"/>
              </a:rPr>
              <a:t> </a:t>
            </a:r>
            <a:r>
              <a:rPr lang="en-GB" sz="1200" b="0" i="0" kern="1200" baseline="0" dirty="0">
                <a:solidFill>
                  <a:schemeClr val="tx1"/>
                </a:solidFill>
                <a:latin typeface="+mn-lt"/>
                <a:ea typeface="+mn-ea"/>
                <a:cs typeface="+mn-cs"/>
              </a:rPr>
              <a:t>of knowing what particularly CB needs and opportunities might be prioritised </a:t>
            </a:r>
            <a:endParaRPr lang="en-US" sz="1200" b="0" i="0" kern="1200" baseline="0" dirty="0">
              <a:solidFill>
                <a:schemeClr val="tx1"/>
              </a:solidFill>
              <a:latin typeface="+mn-lt"/>
              <a:ea typeface="+mn-ea"/>
              <a:cs typeface="+mn-cs"/>
            </a:endParaRPr>
          </a:p>
          <a:p>
            <a:pPr lvl="0"/>
            <a:endParaRPr lang="en-US" sz="1200" b="0" i="0" kern="1200" baseline="0" dirty="0">
              <a:solidFill>
                <a:schemeClr val="tx1"/>
              </a:solidFill>
              <a:latin typeface="+mn-lt"/>
              <a:ea typeface="+mn-ea"/>
              <a:cs typeface="+mn-cs"/>
            </a:endParaRPr>
          </a:p>
          <a:p>
            <a:pPr lvl="0"/>
            <a:r>
              <a:rPr lang="en-US" sz="1200" b="0" i="0" kern="1200" baseline="0" dirty="0">
                <a:solidFill>
                  <a:schemeClr val="tx1"/>
                </a:solidFill>
                <a:latin typeface="+mn-lt"/>
                <a:ea typeface="+mn-ea"/>
                <a:cs typeface="+mn-cs"/>
              </a:rPr>
              <a:t>Remember - </a:t>
            </a:r>
            <a:r>
              <a:rPr lang="en-GB" sz="1200" kern="1200" dirty="0">
                <a:solidFill>
                  <a:schemeClr val="tx1"/>
                </a:solidFill>
                <a:latin typeface="+mn-lt"/>
                <a:ea typeface="+mn-ea"/>
                <a:cs typeface="+mn-cs"/>
              </a:rPr>
              <a:t>knowledge from outside is very valued locally, if it is relevant</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16</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17</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Present slide, issues that came out almost everywhere: leadership, role, planning, accountability</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Example from Philippines, IDP emerging group</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Asked for engagement with government and financial support</a:t>
            </a:r>
            <a:endParaRPr lang="en-US" sz="1200" kern="1200" dirty="0">
              <a:solidFill>
                <a:schemeClr val="tx1"/>
              </a:solidFill>
              <a:latin typeface="+mn-lt"/>
              <a:ea typeface="+mn-ea"/>
              <a:cs typeface="+mn-cs"/>
            </a:endParaRPr>
          </a:p>
          <a:p>
            <a:pPr lvl="1"/>
            <a:r>
              <a:rPr lang="en-GB" sz="1200" kern="1200" dirty="0" err="1">
                <a:solidFill>
                  <a:schemeClr val="tx1"/>
                </a:solidFill>
                <a:latin typeface="+mn-lt"/>
                <a:ea typeface="+mn-ea"/>
                <a:cs typeface="+mn-cs"/>
              </a:rPr>
              <a:t>ECOWEB</a:t>
            </a:r>
            <a:r>
              <a:rPr lang="en-GB" sz="1200" kern="1200" dirty="0">
                <a:solidFill>
                  <a:schemeClr val="tx1"/>
                </a:solidFill>
                <a:latin typeface="+mn-lt"/>
                <a:ea typeface="+mn-ea"/>
                <a:cs typeface="+mn-cs"/>
              </a:rPr>
              <a:t> played a role in facilitating the set up and some financial support, leadership and how to put into action. It was their own idea. They opened an office for registration and support (cash) to IDP in front of the office of the mayor, to make IDP visible to the government.</a:t>
            </a:r>
            <a:endParaRPr lang="en-US" sz="1200" kern="1200" dirty="0">
              <a:solidFill>
                <a:schemeClr val="tx1"/>
              </a:solidFill>
              <a:latin typeface="+mn-lt"/>
              <a:ea typeface="+mn-ea"/>
              <a:cs typeface="+mn-cs"/>
            </a:endParaRPr>
          </a:p>
          <a:p>
            <a:r>
              <a:rPr lang="en-GB" sz="1200" kern="1200" dirty="0">
                <a:solidFill>
                  <a:schemeClr val="tx1"/>
                </a:solidFill>
                <a:latin typeface="+mn-lt"/>
                <a:ea typeface="+mn-ea"/>
                <a:cs typeface="+mn-cs"/>
              </a:rPr>
              <a:t>Livelihood support required more time, so at scale the focus went onto leadership and tapping them into the government services. It was important that is was demand led. Very successful experience.</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When demand is high for OD, you need to look for complementary resources	</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You can inject a small fund and then it takes life!</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18</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Majority of groups have no interest in being sustainable, they want to address their needs (generally the first 1-2 round of grants) and go back to their lives.</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Show slide</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However, some (small percentage) organise and evolve to a CBO with specific goals (addressing root causes). These might require organisational development. Some evolve into businesses</a:t>
            </a:r>
          </a:p>
          <a:p>
            <a:pPr lvl="0"/>
            <a:endParaRPr lang="en-GB" sz="1200" kern="1200" dirty="0">
              <a:solidFill>
                <a:schemeClr val="tx1"/>
              </a:solidFill>
              <a:latin typeface="+mn-lt"/>
              <a:ea typeface="+mn-ea"/>
              <a:cs typeface="+mn-cs"/>
            </a:endParaRPr>
          </a:p>
          <a:p>
            <a:pPr lvl="0"/>
            <a:endParaRPr lang="en-US" sz="1200" kern="1200" dirty="0">
              <a:solidFill>
                <a:schemeClr val="tx1"/>
              </a:solidFill>
              <a:latin typeface="+mn-lt"/>
              <a:ea typeface="+mn-ea"/>
              <a:cs typeface="+mn-cs"/>
            </a:endParaRPr>
          </a:p>
          <a:p>
            <a:pPr lvl="0"/>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19</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a:t>This slide (and next one) is probably too much for people to take in at this stage. Where we have used it, we present this “OD list of organisational capacities” as the more</a:t>
            </a:r>
            <a:r>
              <a:rPr lang="en-NZ" baseline="0" dirty="0"/>
              <a:t> </a:t>
            </a:r>
            <a:r>
              <a:rPr lang="en-NZ" dirty="0"/>
              <a:t>conventional (Northern)</a:t>
            </a:r>
            <a:r>
              <a:rPr lang="en-NZ" baseline="0" dirty="0"/>
              <a:t> model and the next one as perhaps a bit more interesting wearing our sclr hats….</a:t>
            </a:r>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20</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Present slide on possible areas of OD support required.</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Accountability (in many SGHs and workshop this comes out)</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You can discuss with partners in the co-design workshop, what this means for their context (plenary discussion)</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IN SCLR we speak of 3 ways accountability (how to you manage yourself)</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Horizontal: between groups</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Upwards: to donors</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Downwards: towards people</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Example from Philippines:	</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Some group leaders didn’t consult all group members</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 the ‘letter of agreement’ (contract for micro-grants) included that leaders cannot spend the money in the name of the group without consultation and where all members are informed and agree. This is very powerful	</a:t>
            </a:r>
            <a:endParaRPr lang="en-US" sz="1200" kern="1200" dirty="0">
              <a:solidFill>
                <a:schemeClr val="tx1"/>
              </a:solidFill>
              <a:latin typeface="+mn-lt"/>
              <a:ea typeface="+mn-ea"/>
              <a:cs typeface="+mn-cs"/>
            </a:endParaRPr>
          </a:p>
          <a:p>
            <a:r>
              <a:rPr lang="en-GB" sz="1200" kern="1200" dirty="0">
                <a:solidFill>
                  <a:schemeClr val="tx1"/>
                </a:solidFill>
                <a:latin typeface="+mn-lt"/>
                <a:ea typeface="+mn-ea"/>
                <a:cs typeface="+mn-cs"/>
              </a:rPr>
              <a:t>Or the safe with the money with 3 keys (each with different people)</a:t>
            </a:r>
            <a:endParaRPr lang="en-US" sz="1200" kern="1200" dirty="0">
              <a:solidFill>
                <a:schemeClr val="tx1"/>
              </a:solidFill>
              <a:latin typeface="+mn-lt"/>
              <a:ea typeface="+mn-ea"/>
              <a:cs typeface="+mn-cs"/>
            </a:endParaRPr>
          </a:p>
          <a:p>
            <a:r>
              <a:rPr lang="en-GB" sz="1200" kern="1200" dirty="0">
                <a:solidFill>
                  <a:schemeClr val="tx1"/>
                </a:solidFill>
                <a:latin typeface="+mn-lt"/>
                <a:ea typeface="+mn-ea"/>
                <a:cs typeface="+mn-cs"/>
              </a:rPr>
              <a:t>In war, they had a safe buried in the ground.</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21</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7A985B-0715-4863-8899-8075DA034409}" type="slidenum">
              <a:rPr lang="sv-SE"/>
              <a:pPr/>
              <a:t>22</a:t>
            </a:fld>
            <a:endParaRPr lang="sv-SE"/>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r>
              <a:rPr lang="en-US" dirty="0"/>
              <a:t>Disasters may happen suddenly and unexpectedly, as the Tsunami </a:t>
            </a:r>
          </a:p>
        </p:txBody>
      </p:sp>
    </p:spTree>
    <p:extLst>
      <p:ext uri="{BB962C8B-B14F-4D97-AF65-F5344CB8AC3E}">
        <p14:creationId xmlns:p14="http://schemas.microsoft.com/office/powerpoint/2010/main" val="10725871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The term PS acknowledges that social and psychological issues tend to be closely inter-related and this term reflects this dynamic inter-relation between the two.  </a:t>
            </a:r>
          </a:p>
          <a:p>
            <a:endParaRPr lang="en-GB" dirty="0"/>
          </a:p>
          <a:p>
            <a:pPr lvl="0"/>
            <a:r>
              <a:rPr lang="en-GB" sz="1200" kern="1200" dirty="0">
                <a:solidFill>
                  <a:schemeClr val="tx1"/>
                </a:solidFill>
                <a:latin typeface="+mn-lt"/>
                <a:ea typeface="+mn-ea"/>
                <a:cs typeface="+mn-cs"/>
              </a:rPr>
              <a:t>Present slide</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It recognises that Psychosocial is also important for people</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Add ‘people are not goats, they more than food and water to survive’ (</a:t>
            </a:r>
            <a:r>
              <a:rPr lang="en-GB" sz="1200" kern="1200" dirty="0" err="1">
                <a:solidFill>
                  <a:schemeClr val="tx1"/>
                </a:solidFill>
                <a:latin typeface="+mn-lt"/>
                <a:ea typeface="+mn-ea"/>
                <a:cs typeface="+mn-cs"/>
              </a:rPr>
              <a:t>Nuba</a:t>
            </a:r>
            <a:r>
              <a:rPr lang="en-GB" sz="1200" kern="1200" dirty="0">
                <a:solidFill>
                  <a:schemeClr val="tx1"/>
                </a:solidFill>
                <a:latin typeface="+mn-lt"/>
                <a:ea typeface="+mn-ea"/>
                <a:cs typeface="+mn-cs"/>
              </a:rPr>
              <a:t> woman farmer interviewed by </a:t>
            </a:r>
            <a:r>
              <a:rPr lang="en-GB" sz="1200" kern="1200" dirty="0" err="1">
                <a:solidFill>
                  <a:schemeClr val="tx1"/>
                </a:solidFill>
                <a:latin typeface="+mn-lt"/>
                <a:ea typeface="+mn-ea"/>
                <a:cs typeface="+mn-cs"/>
              </a:rPr>
              <a:t>palc</a:t>
            </a:r>
            <a:r>
              <a:rPr lang="en-GB" sz="1200" kern="1200" dirty="0">
                <a:solidFill>
                  <a:schemeClr val="tx1"/>
                </a:solidFill>
                <a:latin typeface="+mn-lt"/>
                <a:ea typeface="+mn-ea"/>
                <a:cs typeface="+mn-cs"/>
              </a:rPr>
              <a:t> volunteers in 2010) </a:t>
            </a:r>
            <a:endParaRPr lang="en-US"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pPr>
              <a:defRPr/>
            </a:pPr>
            <a:fld id="{4A7E7834-8503-46C5-875B-3ECA4AEE07FF}" type="slidenum">
              <a:rPr lang="sv-SE" smtClean="0"/>
              <a:pPr>
                <a:defRPr/>
              </a:pPr>
              <a:t>23</a:t>
            </a:fld>
            <a:endParaRPr lang="sv-SE"/>
          </a:p>
        </p:txBody>
      </p:sp>
    </p:spTree>
    <p:extLst>
      <p:ext uri="{BB962C8B-B14F-4D97-AF65-F5344CB8AC3E}">
        <p14:creationId xmlns:p14="http://schemas.microsoft.com/office/powerpoint/2010/main" val="2080798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Recap: pass the ball game, one thinks at what they have learnt/reflection from previous day</a:t>
            </a:r>
            <a:endParaRPr lang="en-US" sz="1200" kern="1200" dirty="0">
              <a:solidFill>
                <a:schemeClr val="tx1"/>
              </a:solidFill>
              <a:latin typeface="+mn-lt"/>
              <a:ea typeface="+mn-ea"/>
              <a:cs typeface="+mn-cs"/>
            </a:endParaRPr>
          </a:p>
          <a:p>
            <a:pPr lvl="0"/>
            <a:r>
              <a:rPr lang="en-GB" sz="1200" b="1" kern="1200" dirty="0">
                <a:solidFill>
                  <a:schemeClr val="tx1"/>
                </a:solidFill>
                <a:latin typeface="+mn-lt"/>
                <a:ea typeface="+mn-ea"/>
                <a:cs typeface="+mn-cs"/>
              </a:rPr>
              <a:t>Ask participants</a:t>
            </a:r>
            <a:r>
              <a:rPr lang="en-GB" sz="1200" b="1" kern="1200" baseline="0" dirty="0">
                <a:solidFill>
                  <a:schemeClr val="tx1"/>
                </a:solidFill>
                <a:latin typeface="+mn-lt"/>
                <a:ea typeface="+mn-ea"/>
                <a:cs typeface="+mn-cs"/>
              </a:rPr>
              <a:t> </a:t>
            </a:r>
            <a:r>
              <a:rPr lang="en-GB" sz="1200" b="1" kern="1200" dirty="0">
                <a:solidFill>
                  <a:schemeClr val="tx1"/>
                </a:solidFill>
                <a:latin typeface="+mn-lt"/>
                <a:ea typeface="+mn-ea"/>
                <a:cs typeface="+mn-cs"/>
              </a:rPr>
              <a:t>where there is still confusion over certain topics and address it – but ask participants to have a go at answering any queries that any one person might raise before you try</a:t>
            </a:r>
            <a:r>
              <a:rPr lang="en-GB" sz="1200" b="1" kern="1200" baseline="0" dirty="0">
                <a:solidFill>
                  <a:schemeClr val="tx1"/>
                </a:solidFill>
                <a:latin typeface="+mn-lt"/>
                <a:ea typeface="+mn-ea"/>
                <a:cs typeface="+mn-cs"/>
              </a:rPr>
              <a:t> to respond </a:t>
            </a:r>
            <a:endParaRPr lang="en-US" sz="1200" b="1"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Stress again the de-learning. we need to learn how to participate into community work, not how community should participate into humanitarian work</a:t>
            </a:r>
            <a:endParaRPr lang="en-US" sz="1200" kern="1200" dirty="0">
              <a:solidFill>
                <a:schemeClr val="tx1"/>
              </a:solidFill>
              <a:latin typeface="+mn-lt"/>
              <a:ea typeface="+mn-ea"/>
              <a:cs typeface="+mn-cs"/>
            </a:endParaRPr>
          </a:p>
          <a:p>
            <a:pPr lvl="0"/>
            <a:endParaRPr lang="en-GB"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0" indent="-228600">
              <a:buFont typeface="Arial" pitchFamily="34" charset="0"/>
              <a:buChar char="•"/>
            </a:pPr>
            <a:r>
              <a:rPr lang="en-GB" sz="1200" kern="1200" dirty="0">
                <a:solidFill>
                  <a:schemeClr val="tx1"/>
                </a:solidFill>
                <a:latin typeface="+mn-lt"/>
                <a:ea typeface="+mn-ea"/>
                <a:cs typeface="+mn-cs"/>
              </a:rPr>
              <a:t>Classical humanitarian response looks at material and biological mainly</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When providing </a:t>
            </a:r>
            <a:r>
              <a:rPr lang="en-GB" sz="1200" kern="1200" dirty="0" err="1">
                <a:solidFill>
                  <a:schemeClr val="tx1"/>
                </a:solidFill>
                <a:latin typeface="+mn-lt"/>
                <a:ea typeface="+mn-ea"/>
                <a:cs typeface="+mn-cs"/>
              </a:rPr>
              <a:t>sclr</a:t>
            </a:r>
            <a:r>
              <a:rPr lang="en-GB" sz="1200" kern="1200" dirty="0">
                <a:solidFill>
                  <a:schemeClr val="tx1"/>
                </a:solidFill>
                <a:latin typeface="+mn-lt"/>
                <a:ea typeface="+mn-ea"/>
                <a:cs typeface="+mn-cs"/>
              </a:rPr>
              <a:t> we always see more of the other petals being prioritised than just the material and biological that conventional relief focuses on</a:t>
            </a:r>
            <a:endParaRPr lang="en-US"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24</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Psychosocial support is community-based group work. It is not individual psychotherapy.</a:t>
            </a:r>
          </a:p>
          <a:p>
            <a:endParaRPr lang="en-US" dirty="0"/>
          </a:p>
        </p:txBody>
      </p:sp>
      <p:sp>
        <p:nvSpPr>
          <p:cNvPr id="4" name="Slide Number Placeholder 3"/>
          <p:cNvSpPr>
            <a:spLocks noGrp="1"/>
          </p:cNvSpPr>
          <p:nvPr>
            <p:ph type="sldNum" sz="quarter" idx="10"/>
          </p:nvPr>
        </p:nvSpPr>
        <p:spPr/>
        <p:txBody>
          <a:bodyPr/>
          <a:lstStyle/>
          <a:p>
            <a:fld id="{7148409E-BF21-4EE3-8C85-4CC125F12ED3}" type="slidenum">
              <a:rPr lang="sv-SE" smtClean="0"/>
              <a:pPr/>
              <a:t>25</a:t>
            </a:fld>
            <a:endParaRPr lang="sv-SE"/>
          </a:p>
        </p:txBody>
      </p:sp>
    </p:spTree>
    <p:extLst>
      <p:ext uri="{BB962C8B-B14F-4D97-AF65-F5344CB8AC3E}">
        <p14:creationId xmlns:p14="http://schemas.microsoft.com/office/powerpoint/2010/main" val="5624078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68CBF0A-F889-41CB-8179-20CFEAB97672}" type="slidenum">
              <a:rPr lang="en-GB" smtClean="0"/>
              <a:pPr/>
              <a:t>26</a:t>
            </a:fld>
            <a:endParaRPr lang="en-GB"/>
          </a:p>
        </p:txBody>
      </p:sp>
    </p:spTree>
    <p:extLst>
      <p:ext uri="{BB962C8B-B14F-4D97-AF65-F5344CB8AC3E}">
        <p14:creationId xmlns:p14="http://schemas.microsoft.com/office/powerpoint/2010/main" val="3555730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lvl="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NZ" sz="1200" dirty="0">
                <a:latin typeface="+mn-lt"/>
              </a:rPr>
              <a:t>…just reminding you on these 3 slides form day: community made</a:t>
            </a:r>
            <a:r>
              <a:rPr lang="en-NZ" sz="1200" baseline="0" dirty="0">
                <a:latin typeface="+mn-lt"/>
              </a:rPr>
              <a:t> up of many interconnecting networks and sub-groupings….</a:t>
            </a:r>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latin typeface="+mn-lt"/>
            </a:endParaRPr>
          </a:p>
          <a:p>
            <a:endParaRPr lang="en-US" dirty="0"/>
          </a:p>
        </p:txBody>
      </p:sp>
      <p:sp>
        <p:nvSpPr>
          <p:cNvPr id="4" name="Slide Number Placeholder 3"/>
          <p:cNvSpPr>
            <a:spLocks noGrp="1"/>
          </p:cNvSpPr>
          <p:nvPr>
            <p:ph type="sldNum" sz="quarter" idx="10"/>
          </p:nvPr>
        </p:nvSpPr>
        <p:spPr/>
        <p:txBody>
          <a:bodyPr/>
          <a:lstStyle/>
          <a:p>
            <a:fld id="{7148409E-BF21-4EE3-8C85-4CC125F12ED3}" type="slidenum">
              <a:rPr lang="sv-SE" smtClean="0"/>
              <a:pPr/>
              <a:t>27</a:t>
            </a:fld>
            <a:endParaRPr lang="sv-SE"/>
          </a:p>
        </p:txBody>
      </p:sp>
    </p:spTree>
    <p:extLst>
      <p:ext uri="{BB962C8B-B14F-4D97-AF65-F5344CB8AC3E}">
        <p14:creationId xmlns:p14="http://schemas.microsoft.com/office/powerpoint/2010/main" val="39967969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mn-lt"/>
              </a:rPr>
              <a:t>When</a:t>
            </a:r>
            <a:r>
              <a:rPr lang="en-GB" sz="1200" baseline="0" dirty="0">
                <a:latin typeface="+mn-lt"/>
              </a:rPr>
              <a:t> not in crisis and badly hit by disaster, these normal </a:t>
            </a:r>
            <a:r>
              <a:rPr lang="en-GB" sz="1200" dirty="0">
                <a:latin typeface="+mn-lt"/>
              </a:rPr>
              <a:t>safety-net usually prevent people from falling down, and also helps people recover and be able to get higher in the triangle.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latin typeface="+mn-lt"/>
            </a:endParaRPr>
          </a:p>
          <a:p>
            <a:endParaRPr lang="en-US" dirty="0"/>
          </a:p>
        </p:txBody>
      </p:sp>
      <p:sp>
        <p:nvSpPr>
          <p:cNvPr id="4" name="Slide Number Placeholder 3"/>
          <p:cNvSpPr>
            <a:spLocks noGrp="1"/>
          </p:cNvSpPr>
          <p:nvPr>
            <p:ph type="sldNum" sz="quarter" idx="10"/>
          </p:nvPr>
        </p:nvSpPr>
        <p:spPr/>
        <p:txBody>
          <a:bodyPr/>
          <a:lstStyle/>
          <a:p>
            <a:fld id="{7148409E-BF21-4EE3-8C85-4CC125F12ED3}" type="slidenum">
              <a:rPr lang="sv-SE" smtClean="0"/>
              <a:pPr/>
              <a:t>28</a:t>
            </a:fld>
            <a:endParaRPr lang="sv-SE"/>
          </a:p>
        </p:txBody>
      </p:sp>
    </p:spTree>
    <p:extLst>
      <p:ext uri="{BB962C8B-B14F-4D97-AF65-F5344CB8AC3E}">
        <p14:creationId xmlns:p14="http://schemas.microsoft.com/office/powerpoint/2010/main" val="7703360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The community and family networks that provide support and care for people are disrupted and unable to function properly increasing of social resilience being undermined. Foundationally, we believe that the heart of resilience is enabling communities to rebuild their connections, their voice and resources – restoring hope , dignity and safety. Without the social side to resilience, there is no holistic recovery.</a:t>
            </a:r>
          </a:p>
          <a:p>
            <a:endParaRPr lang="en-GB" dirty="0"/>
          </a:p>
          <a:p>
            <a:r>
              <a:rPr lang="en-GB" sz="1200" kern="1200" dirty="0">
                <a:solidFill>
                  <a:schemeClr val="tx1"/>
                </a:solidFill>
                <a:latin typeface="+mn-lt"/>
                <a:ea typeface="+mn-ea"/>
                <a:cs typeface="+mn-cs"/>
              </a:rPr>
              <a:t>community during crisis</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 In a ‘healthy’ community the various networks are stronger and ‘safe’ the individual falling down</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But during a crisis some networks might break down, such as during displacement</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Our crisis response must acknowledge these networks and support them</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148409E-BF21-4EE3-8C85-4CC125F12ED3}" type="slidenum">
              <a:rPr lang="sv-SE" smtClean="0"/>
              <a:pPr/>
              <a:t>29</a:t>
            </a:fld>
            <a:endParaRPr lang="sv-SE"/>
          </a:p>
        </p:txBody>
      </p:sp>
    </p:spTree>
    <p:extLst>
      <p:ext uri="{BB962C8B-B14F-4D97-AF65-F5344CB8AC3E}">
        <p14:creationId xmlns:p14="http://schemas.microsoft.com/office/powerpoint/2010/main" val="4156804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Arial" pitchFamily="34" charset="0"/>
              <a:buNone/>
            </a:pPr>
            <a:r>
              <a:rPr lang="en-GB" sz="1200" kern="1200" dirty="0">
                <a:solidFill>
                  <a:schemeClr val="tx1"/>
                </a:solidFill>
                <a:latin typeface="+mn-lt"/>
                <a:ea typeface="+mn-ea"/>
                <a:cs typeface="+mn-cs"/>
              </a:rPr>
              <a:t>CBPSS triangle 2 </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In reality a small amount of survivors need clinical help, a lot can be done by community networks.</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What about staff/volunteer self-care psychosocial first aid? This could be added to the PALC volunteer and initiators. Consider 1 day training</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Don’t underestimate the recovery power of social networks (Church of Sweden materials)</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Examples from </a:t>
            </a:r>
            <a:r>
              <a:rPr lang="en-GB" sz="1200" kern="1200" dirty="0" err="1">
                <a:solidFill>
                  <a:schemeClr val="tx1"/>
                </a:solidFill>
                <a:latin typeface="+mn-lt"/>
                <a:ea typeface="+mn-ea"/>
                <a:cs typeface="+mn-cs"/>
              </a:rPr>
              <a:t>Nuba</a:t>
            </a:r>
            <a:r>
              <a:rPr lang="en-GB" sz="1200" kern="1200" dirty="0">
                <a:solidFill>
                  <a:schemeClr val="tx1"/>
                </a:solidFill>
                <a:latin typeface="+mn-lt"/>
                <a:ea typeface="+mn-ea"/>
                <a:cs typeface="+mn-cs"/>
              </a:rPr>
              <a:t>, Philippines, Marsabit. Example from </a:t>
            </a:r>
            <a:r>
              <a:rPr lang="en-GB" sz="1200" kern="1200" dirty="0" err="1">
                <a:solidFill>
                  <a:schemeClr val="tx1"/>
                </a:solidFill>
                <a:latin typeface="+mn-lt"/>
                <a:ea typeface="+mn-ea"/>
                <a:cs typeface="+mn-cs"/>
              </a:rPr>
              <a:t>Nuba</a:t>
            </a:r>
            <a:r>
              <a:rPr lang="en-GB" sz="1200" kern="1200" dirty="0">
                <a:solidFill>
                  <a:schemeClr val="tx1"/>
                </a:solidFill>
                <a:latin typeface="+mn-lt"/>
                <a:ea typeface="+mn-ea"/>
                <a:cs typeface="+mn-cs"/>
              </a:rPr>
              <a:t> where women went to visit a depressed woman who lost her whole family for support. Went there regularly as a group of women and after months she started speaking. Still visit her</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Of course, the people with severe trauma need referral to specialised support.</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What happens where there is nobody to refer to? What do you do? = better to work with what community can do/traditional practices and new ones </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From Philippines experience the attitude of volunteers is also important for recovery. they give strength and positiveness</a:t>
            </a:r>
            <a:endParaRPr lang="en-US" sz="1200" kern="1200" dirty="0">
              <a:solidFill>
                <a:schemeClr val="tx1"/>
              </a:solidFill>
              <a:latin typeface="+mn-lt"/>
              <a:ea typeface="+mn-ea"/>
              <a:cs typeface="+mn-cs"/>
            </a:endParaRPr>
          </a:p>
          <a:p>
            <a:pPr marL="228600" indent="-22860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968CBF0A-F889-41CB-8179-20CFEAB97672}" type="slidenum">
              <a:rPr lang="en-GB" smtClean="0"/>
              <a:pPr/>
              <a:t>30</a:t>
            </a:fld>
            <a:endParaRPr lang="en-GB"/>
          </a:p>
        </p:txBody>
      </p:sp>
    </p:spTree>
    <p:extLst>
      <p:ext uri="{BB962C8B-B14F-4D97-AF65-F5344CB8AC3E}">
        <p14:creationId xmlns:p14="http://schemas.microsoft.com/office/powerpoint/2010/main" val="8100600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Dignity must be central. We need to be aware of not killing it!</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32</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0" indent="-228600">
              <a:buFont typeface="Arial" pitchFamily="34" charset="0"/>
              <a:buChar char="•"/>
            </a:pPr>
            <a:r>
              <a:rPr lang="en-GB" sz="1200" kern="1200" dirty="0">
                <a:solidFill>
                  <a:schemeClr val="tx1"/>
                </a:solidFill>
                <a:latin typeface="+mn-lt"/>
                <a:ea typeface="+mn-ea"/>
                <a:cs typeface="+mn-cs"/>
              </a:rPr>
              <a:t>Think about the language we use to classify survivors</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Can you think which words you would use to describe them?</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Each write on post it</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Present the slide These are common terminology</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33</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positive wording</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And these are possible ways to describe survivors</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Stress that any society has mechanisms to manage grievances</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We should just not overcome them. Just be aware.</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‘what do we see when we are looking? our lens are very important’ …(for example take a look at the </a:t>
            </a:r>
            <a:r>
              <a:rPr lang="en-GB" sz="1200" kern="1200">
                <a:solidFill>
                  <a:schemeClr val="tx1"/>
                </a:solidFill>
                <a:latin typeface="+mn-lt"/>
                <a:ea typeface="+mn-ea"/>
                <a:cs typeface="+mn-cs"/>
              </a:rPr>
              <a:t>next slide)</a:t>
            </a:r>
            <a:endParaRPr lang="en-US" sz="1200" kern="1200" dirty="0">
              <a:solidFill>
                <a:schemeClr val="tx1"/>
              </a:solidFill>
              <a:latin typeface="+mn-lt"/>
              <a:ea typeface="+mn-ea"/>
              <a:cs typeface="+mn-cs"/>
            </a:endParaRPr>
          </a:p>
          <a:p>
            <a:endParaRPr lang="en-NZ" dirty="0"/>
          </a:p>
          <a:p>
            <a:endParaRPr lang="en-NZ" dirty="0"/>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34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Point out that “evaluation” has become focused on measuring</a:t>
            </a:r>
            <a:r>
              <a:rPr lang="en-GB" sz="1200" kern="1200" baseline="0" dirty="0">
                <a:solidFill>
                  <a:schemeClr val="tx1"/>
                </a:solidFill>
                <a:latin typeface="+mn-lt"/>
                <a:ea typeface="+mn-ea"/>
                <a:cs typeface="+mn-cs"/>
              </a:rPr>
              <a:t> performance and being “judgemental” and sadly has decreased space for real LEARNING. We need to recreate that crucial space!!!</a:t>
            </a:r>
          </a:p>
          <a:p>
            <a:pPr lvl="0"/>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During this phase there is an opportunity to reflect with SHGs and improve the approach</a:t>
            </a:r>
            <a:endParaRPr lang="en-US" sz="1200" kern="1200" dirty="0">
              <a:solidFill>
                <a:schemeClr val="tx1"/>
              </a:solidFill>
              <a:latin typeface="+mn-lt"/>
              <a:ea typeface="+mn-ea"/>
              <a:cs typeface="+mn-cs"/>
            </a:endParaRPr>
          </a:p>
          <a:p>
            <a:endParaRPr lang="en-NZ"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Experiential learning is learning by doing. This is the most common way people learn. You support people think though the process</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Present:</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What? Facts, what happened, what went well, what wrong</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So what? What are the implications, reason , lesson from it</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Now what? We hardly ask this question! New ways of doing things, new plans</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At scale it is difficult to do it with all groups, but it can be done with the local CBOs. However, you can suggest to get the SHGs together (or cluster) and learn from each other</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Another option for learning is to discuss:</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Where you where</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Where are you now</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Where you want to go</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What needs to be done</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How would you know you got there</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200" i="0" kern="1200" dirty="0">
                <a:solidFill>
                  <a:srgbClr val="0070C0"/>
                </a:solidFill>
                <a:effectLst/>
                <a:latin typeface="+mn-lt"/>
                <a:ea typeface="+mn-ea"/>
                <a:cs typeface="+mn-cs"/>
              </a:rPr>
              <a:t>Have</a:t>
            </a:r>
            <a:r>
              <a:rPr lang="en-NZ" sz="1200" i="0" kern="1200" baseline="0" dirty="0">
                <a:solidFill>
                  <a:srgbClr val="0070C0"/>
                </a:solidFill>
                <a:effectLst/>
                <a:latin typeface="+mn-lt"/>
                <a:ea typeface="+mn-ea"/>
                <a:cs typeface="+mn-cs"/>
              </a:rPr>
              <a:t> a look below at the explanation of these process – which in principle is very worthwhile and commendable. But consider it’s starting part and frame of reference – it is all about how INGOs (and some NNGOs) consult with local communities – independent enumerators, data collection, analysis, “</a:t>
            </a:r>
            <a:r>
              <a:rPr lang="en-NZ" sz="1200" i="0" kern="1200" baseline="0" dirty="0" err="1">
                <a:solidFill>
                  <a:srgbClr val="0070C0"/>
                </a:solidFill>
                <a:effectLst/>
                <a:latin typeface="+mn-lt"/>
                <a:ea typeface="+mn-ea"/>
                <a:cs typeface="+mn-cs"/>
              </a:rPr>
              <a:t>coure</a:t>
            </a:r>
            <a:r>
              <a:rPr lang="en-NZ" sz="1200" i="0" kern="1200" baseline="0" dirty="0">
                <a:solidFill>
                  <a:srgbClr val="0070C0"/>
                </a:solidFill>
                <a:effectLst/>
                <a:latin typeface="+mn-lt"/>
                <a:ea typeface="+mn-ea"/>
                <a:cs typeface="+mn-cs"/>
              </a:rPr>
              <a:t> correction” …think how much that all costs and the time it needs!! And where it puts local communities in terms of control and power…they are still being treated as unable to do anything except respond to simple questions asked by paid external data collectors/enumerators which will then be considered by external agencies to redesign externally-led interventions. If this was one small part of a wider </a:t>
            </a:r>
            <a:r>
              <a:rPr lang="en-NZ" sz="1200" i="0" kern="1200" baseline="0" dirty="0" err="1">
                <a:solidFill>
                  <a:srgbClr val="0070C0"/>
                </a:solidFill>
                <a:effectLst/>
                <a:latin typeface="+mn-lt"/>
                <a:ea typeface="+mn-ea"/>
                <a:cs typeface="+mn-cs"/>
              </a:rPr>
              <a:t>palc</a:t>
            </a:r>
            <a:r>
              <a:rPr lang="en-NZ" sz="1200" i="0" kern="1200" baseline="0" dirty="0">
                <a:solidFill>
                  <a:srgbClr val="0070C0"/>
                </a:solidFill>
                <a:effectLst/>
                <a:latin typeface="+mn-lt"/>
                <a:ea typeface="+mn-ea"/>
                <a:cs typeface="+mn-cs"/>
              </a:rPr>
              <a:t> process , that was being enabled by outside support but led by community groups themselves, would it not be even more effective? And might it not avoid the risk of maintaining an overall mindset that sees crisis affected people’s role little more than to receive outside projects and to be ready to be consulted on how to improve them….?</a:t>
            </a:r>
            <a:endParaRPr lang="en-US" sz="1200" i="0" kern="1200" dirty="0">
              <a:solidFill>
                <a:srgbClr val="0070C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rgbClr val="0070C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rgbClr val="0070C0"/>
                </a:solidFill>
                <a:effectLst/>
                <a:latin typeface="+mn-lt"/>
                <a:ea typeface="+mn-ea"/>
                <a:cs typeface="+mn-cs"/>
              </a:rPr>
              <a:t>LLA is a global quality and accountability project funded by European Union</a:t>
            </a:r>
            <a:r>
              <a:rPr lang="en-US" sz="1200" i="1" kern="1200" baseline="0" dirty="0">
                <a:solidFill>
                  <a:srgbClr val="0070C0"/>
                </a:solidFill>
                <a:effectLst/>
                <a:latin typeface="+mn-lt"/>
                <a:ea typeface="+mn-ea"/>
                <a:cs typeface="+mn-cs"/>
              </a:rPr>
              <a:t> </a:t>
            </a:r>
            <a:r>
              <a:rPr lang="en-US" sz="1200" i="1" kern="1200" dirty="0">
                <a:solidFill>
                  <a:srgbClr val="0070C0"/>
                </a:solidFill>
                <a:effectLst/>
                <a:latin typeface="+mn-lt"/>
                <a:ea typeface="+mn-ea"/>
                <a:cs typeface="+mn-cs"/>
              </a:rPr>
              <a:t>Humanitarian Aid (ECHO) and piloted in four countries; Mali, Nepal (the earthquake response), Ethiopia (the response to the South Sudanese refugees) and Syria (refugee response in Lebanon) and overseen by </a:t>
            </a:r>
            <a:r>
              <a:rPr lang="en-US" sz="1200" i="1" kern="1200" dirty="0" err="1">
                <a:solidFill>
                  <a:srgbClr val="0070C0"/>
                </a:solidFill>
                <a:effectLst/>
                <a:latin typeface="+mn-lt"/>
                <a:ea typeface="+mn-ea"/>
                <a:cs typeface="+mn-cs"/>
              </a:rPr>
              <a:t>DanChurchAid</a:t>
            </a:r>
            <a:r>
              <a:rPr lang="en-US" sz="1200" i="1" kern="1200" dirty="0">
                <a:solidFill>
                  <a:srgbClr val="0070C0"/>
                </a:solidFill>
                <a:effectLst/>
                <a:latin typeface="+mn-lt"/>
                <a:ea typeface="+mn-ea"/>
                <a:cs typeface="+mn-cs"/>
              </a:rPr>
              <a:t>, Save the Children and Ground Truth Solutions (Keystone Accountability).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rgbClr val="0070C0"/>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1" kern="1200" dirty="0">
                <a:solidFill>
                  <a:srgbClr val="0070C0"/>
                </a:solidFill>
                <a:effectLst/>
                <a:latin typeface="+mn-lt"/>
                <a:ea typeface="+mn-ea"/>
                <a:cs typeface="+mn-cs"/>
              </a:rPr>
              <a:t>Strengthening accountability to communities,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1" kern="1200" dirty="0">
                <a:solidFill>
                  <a:srgbClr val="0070C0"/>
                </a:solidFill>
                <a:effectLst/>
                <a:latin typeface="+mn-lt"/>
                <a:ea typeface="+mn-ea"/>
                <a:cs typeface="+mn-cs"/>
              </a:rPr>
              <a:t>Reinforce the roll-out of the CHS,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1" kern="1200" dirty="0">
                <a:solidFill>
                  <a:srgbClr val="0070C0"/>
                </a:solidFill>
                <a:effectLst/>
                <a:latin typeface="+mn-lt"/>
                <a:ea typeface="+mn-ea"/>
                <a:cs typeface="+mn-cs"/>
              </a:rPr>
              <a:t>Supports humanitarian agencies in engaging affected populations in the delivery of their </a:t>
            </a:r>
            <a:r>
              <a:rPr lang="en-US" sz="1200" i="1" kern="1200" dirty="0" err="1">
                <a:solidFill>
                  <a:srgbClr val="0070C0"/>
                </a:solidFill>
                <a:effectLst/>
                <a:latin typeface="+mn-lt"/>
                <a:ea typeface="+mn-ea"/>
                <a:cs typeface="+mn-cs"/>
              </a:rPr>
              <a:t>programmes</a:t>
            </a:r>
            <a:r>
              <a:rPr lang="en-US" sz="1200" i="1" kern="1200" dirty="0">
                <a:solidFill>
                  <a:srgbClr val="0070C0"/>
                </a:solidFill>
                <a:effectLst/>
                <a:latin typeface="+mn-lt"/>
                <a:ea typeface="+mn-ea"/>
                <a:cs typeface="+mn-cs"/>
              </a:rPr>
              <a:t>.</a:t>
            </a:r>
            <a:endParaRPr lang="en-US" sz="1200" b="1" i="1" kern="1200" dirty="0">
              <a:solidFill>
                <a:srgbClr val="0070C0"/>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solidFill>
                  <a:srgbClr val="0070C0"/>
                </a:solidFill>
              </a:rPr>
              <a:t>Participation of 15 NGOs including 6 national NGOs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solidFill>
                  <a:srgbClr val="0070C0"/>
                </a:solidFill>
              </a:rPr>
              <a:t>Innovative incorporation of Sphere standards and the CHS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solidFill>
                  <a:srgbClr val="0070C0"/>
                </a:solidFill>
              </a:rPr>
              <a:t>A cyclical process of listening, learning and acting! </a:t>
            </a:r>
          </a:p>
          <a:p>
            <a:pPr lvl="0"/>
            <a:endParaRPr lang="en-US" sz="1200" b="1" i="1" kern="1200" dirty="0">
              <a:solidFill>
                <a:srgbClr val="0070C0"/>
              </a:solidFill>
              <a:effectLst/>
              <a:latin typeface="+mn-lt"/>
              <a:ea typeface="+mn-ea"/>
              <a:cs typeface="+mn-cs"/>
            </a:endParaRPr>
          </a:p>
          <a:p>
            <a:pPr lvl="0"/>
            <a:r>
              <a:rPr lang="en-US" sz="1200" b="1" i="1" kern="1200" dirty="0">
                <a:solidFill>
                  <a:srgbClr val="0070C0"/>
                </a:solidFill>
                <a:effectLst/>
                <a:latin typeface="+mn-lt"/>
                <a:ea typeface="+mn-ea"/>
                <a:cs typeface="+mn-cs"/>
              </a:rPr>
              <a:t>Design:</a:t>
            </a:r>
            <a:r>
              <a:rPr lang="en-US" sz="1200" i="1" kern="1200" dirty="0">
                <a:solidFill>
                  <a:srgbClr val="0070C0"/>
                </a:solidFill>
                <a:effectLst/>
                <a:latin typeface="+mn-lt"/>
                <a:ea typeface="+mn-ea"/>
                <a:cs typeface="+mn-cs"/>
              </a:rPr>
              <a:t> Designing the right questions is the starting point. The aim is to draft questions likely to bring out issues that are at once important to affected people and amenable to action by agencies – for the LLA, the CHS provided the framework for designing 10 questions.</a:t>
            </a:r>
            <a:endParaRPr lang="en-US" sz="1200" b="1" i="1" kern="1200" dirty="0">
              <a:solidFill>
                <a:srgbClr val="0070C0"/>
              </a:solidFill>
              <a:effectLst/>
              <a:latin typeface="+mn-lt"/>
              <a:ea typeface="+mn-ea"/>
              <a:cs typeface="+mn-cs"/>
            </a:endParaRPr>
          </a:p>
          <a:p>
            <a:pPr lvl="0"/>
            <a:r>
              <a:rPr lang="en-US" sz="1200" b="1" i="1" kern="1200" dirty="0">
                <a:solidFill>
                  <a:srgbClr val="0070C0"/>
                </a:solidFill>
                <a:effectLst/>
                <a:latin typeface="+mn-lt"/>
                <a:ea typeface="+mn-ea"/>
                <a:cs typeface="+mn-cs"/>
              </a:rPr>
              <a:t>Data collection:</a:t>
            </a:r>
            <a:r>
              <a:rPr lang="en-US" sz="1200" i="1" kern="1200" dirty="0">
                <a:solidFill>
                  <a:srgbClr val="0070C0"/>
                </a:solidFill>
                <a:effectLst/>
                <a:latin typeface="+mn-lt"/>
                <a:ea typeface="+mn-ea"/>
                <a:cs typeface="+mn-cs"/>
              </a:rPr>
              <a:t> The LLA approach asks few questions, but asks them frequently. The aspiration is for four rounds of questions to be asked in each of the four countries and for these to be asked every 1-2 months. Independent enumerators were hired to undertake the data collection.</a:t>
            </a:r>
            <a:endParaRPr lang="en-US" sz="1200" b="1" i="1" kern="1200" dirty="0">
              <a:solidFill>
                <a:srgbClr val="0070C0"/>
              </a:solidFill>
              <a:effectLst/>
              <a:latin typeface="+mn-lt"/>
              <a:ea typeface="+mn-ea"/>
              <a:cs typeface="+mn-cs"/>
            </a:endParaRPr>
          </a:p>
          <a:p>
            <a:pPr lvl="0"/>
            <a:r>
              <a:rPr lang="en-US" sz="1200" b="1" i="1" kern="1200" dirty="0">
                <a:solidFill>
                  <a:srgbClr val="0070C0"/>
                </a:solidFill>
                <a:effectLst/>
                <a:latin typeface="+mn-lt"/>
                <a:ea typeface="+mn-ea"/>
                <a:cs typeface="+mn-cs"/>
              </a:rPr>
              <a:t>Analysis:</a:t>
            </a:r>
            <a:r>
              <a:rPr lang="en-US" sz="1200" i="1" kern="1200" dirty="0">
                <a:solidFill>
                  <a:srgbClr val="0070C0"/>
                </a:solidFill>
                <a:effectLst/>
                <a:latin typeface="+mn-lt"/>
                <a:ea typeface="+mn-ea"/>
                <a:cs typeface="+mn-cs"/>
              </a:rPr>
              <a:t> The next step is to make sense of the data that has been collected, and to present it in a clear, simple, and visually compelling way so that agencies can understand and track emerging messages. GT disaggregate and </a:t>
            </a:r>
            <a:r>
              <a:rPr lang="en-US" sz="1200" i="1" kern="1200" dirty="0" err="1">
                <a:solidFill>
                  <a:srgbClr val="0070C0"/>
                </a:solidFill>
                <a:effectLst/>
                <a:latin typeface="+mn-lt"/>
                <a:ea typeface="+mn-ea"/>
                <a:cs typeface="+mn-cs"/>
              </a:rPr>
              <a:t>analyse</a:t>
            </a:r>
            <a:r>
              <a:rPr lang="en-US" sz="1200" i="1" kern="1200" dirty="0">
                <a:solidFill>
                  <a:srgbClr val="0070C0"/>
                </a:solidFill>
                <a:effectLst/>
                <a:latin typeface="+mn-lt"/>
                <a:ea typeface="+mn-ea"/>
                <a:cs typeface="+mn-cs"/>
              </a:rPr>
              <a:t> the data, compare it with findings from other sources, and produce a short </a:t>
            </a:r>
          </a:p>
          <a:p>
            <a:pPr lvl="0"/>
            <a:r>
              <a:rPr lang="en-US" sz="1200" i="1" kern="1200" dirty="0">
                <a:solidFill>
                  <a:srgbClr val="0070C0"/>
                </a:solidFill>
                <a:effectLst/>
                <a:latin typeface="+mn-lt"/>
                <a:ea typeface="+mn-ea"/>
                <a:cs typeface="+mn-cs"/>
              </a:rPr>
              <a:t>report with recommendations.</a:t>
            </a:r>
            <a:endParaRPr lang="en-US" sz="1200" b="1" i="1" kern="1200" dirty="0">
              <a:solidFill>
                <a:srgbClr val="0070C0"/>
              </a:solidFill>
              <a:effectLst/>
              <a:latin typeface="+mn-lt"/>
              <a:ea typeface="+mn-ea"/>
              <a:cs typeface="+mn-cs"/>
            </a:endParaRPr>
          </a:p>
          <a:p>
            <a:pPr lvl="0"/>
            <a:r>
              <a:rPr lang="en-US" sz="1200" b="1" i="1" kern="1200" dirty="0">
                <a:solidFill>
                  <a:srgbClr val="0070C0"/>
                </a:solidFill>
                <a:effectLst/>
                <a:latin typeface="+mn-lt"/>
                <a:ea typeface="+mn-ea"/>
                <a:cs typeface="+mn-cs"/>
              </a:rPr>
              <a:t>Dialogue:</a:t>
            </a:r>
            <a:r>
              <a:rPr lang="en-US" sz="1200" i="1" kern="1200" dirty="0">
                <a:solidFill>
                  <a:srgbClr val="0070C0"/>
                </a:solidFill>
                <a:effectLst/>
                <a:latin typeface="+mn-lt"/>
                <a:ea typeface="+mn-ea"/>
                <a:cs typeface="+mn-cs"/>
              </a:rPr>
              <a:t> Once agencies have received the report, GT help staff make sense of the data and think through – with them – how to act on it. In addition, we can advise on the dissemination of feedback findings and planned follow-up actions to the wider affected communities so they recognize that their feedback is considered important and taken seriously. </a:t>
            </a:r>
            <a:endParaRPr lang="en-US" sz="1200" b="1" i="1" kern="1200" dirty="0">
              <a:solidFill>
                <a:srgbClr val="0070C0"/>
              </a:solidFill>
              <a:effectLst/>
              <a:latin typeface="+mn-lt"/>
              <a:ea typeface="+mn-ea"/>
              <a:cs typeface="+mn-cs"/>
            </a:endParaRPr>
          </a:p>
          <a:p>
            <a:pPr lvl="0"/>
            <a:r>
              <a:rPr lang="en-US" sz="1200" b="1" i="1" kern="1200" dirty="0">
                <a:solidFill>
                  <a:srgbClr val="0070C0"/>
                </a:solidFill>
                <a:effectLst/>
                <a:latin typeface="+mn-lt"/>
                <a:ea typeface="+mn-ea"/>
                <a:cs typeface="+mn-cs"/>
              </a:rPr>
              <a:t>Course Corrections:</a:t>
            </a:r>
            <a:r>
              <a:rPr lang="en-US" sz="1200" i="1" kern="1200" dirty="0">
                <a:solidFill>
                  <a:srgbClr val="0070C0"/>
                </a:solidFill>
                <a:effectLst/>
                <a:latin typeface="+mn-lt"/>
                <a:ea typeface="+mn-ea"/>
                <a:cs typeface="+mn-cs"/>
              </a:rPr>
              <a:t> The last step is for agencies to adjust their programs to act on the feedback – where this is feasible and relevant. Feedback often helps teams think through how to address persistent obstacles and formulate new approaches. Once changes are introduced – or indeed in some cases before they are introduced - the cycle begins over again.</a:t>
            </a:r>
            <a:endParaRPr lang="en-GB" sz="1200" i="1" kern="1200" dirty="0">
              <a:solidFill>
                <a:srgbClr val="0070C0"/>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69C0BB-9E45-4711-B12C-8B943A02714B}" type="slidenum">
              <a:rPr lang="da-DK" smtClean="0"/>
              <a:pPr/>
              <a:t>35</a:t>
            </a:fld>
            <a:endParaRPr lang="da-DK"/>
          </a:p>
        </p:txBody>
      </p:sp>
    </p:spTree>
    <p:extLst>
      <p:ext uri="{BB962C8B-B14F-4D97-AF65-F5344CB8AC3E}">
        <p14:creationId xmlns:p14="http://schemas.microsoft.com/office/powerpoint/2010/main" val="1343797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a:t>We are using a short hand here,</a:t>
            </a:r>
            <a:r>
              <a:rPr lang="en-NZ" baseline="0" dirty="0"/>
              <a:t> using “wrong” to mean worse case scenario of when funds actually get lost, misused or embezzled or provoke conflict or divisions. But if </a:t>
            </a:r>
            <a:r>
              <a:rPr lang="en-NZ" dirty="0"/>
              <a:t>things just go differently to original plan we are not saying that that is necessarily wrong – in fact often in can be an improvement because the group was adapting in real time to new opportunities and constraints and finding better options to proceed. </a:t>
            </a:r>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u="sng" kern="1200" dirty="0">
                <a:solidFill>
                  <a:schemeClr val="tx1"/>
                </a:solidFill>
                <a:latin typeface="+mn-lt"/>
                <a:ea typeface="+mn-ea"/>
                <a:cs typeface="+mn-cs"/>
              </a:rPr>
              <a:t>when things go wrong</a:t>
            </a:r>
            <a:endParaRPr lang="en-US" sz="1200" kern="1200" dirty="0">
              <a:solidFill>
                <a:schemeClr val="tx1"/>
              </a:solidFill>
              <a:latin typeface="+mn-lt"/>
              <a:ea typeface="+mn-ea"/>
              <a:cs typeface="+mn-cs"/>
            </a:endParaRPr>
          </a:p>
          <a:p>
            <a:endParaRPr lang="en-NZ"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Present the slide with example</a:t>
            </a:r>
            <a:endParaRPr lang="en-US" sz="1200" kern="1200" dirty="0">
              <a:solidFill>
                <a:schemeClr val="tx1"/>
              </a:solidFill>
              <a:latin typeface="+mn-lt"/>
              <a:ea typeface="+mn-ea"/>
              <a:cs typeface="+mn-cs"/>
            </a:endParaRPr>
          </a:p>
          <a:p>
            <a:r>
              <a:rPr lang="en-GB" sz="1200" kern="1200" dirty="0">
                <a:solidFill>
                  <a:schemeClr val="tx1"/>
                </a:solidFill>
                <a:latin typeface="+mn-lt"/>
                <a:ea typeface="+mn-ea"/>
                <a:cs typeface="+mn-cs"/>
              </a:rPr>
              <a:t>Group work: 4 new groups. Could be interesting to have one group INGO and one NNGO</a:t>
            </a:r>
            <a:endParaRPr lang="en-US" sz="1200" kern="1200" dirty="0">
              <a:solidFill>
                <a:schemeClr val="tx1"/>
              </a:solidFill>
              <a:latin typeface="+mn-lt"/>
              <a:ea typeface="+mn-ea"/>
              <a:cs typeface="+mn-cs"/>
            </a:endParaRPr>
          </a:p>
          <a:p>
            <a:r>
              <a:rPr lang="en-GB" sz="120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Present the scenarios. One scenario per group</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Make them discuss what they should do</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Plenary feedback from groups and discussion. Some points to be made:</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You can choose only 1-2 groups if time is limited</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Discuss relationship with donors= Donors want to know things are under control. Keep them informed</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Need to discuss with INGO finance officer and decide policy finance for failure (x% acceptable); like contingency into proposals and financial system/agreements</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Allow the groups to use what they would normally use </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Most important, step back and allow the community to solve it. most of the time they will know how to deal with it and find a solution.</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Allow the facilitation of that local process</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You can have this conversation beforehand with local partners and groups</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9</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b="1" kern="1200" dirty="0">
                <a:solidFill>
                  <a:schemeClr val="tx1"/>
                </a:solidFill>
                <a:latin typeface="+mn-lt"/>
                <a:ea typeface="+mn-ea"/>
                <a:cs typeface="+mn-cs"/>
              </a:rPr>
              <a:t>Now we look at the capacity building bubble. </a:t>
            </a:r>
            <a:endParaRPr lang="en-US" sz="1200" b="1"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This is also acknowledged by Core Humanitarian</a:t>
            </a:r>
            <a:r>
              <a:rPr lang="en-GB" sz="1200" kern="1200" baseline="0" dirty="0">
                <a:solidFill>
                  <a:schemeClr val="tx1"/>
                </a:solidFill>
                <a:latin typeface="+mn-lt"/>
                <a:ea typeface="+mn-ea"/>
                <a:cs typeface="+mn-cs"/>
              </a:rPr>
              <a:t> Standard CH</a:t>
            </a:r>
            <a:r>
              <a:rPr lang="en-GB" sz="1200" kern="1200" dirty="0">
                <a:solidFill>
                  <a:schemeClr val="tx1"/>
                </a:solidFill>
                <a:latin typeface="+mn-lt"/>
                <a:ea typeface="+mn-ea"/>
                <a:cs typeface="+mn-cs"/>
              </a:rPr>
              <a:t>S 7 (you can add a slide from CHS)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88EDC54-348B-4434-9C10-97BC64BC024A}" type="slidenum">
              <a:rPr lang="en-GB" smtClean="0"/>
              <a:pPr/>
              <a:t>10</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fr-FR" b="1" dirty="0"/>
              <a:t>Look at CHS number 3</a:t>
            </a:r>
          </a:p>
          <a:p>
            <a:pPr eaLnBrk="1" hangingPunct="1">
              <a:spcBef>
                <a:spcPct val="0"/>
              </a:spcBef>
            </a:pPr>
            <a:endParaRPr lang="en-GB" altLang="fr-FR" b="1" dirty="0"/>
          </a:p>
          <a:p>
            <a:pPr eaLnBrk="1" hangingPunct="1">
              <a:spcBef>
                <a:spcPct val="0"/>
              </a:spcBef>
            </a:pPr>
            <a:r>
              <a:rPr lang="en-GB" altLang="fr-FR" b="1" dirty="0"/>
              <a:t>Our first point</a:t>
            </a:r>
            <a:r>
              <a:rPr lang="en-GB" altLang="fr-FR" b="1" baseline="0" dirty="0"/>
              <a:t> is that just be handing over to community groups (e.g. through </a:t>
            </a:r>
            <a:r>
              <a:rPr lang="en-GB" altLang="fr-FR" b="1" baseline="0" dirty="0" err="1"/>
              <a:t>palc</a:t>
            </a:r>
            <a:r>
              <a:rPr lang="en-GB" altLang="fr-FR" b="1" baseline="0" dirty="0"/>
              <a:t> and micro-grants) we are enabling communities to strengthen their capacity, by allowing them to do and to learning by doing.  We are also avoiding the negative effects of </a:t>
            </a:r>
            <a:endParaRPr lang="en-GB" altLang="fr-FR" b="1" dirty="0"/>
          </a:p>
          <a:p>
            <a:pPr eaLnBrk="1" hangingPunct="1">
              <a:spcBef>
                <a:spcPct val="0"/>
              </a:spcBef>
            </a:pPr>
            <a:endParaRPr lang="en-GB" altLang="fr-FR" b="1" dirty="0"/>
          </a:p>
          <a:p>
            <a:pPr eaLnBrk="1" hangingPunct="1">
              <a:spcBef>
                <a:spcPct val="0"/>
              </a:spcBef>
            </a:pPr>
            <a:endParaRPr lang="en-GB" altLang="fr-FR" b="1" dirty="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13CAFF7E-EAE9-422E-9BAB-7830FFDCD702}" type="slidenum">
              <a:rPr lang="en-GB" altLang="fr-FR"/>
              <a:pPr eaLnBrk="1" hangingPunct="1">
                <a:spcBef>
                  <a:spcPct val="0"/>
                </a:spcBef>
              </a:pPr>
              <a:t>11</a:t>
            </a:fld>
            <a:endParaRPr lang="en-GB" altLang="fr-FR"/>
          </a:p>
        </p:txBody>
      </p:sp>
    </p:spTree>
    <p:extLst>
      <p:ext uri="{BB962C8B-B14F-4D97-AF65-F5344CB8AC3E}">
        <p14:creationId xmlns:p14="http://schemas.microsoft.com/office/powerpoint/2010/main" val="30794216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Present the slide</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How can it be done at scale and fast? While keeping it demand led?</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Two mechanisms to prioritise:</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PALC volunteers: from checklist for training, one point is the additional skills required</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Proposal of micro-grant: one question is on skills gaps</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5.jpeg"/><Relationship Id="rId7" Type="http://schemas.openxmlformats.org/officeDocument/2006/relationships/diagramData" Target="../diagrams/data1.xml"/><Relationship Id="rId12" Type="http://schemas.openxmlformats.org/officeDocument/2006/relationships/image" Target="../media/image8.tiff"/><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7.jpeg"/><Relationship Id="rId11" Type="http://schemas.microsoft.com/office/2007/relationships/diagramDrawing" Target="../diagrams/drawing1.xml"/><Relationship Id="rId5" Type="http://schemas.openxmlformats.org/officeDocument/2006/relationships/image" Target="cid:607E15BE-0BCA-4C29-94B0-68FF7A18ECEC" TargetMode="External"/><Relationship Id="rId10" Type="http://schemas.openxmlformats.org/officeDocument/2006/relationships/diagramColors" Target="../diagrams/colors1.xml"/><Relationship Id="rId4" Type="http://schemas.openxmlformats.org/officeDocument/2006/relationships/image" Target="../media/image6.png"/><Relationship Id="rId9"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admittingfailur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whydev.org/why-ngos-need-to-admit-failure/"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br>
              <a:rPr lang="en-US" dirty="0"/>
            </a:br>
            <a:r>
              <a:rPr lang="en-US" dirty="0"/>
              <a:t>DAY 4</a:t>
            </a:r>
            <a:endParaRPr lang="en-GB" dirty="0"/>
          </a:p>
        </p:txBody>
      </p:sp>
      <p:sp>
        <p:nvSpPr>
          <p:cNvPr id="3" name="Content Placeholder 2"/>
          <p:cNvSpPr>
            <a:spLocks noGrp="1"/>
          </p:cNvSpPr>
          <p:nvPr>
            <p:ph idx="1"/>
          </p:nvPr>
        </p:nvSpPr>
        <p:spPr>
          <a:xfrm>
            <a:off x="457200" y="1143000"/>
            <a:ext cx="8458200" cy="4983163"/>
          </a:xfrm>
        </p:spPr>
        <p:txBody>
          <a:bodyPr>
            <a:normAutofit/>
          </a:bodyPr>
          <a:lstStyle/>
          <a:p>
            <a:pPr marL="514350" indent="-514350">
              <a:buNone/>
            </a:pPr>
            <a:endParaRPr lang="en-US" sz="2800" dirty="0"/>
          </a:p>
          <a:p>
            <a:pPr marL="514350" indent="-514350">
              <a:buNone/>
            </a:pPr>
            <a:r>
              <a:rPr lang="en-NZ" sz="2800" dirty="0"/>
              <a:t>Recap of day 3</a:t>
            </a:r>
            <a:endParaRPr lang="en-US" sz="2800" dirty="0"/>
          </a:p>
          <a:p>
            <a:pPr marL="514350" indent="-514350">
              <a:buNone/>
            </a:pPr>
            <a:r>
              <a:rPr lang="en-US" sz="2800" dirty="0"/>
              <a:t>Module 3 (cont.): Conclude micro-grants </a:t>
            </a:r>
          </a:p>
          <a:p>
            <a:pPr marL="514350" indent="-514350">
              <a:buNone/>
            </a:pPr>
            <a:r>
              <a:rPr lang="en-US" sz="2800" dirty="0"/>
              <a:t>Module 4: Capacity strengthening &amp; demand-led skills training </a:t>
            </a:r>
          </a:p>
          <a:p>
            <a:pPr marL="514350" indent="-514350">
              <a:buFont typeface="+mj-lt"/>
              <a:buAutoNum type="arabicPeriod"/>
            </a:pPr>
            <a:r>
              <a:rPr lang="en-NZ" sz="2800" dirty="0"/>
              <a:t>Demand-led skills training</a:t>
            </a:r>
            <a:endParaRPr lang="en-US" sz="2800" dirty="0"/>
          </a:p>
          <a:p>
            <a:pPr marL="514350" indent="-514350">
              <a:buFont typeface="+mj-lt"/>
              <a:buAutoNum type="arabicPeriod"/>
            </a:pPr>
            <a:r>
              <a:rPr lang="en-US" sz="2800" dirty="0"/>
              <a:t>Grant management and OD for micro-grants</a:t>
            </a:r>
          </a:p>
          <a:p>
            <a:pPr marL="514350" indent="-514350">
              <a:buFont typeface="+mj-lt"/>
              <a:buAutoNum type="arabicPeriod"/>
            </a:pPr>
            <a:r>
              <a:rPr lang="en-US" sz="2800" dirty="0"/>
              <a:t>Psychosocial response and recovery</a:t>
            </a:r>
          </a:p>
          <a:p>
            <a:pPr marL="514350" indent="-514350">
              <a:buFont typeface="+mj-lt"/>
              <a:buAutoNum type="arabicPeriod"/>
            </a:pPr>
            <a:r>
              <a:rPr lang="en-US" sz="2800" dirty="0"/>
              <a:t>Conflict transformation planning tool for community group </a:t>
            </a:r>
          </a:p>
          <a:p>
            <a:pPr marL="514350" indent="-514350">
              <a:buAutoNum type="arabicPeriod" startAt="6"/>
            </a:pPr>
            <a:endParaRPr lang="en-US"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a:xfrm>
            <a:off x="3352800" y="5257800"/>
            <a:ext cx="2438400" cy="1066800"/>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Wave 25"/>
          <p:cNvSpPr/>
          <p:nvPr/>
        </p:nvSpPr>
        <p:spPr>
          <a:xfrm>
            <a:off x="381000" y="2286000"/>
            <a:ext cx="2286000" cy="1676400"/>
          </a:xfrm>
          <a:prstGeom prst="wave">
            <a:avLst/>
          </a:prstGeom>
          <a:solidFill>
            <a:srgbClr val="FF60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457200" y="4114800"/>
            <a:ext cx="2362200" cy="2286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p:nvSpPr>
        <p:spPr>
          <a:xfrm>
            <a:off x="6705600" y="4724400"/>
            <a:ext cx="1981200" cy="17526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6019800" y="685800"/>
            <a:ext cx="2895600" cy="3429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3352800" y="762000"/>
            <a:ext cx="2133600" cy="1219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304800" y="381000"/>
            <a:ext cx="25908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lowchart: Merge 18"/>
          <p:cNvSpPr/>
          <p:nvPr/>
        </p:nvSpPr>
        <p:spPr>
          <a:xfrm>
            <a:off x="3200400" y="2667000"/>
            <a:ext cx="2590800" cy="2286000"/>
          </a:xfrm>
          <a:prstGeom prst="flowChartMerge">
            <a:avLst/>
          </a:prstGeom>
          <a:solidFill>
            <a:srgbClr val="92D050"/>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228600" y="0"/>
            <a:ext cx="8915400" cy="6629400"/>
          </a:xfrm>
        </p:spPr>
        <p:txBody>
          <a:bodyPr/>
          <a:lstStyle/>
          <a:p>
            <a:pPr algn="ctr">
              <a:buNone/>
            </a:pPr>
            <a:r>
              <a:rPr lang="en-US" dirty="0"/>
              <a:t>  An emerging sclr practice</a:t>
            </a:r>
            <a:endParaRPr lang="en-GB" dirty="0"/>
          </a:p>
        </p:txBody>
      </p:sp>
      <p:sp>
        <p:nvSpPr>
          <p:cNvPr id="8" name="TextBox 7"/>
          <p:cNvSpPr txBox="1"/>
          <p:nvPr/>
        </p:nvSpPr>
        <p:spPr>
          <a:xfrm>
            <a:off x="6400800" y="1143000"/>
            <a:ext cx="2514600" cy="2539157"/>
          </a:xfrm>
          <a:prstGeom prst="rect">
            <a:avLst/>
          </a:prstGeom>
          <a:noFill/>
        </p:spPr>
        <p:txBody>
          <a:bodyPr wrap="square" rtlCol="0">
            <a:spAutoFit/>
          </a:bodyPr>
          <a:lstStyle/>
          <a:p>
            <a:pPr lvl="0">
              <a:buNone/>
            </a:pPr>
            <a:r>
              <a:rPr lang="en-US" dirty="0"/>
              <a:t>Rapid provision </a:t>
            </a:r>
          </a:p>
          <a:p>
            <a:pPr lvl="0">
              <a:spcAft>
                <a:spcPts val="600"/>
              </a:spcAft>
              <a:buNone/>
            </a:pPr>
            <a:r>
              <a:rPr lang="en-US" dirty="0"/>
              <a:t>of relevant emergency  skills up-grading: </a:t>
            </a:r>
          </a:p>
          <a:p>
            <a:pPr marL="65088" lvl="0" indent="-65088">
              <a:spcAft>
                <a:spcPts val="600"/>
              </a:spcAft>
              <a:buNone/>
            </a:pPr>
            <a:r>
              <a:rPr lang="en-US" dirty="0"/>
              <a:t>- context specific tech &amp; management</a:t>
            </a:r>
          </a:p>
          <a:p>
            <a:pPr marL="65088" lvl="0" indent="-65088">
              <a:spcAft>
                <a:spcPts val="600"/>
              </a:spcAft>
              <a:buNone/>
            </a:pPr>
            <a:r>
              <a:rPr lang="en-US" dirty="0"/>
              <a:t>- </a:t>
            </a:r>
            <a:r>
              <a:rPr lang="en-GB" dirty="0"/>
              <a:t>psycho-social response</a:t>
            </a:r>
          </a:p>
          <a:p>
            <a:pPr marL="114300" lvl="0" indent="-114300">
              <a:spcAft>
                <a:spcPts val="600"/>
              </a:spcAft>
              <a:buNone/>
            </a:pPr>
            <a:r>
              <a:rPr lang="en-GB" dirty="0"/>
              <a:t>- conflict analysis &amp; resolution</a:t>
            </a:r>
          </a:p>
        </p:txBody>
      </p:sp>
      <p:sp>
        <p:nvSpPr>
          <p:cNvPr id="9" name="TextBox 8"/>
          <p:cNvSpPr txBox="1"/>
          <p:nvPr/>
        </p:nvSpPr>
        <p:spPr>
          <a:xfrm>
            <a:off x="3352800" y="5334000"/>
            <a:ext cx="2362200" cy="923330"/>
          </a:xfrm>
          <a:prstGeom prst="rect">
            <a:avLst/>
          </a:prstGeom>
          <a:noFill/>
        </p:spPr>
        <p:txBody>
          <a:bodyPr wrap="square" rtlCol="0">
            <a:spAutoFit/>
          </a:bodyPr>
          <a:lstStyle/>
          <a:p>
            <a:pPr algn="ctr"/>
            <a:r>
              <a:rPr lang="en-GB" dirty="0"/>
              <a:t>Locally-relevant coordination services (horizontal &amp; vertical)</a:t>
            </a:r>
          </a:p>
        </p:txBody>
      </p:sp>
      <p:sp>
        <p:nvSpPr>
          <p:cNvPr id="12" name="TextBox 11"/>
          <p:cNvSpPr txBox="1"/>
          <p:nvPr/>
        </p:nvSpPr>
        <p:spPr>
          <a:xfrm>
            <a:off x="6934200" y="5029200"/>
            <a:ext cx="1600200" cy="1200329"/>
          </a:xfrm>
          <a:prstGeom prst="rect">
            <a:avLst/>
          </a:prstGeom>
          <a:noFill/>
        </p:spPr>
        <p:txBody>
          <a:bodyPr wrap="square" rtlCol="0">
            <a:spAutoFit/>
          </a:bodyPr>
          <a:lstStyle/>
          <a:p>
            <a:pPr algn="ctr"/>
            <a:r>
              <a:rPr lang="en-GB" dirty="0"/>
              <a:t>Connecting, networking, alliances (inc. private sector)</a:t>
            </a:r>
          </a:p>
        </p:txBody>
      </p:sp>
      <p:sp>
        <p:nvSpPr>
          <p:cNvPr id="13" name="TextBox 12"/>
          <p:cNvSpPr txBox="1"/>
          <p:nvPr/>
        </p:nvSpPr>
        <p:spPr>
          <a:xfrm>
            <a:off x="457200" y="2438400"/>
            <a:ext cx="2133600" cy="1200329"/>
          </a:xfrm>
          <a:prstGeom prst="rect">
            <a:avLst/>
          </a:prstGeom>
          <a:noFill/>
        </p:spPr>
        <p:txBody>
          <a:bodyPr wrap="square" rtlCol="0">
            <a:spAutoFit/>
          </a:bodyPr>
          <a:lstStyle/>
          <a:p>
            <a:r>
              <a:rPr lang="en-GB" b="1" dirty="0"/>
              <a:t>Changes in </a:t>
            </a:r>
          </a:p>
          <a:p>
            <a:r>
              <a:rPr lang="en-GB" b="1" dirty="0"/>
              <a:t>Institutional roles, relationships, </a:t>
            </a:r>
          </a:p>
          <a:p>
            <a:r>
              <a:rPr lang="en-GB" b="1" dirty="0"/>
              <a:t>              and systems</a:t>
            </a:r>
          </a:p>
        </p:txBody>
      </p:sp>
      <p:sp>
        <p:nvSpPr>
          <p:cNvPr id="14" name="TextBox 13"/>
          <p:cNvSpPr txBox="1"/>
          <p:nvPr/>
        </p:nvSpPr>
        <p:spPr>
          <a:xfrm>
            <a:off x="3581400" y="2667000"/>
            <a:ext cx="1828800" cy="1384995"/>
          </a:xfrm>
          <a:prstGeom prst="rect">
            <a:avLst/>
          </a:prstGeom>
          <a:noFill/>
        </p:spPr>
        <p:txBody>
          <a:bodyPr wrap="square" rtlCol="0">
            <a:spAutoFit/>
          </a:bodyPr>
          <a:lstStyle/>
          <a:p>
            <a:pPr algn="ctr"/>
            <a:r>
              <a:rPr lang="en-US" sz="2100" b="1" dirty="0"/>
              <a:t>Autonomous  self-help by crisis affected  </a:t>
            </a:r>
          </a:p>
          <a:p>
            <a:pPr algn="ctr"/>
            <a:r>
              <a:rPr lang="en-US" sz="2100" b="1" dirty="0"/>
              <a:t>people</a:t>
            </a:r>
            <a:endParaRPr lang="en-GB" sz="2100" b="1" dirty="0"/>
          </a:p>
        </p:txBody>
      </p:sp>
      <p:sp>
        <p:nvSpPr>
          <p:cNvPr id="15" name="TextBox 14"/>
          <p:cNvSpPr txBox="1"/>
          <p:nvPr/>
        </p:nvSpPr>
        <p:spPr>
          <a:xfrm>
            <a:off x="685800" y="4572000"/>
            <a:ext cx="2286000" cy="1754326"/>
          </a:xfrm>
          <a:prstGeom prst="rect">
            <a:avLst/>
          </a:prstGeom>
          <a:noFill/>
        </p:spPr>
        <p:txBody>
          <a:bodyPr wrap="square" rtlCol="0">
            <a:spAutoFit/>
          </a:bodyPr>
          <a:lstStyle/>
          <a:p>
            <a:r>
              <a:rPr lang="en-GB" dirty="0"/>
              <a:t> Support for locally-led longer term processes to address root causes of vulnerability,   </a:t>
            </a:r>
          </a:p>
          <a:p>
            <a:r>
              <a:rPr lang="en-GB" dirty="0"/>
              <a:t>      &amp; mentoring</a:t>
            </a:r>
          </a:p>
        </p:txBody>
      </p:sp>
      <p:sp>
        <p:nvSpPr>
          <p:cNvPr id="16" name="TextBox 15"/>
          <p:cNvSpPr txBox="1"/>
          <p:nvPr/>
        </p:nvSpPr>
        <p:spPr>
          <a:xfrm>
            <a:off x="3810000" y="914400"/>
            <a:ext cx="1447800" cy="923330"/>
          </a:xfrm>
          <a:prstGeom prst="rect">
            <a:avLst/>
          </a:prstGeom>
          <a:noFill/>
        </p:spPr>
        <p:txBody>
          <a:bodyPr wrap="square" rtlCol="0">
            <a:spAutoFit/>
          </a:bodyPr>
          <a:lstStyle/>
          <a:p>
            <a:r>
              <a:rPr lang="en-US" dirty="0"/>
              <a:t>Collective emergency micro-grants</a:t>
            </a:r>
            <a:endParaRPr lang="en-GB" dirty="0"/>
          </a:p>
        </p:txBody>
      </p:sp>
      <p:sp>
        <p:nvSpPr>
          <p:cNvPr id="17" name="TextBox 16"/>
          <p:cNvSpPr txBox="1"/>
          <p:nvPr/>
        </p:nvSpPr>
        <p:spPr>
          <a:xfrm>
            <a:off x="381000" y="685800"/>
            <a:ext cx="2667000" cy="923330"/>
          </a:xfrm>
          <a:prstGeom prst="rect">
            <a:avLst/>
          </a:prstGeom>
          <a:noFill/>
        </p:spPr>
        <p:txBody>
          <a:bodyPr wrap="square" rtlCol="0">
            <a:spAutoFit/>
          </a:bodyPr>
          <a:lstStyle/>
          <a:p>
            <a:r>
              <a:rPr lang="en-US" dirty="0"/>
              <a:t>Community–based information, mobilisation  &amp; learning systems </a:t>
            </a:r>
            <a:endParaRPr lang="en-GB" dirty="0"/>
          </a:p>
        </p:txBody>
      </p:sp>
      <p:cxnSp>
        <p:nvCxnSpPr>
          <p:cNvPr id="28" name="Straight Arrow Connector 27"/>
          <p:cNvCxnSpPr/>
          <p:nvPr/>
        </p:nvCxnSpPr>
        <p:spPr>
          <a:xfrm>
            <a:off x="2514600" y="1752600"/>
            <a:ext cx="762000" cy="838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4"/>
          </p:cNvCxnSpPr>
          <p:nvPr/>
        </p:nvCxnSpPr>
        <p:spPr>
          <a:xfrm>
            <a:off x="4419600" y="1981200"/>
            <a:ext cx="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2600" y="3124200"/>
            <a:ext cx="609600" cy="76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181600" y="4038600"/>
            <a:ext cx="1600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667000" y="4038600"/>
            <a:ext cx="99060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8" name="Curved Left Arrow 97"/>
          <p:cNvSpPr/>
          <p:nvPr/>
        </p:nvSpPr>
        <p:spPr>
          <a:xfrm flipH="1">
            <a:off x="3886200" y="4572000"/>
            <a:ext cx="381000" cy="685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0" name="Curved Right Arrow 99"/>
          <p:cNvSpPr/>
          <p:nvPr/>
        </p:nvSpPr>
        <p:spPr>
          <a:xfrm rot="11027840">
            <a:off x="4745908" y="4583846"/>
            <a:ext cx="379697" cy="6621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5" name="Down Arrow 104"/>
          <p:cNvSpPr/>
          <p:nvPr/>
        </p:nvSpPr>
        <p:spPr>
          <a:xfrm rot="3304455">
            <a:off x="3016354" y="6073589"/>
            <a:ext cx="139492" cy="924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Down Arrow 105"/>
          <p:cNvSpPr/>
          <p:nvPr/>
        </p:nvSpPr>
        <p:spPr>
          <a:xfrm rot="18434311">
            <a:off x="6144411" y="5947757"/>
            <a:ext cx="105640" cy="9638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Elbow Connector 29"/>
          <p:cNvCxnSpPr/>
          <p:nvPr/>
        </p:nvCxnSpPr>
        <p:spPr>
          <a:xfrm>
            <a:off x="3581400" y="-914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9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9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26" grpId="0" animBg="1"/>
      <p:bldP spid="23" grpId="0" animBg="1"/>
      <p:bldP spid="22" grpId="0" animBg="1"/>
      <p:bldP spid="21" grpId="0" animBg="1"/>
      <p:bldP spid="20" grpId="0" animBg="1"/>
      <p:bldP spid="19" grpId="0" animBg="1"/>
      <p:bldP spid="8" grpId="0"/>
      <p:bldP spid="12" grpId="0"/>
      <p:bldP spid="13" grpId="0"/>
      <p:bldP spid="14" grpId="0"/>
      <p:bldP spid="15" grpId="0"/>
      <p:bldP spid="16" grpId="0"/>
      <p:bldP spid="17" grpId="0"/>
      <p:bldP spid="98" grpId="0" animBg="1"/>
      <p:bldP spid="100" grpId="0" animBg="1"/>
      <p:bldP spid="105" grpId="0" animBg="1"/>
      <p:bldP spid="10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ubtitle 2"/>
          <p:cNvSpPr txBox="1">
            <a:spLocks/>
          </p:cNvSpPr>
          <p:nvPr/>
        </p:nvSpPr>
        <p:spPr bwMode="auto">
          <a:xfrm>
            <a:off x="95250" y="457200"/>
            <a:ext cx="634365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 typeface="Arial" panose="020B0604020202020204" pitchFamily="34" charset="0"/>
              <a:buNone/>
            </a:pPr>
            <a:r>
              <a:rPr lang="en-GB" altLang="fr-FR" sz="2400" b="1">
                <a:solidFill>
                  <a:srgbClr val="33CC99"/>
                </a:solidFill>
                <a:latin typeface="Arial MT Lt" pitchFamily="-84" charset="0"/>
              </a:rPr>
              <a:t>Nine Commitments and Quality Criteria</a:t>
            </a:r>
          </a:p>
        </p:txBody>
      </p:sp>
      <p:sp>
        <p:nvSpPr>
          <p:cNvPr id="9219" name="Subtitle 2"/>
          <p:cNvSpPr txBox="1">
            <a:spLocks/>
          </p:cNvSpPr>
          <p:nvPr/>
        </p:nvSpPr>
        <p:spPr bwMode="auto">
          <a:xfrm>
            <a:off x="3057525" y="2381250"/>
            <a:ext cx="4972050"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buFont typeface="Arial" panose="020B0604020202020204" pitchFamily="34" charset="0"/>
              <a:buNone/>
            </a:pPr>
            <a:endParaRPr lang="en-GB" altLang="fr-FR" sz="1800" b="1">
              <a:solidFill>
                <a:srgbClr val="33CC99"/>
              </a:solidFill>
              <a:latin typeface="Arial MT Lt" pitchFamily="-84" charset="0"/>
            </a:endParaRPr>
          </a:p>
        </p:txBody>
      </p:sp>
      <p:pic>
        <p:nvPicPr>
          <p:cNvPr id="9220"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71650" y="1057275"/>
            <a:ext cx="5781675" cy="578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F09ECA36-795F-C248-B136-EE07BB1BC50E}" type="slidenum">
              <a:rPr lang="en-US" smtClean="0"/>
              <a:pPr>
                <a:defRPr/>
              </a:pPr>
              <a:t>11</a:t>
            </a:fld>
            <a:endParaRPr lang="en-US"/>
          </a:p>
        </p:txBody>
      </p:sp>
    </p:spTree>
    <p:extLst>
      <p:ext uri="{BB962C8B-B14F-4D97-AF65-F5344CB8AC3E}">
        <p14:creationId xmlns:p14="http://schemas.microsoft.com/office/powerpoint/2010/main" val="19517107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Rapid Skills Training for emergency response</a:t>
            </a:r>
            <a:endParaRPr lang="en-GB" dirty="0"/>
          </a:p>
        </p:txBody>
      </p:sp>
      <p:sp>
        <p:nvSpPr>
          <p:cNvPr id="3" name="Content Placeholder 2"/>
          <p:cNvSpPr>
            <a:spLocks noGrp="1"/>
          </p:cNvSpPr>
          <p:nvPr>
            <p:ph idx="1"/>
          </p:nvPr>
        </p:nvSpPr>
        <p:spPr/>
        <p:txBody>
          <a:bodyPr/>
          <a:lstStyle/>
          <a:p>
            <a:pPr lvl="0">
              <a:buNone/>
            </a:pPr>
            <a:r>
              <a:rPr lang="en-GB" dirty="0"/>
              <a:t>1. Relevant capacity development  can be more empowering than a micro-grant</a:t>
            </a:r>
          </a:p>
          <a:p>
            <a:pPr lvl="0">
              <a:buNone/>
            </a:pPr>
            <a:r>
              <a:rPr lang="en-GB" dirty="0"/>
              <a:t>2. Rapid identification of any additional skills or capacities needed to enable groups to design and implement effective responses, through:</a:t>
            </a:r>
          </a:p>
          <a:p>
            <a:pPr lvl="0">
              <a:buNone/>
            </a:pPr>
            <a:r>
              <a:rPr lang="en-GB" dirty="0"/>
              <a:t>a) </a:t>
            </a:r>
            <a:r>
              <a:rPr lang="en-GB" dirty="0" err="1"/>
              <a:t>palc</a:t>
            </a:r>
            <a:endParaRPr lang="en-GB" dirty="0"/>
          </a:p>
          <a:p>
            <a:pPr lvl="0">
              <a:buNone/>
            </a:pPr>
            <a:r>
              <a:rPr lang="en-GB" dirty="0"/>
              <a:t>b) Micro-grant proposal process</a:t>
            </a:r>
          </a:p>
          <a:p>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10600" cy="639762"/>
          </a:xfrm>
        </p:spPr>
        <p:txBody>
          <a:bodyPr>
            <a:noAutofit/>
          </a:bodyPr>
          <a:lstStyle/>
          <a:p>
            <a:r>
              <a:rPr lang="en-US" sz="2400" dirty="0"/>
              <a:t>Plenary Brainstorm 1 (10 mins)</a:t>
            </a:r>
            <a:endParaRPr lang="en-GB" sz="2400" dirty="0"/>
          </a:p>
        </p:txBody>
      </p:sp>
      <p:sp>
        <p:nvSpPr>
          <p:cNvPr id="3" name="Content Placeholder 2"/>
          <p:cNvSpPr>
            <a:spLocks noGrp="1"/>
          </p:cNvSpPr>
          <p:nvPr>
            <p:ph idx="1"/>
          </p:nvPr>
        </p:nvSpPr>
        <p:spPr>
          <a:xfrm>
            <a:off x="457200" y="838200"/>
            <a:ext cx="8229600" cy="5638800"/>
          </a:xfrm>
        </p:spPr>
        <p:txBody>
          <a:bodyPr>
            <a:normAutofit fontScale="77500" lnSpcReduction="20000"/>
          </a:bodyPr>
          <a:lstStyle/>
          <a:p>
            <a:pPr>
              <a:buNone/>
            </a:pPr>
            <a:r>
              <a:rPr lang="en-US" b="1" dirty="0"/>
              <a:t>What are key capacity strengthening approaches?</a:t>
            </a:r>
          </a:p>
          <a:p>
            <a:pPr>
              <a:buNone/>
            </a:pPr>
            <a:endParaRPr lang="en-US" b="1" dirty="0"/>
          </a:p>
          <a:p>
            <a:r>
              <a:rPr lang="en-NZ" dirty="0"/>
              <a:t>Mapping/awareness raising/unlocking of existing capacities</a:t>
            </a:r>
          </a:p>
          <a:p>
            <a:r>
              <a:rPr lang="en-NZ" dirty="0"/>
              <a:t>Facilitating experiential learning</a:t>
            </a:r>
            <a:endParaRPr lang="en-US" dirty="0"/>
          </a:p>
          <a:p>
            <a:r>
              <a:rPr lang="en-US" dirty="0"/>
              <a:t>Skills-upgrading/training (technical, management, fund-raising)</a:t>
            </a:r>
          </a:p>
          <a:p>
            <a:r>
              <a:rPr lang="en-US" dirty="0"/>
              <a:t>Exchange visits – peer group learning</a:t>
            </a:r>
          </a:p>
          <a:p>
            <a:r>
              <a:rPr lang="en-US" dirty="0"/>
              <a:t>Linking CBOs/CSOs to work together (operations or advocacy)</a:t>
            </a:r>
          </a:p>
          <a:p>
            <a:r>
              <a:rPr lang="en-US" dirty="0"/>
              <a:t>Connecting to other NNGOs or INGOs or relevant institutions</a:t>
            </a:r>
          </a:p>
          <a:p>
            <a:r>
              <a:rPr lang="en-NZ" dirty="0"/>
              <a:t>Connecting local NGOs with different skills sets</a:t>
            </a:r>
            <a:endParaRPr lang="en-US" dirty="0"/>
          </a:p>
          <a:p>
            <a:r>
              <a:rPr lang="en-NZ" dirty="0"/>
              <a:t>Secondment of more qualified personnel (maybe from INGOs/NNGOs) to local groups…but difficult to find the other way around</a:t>
            </a:r>
          </a:p>
          <a:p>
            <a:endParaRPr lang="en-US" dirty="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indent="0"/>
            <a:r>
              <a:rPr lang="en-US" b="1" dirty="0"/>
              <a:t>Plenary: From your experiences (1)</a:t>
            </a:r>
          </a:p>
        </p:txBody>
      </p:sp>
      <p:sp>
        <p:nvSpPr>
          <p:cNvPr id="3" name="Content Placeholder 2"/>
          <p:cNvSpPr>
            <a:spLocks noGrp="1"/>
          </p:cNvSpPr>
          <p:nvPr>
            <p:ph idx="1"/>
          </p:nvPr>
        </p:nvSpPr>
        <p:spPr>
          <a:xfrm>
            <a:off x="457200" y="1295400"/>
            <a:ext cx="8229600" cy="5105400"/>
          </a:xfrm>
        </p:spPr>
        <p:txBody>
          <a:bodyPr>
            <a:normAutofit/>
          </a:bodyPr>
          <a:lstStyle/>
          <a:p>
            <a:pPr marL="0" indent="0">
              <a:buNone/>
            </a:pPr>
            <a:r>
              <a:rPr lang="en-US" sz="4000" dirty="0"/>
              <a:t>Describe examples of practical skills training  which were provided to local people to address skill needs that </a:t>
            </a:r>
            <a:r>
              <a:rPr lang="en-US" sz="4000" i="1" dirty="0"/>
              <a:t>they had identified and </a:t>
            </a:r>
            <a:r>
              <a:rPr lang="en-US" sz="4000" i="1" dirty="0" err="1"/>
              <a:t>prioritised</a:t>
            </a:r>
            <a:r>
              <a:rPr lang="en-US" sz="4000" i="1" dirty="0"/>
              <a:t> themselves </a:t>
            </a:r>
            <a:r>
              <a:rPr lang="en-US" sz="4000" dirty="0"/>
              <a:t>and which had a major impact on their capacity to respond or recover or transform </a:t>
            </a:r>
            <a:endParaRPr lang="en-GB" sz="4000" i="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0" indent="0"/>
            <a:r>
              <a:rPr lang="en-US" sz="3600" b="1" dirty="0"/>
              <a:t>Group work: from your experiences (2)</a:t>
            </a:r>
          </a:p>
        </p:txBody>
      </p:sp>
      <p:sp>
        <p:nvSpPr>
          <p:cNvPr id="3" name="Content Placeholder 2"/>
          <p:cNvSpPr>
            <a:spLocks noGrp="1"/>
          </p:cNvSpPr>
          <p:nvPr>
            <p:ph idx="1"/>
          </p:nvPr>
        </p:nvSpPr>
        <p:spPr>
          <a:xfrm>
            <a:off x="457200" y="1295400"/>
            <a:ext cx="8229600" cy="5105400"/>
          </a:xfrm>
        </p:spPr>
        <p:txBody>
          <a:bodyPr>
            <a:normAutofit fontScale="92500" lnSpcReduction="20000"/>
          </a:bodyPr>
          <a:lstStyle/>
          <a:p>
            <a:pPr marL="0" indent="0">
              <a:buNone/>
            </a:pPr>
            <a:r>
              <a:rPr lang="en-NZ" sz="4000" dirty="0"/>
              <a:t>Given the crises that are on-going or likely in your areas: </a:t>
            </a:r>
          </a:p>
          <a:p>
            <a:pPr marL="361950" indent="-361950">
              <a:buFontTx/>
              <a:buChar char="-"/>
            </a:pPr>
            <a:r>
              <a:rPr lang="en-NZ" sz="4000" dirty="0"/>
              <a:t>what are the training demands you might expect from the community groups that are responding to any particular crisis</a:t>
            </a:r>
          </a:p>
          <a:p>
            <a:pPr marL="361950" indent="-361950">
              <a:buFontTx/>
              <a:buChar char="-"/>
            </a:pPr>
            <a:r>
              <a:rPr lang="en-NZ" sz="4000" dirty="0"/>
              <a:t> how would you try to provide/facilitate these?</a:t>
            </a:r>
          </a:p>
          <a:p>
            <a:pPr marL="361950" indent="-361950">
              <a:buNone/>
            </a:pPr>
            <a:r>
              <a:rPr lang="en-GB" sz="4000" dirty="0"/>
              <a:t>-  what extra assistance would you need to do so? (30m)</a:t>
            </a:r>
            <a:endParaRPr lang="en-GB" sz="4000" i="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534400" cy="6019800"/>
          </a:xfrm>
        </p:spPr>
        <p:txBody>
          <a:bodyPr>
            <a:normAutofit fontScale="70000" lnSpcReduction="20000"/>
          </a:bodyPr>
          <a:lstStyle/>
          <a:p>
            <a:pPr marL="0" indent="0">
              <a:buNone/>
            </a:pPr>
            <a:r>
              <a:rPr lang="en-NZ" b="1" dirty="0"/>
              <a:t>Capacity development is not just long term – it is often critical in emergency response:  Give it high priority  (CHS)</a:t>
            </a:r>
          </a:p>
          <a:p>
            <a:pPr lvl="0">
              <a:buNone/>
            </a:pPr>
            <a:endParaRPr lang="en-GB" b="1" dirty="0"/>
          </a:p>
          <a:p>
            <a:pPr lvl="0">
              <a:buNone/>
            </a:pPr>
            <a:r>
              <a:rPr lang="en-GB" u="sng" dirty="0"/>
              <a:t>Checklist for provision of demand-led training /knowledge transfer</a:t>
            </a:r>
          </a:p>
          <a:p>
            <a:pPr lvl="0">
              <a:buNone/>
            </a:pPr>
            <a:r>
              <a:rPr lang="en-GB" dirty="0"/>
              <a:t>What more could you do to:</a:t>
            </a:r>
          </a:p>
          <a:p>
            <a:pPr marL="514350" lvl="0" indent="-514350">
              <a:buFont typeface="+mj-lt"/>
              <a:buAutoNum type="arabicParenR"/>
            </a:pPr>
            <a:r>
              <a:rPr lang="en-GB" sz="3400" dirty="0"/>
              <a:t>plan and budget for enabling rapid, demand-led skills training in your emergency proposal?</a:t>
            </a:r>
          </a:p>
          <a:p>
            <a:pPr marL="514350" lvl="0" indent="-514350">
              <a:buFont typeface="+mj-lt"/>
              <a:buAutoNum type="arabicParenR"/>
            </a:pPr>
            <a:r>
              <a:rPr lang="en-GB" sz="3400" dirty="0"/>
              <a:t>anticipate likely demands?</a:t>
            </a:r>
          </a:p>
          <a:p>
            <a:pPr marL="514350" lvl="0" indent="-514350">
              <a:buFont typeface="+mj-lt"/>
              <a:buAutoNum type="arabicParenR"/>
            </a:pPr>
            <a:r>
              <a:rPr lang="en-GB" sz="3400" dirty="0"/>
              <a:t>develop your in-house training potential?</a:t>
            </a:r>
          </a:p>
          <a:p>
            <a:pPr marL="514350" lvl="0" indent="-514350">
              <a:buFont typeface="+mj-lt"/>
              <a:buAutoNum type="arabicParenR"/>
            </a:pPr>
            <a:r>
              <a:rPr lang="en-GB" sz="3400" dirty="0"/>
              <a:t>develop networks of possible trainers for different sectors?</a:t>
            </a:r>
          </a:p>
          <a:p>
            <a:pPr marL="514350" indent="-514350">
              <a:buFont typeface="+mj-lt"/>
              <a:buAutoNum type="arabicParenR"/>
            </a:pPr>
            <a:r>
              <a:rPr lang="en-GB" sz="3400" dirty="0"/>
              <a:t>help map existing skills and capacities (</a:t>
            </a:r>
            <a:r>
              <a:rPr lang="en-GB" sz="3400" dirty="0" err="1"/>
              <a:t>palc</a:t>
            </a:r>
            <a:r>
              <a:rPr lang="en-GB" sz="3400" dirty="0"/>
              <a:t>) </a:t>
            </a:r>
          </a:p>
          <a:p>
            <a:pPr marL="514350" indent="-514350">
              <a:buFont typeface="+mj-lt"/>
              <a:buAutoNum type="arabicParenR"/>
            </a:pPr>
            <a:r>
              <a:rPr lang="en-GB" sz="3400" dirty="0"/>
              <a:t>actively facilitate community groups to think about their capacity needs (</a:t>
            </a:r>
            <a:r>
              <a:rPr lang="en-GB" sz="3400" dirty="0" err="1"/>
              <a:t>palc</a:t>
            </a:r>
            <a:r>
              <a:rPr lang="en-GB" sz="3400" dirty="0"/>
              <a:t> &amp; proposals)</a:t>
            </a:r>
          </a:p>
          <a:p>
            <a:pPr marL="514350" lvl="0" indent="-514350">
              <a:buFont typeface="+mj-lt"/>
              <a:buAutoNum type="arabicParenR"/>
            </a:pPr>
            <a:r>
              <a:rPr lang="en-GB" sz="3400" dirty="0"/>
              <a:t>identify options for peer-group learning, local experts &amp; community-to-community training? (inc Govt &amp;private sector)</a:t>
            </a:r>
          </a:p>
          <a:p>
            <a:pPr marL="514350" lvl="0" indent="-514350">
              <a:buFont typeface="+mj-lt"/>
              <a:buAutoNum type="arabicParenR"/>
            </a:pPr>
            <a:r>
              <a:rPr lang="en-GB" sz="3400" dirty="0"/>
              <a:t>Develop online learning opportunities</a:t>
            </a:r>
          </a:p>
          <a:p>
            <a:pPr marL="514350" lvl="0" indent="-514350">
              <a:buNone/>
            </a:pPr>
            <a:endParaRPr lang="en-GB" dirty="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Training sessions for local community groups (may be illiterate) </a:t>
            </a:r>
          </a:p>
        </p:txBody>
      </p:sp>
      <p:sp>
        <p:nvSpPr>
          <p:cNvPr id="3" name="Content Placeholder 2"/>
          <p:cNvSpPr>
            <a:spLocks noGrp="1"/>
          </p:cNvSpPr>
          <p:nvPr>
            <p:ph idx="1"/>
          </p:nvPr>
        </p:nvSpPr>
        <p:spPr/>
        <p:txBody>
          <a:bodyPr>
            <a:normAutofit fontScale="92500" lnSpcReduction="20000"/>
          </a:bodyPr>
          <a:lstStyle/>
          <a:p>
            <a:pPr lvl="0"/>
            <a:r>
              <a:rPr lang="en-GB" dirty="0"/>
              <a:t>Usually short, and fits with local work/family priorities</a:t>
            </a:r>
          </a:p>
          <a:p>
            <a:pPr lvl="0"/>
            <a:r>
              <a:rPr lang="en-GB" dirty="0"/>
              <a:t>Very relevant to ‘local realities’</a:t>
            </a:r>
          </a:p>
          <a:p>
            <a:pPr lvl="0"/>
            <a:r>
              <a:rPr lang="en-GB" dirty="0"/>
              <a:t>Local language</a:t>
            </a:r>
          </a:p>
          <a:p>
            <a:pPr lvl="0"/>
            <a:r>
              <a:rPr lang="en-GB" dirty="0"/>
              <a:t>Minimal jargon or complicated or technical words</a:t>
            </a:r>
          </a:p>
          <a:p>
            <a:pPr lvl="0"/>
            <a:r>
              <a:rPr lang="en-GB" dirty="0"/>
              <a:t>Very practical</a:t>
            </a:r>
          </a:p>
          <a:p>
            <a:pPr lvl="0"/>
            <a:r>
              <a:rPr lang="en-GB" dirty="0"/>
              <a:t>Use of visuals</a:t>
            </a:r>
          </a:p>
          <a:p>
            <a:pPr lvl="0"/>
            <a:r>
              <a:rPr lang="en-GB" dirty="0"/>
              <a:t>Use of role-play</a:t>
            </a:r>
          </a:p>
          <a:p>
            <a:r>
              <a:rPr lang="en-GB" dirty="0"/>
              <a:t>Building on local existing knowledge and ideas and skills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Emergency OD for Emergent Self Help  Groups</a:t>
            </a:r>
            <a:endParaRPr lang="en-GB" dirty="0"/>
          </a:p>
        </p:txBody>
      </p:sp>
      <p:sp>
        <p:nvSpPr>
          <p:cNvPr id="3" name="Content Placeholder 2"/>
          <p:cNvSpPr>
            <a:spLocks noGrp="1"/>
          </p:cNvSpPr>
          <p:nvPr>
            <p:ph idx="1"/>
          </p:nvPr>
        </p:nvSpPr>
        <p:spPr/>
        <p:txBody>
          <a:bodyPr>
            <a:normAutofit/>
          </a:bodyPr>
          <a:lstStyle/>
          <a:p>
            <a:r>
              <a:rPr lang="en-US" dirty="0"/>
              <a:t>Leadership</a:t>
            </a:r>
          </a:p>
          <a:p>
            <a:r>
              <a:rPr lang="en-US" dirty="0"/>
              <a:t>Separation of roles and responsibilities, sharing of workload </a:t>
            </a:r>
          </a:p>
          <a:p>
            <a:r>
              <a:rPr lang="en-US" dirty="0"/>
              <a:t>Planning</a:t>
            </a:r>
          </a:p>
          <a:p>
            <a:r>
              <a:rPr lang="en-US" dirty="0"/>
              <a:t>Accountability (x3)</a:t>
            </a:r>
          </a:p>
          <a:p>
            <a:r>
              <a:rPr lang="en-US" dirty="0"/>
              <a:t>Financial management</a:t>
            </a:r>
          </a:p>
          <a:p>
            <a:r>
              <a:rPr lang="en-US" dirty="0"/>
              <a:t>Linking</a:t>
            </a:r>
          </a:p>
          <a:p>
            <a:endParaRPr lang="en-US" dirty="0"/>
          </a:p>
          <a:p>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lstStyle/>
          <a:p>
            <a:pPr>
              <a:buNone/>
            </a:pPr>
            <a:r>
              <a:rPr lang="en-US" dirty="0"/>
              <a:t>From (self help) </a:t>
            </a:r>
            <a:r>
              <a:rPr lang="en-US" b="1" dirty="0"/>
              <a:t>GROUP</a:t>
            </a:r>
            <a:r>
              <a:rPr lang="en-US" dirty="0"/>
              <a:t>…….</a:t>
            </a:r>
          </a:p>
          <a:p>
            <a:pPr marL="0" indent="0">
              <a:buNone/>
            </a:pPr>
            <a:r>
              <a:rPr lang="en-US" dirty="0"/>
              <a:t>(immediate aims, personal, spontaneous, very local action, short-lived, unstructured)</a:t>
            </a:r>
          </a:p>
          <a:p>
            <a:pPr marL="0" indent="0">
              <a:buNone/>
            </a:pPr>
            <a:endParaRPr lang="en-US" dirty="0"/>
          </a:p>
          <a:p>
            <a:pPr marL="0" indent="0">
              <a:buNone/>
            </a:pPr>
            <a:r>
              <a:rPr lang="en-US" dirty="0"/>
              <a:t>…….to (some sort of) </a:t>
            </a:r>
            <a:r>
              <a:rPr lang="en-US" b="1" dirty="0"/>
              <a:t>ORGANISATION</a:t>
            </a:r>
          </a:p>
          <a:p>
            <a:pPr marL="0" indent="0">
              <a:buNone/>
            </a:pPr>
            <a:r>
              <a:rPr lang="en-US" dirty="0"/>
              <a:t>(wider goals, shared vision, strategic, integrated/institutional-linkages, longer term, structured</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Recap of Day 3</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GB" sz="3600" b="1" u="sng" dirty="0"/>
              <a:t>(One) Organisational Development checklist</a:t>
            </a:r>
            <a:endParaRPr lang="en-GB" dirty="0"/>
          </a:p>
        </p:txBody>
      </p:sp>
      <p:sp>
        <p:nvSpPr>
          <p:cNvPr id="3" name="Content Placeholder 2"/>
          <p:cNvSpPr>
            <a:spLocks noGrp="1"/>
          </p:cNvSpPr>
          <p:nvPr>
            <p:ph idx="1"/>
          </p:nvPr>
        </p:nvSpPr>
        <p:spPr>
          <a:xfrm>
            <a:off x="457200" y="1219200"/>
            <a:ext cx="8229600" cy="5638800"/>
          </a:xfrm>
        </p:spPr>
        <p:txBody>
          <a:bodyPr>
            <a:normAutofit fontScale="77500" lnSpcReduction="20000"/>
          </a:bodyPr>
          <a:lstStyle/>
          <a:p>
            <a:pPr marL="514350" lvl="0" indent="-514350">
              <a:buFont typeface="+mj-lt"/>
              <a:buAutoNum type="arabicPeriod"/>
            </a:pPr>
            <a:r>
              <a:rPr lang="en-CA" b="1" dirty="0"/>
              <a:t>Values, vision, mission</a:t>
            </a:r>
            <a:endParaRPr lang="en-GB" dirty="0"/>
          </a:p>
          <a:p>
            <a:pPr marL="514350" lvl="0" indent="-514350">
              <a:buFont typeface="+mj-lt"/>
              <a:buAutoNum type="arabicPeriod"/>
            </a:pPr>
            <a:r>
              <a:rPr lang="en-GB" b="1" dirty="0"/>
              <a:t>Type of organisation</a:t>
            </a:r>
          </a:p>
          <a:p>
            <a:pPr marL="514350" lvl="0" indent="-514350">
              <a:buFont typeface="+mj-lt"/>
              <a:buAutoNum type="arabicPeriod"/>
            </a:pPr>
            <a:r>
              <a:rPr lang="en-GB" b="1" dirty="0"/>
              <a:t>Governance and structure </a:t>
            </a:r>
            <a:endParaRPr lang="en-GB" dirty="0"/>
          </a:p>
          <a:p>
            <a:pPr marL="514350" lvl="0" indent="-514350">
              <a:buFont typeface="+mj-lt"/>
              <a:buAutoNum type="arabicPeriod"/>
            </a:pPr>
            <a:r>
              <a:rPr lang="en-GB" b="1" dirty="0"/>
              <a:t>Organisational culture (walking the talk of your values)</a:t>
            </a:r>
            <a:endParaRPr lang="en-GB" dirty="0"/>
          </a:p>
          <a:p>
            <a:pPr marL="963613" indent="-514350"/>
            <a:r>
              <a:rPr lang="en-GB" b="1" dirty="0"/>
              <a:t>Learning organisation</a:t>
            </a:r>
            <a:endParaRPr lang="en-GB" dirty="0"/>
          </a:p>
          <a:p>
            <a:pPr marL="963613" indent="-514350"/>
            <a:r>
              <a:rPr lang="en-GB" b="1" dirty="0"/>
              <a:t>Management styles</a:t>
            </a:r>
            <a:endParaRPr lang="en-GB" dirty="0"/>
          </a:p>
          <a:p>
            <a:pPr marL="963613" indent="-514350"/>
            <a:r>
              <a:rPr lang="en-GB" b="1" dirty="0"/>
              <a:t>Interaction with others</a:t>
            </a:r>
            <a:endParaRPr lang="en-GB" dirty="0"/>
          </a:p>
          <a:p>
            <a:pPr marL="514350" lvl="0" indent="-514350">
              <a:buFont typeface="+mj-lt"/>
              <a:buAutoNum type="arabicPeriod" startAt="6"/>
            </a:pPr>
            <a:r>
              <a:rPr lang="en-CA" b="1" dirty="0"/>
              <a:t>Strategy and strategic planning</a:t>
            </a:r>
            <a:endParaRPr lang="en-GB" dirty="0"/>
          </a:p>
          <a:p>
            <a:pPr marL="514350" lvl="0" indent="-514350">
              <a:buFont typeface="+mj-lt"/>
              <a:buAutoNum type="arabicPeriod" startAt="6"/>
            </a:pPr>
            <a:r>
              <a:rPr lang="en-CA" b="1" dirty="0"/>
              <a:t>Management and Administration (staffing, HRM, systems, decision-making processes and procedures)</a:t>
            </a:r>
            <a:endParaRPr lang="en-GB" dirty="0"/>
          </a:p>
          <a:p>
            <a:pPr marL="514350" lvl="0" indent="-514350">
              <a:buFont typeface="+mj-lt"/>
              <a:buAutoNum type="arabicPeriod" startAt="6"/>
            </a:pPr>
            <a:r>
              <a:rPr lang="en-CA" b="1" dirty="0"/>
              <a:t>Project planning, implementation and monitoring</a:t>
            </a:r>
            <a:endParaRPr lang="en-GB" dirty="0"/>
          </a:p>
          <a:p>
            <a:pPr marL="514350" lvl="0" indent="-514350">
              <a:buFont typeface="+mj-lt"/>
              <a:buAutoNum type="arabicPeriod" startAt="6"/>
            </a:pPr>
            <a:r>
              <a:rPr lang="en-CA" b="1" dirty="0"/>
              <a:t>Financial Resources and assets: resource mobilisation, accounting procedures and financial management</a:t>
            </a:r>
            <a:endParaRPr lang="en-GB" dirty="0"/>
          </a:p>
          <a:p>
            <a:pPr marL="514350" lvl="0" indent="-514350">
              <a:buFont typeface="+mj-lt"/>
              <a:buAutoNum type="arabicPeriod" startAt="6"/>
            </a:pPr>
            <a:r>
              <a:rPr lang="en-CA" b="1" dirty="0"/>
              <a:t>Institutional positioning</a:t>
            </a:r>
            <a:endParaRPr lang="en-GB" dirty="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…and another</a:t>
            </a:r>
            <a:endParaRPr lang="en-GB" dirty="0"/>
          </a:p>
        </p:txBody>
      </p:sp>
      <p:sp>
        <p:nvSpPr>
          <p:cNvPr id="3" name="Content Placeholder 2"/>
          <p:cNvSpPr>
            <a:spLocks noGrp="1"/>
          </p:cNvSpPr>
          <p:nvPr>
            <p:ph idx="1"/>
          </p:nvPr>
        </p:nvSpPr>
        <p:spPr/>
        <p:txBody>
          <a:bodyPr>
            <a:normAutofit fontScale="92500" lnSpcReduction="20000"/>
          </a:bodyPr>
          <a:lstStyle/>
          <a:p>
            <a:r>
              <a:rPr lang="en-US" dirty="0"/>
              <a:t>Sovereignty and legitimacy</a:t>
            </a:r>
          </a:p>
          <a:p>
            <a:r>
              <a:rPr lang="en-US" dirty="0"/>
              <a:t>Membership, constituency, </a:t>
            </a:r>
          </a:p>
          <a:p>
            <a:r>
              <a:rPr lang="en-US" dirty="0"/>
              <a:t>Connections</a:t>
            </a:r>
          </a:p>
          <a:p>
            <a:r>
              <a:rPr lang="en-US" dirty="0"/>
              <a:t>Mission and values</a:t>
            </a:r>
          </a:p>
          <a:p>
            <a:r>
              <a:rPr lang="en-US" dirty="0"/>
              <a:t>Accountability (x3)</a:t>
            </a:r>
          </a:p>
          <a:p>
            <a:r>
              <a:rPr lang="en-US" dirty="0"/>
              <a:t>Leadership and learning</a:t>
            </a:r>
          </a:p>
          <a:p>
            <a:r>
              <a:rPr lang="en-US" dirty="0"/>
              <a:t>Team approach and human resources: planning and sharing of tasks, mixture of skills</a:t>
            </a:r>
          </a:p>
          <a:p>
            <a:r>
              <a:rPr lang="en-US" dirty="0"/>
              <a:t>Resource </a:t>
            </a:r>
            <a:r>
              <a:rPr lang="en-US" dirty="0" err="1"/>
              <a:t>mobilisation</a:t>
            </a:r>
            <a:r>
              <a:rPr lang="en-US" dirty="0"/>
              <a:t> and management</a:t>
            </a:r>
          </a:p>
          <a:p>
            <a:r>
              <a:rPr lang="en-US" dirty="0"/>
              <a:t>Networking</a:t>
            </a:r>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Text Box 3"/>
          <p:cNvSpPr txBox="1">
            <a:spLocks noChangeArrowheads="1"/>
          </p:cNvSpPr>
          <p:nvPr/>
        </p:nvSpPr>
        <p:spPr bwMode="auto">
          <a:xfrm>
            <a:off x="500034" y="214290"/>
            <a:ext cx="4933950" cy="366713"/>
          </a:xfrm>
          <a:prstGeom prst="rect">
            <a:avLst/>
          </a:prstGeom>
          <a:noFill/>
          <a:ln w="9525">
            <a:noFill/>
            <a:miter lim="800000"/>
            <a:headEnd/>
            <a:tailEnd/>
          </a:ln>
          <a:effectLst/>
        </p:spPr>
        <p:txBody>
          <a:bodyPr wrap="none">
            <a:spAutoFit/>
          </a:bodyPr>
          <a:lstStyle/>
          <a:p>
            <a:pPr>
              <a:spcBef>
                <a:spcPct val="0"/>
              </a:spcBef>
            </a:pPr>
            <a:r>
              <a:rPr lang="en-US" sz="1800" b="1" dirty="0">
                <a:solidFill>
                  <a:schemeClr val="bg1"/>
                </a:solidFill>
              </a:rPr>
              <a:t>When people loose everything, what is left?</a:t>
            </a:r>
          </a:p>
        </p:txBody>
      </p:sp>
      <p:pic>
        <p:nvPicPr>
          <p:cNvPr id="2050" name="Picture 2" descr="C:\Users\svkcgt\Desktop\2772931_0c20d28b65.jpg"/>
          <p:cNvPicPr>
            <a:picLocks noChangeAspect="1" noChangeArrowheads="1"/>
          </p:cNvPicPr>
          <p:nvPr/>
        </p:nvPicPr>
        <p:blipFill>
          <a:blip r:embed="rId3" cstate="print"/>
          <a:srcRect/>
          <a:stretch>
            <a:fillRect/>
          </a:stretch>
        </p:blipFill>
        <p:spPr bwMode="auto">
          <a:xfrm>
            <a:off x="0" y="0"/>
            <a:ext cx="9400115" cy="6858000"/>
          </a:xfrm>
          <a:prstGeom prst="rect">
            <a:avLst/>
          </a:prstGeom>
          <a:noFill/>
        </p:spPr>
      </p:pic>
    </p:spTree>
    <p:extLst>
      <p:ext uri="{BB962C8B-B14F-4D97-AF65-F5344CB8AC3E}">
        <p14:creationId xmlns:p14="http://schemas.microsoft.com/office/powerpoint/2010/main" val="24149201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1143000"/>
          </a:xfrm>
        </p:spPr>
        <p:txBody>
          <a:bodyPr/>
          <a:lstStyle/>
          <a:p>
            <a:pPr algn="ctr"/>
            <a:r>
              <a:rPr lang="en-GB" sz="6000" dirty="0"/>
              <a:t>“Psycho-social”</a:t>
            </a:r>
          </a:p>
        </p:txBody>
      </p:sp>
      <p:sp>
        <p:nvSpPr>
          <p:cNvPr id="3" name="Content Placeholder 2"/>
          <p:cNvSpPr>
            <a:spLocks noGrp="1"/>
          </p:cNvSpPr>
          <p:nvPr>
            <p:ph idx="1"/>
          </p:nvPr>
        </p:nvSpPr>
        <p:spPr>
          <a:xfrm>
            <a:off x="838200" y="2133600"/>
            <a:ext cx="7467600" cy="4103713"/>
          </a:xfrm>
        </p:spPr>
        <p:txBody>
          <a:bodyPr>
            <a:normAutofit fontScale="92500" lnSpcReduction="10000"/>
          </a:bodyPr>
          <a:lstStyle/>
          <a:p>
            <a:r>
              <a:rPr lang="en-GB" b="1" dirty="0">
                <a:latin typeface="+mn-lt"/>
              </a:rPr>
              <a:t>Psycho</a:t>
            </a:r>
            <a:r>
              <a:rPr lang="en-GB" dirty="0">
                <a:latin typeface="+mn-lt"/>
              </a:rPr>
              <a:t> (</a:t>
            </a:r>
            <a:r>
              <a:rPr lang="en-GB" dirty="0"/>
              <a:t>short for psycho</a:t>
            </a:r>
            <a:r>
              <a:rPr lang="en-GB" dirty="0">
                <a:latin typeface="+mn-lt"/>
              </a:rPr>
              <a:t>logical): refers to the mind and soul of a person.  This involves internal aspects such as feelings, thoughts, beliefs, attitudes and values</a:t>
            </a:r>
          </a:p>
          <a:p>
            <a:r>
              <a:rPr lang="en-GB" b="1" dirty="0">
                <a:latin typeface="+mn-lt"/>
              </a:rPr>
              <a:t>Social</a:t>
            </a:r>
            <a:r>
              <a:rPr lang="en-GB" dirty="0">
                <a:latin typeface="+mn-lt"/>
              </a:rPr>
              <a:t>: Refers to a person’s external relationships and environment. This includes interactions with others, social attitudes and values, social influences of family, peers, school and community.</a:t>
            </a:r>
          </a:p>
        </p:txBody>
      </p:sp>
    </p:spTree>
    <p:extLst>
      <p:ext uri="{BB962C8B-B14F-4D97-AF65-F5344CB8AC3E}">
        <p14:creationId xmlns:p14="http://schemas.microsoft.com/office/powerpoint/2010/main" val="19241477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57345" name="Bildobjekt 1"/>
          <p:cNvPicPr>
            <a:picLocks noChangeAspect="1" noChangeArrowheads="1"/>
          </p:cNvPicPr>
          <p:nvPr/>
        </p:nvPicPr>
        <p:blipFill>
          <a:blip r:embed="rId3" cstate="print"/>
          <a:srcRect/>
          <a:stretch>
            <a:fillRect/>
          </a:stretch>
        </p:blipFill>
        <p:spPr bwMode="auto">
          <a:xfrm>
            <a:off x="0" y="457200"/>
            <a:ext cx="8229600" cy="61722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1" name="Rectangle 3"/>
          <p:cNvSpPr>
            <a:spLocks noGrp="1" noChangeArrowheads="1"/>
          </p:cNvSpPr>
          <p:nvPr>
            <p:ph type="body" idx="1"/>
          </p:nvPr>
        </p:nvSpPr>
        <p:spPr>
          <a:xfrm>
            <a:off x="696144" y="1981200"/>
            <a:ext cx="7772400" cy="4414466"/>
          </a:xfrm>
        </p:spPr>
        <p:txBody>
          <a:bodyPr>
            <a:normAutofit/>
          </a:bodyPr>
          <a:lstStyle/>
          <a:p>
            <a:pPr>
              <a:buFontTx/>
              <a:buNone/>
            </a:pPr>
            <a:r>
              <a:rPr lang="sv-SE" dirty="0">
                <a:latin typeface="+mn-lt"/>
              </a:rPr>
              <a:t>“All victims of armed conflict or disasters need counseling  and  clinical expertese to get back on track again.”</a:t>
            </a:r>
            <a:r>
              <a:rPr lang="en-US" dirty="0">
                <a:latin typeface="+mn-lt"/>
              </a:rPr>
              <a:t> </a:t>
            </a:r>
            <a:endParaRPr lang="en-GB" sz="2400" dirty="0">
              <a:latin typeface="+mn-lt"/>
            </a:endParaRPr>
          </a:p>
          <a:p>
            <a:pPr>
              <a:lnSpc>
                <a:spcPct val="120000"/>
              </a:lnSpc>
              <a:buFontTx/>
              <a:buNone/>
            </a:pPr>
            <a:r>
              <a:rPr lang="en-GB" sz="2800" dirty="0">
                <a:latin typeface="+mn-lt"/>
              </a:rPr>
              <a:t>Reality: </a:t>
            </a:r>
          </a:p>
          <a:p>
            <a:pPr>
              <a:buFontTx/>
              <a:buNone/>
            </a:pPr>
            <a:r>
              <a:rPr lang="sv-SE" dirty="0">
                <a:latin typeface="+mn-lt"/>
              </a:rPr>
              <a:t>”Psychosocial service is not about individual therapy, it’s the work we do when we assist affected communities in their collective recovery.”</a:t>
            </a:r>
            <a:r>
              <a:rPr lang="en-US" dirty="0">
                <a:latin typeface="+mn-lt"/>
              </a:rPr>
              <a:t> </a:t>
            </a:r>
          </a:p>
          <a:p>
            <a:pPr>
              <a:buFontTx/>
              <a:buNone/>
            </a:pPr>
            <a:endParaRPr lang="en-GB" sz="2400" dirty="0">
              <a:latin typeface="+mn-lt"/>
            </a:endParaRPr>
          </a:p>
        </p:txBody>
      </p:sp>
      <p:sp>
        <p:nvSpPr>
          <p:cNvPr id="53253" name="Rectangle 5"/>
          <p:cNvSpPr>
            <a:spLocks noGrp="1" noChangeArrowheads="1"/>
          </p:cNvSpPr>
          <p:nvPr>
            <p:ph type="title"/>
          </p:nvPr>
        </p:nvSpPr>
        <p:spPr>
          <a:noFill/>
          <a:ln/>
        </p:spPr>
        <p:txBody>
          <a:bodyPr/>
          <a:lstStyle/>
          <a:p>
            <a:pPr algn="ctr"/>
            <a:r>
              <a:rPr lang="en-GB" sz="3300"/>
              <a:t>Community Based </a:t>
            </a:r>
            <a:br>
              <a:rPr lang="en-GB" sz="3300"/>
            </a:br>
            <a:r>
              <a:rPr lang="en-GB" sz="3300"/>
              <a:t>Psychosocial Approach</a:t>
            </a:r>
          </a:p>
        </p:txBody>
      </p:sp>
    </p:spTree>
    <p:extLst>
      <p:ext uri="{BB962C8B-B14F-4D97-AF65-F5344CB8AC3E}">
        <p14:creationId xmlns:p14="http://schemas.microsoft.com/office/powerpoint/2010/main" val="212619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fade">
                                      <p:cBhvr>
                                        <p:cTn id="7" dur="2000"/>
                                        <p:tgtEl>
                                          <p:spTgt spid="532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3251">
                                            <p:txEl>
                                              <p:pRg st="1" end="1"/>
                                            </p:txEl>
                                          </p:spTgt>
                                        </p:tgtEl>
                                        <p:attrNameLst>
                                          <p:attrName>style.visibility</p:attrName>
                                        </p:attrNameLst>
                                      </p:cBhvr>
                                      <p:to>
                                        <p:strVal val="visible"/>
                                      </p:to>
                                    </p:set>
                                    <p:anim calcmode="lin" valueType="num">
                                      <p:cBhvr additive="base">
                                        <p:cTn id="12" dur="500" fill="hold"/>
                                        <p:tgtEl>
                                          <p:spTgt spid="53251">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3251">
                                            <p:txEl>
                                              <p:pRg st="1" end="1"/>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53251">
                                            <p:txEl>
                                              <p:pRg st="2" end="2"/>
                                            </p:txEl>
                                          </p:spTgt>
                                        </p:tgtEl>
                                        <p:attrNameLst>
                                          <p:attrName>style.visibility</p:attrName>
                                        </p:attrNameLst>
                                      </p:cBhvr>
                                      <p:to>
                                        <p:strVal val="visible"/>
                                      </p:to>
                                    </p:set>
                                    <p:anim calcmode="lin" valueType="num">
                                      <p:cBhvr additive="base">
                                        <p:cTn id="16" dur="500" fill="hold"/>
                                        <p:tgtEl>
                                          <p:spTgt spid="53251">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325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p:cNvSpPr>
            <a:spLocks noChangeArrowheads="1"/>
          </p:cNvSpPr>
          <p:nvPr/>
        </p:nvSpPr>
        <p:spPr bwMode="auto">
          <a:xfrm rot="10800000">
            <a:off x="1793860" y="1196975"/>
            <a:ext cx="5384800" cy="4897437"/>
          </a:xfrm>
          <a:prstGeom prst="triangle">
            <a:avLst>
              <a:gd name="adj" fmla="val 50000"/>
            </a:avLst>
          </a:prstGeom>
          <a:noFill/>
          <a:ln w="38100">
            <a:solidFill>
              <a:schemeClr val="tx1"/>
            </a:solidFill>
            <a:miter lim="800000"/>
            <a:headEnd/>
            <a:tailEnd/>
          </a:ln>
          <a:effectLst/>
        </p:spPr>
        <p:txBody>
          <a:bodyPr rot="10800000" wrap="none" anchor="ctr"/>
          <a:lstStyle/>
          <a:p>
            <a:pPr algn="ctr"/>
            <a:endParaRPr lang="en-US" sz="1800">
              <a:latin typeface="+mn-lt"/>
              <a:cs typeface="Times New Roman" pitchFamily="18" charset="0"/>
            </a:endParaRPr>
          </a:p>
        </p:txBody>
      </p:sp>
      <p:sp>
        <p:nvSpPr>
          <p:cNvPr id="20483" name="Text Box 3"/>
          <p:cNvSpPr txBox="1">
            <a:spLocks noChangeArrowheads="1"/>
          </p:cNvSpPr>
          <p:nvPr/>
        </p:nvSpPr>
        <p:spPr bwMode="auto">
          <a:xfrm>
            <a:off x="6846510" y="1844824"/>
            <a:ext cx="2055813" cy="646331"/>
          </a:xfrm>
          <a:prstGeom prst="rect">
            <a:avLst/>
          </a:prstGeom>
          <a:noFill/>
          <a:ln w="9525">
            <a:noFill/>
            <a:miter lim="800000"/>
            <a:headEnd/>
            <a:tailEnd/>
          </a:ln>
          <a:effectLst/>
        </p:spPr>
        <p:txBody>
          <a:bodyPr>
            <a:spAutoFit/>
          </a:bodyPr>
          <a:lstStyle/>
          <a:p>
            <a:pPr eaLnBrk="0" hangingPunct="0"/>
            <a:r>
              <a:rPr lang="sv-SE" sz="1800" b="1" dirty="0">
                <a:latin typeface="+mn-lt"/>
                <a:cs typeface="Times New Roman" pitchFamily="18" charset="0"/>
              </a:rPr>
              <a:t>HEALTHY NORMAL STATE</a:t>
            </a:r>
          </a:p>
        </p:txBody>
      </p:sp>
      <p:sp>
        <p:nvSpPr>
          <p:cNvPr id="20484" name="Text Box 4"/>
          <p:cNvSpPr txBox="1">
            <a:spLocks noChangeArrowheads="1"/>
          </p:cNvSpPr>
          <p:nvPr/>
        </p:nvSpPr>
        <p:spPr bwMode="auto">
          <a:xfrm>
            <a:off x="4863723" y="5448082"/>
            <a:ext cx="1982787" cy="646331"/>
          </a:xfrm>
          <a:prstGeom prst="rect">
            <a:avLst/>
          </a:prstGeom>
          <a:noFill/>
          <a:ln w="9525">
            <a:noFill/>
            <a:miter lim="800000"/>
            <a:headEnd/>
            <a:tailEnd/>
          </a:ln>
          <a:effectLst/>
        </p:spPr>
        <p:txBody>
          <a:bodyPr>
            <a:spAutoFit/>
          </a:bodyPr>
          <a:lstStyle/>
          <a:p>
            <a:pPr eaLnBrk="0" hangingPunct="0">
              <a:spcBef>
                <a:spcPct val="50000"/>
              </a:spcBef>
            </a:pPr>
            <a:r>
              <a:rPr lang="sv-SE" sz="1800" b="1" dirty="0">
                <a:latin typeface="+mn-lt"/>
                <a:cs typeface="Times New Roman" pitchFamily="18" charset="0"/>
              </a:rPr>
              <a:t>SEVERELY AFFECTED</a:t>
            </a:r>
          </a:p>
        </p:txBody>
      </p:sp>
      <p:sp>
        <p:nvSpPr>
          <p:cNvPr id="10" name="Up Arrow 9"/>
          <p:cNvSpPr/>
          <p:nvPr/>
        </p:nvSpPr>
        <p:spPr bwMode="auto">
          <a:xfrm>
            <a:off x="673352" y="1669826"/>
            <a:ext cx="1143008" cy="4754880"/>
          </a:xfrm>
          <a:prstGeom prst="upArrow">
            <a:avLst>
              <a:gd name="adj1" fmla="val 40970"/>
              <a:gd name="adj2" fmla="val 88715"/>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30000"/>
              </a:spcBef>
              <a:spcAft>
                <a:spcPct val="0"/>
              </a:spcAft>
              <a:buClrTx/>
              <a:buSzTx/>
              <a:buFontTx/>
              <a:buNone/>
              <a:tabLst/>
            </a:pPr>
            <a:endParaRPr kumimoji="0" lang="en-US" sz="1600" b="0" i="0" u="none" strike="noStrike" cap="none" normalizeH="0" baseline="0">
              <a:ln>
                <a:noFill/>
              </a:ln>
              <a:solidFill>
                <a:schemeClr val="tx1"/>
              </a:solidFill>
              <a:effectLst/>
              <a:latin typeface="Arial" charset="0"/>
            </a:endParaRPr>
          </a:p>
        </p:txBody>
      </p:sp>
      <p:sp>
        <p:nvSpPr>
          <p:cNvPr id="12" name="Text Box 3"/>
          <p:cNvSpPr txBox="1">
            <a:spLocks noChangeArrowheads="1"/>
          </p:cNvSpPr>
          <p:nvPr/>
        </p:nvSpPr>
        <p:spPr bwMode="auto">
          <a:xfrm>
            <a:off x="601354" y="1317598"/>
            <a:ext cx="1643074" cy="369332"/>
          </a:xfrm>
          <a:prstGeom prst="rect">
            <a:avLst/>
          </a:prstGeom>
          <a:noFill/>
          <a:ln w="9525">
            <a:noFill/>
            <a:miter lim="800000"/>
            <a:headEnd/>
            <a:tailEnd/>
          </a:ln>
          <a:effectLst/>
        </p:spPr>
        <p:txBody>
          <a:bodyPr wrap="square">
            <a:spAutoFit/>
          </a:bodyPr>
          <a:lstStyle/>
          <a:p>
            <a:pPr eaLnBrk="0" hangingPunct="0"/>
            <a:r>
              <a:rPr lang="sv-SE" sz="1800" b="1" dirty="0">
                <a:latin typeface="+mn-lt"/>
                <a:cs typeface="Times New Roman" pitchFamily="18" charset="0"/>
              </a:rPr>
              <a:t>RESILIENCE</a:t>
            </a:r>
          </a:p>
        </p:txBody>
      </p:sp>
      <p:sp>
        <p:nvSpPr>
          <p:cNvPr id="2" name="Rectangle 1">
            <a:extLst>
              <a:ext uri="{FF2B5EF4-FFF2-40B4-BE49-F238E27FC236}">
                <a16:creationId xmlns:a16="http://schemas.microsoft.com/office/drawing/2014/main" id="{D34B18F8-DBCE-44CC-9C01-7B118EF6B82B}"/>
              </a:ext>
            </a:extLst>
          </p:cNvPr>
          <p:cNvSpPr/>
          <p:nvPr/>
        </p:nvSpPr>
        <p:spPr>
          <a:xfrm>
            <a:off x="2731098" y="1669826"/>
            <a:ext cx="3628742" cy="2554545"/>
          </a:xfrm>
          <a:prstGeom prst="rect">
            <a:avLst/>
          </a:prstGeom>
        </p:spPr>
        <p:txBody>
          <a:bodyPr wrap="square">
            <a:spAutoFit/>
          </a:bodyPr>
          <a:lstStyle/>
          <a:p>
            <a:pPr algn="ctr" eaLnBrk="0" hangingPunct="0"/>
            <a:r>
              <a:rPr lang="en-GB" sz="3200" dirty="0">
                <a:cs typeface="Times New Roman" pitchFamily="18" charset="0"/>
              </a:rPr>
              <a:t>The triangle represents the population in a</a:t>
            </a:r>
          </a:p>
          <a:p>
            <a:pPr algn="ctr" eaLnBrk="0" hangingPunct="0"/>
            <a:r>
              <a:rPr lang="en-GB" sz="3200" dirty="0">
                <a:cs typeface="Times New Roman" pitchFamily="18" charset="0"/>
              </a:rPr>
              <a:t> society/ community. </a:t>
            </a:r>
          </a:p>
        </p:txBody>
      </p:sp>
    </p:spTree>
    <p:extLst>
      <p:ext uri="{BB962C8B-B14F-4D97-AF65-F5344CB8AC3E}">
        <p14:creationId xmlns:p14="http://schemas.microsoft.com/office/powerpoint/2010/main" val="40814786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2"/>
          <p:cNvSpPr>
            <a:spLocks noChangeArrowheads="1"/>
          </p:cNvSpPr>
          <p:nvPr/>
        </p:nvSpPr>
        <p:spPr bwMode="auto">
          <a:xfrm rot="10800000">
            <a:off x="1793860" y="1214438"/>
            <a:ext cx="5384800" cy="4897437"/>
          </a:xfrm>
          <a:prstGeom prst="triangle">
            <a:avLst>
              <a:gd name="adj" fmla="val 50000"/>
            </a:avLst>
          </a:prstGeom>
          <a:noFill/>
          <a:ln w="38100">
            <a:solidFill>
              <a:schemeClr val="tx1"/>
            </a:solidFill>
            <a:miter lim="800000"/>
            <a:headEnd/>
            <a:tailEnd/>
          </a:ln>
          <a:effectLst/>
        </p:spPr>
        <p:txBody>
          <a:bodyPr rot="10800000" wrap="none" anchor="ctr"/>
          <a:lstStyle/>
          <a:p>
            <a:pPr algn="ctr">
              <a:spcBef>
                <a:spcPct val="0"/>
              </a:spcBef>
            </a:pPr>
            <a:endParaRPr lang="en-US" sz="1800">
              <a:latin typeface="+mn-lt"/>
            </a:endParaRPr>
          </a:p>
        </p:txBody>
      </p:sp>
      <p:sp>
        <p:nvSpPr>
          <p:cNvPr id="8195" name="Text Box 3"/>
          <p:cNvSpPr txBox="1">
            <a:spLocks noChangeArrowheads="1"/>
          </p:cNvSpPr>
          <p:nvPr/>
        </p:nvSpPr>
        <p:spPr bwMode="auto">
          <a:xfrm>
            <a:off x="6740470" y="1926828"/>
            <a:ext cx="2055813" cy="641350"/>
          </a:xfrm>
          <a:prstGeom prst="rect">
            <a:avLst/>
          </a:prstGeom>
          <a:noFill/>
          <a:ln w="9525">
            <a:noFill/>
            <a:miter lim="800000"/>
            <a:headEnd/>
            <a:tailEnd/>
          </a:ln>
          <a:effectLst/>
        </p:spPr>
        <p:txBody>
          <a:bodyPr>
            <a:spAutoFit/>
          </a:bodyPr>
          <a:lstStyle/>
          <a:p>
            <a:pPr eaLnBrk="0" hangingPunct="0">
              <a:spcBef>
                <a:spcPct val="0"/>
              </a:spcBef>
            </a:pPr>
            <a:r>
              <a:rPr lang="sv-SE" sz="1800" b="1" dirty="0">
                <a:latin typeface="+mn-lt"/>
              </a:rPr>
              <a:t>HEALTHY NORMAL STATE</a:t>
            </a:r>
          </a:p>
        </p:txBody>
      </p:sp>
      <p:sp>
        <p:nvSpPr>
          <p:cNvPr id="8196" name="Text Box 4"/>
          <p:cNvSpPr txBox="1">
            <a:spLocks noChangeArrowheads="1"/>
          </p:cNvSpPr>
          <p:nvPr/>
        </p:nvSpPr>
        <p:spPr bwMode="auto">
          <a:xfrm>
            <a:off x="4932363" y="5229225"/>
            <a:ext cx="1982787" cy="641350"/>
          </a:xfrm>
          <a:prstGeom prst="rect">
            <a:avLst/>
          </a:prstGeom>
          <a:noFill/>
          <a:ln w="9525">
            <a:noFill/>
            <a:miter lim="800000"/>
            <a:headEnd/>
            <a:tailEnd/>
          </a:ln>
          <a:effectLst/>
        </p:spPr>
        <p:txBody>
          <a:bodyPr>
            <a:spAutoFit/>
          </a:bodyPr>
          <a:lstStyle/>
          <a:p>
            <a:pPr eaLnBrk="0" hangingPunct="0">
              <a:spcBef>
                <a:spcPct val="50000"/>
              </a:spcBef>
            </a:pPr>
            <a:r>
              <a:rPr lang="sv-SE" sz="1800" b="1">
                <a:latin typeface="+mn-lt"/>
              </a:rPr>
              <a:t>SEVERELY AFFECTED</a:t>
            </a:r>
          </a:p>
        </p:txBody>
      </p:sp>
      <p:sp>
        <p:nvSpPr>
          <p:cNvPr id="8200" name="Line 8"/>
          <p:cNvSpPr>
            <a:spLocks noChangeShapeType="1"/>
          </p:cNvSpPr>
          <p:nvPr/>
        </p:nvSpPr>
        <p:spPr bwMode="auto">
          <a:xfrm>
            <a:off x="3657584" y="4448176"/>
            <a:ext cx="1657350" cy="0"/>
          </a:xfrm>
          <a:prstGeom prst="line">
            <a:avLst/>
          </a:prstGeom>
          <a:noFill/>
          <a:ln w="9525">
            <a:solidFill>
              <a:schemeClr val="tx1"/>
            </a:solidFill>
            <a:round/>
            <a:headEnd/>
            <a:tailEnd/>
          </a:ln>
          <a:effectLst/>
        </p:spPr>
        <p:txBody>
          <a:bodyPr/>
          <a:lstStyle/>
          <a:p>
            <a:endParaRPr lang="en-US" sz="1800">
              <a:latin typeface="+mn-lt"/>
            </a:endParaRPr>
          </a:p>
        </p:txBody>
      </p:sp>
      <p:sp>
        <p:nvSpPr>
          <p:cNvPr id="8202" name="Line 10"/>
          <p:cNvSpPr>
            <a:spLocks noChangeShapeType="1"/>
          </p:cNvSpPr>
          <p:nvPr/>
        </p:nvSpPr>
        <p:spPr bwMode="auto">
          <a:xfrm flipH="1">
            <a:off x="3134932" y="1223565"/>
            <a:ext cx="1112837" cy="2276475"/>
          </a:xfrm>
          <a:prstGeom prst="line">
            <a:avLst/>
          </a:prstGeom>
          <a:noFill/>
          <a:ln w="9525">
            <a:solidFill>
              <a:schemeClr val="tx1"/>
            </a:solidFill>
            <a:round/>
            <a:headEnd/>
            <a:tailEnd/>
          </a:ln>
          <a:effectLst/>
        </p:spPr>
        <p:txBody>
          <a:bodyPr/>
          <a:lstStyle/>
          <a:p>
            <a:endParaRPr lang="en-US" sz="1800">
              <a:latin typeface="+mn-lt"/>
            </a:endParaRPr>
          </a:p>
        </p:txBody>
      </p:sp>
      <p:sp>
        <p:nvSpPr>
          <p:cNvPr id="8203" name="Line 11"/>
          <p:cNvSpPr>
            <a:spLocks noChangeShapeType="1"/>
          </p:cNvSpPr>
          <p:nvPr/>
        </p:nvSpPr>
        <p:spPr bwMode="auto">
          <a:xfrm>
            <a:off x="3021806" y="1212057"/>
            <a:ext cx="2160587" cy="3455987"/>
          </a:xfrm>
          <a:prstGeom prst="line">
            <a:avLst/>
          </a:prstGeom>
          <a:noFill/>
          <a:ln w="9525">
            <a:solidFill>
              <a:schemeClr val="hlink"/>
            </a:solidFill>
            <a:round/>
            <a:headEnd/>
            <a:tailEnd/>
          </a:ln>
          <a:effectLst/>
        </p:spPr>
        <p:txBody>
          <a:bodyPr/>
          <a:lstStyle/>
          <a:p>
            <a:endParaRPr lang="en-US" sz="1800">
              <a:latin typeface="+mn-lt"/>
            </a:endParaRPr>
          </a:p>
        </p:txBody>
      </p:sp>
      <p:sp>
        <p:nvSpPr>
          <p:cNvPr id="8204" name="Line 12"/>
          <p:cNvSpPr>
            <a:spLocks noChangeShapeType="1"/>
          </p:cNvSpPr>
          <p:nvPr/>
        </p:nvSpPr>
        <p:spPr bwMode="auto">
          <a:xfrm flipH="1">
            <a:off x="3462370" y="1254523"/>
            <a:ext cx="2952750" cy="2879725"/>
          </a:xfrm>
          <a:prstGeom prst="line">
            <a:avLst/>
          </a:prstGeom>
          <a:noFill/>
          <a:ln w="28575">
            <a:solidFill>
              <a:srgbClr val="FF3399"/>
            </a:solidFill>
            <a:round/>
            <a:headEnd/>
            <a:tailEnd/>
          </a:ln>
          <a:effectLst/>
        </p:spPr>
        <p:txBody>
          <a:bodyPr/>
          <a:lstStyle/>
          <a:p>
            <a:endParaRPr lang="en-US" sz="1800">
              <a:latin typeface="+mn-lt"/>
            </a:endParaRPr>
          </a:p>
        </p:txBody>
      </p:sp>
      <p:sp>
        <p:nvSpPr>
          <p:cNvPr id="8205" name="Line 13"/>
          <p:cNvSpPr>
            <a:spLocks noChangeShapeType="1"/>
          </p:cNvSpPr>
          <p:nvPr/>
        </p:nvSpPr>
        <p:spPr bwMode="auto">
          <a:xfrm>
            <a:off x="4469213" y="1246188"/>
            <a:ext cx="1296987" cy="2520950"/>
          </a:xfrm>
          <a:prstGeom prst="line">
            <a:avLst/>
          </a:prstGeom>
          <a:noFill/>
          <a:ln w="9525">
            <a:solidFill>
              <a:schemeClr val="tx1"/>
            </a:solidFill>
            <a:round/>
            <a:headEnd/>
            <a:tailEnd/>
          </a:ln>
          <a:effectLst/>
        </p:spPr>
        <p:txBody>
          <a:bodyPr/>
          <a:lstStyle/>
          <a:p>
            <a:endParaRPr lang="en-US" sz="1800">
              <a:latin typeface="+mn-lt"/>
            </a:endParaRPr>
          </a:p>
        </p:txBody>
      </p:sp>
      <p:sp>
        <p:nvSpPr>
          <p:cNvPr id="8206" name="Line 14"/>
          <p:cNvSpPr>
            <a:spLocks noChangeShapeType="1"/>
          </p:cNvSpPr>
          <p:nvPr/>
        </p:nvSpPr>
        <p:spPr bwMode="auto">
          <a:xfrm flipH="1">
            <a:off x="2410143" y="1237059"/>
            <a:ext cx="3717925" cy="914400"/>
          </a:xfrm>
          <a:prstGeom prst="line">
            <a:avLst/>
          </a:prstGeom>
          <a:noFill/>
          <a:ln w="9525">
            <a:solidFill>
              <a:schemeClr val="tx1"/>
            </a:solidFill>
            <a:round/>
            <a:headEnd/>
            <a:tailEnd/>
          </a:ln>
          <a:effectLst/>
        </p:spPr>
        <p:txBody>
          <a:bodyPr/>
          <a:lstStyle/>
          <a:p>
            <a:endParaRPr lang="en-US" sz="1800">
              <a:latin typeface="+mn-lt"/>
            </a:endParaRPr>
          </a:p>
        </p:txBody>
      </p:sp>
      <p:sp>
        <p:nvSpPr>
          <p:cNvPr id="8207" name="Line 15"/>
          <p:cNvSpPr>
            <a:spLocks noChangeShapeType="1"/>
          </p:cNvSpPr>
          <p:nvPr/>
        </p:nvSpPr>
        <p:spPr bwMode="auto">
          <a:xfrm>
            <a:off x="2648110" y="1236662"/>
            <a:ext cx="73025" cy="1655762"/>
          </a:xfrm>
          <a:prstGeom prst="line">
            <a:avLst/>
          </a:prstGeom>
          <a:noFill/>
          <a:ln w="9525">
            <a:solidFill>
              <a:schemeClr val="tx1"/>
            </a:solidFill>
            <a:round/>
            <a:headEnd/>
            <a:tailEnd/>
          </a:ln>
          <a:effectLst/>
        </p:spPr>
        <p:txBody>
          <a:bodyPr/>
          <a:lstStyle/>
          <a:p>
            <a:endParaRPr lang="en-US" sz="1800">
              <a:latin typeface="+mn-lt"/>
            </a:endParaRPr>
          </a:p>
        </p:txBody>
      </p:sp>
      <p:sp>
        <p:nvSpPr>
          <p:cNvPr id="8208" name="Line 16"/>
          <p:cNvSpPr>
            <a:spLocks noChangeShapeType="1"/>
          </p:cNvSpPr>
          <p:nvPr/>
        </p:nvSpPr>
        <p:spPr bwMode="auto">
          <a:xfrm flipH="1">
            <a:off x="5800958" y="1246188"/>
            <a:ext cx="158750" cy="2563812"/>
          </a:xfrm>
          <a:prstGeom prst="line">
            <a:avLst/>
          </a:prstGeom>
          <a:noFill/>
          <a:ln w="9525">
            <a:solidFill>
              <a:schemeClr val="tx1"/>
            </a:solidFill>
            <a:round/>
            <a:headEnd/>
            <a:tailEnd/>
          </a:ln>
          <a:effectLst/>
        </p:spPr>
        <p:txBody>
          <a:bodyPr/>
          <a:lstStyle/>
          <a:p>
            <a:endParaRPr lang="en-US" sz="1800">
              <a:latin typeface="+mn-lt"/>
            </a:endParaRPr>
          </a:p>
        </p:txBody>
      </p:sp>
      <p:sp>
        <p:nvSpPr>
          <p:cNvPr id="8209" name="Line 17"/>
          <p:cNvSpPr>
            <a:spLocks noChangeShapeType="1"/>
          </p:cNvSpPr>
          <p:nvPr/>
        </p:nvSpPr>
        <p:spPr bwMode="auto">
          <a:xfrm>
            <a:off x="4740275" y="1233884"/>
            <a:ext cx="1944687" cy="647700"/>
          </a:xfrm>
          <a:prstGeom prst="line">
            <a:avLst/>
          </a:prstGeom>
          <a:noFill/>
          <a:ln w="9525">
            <a:solidFill>
              <a:schemeClr val="tx1"/>
            </a:solidFill>
            <a:round/>
            <a:headEnd/>
            <a:tailEnd/>
          </a:ln>
          <a:effectLst/>
        </p:spPr>
        <p:txBody>
          <a:bodyPr/>
          <a:lstStyle/>
          <a:p>
            <a:endParaRPr lang="en-US" sz="1800">
              <a:latin typeface="+mn-lt"/>
            </a:endParaRPr>
          </a:p>
        </p:txBody>
      </p:sp>
      <p:sp>
        <p:nvSpPr>
          <p:cNvPr id="8210" name="Line 18"/>
          <p:cNvSpPr>
            <a:spLocks noChangeShapeType="1"/>
          </p:cNvSpPr>
          <p:nvPr/>
        </p:nvSpPr>
        <p:spPr bwMode="auto">
          <a:xfrm flipV="1">
            <a:off x="3059113" y="1268413"/>
            <a:ext cx="3817937" cy="1944687"/>
          </a:xfrm>
          <a:prstGeom prst="line">
            <a:avLst/>
          </a:prstGeom>
          <a:noFill/>
          <a:ln w="12700">
            <a:solidFill>
              <a:srgbClr val="6699FF"/>
            </a:solidFill>
            <a:round/>
            <a:headEnd/>
            <a:tailEnd/>
          </a:ln>
          <a:effectLst/>
        </p:spPr>
        <p:txBody>
          <a:bodyPr/>
          <a:lstStyle/>
          <a:p>
            <a:endParaRPr lang="en-US" sz="1800">
              <a:latin typeface="+mn-lt"/>
            </a:endParaRPr>
          </a:p>
        </p:txBody>
      </p:sp>
      <p:sp>
        <p:nvSpPr>
          <p:cNvPr id="8211" name="Line 19"/>
          <p:cNvSpPr>
            <a:spLocks noChangeShapeType="1"/>
          </p:cNvSpPr>
          <p:nvPr/>
        </p:nvSpPr>
        <p:spPr bwMode="auto">
          <a:xfrm flipV="1">
            <a:off x="3684588" y="3213100"/>
            <a:ext cx="2111375" cy="1074738"/>
          </a:xfrm>
          <a:prstGeom prst="line">
            <a:avLst/>
          </a:prstGeom>
          <a:noFill/>
          <a:ln w="19050">
            <a:solidFill>
              <a:srgbClr val="66FF33"/>
            </a:solidFill>
            <a:round/>
            <a:headEnd/>
            <a:tailEnd/>
          </a:ln>
          <a:effectLst/>
        </p:spPr>
        <p:txBody>
          <a:bodyPr/>
          <a:lstStyle/>
          <a:p>
            <a:endParaRPr lang="en-US" sz="1800">
              <a:latin typeface="+mn-lt"/>
            </a:endParaRPr>
          </a:p>
        </p:txBody>
      </p:sp>
      <p:sp>
        <p:nvSpPr>
          <p:cNvPr id="8212" name="Line 20"/>
          <p:cNvSpPr>
            <a:spLocks noChangeShapeType="1"/>
          </p:cNvSpPr>
          <p:nvPr/>
        </p:nvSpPr>
        <p:spPr bwMode="auto">
          <a:xfrm>
            <a:off x="1965643" y="1239837"/>
            <a:ext cx="3168650" cy="3744912"/>
          </a:xfrm>
          <a:prstGeom prst="line">
            <a:avLst/>
          </a:prstGeom>
          <a:noFill/>
          <a:ln w="9525">
            <a:solidFill>
              <a:schemeClr val="tx1"/>
            </a:solidFill>
            <a:round/>
            <a:headEnd/>
            <a:tailEnd/>
          </a:ln>
          <a:effectLst/>
        </p:spPr>
        <p:txBody>
          <a:bodyPr/>
          <a:lstStyle/>
          <a:p>
            <a:endParaRPr lang="en-US" sz="1800">
              <a:latin typeface="+mn-lt"/>
            </a:endParaRPr>
          </a:p>
        </p:txBody>
      </p:sp>
      <p:sp>
        <p:nvSpPr>
          <p:cNvPr id="8213" name="Line 21"/>
          <p:cNvSpPr>
            <a:spLocks noChangeShapeType="1"/>
          </p:cNvSpPr>
          <p:nvPr/>
        </p:nvSpPr>
        <p:spPr bwMode="auto">
          <a:xfrm flipV="1">
            <a:off x="4081462" y="4799409"/>
            <a:ext cx="1138238" cy="411162"/>
          </a:xfrm>
          <a:prstGeom prst="line">
            <a:avLst/>
          </a:prstGeom>
          <a:noFill/>
          <a:ln w="9525">
            <a:solidFill>
              <a:schemeClr val="tx1"/>
            </a:solidFill>
            <a:round/>
            <a:headEnd/>
            <a:tailEnd/>
          </a:ln>
          <a:effectLst/>
        </p:spPr>
        <p:txBody>
          <a:bodyPr/>
          <a:lstStyle/>
          <a:p>
            <a:endParaRPr lang="en-US" sz="1800">
              <a:latin typeface="+mn-lt"/>
            </a:endParaRPr>
          </a:p>
        </p:txBody>
      </p:sp>
      <p:sp>
        <p:nvSpPr>
          <p:cNvPr id="8214" name="Line 22"/>
          <p:cNvSpPr>
            <a:spLocks noChangeShapeType="1"/>
          </p:cNvSpPr>
          <p:nvPr/>
        </p:nvSpPr>
        <p:spPr bwMode="auto">
          <a:xfrm flipV="1">
            <a:off x="2755893" y="1233884"/>
            <a:ext cx="3471863" cy="1770062"/>
          </a:xfrm>
          <a:prstGeom prst="line">
            <a:avLst/>
          </a:prstGeom>
          <a:noFill/>
          <a:ln w="9525">
            <a:solidFill>
              <a:srgbClr val="9933FF"/>
            </a:solidFill>
            <a:round/>
            <a:headEnd/>
            <a:tailEnd/>
          </a:ln>
          <a:effectLst/>
        </p:spPr>
        <p:txBody>
          <a:bodyPr/>
          <a:lstStyle/>
          <a:p>
            <a:endParaRPr lang="en-US" sz="1800">
              <a:latin typeface="+mn-lt"/>
            </a:endParaRPr>
          </a:p>
        </p:txBody>
      </p:sp>
      <p:sp>
        <p:nvSpPr>
          <p:cNvPr id="24" name="Line 9"/>
          <p:cNvSpPr>
            <a:spLocks noChangeShapeType="1"/>
          </p:cNvSpPr>
          <p:nvPr/>
        </p:nvSpPr>
        <p:spPr bwMode="auto">
          <a:xfrm>
            <a:off x="2395522" y="2240756"/>
            <a:ext cx="4114800" cy="0"/>
          </a:xfrm>
          <a:prstGeom prst="line">
            <a:avLst/>
          </a:prstGeom>
          <a:noFill/>
          <a:ln w="9525">
            <a:solidFill>
              <a:schemeClr val="tx1"/>
            </a:solidFill>
            <a:round/>
            <a:headEnd/>
            <a:tailEnd/>
          </a:ln>
          <a:effectLst/>
        </p:spPr>
        <p:txBody>
          <a:bodyPr/>
          <a:lstStyle/>
          <a:p>
            <a:endParaRPr lang="en-US" sz="1800">
              <a:latin typeface="+mn-lt"/>
            </a:endParaRPr>
          </a:p>
        </p:txBody>
      </p:sp>
      <p:sp>
        <p:nvSpPr>
          <p:cNvPr id="25" name="Line 10"/>
          <p:cNvSpPr>
            <a:spLocks noChangeShapeType="1"/>
          </p:cNvSpPr>
          <p:nvPr/>
        </p:nvSpPr>
        <p:spPr bwMode="auto">
          <a:xfrm>
            <a:off x="3089116" y="3448048"/>
            <a:ext cx="2834640" cy="0"/>
          </a:xfrm>
          <a:prstGeom prst="line">
            <a:avLst/>
          </a:prstGeom>
          <a:noFill/>
          <a:ln w="9525">
            <a:solidFill>
              <a:schemeClr val="tx1"/>
            </a:solidFill>
            <a:round/>
            <a:headEnd/>
            <a:tailEnd/>
          </a:ln>
          <a:effectLst/>
        </p:spPr>
        <p:txBody>
          <a:bodyPr/>
          <a:lstStyle/>
          <a:p>
            <a:endParaRPr lang="en-US" sz="1800">
              <a:latin typeface="+mn-lt"/>
            </a:endParaRPr>
          </a:p>
        </p:txBody>
      </p:sp>
    </p:spTree>
    <p:extLst>
      <p:ext uri="{BB962C8B-B14F-4D97-AF65-F5344CB8AC3E}">
        <p14:creationId xmlns:p14="http://schemas.microsoft.com/office/powerpoint/2010/main" val="42243917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p:cNvSpPr>
            <a:spLocks noChangeArrowheads="1"/>
          </p:cNvSpPr>
          <p:nvPr/>
        </p:nvSpPr>
        <p:spPr bwMode="auto">
          <a:xfrm rot="10800000">
            <a:off x="1801008" y="1245215"/>
            <a:ext cx="5384800" cy="4897437"/>
          </a:xfrm>
          <a:prstGeom prst="triangle">
            <a:avLst>
              <a:gd name="adj" fmla="val 50000"/>
            </a:avLst>
          </a:prstGeom>
          <a:noFill/>
          <a:ln w="38100">
            <a:solidFill>
              <a:schemeClr val="tx1"/>
            </a:solidFill>
            <a:miter lim="800000"/>
            <a:headEnd/>
            <a:tailEnd/>
          </a:ln>
          <a:effectLst/>
        </p:spPr>
        <p:txBody>
          <a:bodyPr rot="10800000" wrap="none" anchor="ctr"/>
          <a:lstStyle/>
          <a:p>
            <a:pPr algn="ctr">
              <a:spcBef>
                <a:spcPct val="0"/>
              </a:spcBef>
            </a:pPr>
            <a:endParaRPr lang="en-US" sz="1800">
              <a:latin typeface="+mn-lt"/>
            </a:endParaRPr>
          </a:p>
        </p:txBody>
      </p:sp>
      <p:sp>
        <p:nvSpPr>
          <p:cNvPr id="9219" name="Text Box 3"/>
          <p:cNvSpPr txBox="1">
            <a:spLocks noChangeArrowheads="1"/>
          </p:cNvSpPr>
          <p:nvPr/>
        </p:nvSpPr>
        <p:spPr bwMode="auto">
          <a:xfrm>
            <a:off x="6877050" y="1196975"/>
            <a:ext cx="2055813" cy="641350"/>
          </a:xfrm>
          <a:prstGeom prst="rect">
            <a:avLst/>
          </a:prstGeom>
          <a:noFill/>
          <a:ln w="9525">
            <a:noFill/>
            <a:miter lim="800000"/>
            <a:headEnd/>
            <a:tailEnd/>
          </a:ln>
          <a:effectLst/>
        </p:spPr>
        <p:txBody>
          <a:bodyPr>
            <a:spAutoFit/>
          </a:bodyPr>
          <a:lstStyle/>
          <a:p>
            <a:pPr eaLnBrk="0" hangingPunct="0">
              <a:spcBef>
                <a:spcPct val="0"/>
              </a:spcBef>
            </a:pPr>
            <a:r>
              <a:rPr lang="sv-SE" sz="1800" b="1">
                <a:latin typeface="+mn-lt"/>
              </a:rPr>
              <a:t>HEALTHY NORMAL STATE</a:t>
            </a:r>
          </a:p>
        </p:txBody>
      </p:sp>
      <p:sp>
        <p:nvSpPr>
          <p:cNvPr id="9220" name="Text Box 4"/>
          <p:cNvSpPr txBox="1">
            <a:spLocks noChangeArrowheads="1"/>
          </p:cNvSpPr>
          <p:nvPr/>
        </p:nvSpPr>
        <p:spPr bwMode="auto">
          <a:xfrm>
            <a:off x="4932363" y="5229225"/>
            <a:ext cx="1982787" cy="641350"/>
          </a:xfrm>
          <a:prstGeom prst="rect">
            <a:avLst/>
          </a:prstGeom>
          <a:noFill/>
          <a:ln w="9525">
            <a:noFill/>
            <a:miter lim="800000"/>
            <a:headEnd/>
            <a:tailEnd/>
          </a:ln>
          <a:effectLst/>
        </p:spPr>
        <p:txBody>
          <a:bodyPr>
            <a:spAutoFit/>
          </a:bodyPr>
          <a:lstStyle/>
          <a:p>
            <a:pPr eaLnBrk="0" hangingPunct="0">
              <a:spcBef>
                <a:spcPct val="50000"/>
              </a:spcBef>
            </a:pPr>
            <a:r>
              <a:rPr lang="sv-SE" sz="1800" b="1">
                <a:latin typeface="+mn-lt"/>
              </a:rPr>
              <a:t>SEVERELY AFFECTED</a:t>
            </a:r>
          </a:p>
        </p:txBody>
      </p:sp>
      <p:sp>
        <p:nvSpPr>
          <p:cNvPr id="9224" name="Line 8"/>
          <p:cNvSpPr>
            <a:spLocks noChangeShapeType="1"/>
          </p:cNvSpPr>
          <p:nvPr/>
        </p:nvSpPr>
        <p:spPr bwMode="auto">
          <a:xfrm>
            <a:off x="3635375" y="4221163"/>
            <a:ext cx="1657350" cy="0"/>
          </a:xfrm>
          <a:prstGeom prst="line">
            <a:avLst/>
          </a:prstGeom>
          <a:noFill/>
          <a:ln w="9525">
            <a:solidFill>
              <a:schemeClr val="tx1"/>
            </a:solidFill>
            <a:round/>
            <a:headEnd/>
            <a:tailEnd/>
          </a:ln>
          <a:effectLst/>
        </p:spPr>
        <p:txBody>
          <a:bodyPr/>
          <a:lstStyle/>
          <a:p>
            <a:endParaRPr lang="en-US" sz="1800">
              <a:latin typeface="+mn-lt"/>
            </a:endParaRPr>
          </a:p>
        </p:txBody>
      </p:sp>
      <p:sp>
        <p:nvSpPr>
          <p:cNvPr id="9226" name="Line 10"/>
          <p:cNvSpPr>
            <a:spLocks noChangeShapeType="1"/>
          </p:cNvSpPr>
          <p:nvPr/>
        </p:nvSpPr>
        <p:spPr bwMode="auto">
          <a:xfrm flipH="1">
            <a:off x="3091201" y="1177925"/>
            <a:ext cx="1112837" cy="2276475"/>
          </a:xfrm>
          <a:prstGeom prst="line">
            <a:avLst/>
          </a:prstGeom>
          <a:noFill/>
          <a:ln w="9525">
            <a:solidFill>
              <a:schemeClr val="tx1"/>
            </a:solidFill>
            <a:round/>
            <a:headEnd/>
            <a:tailEnd/>
          </a:ln>
          <a:effectLst/>
        </p:spPr>
        <p:txBody>
          <a:bodyPr/>
          <a:lstStyle/>
          <a:p>
            <a:endParaRPr lang="en-US" sz="1800">
              <a:latin typeface="+mn-lt"/>
            </a:endParaRPr>
          </a:p>
        </p:txBody>
      </p:sp>
      <p:sp>
        <p:nvSpPr>
          <p:cNvPr id="9227" name="Line 11"/>
          <p:cNvSpPr>
            <a:spLocks noChangeShapeType="1"/>
          </p:cNvSpPr>
          <p:nvPr/>
        </p:nvSpPr>
        <p:spPr bwMode="auto">
          <a:xfrm>
            <a:off x="3044031" y="1177131"/>
            <a:ext cx="2160587" cy="3455987"/>
          </a:xfrm>
          <a:prstGeom prst="line">
            <a:avLst/>
          </a:prstGeom>
          <a:noFill/>
          <a:ln w="9525">
            <a:solidFill>
              <a:schemeClr val="hlink"/>
            </a:solidFill>
            <a:round/>
            <a:headEnd/>
            <a:tailEnd/>
          </a:ln>
          <a:effectLst/>
        </p:spPr>
        <p:txBody>
          <a:bodyPr/>
          <a:lstStyle/>
          <a:p>
            <a:endParaRPr lang="en-US" sz="1800">
              <a:latin typeface="+mn-lt"/>
            </a:endParaRPr>
          </a:p>
        </p:txBody>
      </p:sp>
      <p:sp>
        <p:nvSpPr>
          <p:cNvPr id="9228" name="Line 12"/>
          <p:cNvSpPr>
            <a:spLocks noChangeShapeType="1"/>
          </p:cNvSpPr>
          <p:nvPr/>
        </p:nvSpPr>
        <p:spPr bwMode="auto">
          <a:xfrm flipH="1">
            <a:off x="3510831" y="1249363"/>
            <a:ext cx="2952750" cy="2879725"/>
          </a:xfrm>
          <a:prstGeom prst="line">
            <a:avLst/>
          </a:prstGeom>
          <a:noFill/>
          <a:ln w="28575">
            <a:solidFill>
              <a:srgbClr val="FF3399"/>
            </a:solidFill>
            <a:round/>
            <a:headEnd/>
            <a:tailEnd/>
          </a:ln>
          <a:effectLst/>
        </p:spPr>
        <p:txBody>
          <a:bodyPr/>
          <a:lstStyle/>
          <a:p>
            <a:endParaRPr lang="en-US" sz="1800">
              <a:latin typeface="+mn-lt"/>
            </a:endParaRPr>
          </a:p>
        </p:txBody>
      </p:sp>
      <p:sp>
        <p:nvSpPr>
          <p:cNvPr id="9229" name="Line 13"/>
          <p:cNvSpPr>
            <a:spLocks noChangeShapeType="1"/>
          </p:cNvSpPr>
          <p:nvPr/>
        </p:nvSpPr>
        <p:spPr bwMode="auto">
          <a:xfrm>
            <a:off x="4399511" y="1174354"/>
            <a:ext cx="1296987" cy="2520950"/>
          </a:xfrm>
          <a:prstGeom prst="line">
            <a:avLst/>
          </a:prstGeom>
          <a:noFill/>
          <a:ln w="9525">
            <a:solidFill>
              <a:schemeClr val="tx1"/>
            </a:solidFill>
            <a:round/>
            <a:headEnd/>
            <a:tailEnd/>
          </a:ln>
          <a:effectLst/>
        </p:spPr>
        <p:txBody>
          <a:bodyPr/>
          <a:lstStyle/>
          <a:p>
            <a:endParaRPr lang="en-US" sz="1800">
              <a:latin typeface="+mn-lt"/>
            </a:endParaRPr>
          </a:p>
        </p:txBody>
      </p:sp>
      <p:sp>
        <p:nvSpPr>
          <p:cNvPr id="9230" name="Line 14"/>
          <p:cNvSpPr>
            <a:spLocks noChangeShapeType="1"/>
          </p:cNvSpPr>
          <p:nvPr/>
        </p:nvSpPr>
        <p:spPr bwMode="auto">
          <a:xfrm flipH="1">
            <a:off x="2300288" y="1264444"/>
            <a:ext cx="3717925" cy="914400"/>
          </a:xfrm>
          <a:prstGeom prst="line">
            <a:avLst/>
          </a:prstGeom>
          <a:noFill/>
          <a:ln w="9525">
            <a:solidFill>
              <a:schemeClr val="tx1"/>
            </a:solidFill>
            <a:round/>
            <a:headEnd/>
            <a:tailEnd/>
          </a:ln>
          <a:effectLst/>
        </p:spPr>
        <p:txBody>
          <a:bodyPr/>
          <a:lstStyle/>
          <a:p>
            <a:endParaRPr lang="en-US" sz="1800">
              <a:latin typeface="+mn-lt"/>
            </a:endParaRPr>
          </a:p>
        </p:txBody>
      </p:sp>
      <p:sp>
        <p:nvSpPr>
          <p:cNvPr id="9231" name="Line 15"/>
          <p:cNvSpPr>
            <a:spLocks noChangeShapeType="1"/>
          </p:cNvSpPr>
          <p:nvPr/>
        </p:nvSpPr>
        <p:spPr bwMode="auto">
          <a:xfrm>
            <a:off x="2552719" y="1033463"/>
            <a:ext cx="73025" cy="1655762"/>
          </a:xfrm>
          <a:prstGeom prst="line">
            <a:avLst/>
          </a:prstGeom>
          <a:noFill/>
          <a:ln w="9525">
            <a:solidFill>
              <a:schemeClr val="tx1"/>
            </a:solidFill>
            <a:round/>
            <a:headEnd/>
            <a:tailEnd/>
          </a:ln>
          <a:effectLst/>
        </p:spPr>
        <p:txBody>
          <a:bodyPr/>
          <a:lstStyle/>
          <a:p>
            <a:endParaRPr lang="en-US" sz="1800">
              <a:latin typeface="+mn-lt"/>
            </a:endParaRPr>
          </a:p>
        </p:txBody>
      </p:sp>
      <p:sp>
        <p:nvSpPr>
          <p:cNvPr id="9232" name="Line 16"/>
          <p:cNvSpPr>
            <a:spLocks noChangeShapeType="1"/>
          </p:cNvSpPr>
          <p:nvPr/>
        </p:nvSpPr>
        <p:spPr bwMode="auto">
          <a:xfrm flipH="1">
            <a:off x="5636215" y="1130121"/>
            <a:ext cx="158750" cy="2563812"/>
          </a:xfrm>
          <a:prstGeom prst="line">
            <a:avLst/>
          </a:prstGeom>
          <a:noFill/>
          <a:ln w="9525">
            <a:solidFill>
              <a:schemeClr val="tx1"/>
            </a:solidFill>
            <a:round/>
            <a:headEnd/>
            <a:tailEnd/>
          </a:ln>
          <a:effectLst/>
        </p:spPr>
        <p:txBody>
          <a:bodyPr/>
          <a:lstStyle/>
          <a:p>
            <a:endParaRPr lang="en-US" sz="1800">
              <a:latin typeface="+mn-lt"/>
            </a:endParaRPr>
          </a:p>
        </p:txBody>
      </p:sp>
      <p:sp>
        <p:nvSpPr>
          <p:cNvPr id="9233" name="Line 17"/>
          <p:cNvSpPr>
            <a:spLocks noChangeShapeType="1"/>
          </p:cNvSpPr>
          <p:nvPr/>
        </p:nvSpPr>
        <p:spPr bwMode="auto">
          <a:xfrm>
            <a:off x="4845533" y="1161787"/>
            <a:ext cx="1944687" cy="647700"/>
          </a:xfrm>
          <a:prstGeom prst="line">
            <a:avLst/>
          </a:prstGeom>
          <a:noFill/>
          <a:ln w="9525">
            <a:solidFill>
              <a:schemeClr val="tx1"/>
            </a:solidFill>
            <a:round/>
            <a:headEnd/>
            <a:tailEnd/>
          </a:ln>
          <a:effectLst/>
        </p:spPr>
        <p:txBody>
          <a:bodyPr/>
          <a:lstStyle/>
          <a:p>
            <a:endParaRPr lang="en-US" sz="1800">
              <a:latin typeface="+mn-lt"/>
            </a:endParaRPr>
          </a:p>
        </p:txBody>
      </p:sp>
      <p:sp>
        <p:nvSpPr>
          <p:cNvPr id="9234" name="Line 18"/>
          <p:cNvSpPr>
            <a:spLocks noChangeShapeType="1"/>
          </p:cNvSpPr>
          <p:nvPr/>
        </p:nvSpPr>
        <p:spPr bwMode="auto">
          <a:xfrm flipV="1">
            <a:off x="2941638" y="1325562"/>
            <a:ext cx="3817937" cy="1944687"/>
          </a:xfrm>
          <a:prstGeom prst="line">
            <a:avLst/>
          </a:prstGeom>
          <a:noFill/>
          <a:ln w="12700">
            <a:solidFill>
              <a:srgbClr val="6699FF"/>
            </a:solidFill>
            <a:round/>
            <a:headEnd/>
            <a:tailEnd/>
          </a:ln>
          <a:effectLst/>
        </p:spPr>
        <p:txBody>
          <a:bodyPr/>
          <a:lstStyle/>
          <a:p>
            <a:endParaRPr lang="en-US" sz="1800">
              <a:latin typeface="+mn-lt"/>
            </a:endParaRPr>
          </a:p>
        </p:txBody>
      </p:sp>
      <p:sp>
        <p:nvSpPr>
          <p:cNvPr id="9235" name="Line 19"/>
          <p:cNvSpPr>
            <a:spLocks noChangeShapeType="1"/>
          </p:cNvSpPr>
          <p:nvPr/>
        </p:nvSpPr>
        <p:spPr bwMode="auto">
          <a:xfrm flipV="1">
            <a:off x="3684588" y="3213100"/>
            <a:ext cx="2111375" cy="1074738"/>
          </a:xfrm>
          <a:prstGeom prst="line">
            <a:avLst/>
          </a:prstGeom>
          <a:noFill/>
          <a:ln w="19050">
            <a:solidFill>
              <a:srgbClr val="66FF33"/>
            </a:solidFill>
            <a:round/>
            <a:headEnd/>
            <a:tailEnd/>
          </a:ln>
          <a:effectLst/>
        </p:spPr>
        <p:txBody>
          <a:bodyPr/>
          <a:lstStyle/>
          <a:p>
            <a:endParaRPr lang="en-US" sz="1800">
              <a:latin typeface="+mn-lt"/>
            </a:endParaRPr>
          </a:p>
        </p:txBody>
      </p:sp>
      <p:sp>
        <p:nvSpPr>
          <p:cNvPr id="9236" name="Line 20"/>
          <p:cNvSpPr>
            <a:spLocks noChangeShapeType="1"/>
          </p:cNvSpPr>
          <p:nvPr/>
        </p:nvSpPr>
        <p:spPr bwMode="auto">
          <a:xfrm>
            <a:off x="1954212" y="1145382"/>
            <a:ext cx="3168650" cy="3744912"/>
          </a:xfrm>
          <a:prstGeom prst="line">
            <a:avLst/>
          </a:prstGeom>
          <a:noFill/>
          <a:ln w="9525">
            <a:solidFill>
              <a:schemeClr val="tx1"/>
            </a:solidFill>
            <a:round/>
            <a:headEnd/>
            <a:tailEnd/>
          </a:ln>
          <a:effectLst/>
        </p:spPr>
        <p:txBody>
          <a:bodyPr/>
          <a:lstStyle/>
          <a:p>
            <a:endParaRPr lang="en-US" sz="1800">
              <a:latin typeface="+mn-lt"/>
            </a:endParaRPr>
          </a:p>
        </p:txBody>
      </p:sp>
      <p:sp>
        <p:nvSpPr>
          <p:cNvPr id="9237" name="Line 21"/>
          <p:cNvSpPr>
            <a:spLocks noChangeShapeType="1"/>
          </p:cNvSpPr>
          <p:nvPr/>
        </p:nvSpPr>
        <p:spPr bwMode="auto">
          <a:xfrm flipV="1">
            <a:off x="4025502" y="4791076"/>
            <a:ext cx="1138238" cy="411162"/>
          </a:xfrm>
          <a:prstGeom prst="line">
            <a:avLst/>
          </a:prstGeom>
          <a:noFill/>
          <a:ln w="9525">
            <a:solidFill>
              <a:schemeClr val="tx1"/>
            </a:solidFill>
            <a:round/>
            <a:headEnd/>
            <a:tailEnd/>
          </a:ln>
          <a:effectLst/>
        </p:spPr>
        <p:txBody>
          <a:bodyPr/>
          <a:lstStyle/>
          <a:p>
            <a:endParaRPr lang="en-US" sz="1800">
              <a:latin typeface="+mn-lt"/>
            </a:endParaRPr>
          </a:p>
        </p:txBody>
      </p:sp>
      <p:sp>
        <p:nvSpPr>
          <p:cNvPr id="9238" name="Line 22"/>
          <p:cNvSpPr>
            <a:spLocks noChangeShapeType="1"/>
          </p:cNvSpPr>
          <p:nvPr/>
        </p:nvSpPr>
        <p:spPr bwMode="auto">
          <a:xfrm flipV="1">
            <a:off x="2817962" y="1208443"/>
            <a:ext cx="3471863" cy="1770062"/>
          </a:xfrm>
          <a:prstGeom prst="line">
            <a:avLst/>
          </a:prstGeom>
          <a:noFill/>
          <a:ln w="9525">
            <a:solidFill>
              <a:srgbClr val="9933FF"/>
            </a:solidFill>
            <a:round/>
            <a:headEnd/>
            <a:tailEnd/>
          </a:ln>
          <a:effectLst/>
        </p:spPr>
        <p:txBody>
          <a:bodyPr/>
          <a:lstStyle/>
          <a:p>
            <a:endParaRPr lang="en-US" sz="1800">
              <a:latin typeface="+mn-lt"/>
            </a:endParaRPr>
          </a:p>
        </p:txBody>
      </p:sp>
      <p:sp>
        <p:nvSpPr>
          <p:cNvPr id="9240" name="Line 24"/>
          <p:cNvSpPr>
            <a:spLocks noChangeShapeType="1"/>
          </p:cNvSpPr>
          <p:nvPr/>
        </p:nvSpPr>
        <p:spPr bwMode="auto">
          <a:xfrm>
            <a:off x="3451225" y="1577975"/>
            <a:ext cx="0" cy="661988"/>
          </a:xfrm>
          <a:prstGeom prst="line">
            <a:avLst/>
          </a:prstGeom>
          <a:noFill/>
          <a:ln w="9525">
            <a:solidFill>
              <a:schemeClr val="tx1"/>
            </a:solidFill>
            <a:round/>
            <a:headEnd/>
            <a:tailEnd type="triangle" w="med" len="med"/>
          </a:ln>
          <a:effectLst/>
        </p:spPr>
        <p:txBody>
          <a:bodyPr/>
          <a:lstStyle/>
          <a:p>
            <a:endParaRPr lang="en-US" sz="1800">
              <a:latin typeface="+mn-lt"/>
            </a:endParaRPr>
          </a:p>
        </p:txBody>
      </p:sp>
      <p:sp>
        <p:nvSpPr>
          <p:cNvPr id="9241" name="Line 25"/>
          <p:cNvSpPr>
            <a:spLocks noChangeShapeType="1"/>
          </p:cNvSpPr>
          <p:nvPr/>
        </p:nvSpPr>
        <p:spPr bwMode="auto">
          <a:xfrm>
            <a:off x="5314950" y="2171700"/>
            <a:ext cx="11113" cy="663575"/>
          </a:xfrm>
          <a:prstGeom prst="line">
            <a:avLst/>
          </a:prstGeom>
          <a:noFill/>
          <a:ln w="9525">
            <a:solidFill>
              <a:schemeClr val="tx1"/>
            </a:solidFill>
            <a:round/>
            <a:headEnd/>
            <a:tailEnd type="triangle" w="med" len="med"/>
          </a:ln>
          <a:effectLst/>
        </p:spPr>
        <p:txBody>
          <a:bodyPr/>
          <a:lstStyle/>
          <a:p>
            <a:endParaRPr lang="en-US" sz="1800">
              <a:latin typeface="+mn-lt"/>
            </a:endParaRPr>
          </a:p>
        </p:txBody>
      </p:sp>
      <p:sp>
        <p:nvSpPr>
          <p:cNvPr id="9242" name="Line 26"/>
          <p:cNvSpPr>
            <a:spLocks noChangeShapeType="1"/>
          </p:cNvSpPr>
          <p:nvPr/>
        </p:nvSpPr>
        <p:spPr bwMode="auto">
          <a:xfrm flipH="1">
            <a:off x="4900204" y="3738845"/>
            <a:ext cx="23812" cy="914400"/>
          </a:xfrm>
          <a:prstGeom prst="line">
            <a:avLst/>
          </a:prstGeom>
          <a:noFill/>
          <a:ln w="9525">
            <a:solidFill>
              <a:schemeClr val="tx1"/>
            </a:solidFill>
            <a:round/>
            <a:headEnd/>
            <a:tailEnd type="triangle" w="med" len="med"/>
          </a:ln>
          <a:effectLst/>
        </p:spPr>
        <p:txBody>
          <a:bodyPr/>
          <a:lstStyle/>
          <a:p>
            <a:endParaRPr lang="en-US" sz="1800">
              <a:latin typeface="+mn-lt"/>
            </a:endParaRPr>
          </a:p>
        </p:txBody>
      </p:sp>
      <p:sp>
        <p:nvSpPr>
          <p:cNvPr id="9243" name="AutoShape 27"/>
          <p:cNvSpPr>
            <a:spLocks noChangeArrowheads="1"/>
          </p:cNvSpPr>
          <p:nvPr/>
        </p:nvSpPr>
        <p:spPr bwMode="auto">
          <a:xfrm>
            <a:off x="3987800" y="3490913"/>
            <a:ext cx="355600" cy="425450"/>
          </a:xfrm>
          <a:prstGeom prst="curvedUpArrow">
            <a:avLst>
              <a:gd name="adj1" fmla="val 20000"/>
              <a:gd name="adj2" fmla="val 40000"/>
              <a:gd name="adj3" fmla="val 39881"/>
            </a:avLst>
          </a:prstGeom>
          <a:solidFill>
            <a:schemeClr val="accent1"/>
          </a:solidFill>
          <a:ln w="9525">
            <a:solidFill>
              <a:schemeClr val="tx1"/>
            </a:solidFill>
            <a:miter lim="800000"/>
            <a:headEnd/>
            <a:tailEnd/>
          </a:ln>
          <a:effectLst/>
        </p:spPr>
        <p:txBody>
          <a:bodyPr wrap="none" anchor="ctr"/>
          <a:lstStyle/>
          <a:p>
            <a:endParaRPr lang="en-US" sz="1800">
              <a:latin typeface="+mn-lt"/>
            </a:endParaRPr>
          </a:p>
        </p:txBody>
      </p:sp>
      <p:sp>
        <p:nvSpPr>
          <p:cNvPr id="9244" name="AutoShape 28"/>
          <p:cNvSpPr>
            <a:spLocks noChangeArrowheads="1"/>
          </p:cNvSpPr>
          <p:nvPr/>
        </p:nvSpPr>
        <p:spPr bwMode="auto">
          <a:xfrm>
            <a:off x="4315608" y="4592704"/>
            <a:ext cx="355600" cy="425450"/>
          </a:xfrm>
          <a:prstGeom prst="curvedUpArrow">
            <a:avLst>
              <a:gd name="adj1" fmla="val 20000"/>
              <a:gd name="adj2" fmla="val 40000"/>
              <a:gd name="adj3" fmla="val 39881"/>
            </a:avLst>
          </a:prstGeom>
          <a:solidFill>
            <a:schemeClr val="accent1"/>
          </a:solidFill>
          <a:ln w="9525">
            <a:solidFill>
              <a:schemeClr val="tx1"/>
            </a:solidFill>
            <a:miter lim="800000"/>
            <a:headEnd/>
            <a:tailEnd/>
          </a:ln>
          <a:effectLst/>
        </p:spPr>
        <p:txBody>
          <a:bodyPr wrap="none" anchor="ctr"/>
          <a:lstStyle/>
          <a:p>
            <a:endParaRPr lang="en-US" sz="1800">
              <a:latin typeface="+mn-lt"/>
            </a:endParaRPr>
          </a:p>
        </p:txBody>
      </p:sp>
      <p:sp>
        <p:nvSpPr>
          <p:cNvPr id="9245" name="AutoShape 29"/>
          <p:cNvSpPr>
            <a:spLocks noChangeArrowheads="1"/>
          </p:cNvSpPr>
          <p:nvPr/>
        </p:nvSpPr>
        <p:spPr bwMode="auto">
          <a:xfrm>
            <a:off x="5230813" y="2905125"/>
            <a:ext cx="355600" cy="425450"/>
          </a:xfrm>
          <a:prstGeom prst="curvedUpArrow">
            <a:avLst>
              <a:gd name="adj1" fmla="val 20000"/>
              <a:gd name="adj2" fmla="val 40000"/>
              <a:gd name="adj3" fmla="val 39881"/>
            </a:avLst>
          </a:prstGeom>
          <a:solidFill>
            <a:schemeClr val="accent1"/>
          </a:solidFill>
          <a:ln w="9525">
            <a:solidFill>
              <a:schemeClr val="tx1"/>
            </a:solidFill>
            <a:miter lim="800000"/>
            <a:headEnd/>
            <a:tailEnd/>
          </a:ln>
          <a:effectLst/>
        </p:spPr>
        <p:txBody>
          <a:bodyPr wrap="none" anchor="ctr"/>
          <a:lstStyle/>
          <a:p>
            <a:endParaRPr lang="en-US" sz="1800">
              <a:latin typeface="+mn-lt"/>
            </a:endParaRPr>
          </a:p>
        </p:txBody>
      </p:sp>
      <p:sp>
        <p:nvSpPr>
          <p:cNvPr id="9246" name="AutoShape 30"/>
          <p:cNvSpPr>
            <a:spLocks noChangeArrowheads="1"/>
          </p:cNvSpPr>
          <p:nvPr/>
        </p:nvSpPr>
        <p:spPr bwMode="auto">
          <a:xfrm>
            <a:off x="3428179" y="1926432"/>
            <a:ext cx="355600" cy="425450"/>
          </a:xfrm>
          <a:prstGeom prst="curvedUpArrow">
            <a:avLst>
              <a:gd name="adj1" fmla="val 20000"/>
              <a:gd name="adj2" fmla="val 40000"/>
              <a:gd name="adj3" fmla="val 39881"/>
            </a:avLst>
          </a:prstGeom>
          <a:solidFill>
            <a:schemeClr val="accent1"/>
          </a:solidFill>
          <a:ln w="9525">
            <a:solidFill>
              <a:schemeClr val="tx1"/>
            </a:solidFill>
            <a:miter lim="800000"/>
            <a:headEnd/>
            <a:tailEnd/>
          </a:ln>
          <a:effectLst/>
        </p:spPr>
        <p:txBody>
          <a:bodyPr wrap="none" anchor="ctr"/>
          <a:lstStyle/>
          <a:p>
            <a:endParaRPr lang="en-US" sz="1800">
              <a:latin typeface="+mn-lt"/>
            </a:endParaRPr>
          </a:p>
        </p:txBody>
      </p:sp>
      <p:sp>
        <p:nvSpPr>
          <p:cNvPr id="31" name="Line 9"/>
          <p:cNvSpPr>
            <a:spLocks noChangeShapeType="1"/>
          </p:cNvSpPr>
          <p:nvPr/>
        </p:nvSpPr>
        <p:spPr bwMode="auto">
          <a:xfrm>
            <a:off x="2406649" y="2306704"/>
            <a:ext cx="4114800" cy="0"/>
          </a:xfrm>
          <a:prstGeom prst="line">
            <a:avLst/>
          </a:prstGeom>
          <a:noFill/>
          <a:ln w="9525">
            <a:solidFill>
              <a:schemeClr val="tx1"/>
            </a:solidFill>
            <a:round/>
            <a:headEnd/>
            <a:tailEnd/>
          </a:ln>
          <a:effectLst/>
        </p:spPr>
        <p:txBody>
          <a:bodyPr/>
          <a:lstStyle/>
          <a:p>
            <a:endParaRPr lang="en-US" sz="1800">
              <a:latin typeface="+mn-lt"/>
            </a:endParaRPr>
          </a:p>
        </p:txBody>
      </p:sp>
      <p:sp>
        <p:nvSpPr>
          <p:cNvPr id="32" name="Line 10"/>
          <p:cNvSpPr>
            <a:spLocks noChangeShapeType="1"/>
          </p:cNvSpPr>
          <p:nvPr/>
        </p:nvSpPr>
        <p:spPr bwMode="auto">
          <a:xfrm>
            <a:off x="3089116" y="3454400"/>
            <a:ext cx="2834640" cy="0"/>
          </a:xfrm>
          <a:prstGeom prst="line">
            <a:avLst/>
          </a:prstGeom>
          <a:noFill/>
          <a:ln w="9525">
            <a:solidFill>
              <a:schemeClr val="tx1"/>
            </a:solidFill>
            <a:round/>
            <a:headEnd/>
            <a:tailEnd/>
          </a:ln>
          <a:effectLst/>
        </p:spPr>
        <p:txBody>
          <a:bodyPr/>
          <a:lstStyle/>
          <a:p>
            <a:endParaRPr lang="en-US" sz="1800">
              <a:latin typeface="+mn-lt"/>
            </a:endParaRPr>
          </a:p>
        </p:txBody>
      </p:sp>
      <mc:AlternateContent xmlns:mc="http://schemas.openxmlformats.org/markup-compatibility/2006" xmlns:pslz="http://schemas.microsoft.com/office/powerpoint/2016/slidezoom">
        <mc:Choice Requires="pslz">
          <p:graphicFrame>
            <p:nvGraphicFramePr>
              <p:cNvPr id="3" name="Slide Zoom 2">
                <a:extLst>
                  <a:ext uri="{FF2B5EF4-FFF2-40B4-BE49-F238E27FC236}">
                    <a16:creationId xmlns:a16="http://schemas.microsoft.com/office/drawing/2014/main" id="{BFBFDB97-3595-43E3-A5FB-92B0D3F677BB}"/>
                  </a:ext>
                </a:extLst>
              </p:cNvPr>
              <p:cNvGraphicFramePr>
                <a:graphicFrameLocks noChangeAspect="1"/>
              </p:cNvGraphicFramePr>
              <p:nvPr>
                <p:extLst/>
              </p:nvPr>
            </p:nvGraphicFramePr>
            <p:xfrm>
              <a:off x="966019" y="27653"/>
              <a:ext cx="2286000" cy="1714500"/>
            </p:xfrm>
            <a:graphic>
              <a:graphicData uri="http://schemas.microsoft.com/office/powerpoint/2016/slidezoom">
                <pslz:sldZm>
                  <pslz:sldZmObj sldId="294" cId="828765703">
                    <pslz:zmPr id="{EF8099DC-71B7-4DD0-B668-DC61165477A9}" returnToParent="0" transitionDur="1000">
                      <p166:blipFill xmlns:p166="http://schemas.microsoft.com/office/powerpoint/2016/6/main">
                        <a:blip r:embed="rId3"/>
                        <a:stretch>
                          <a:fillRect/>
                        </a:stretch>
                      </p166:blipFill>
                      <p166:spPr xmlns:p166="http://schemas.microsoft.com/office/powerpoint/2016/6/main">
                        <a:xfrm>
                          <a:off x="0" y="0"/>
                          <a:ext cx="2286000" cy="1714500"/>
                        </a:xfrm>
                        <a:prstGeom prst="rect">
                          <a:avLst/>
                        </a:prstGeom>
                        <a:ln w="3175">
                          <a:solidFill>
                            <a:prstClr val="ltGray"/>
                          </a:solidFill>
                        </a:ln>
                      </p166:spPr>
                    </pslz:zmPr>
                  </pslz:sldZmObj>
                </pslz:sldZm>
              </a:graphicData>
            </a:graphic>
          </p:graphicFrame>
        </mc:Choice>
        <mc:Fallback xmlns="">
          <p:pic>
            <p:nvPicPr>
              <p:cNvPr id="3" name="Slide Zoom 2">
                <a:hlinkClick r:id="" action="ppaction://noaction"/>
                <a:extLst>
                  <a:ext uri="{FF2B5EF4-FFF2-40B4-BE49-F238E27FC236}">
                    <a16:creationId xmlns:a16="http://schemas.microsoft.com/office/drawing/2014/main" xmlns="" xmlns:pslz="http://schemas.microsoft.com/office/powerpoint/2016/slidezoom" id="{BFBFDB97-3595-43E3-A5FB-92B0D3F677BB}"/>
                  </a:ext>
                </a:extLst>
              </p:cNvPr>
              <p:cNvPicPr>
                <a:picLocks noGrp="1" noRot="1" noChangeAspect="1" noMove="1" noResize="1" noEditPoints="1" noAdjustHandles="1" noChangeArrowheads="1" noChangeShapeType="1"/>
              </p:cNvPicPr>
              <p:nvPr/>
            </p:nvPicPr>
            <p:blipFill>
              <a:blip r:embed="rId4" cstate="print"/>
              <a:stretch>
                <a:fillRect/>
              </a:stretch>
            </p:blipFill>
            <p:spPr>
              <a:xfrm>
                <a:off x="966019" y="27653"/>
                <a:ext cx="2286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3597277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43"/>
                                        </p:tgtEl>
                                        <p:attrNameLst>
                                          <p:attrName>style.visibility</p:attrName>
                                        </p:attrNameLst>
                                      </p:cBhvr>
                                      <p:to>
                                        <p:strVal val="visible"/>
                                      </p:to>
                                    </p:set>
                                    <p:anim calcmode="lin" valueType="num">
                                      <p:cBhvr additive="base">
                                        <p:cTn id="7" dur="500" fill="hold"/>
                                        <p:tgtEl>
                                          <p:spTgt spid="9243"/>
                                        </p:tgtEl>
                                        <p:attrNameLst>
                                          <p:attrName>ppt_x</p:attrName>
                                        </p:attrNameLst>
                                      </p:cBhvr>
                                      <p:tavLst>
                                        <p:tav tm="0">
                                          <p:val>
                                            <p:strVal val="0-#ppt_w/2"/>
                                          </p:val>
                                        </p:tav>
                                        <p:tav tm="100000">
                                          <p:val>
                                            <p:strVal val="#ppt_x"/>
                                          </p:val>
                                        </p:tav>
                                      </p:tavLst>
                                    </p:anim>
                                    <p:anim calcmode="lin" valueType="num">
                                      <p:cBhvr additive="base">
                                        <p:cTn id="8" dur="500" fill="hold"/>
                                        <p:tgtEl>
                                          <p:spTgt spid="92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44"/>
                                        </p:tgtEl>
                                        <p:attrNameLst>
                                          <p:attrName>style.visibility</p:attrName>
                                        </p:attrNameLst>
                                      </p:cBhvr>
                                      <p:to>
                                        <p:strVal val="visible"/>
                                      </p:to>
                                    </p:set>
                                    <p:anim calcmode="lin" valueType="num">
                                      <p:cBhvr additive="base">
                                        <p:cTn id="13" dur="500" fill="hold"/>
                                        <p:tgtEl>
                                          <p:spTgt spid="9244"/>
                                        </p:tgtEl>
                                        <p:attrNameLst>
                                          <p:attrName>ppt_x</p:attrName>
                                        </p:attrNameLst>
                                      </p:cBhvr>
                                      <p:tavLst>
                                        <p:tav tm="0">
                                          <p:val>
                                            <p:strVal val="0-#ppt_w/2"/>
                                          </p:val>
                                        </p:tav>
                                        <p:tav tm="100000">
                                          <p:val>
                                            <p:strVal val="#ppt_x"/>
                                          </p:val>
                                        </p:tav>
                                      </p:tavLst>
                                    </p:anim>
                                    <p:anim calcmode="lin" valueType="num">
                                      <p:cBhvr additive="base">
                                        <p:cTn id="14" dur="500" fill="hold"/>
                                        <p:tgtEl>
                                          <p:spTgt spid="924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245"/>
                                        </p:tgtEl>
                                        <p:attrNameLst>
                                          <p:attrName>style.visibility</p:attrName>
                                        </p:attrNameLst>
                                      </p:cBhvr>
                                      <p:to>
                                        <p:strVal val="visible"/>
                                      </p:to>
                                    </p:set>
                                    <p:anim calcmode="lin" valueType="num">
                                      <p:cBhvr additive="base">
                                        <p:cTn id="19" dur="500" fill="hold"/>
                                        <p:tgtEl>
                                          <p:spTgt spid="9245"/>
                                        </p:tgtEl>
                                        <p:attrNameLst>
                                          <p:attrName>ppt_x</p:attrName>
                                        </p:attrNameLst>
                                      </p:cBhvr>
                                      <p:tavLst>
                                        <p:tav tm="0">
                                          <p:val>
                                            <p:strVal val="0-#ppt_w/2"/>
                                          </p:val>
                                        </p:tav>
                                        <p:tav tm="100000">
                                          <p:val>
                                            <p:strVal val="#ppt_x"/>
                                          </p:val>
                                        </p:tav>
                                      </p:tavLst>
                                    </p:anim>
                                    <p:anim calcmode="lin" valueType="num">
                                      <p:cBhvr additive="base">
                                        <p:cTn id="20" dur="500" fill="hold"/>
                                        <p:tgtEl>
                                          <p:spTgt spid="924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246"/>
                                        </p:tgtEl>
                                        <p:attrNameLst>
                                          <p:attrName>style.visibility</p:attrName>
                                        </p:attrNameLst>
                                      </p:cBhvr>
                                      <p:to>
                                        <p:strVal val="visible"/>
                                      </p:to>
                                    </p:set>
                                    <p:anim calcmode="lin" valueType="num">
                                      <p:cBhvr additive="base">
                                        <p:cTn id="25" dur="500" fill="hold"/>
                                        <p:tgtEl>
                                          <p:spTgt spid="9246"/>
                                        </p:tgtEl>
                                        <p:attrNameLst>
                                          <p:attrName>ppt_x</p:attrName>
                                        </p:attrNameLst>
                                      </p:cBhvr>
                                      <p:tavLst>
                                        <p:tav tm="0">
                                          <p:val>
                                            <p:strVal val="0-#ppt_w/2"/>
                                          </p:val>
                                        </p:tav>
                                        <p:tav tm="100000">
                                          <p:val>
                                            <p:strVal val="#ppt_x"/>
                                          </p:val>
                                        </p:tav>
                                      </p:tavLst>
                                    </p:anim>
                                    <p:anim calcmode="lin" valueType="num">
                                      <p:cBhvr additive="base">
                                        <p:cTn id="26" dur="500" fill="hold"/>
                                        <p:tgtEl>
                                          <p:spTgt spid="92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43" grpId="0" animBg="1"/>
      <p:bldP spid="9244" grpId="0" animBg="1"/>
      <p:bldP spid="9245" grpId="0" animBg="1"/>
      <p:bldP spid="924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noChangeArrowheads="1"/>
          </p:cNvSpPr>
          <p:nvPr/>
        </p:nvSpPr>
        <p:spPr bwMode="auto">
          <a:xfrm rot="10800000">
            <a:off x="1771650" y="1265854"/>
            <a:ext cx="5384800" cy="4897437"/>
          </a:xfrm>
          <a:prstGeom prst="triangle">
            <a:avLst>
              <a:gd name="adj" fmla="val 50000"/>
            </a:avLst>
          </a:prstGeom>
          <a:noFill/>
          <a:ln w="38100">
            <a:solidFill>
              <a:schemeClr val="tx1"/>
            </a:solidFill>
            <a:prstDash val="lgDashDotDot"/>
            <a:miter lim="800000"/>
            <a:headEnd/>
            <a:tailEnd/>
          </a:ln>
          <a:effectLst/>
        </p:spPr>
        <p:txBody>
          <a:bodyPr rot="10800000" wrap="none" anchor="ctr"/>
          <a:lstStyle/>
          <a:p>
            <a:pPr algn="ctr">
              <a:spcBef>
                <a:spcPct val="0"/>
              </a:spcBef>
            </a:pPr>
            <a:endParaRPr lang="en-US" sz="1800">
              <a:latin typeface="+mn-lt"/>
            </a:endParaRPr>
          </a:p>
        </p:txBody>
      </p:sp>
      <p:sp>
        <p:nvSpPr>
          <p:cNvPr id="12291" name="Text Box 3"/>
          <p:cNvSpPr txBox="1">
            <a:spLocks noChangeArrowheads="1"/>
          </p:cNvSpPr>
          <p:nvPr/>
        </p:nvSpPr>
        <p:spPr bwMode="auto">
          <a:xfrm>
            <a:off x="6877050" y="1196975"/>
            <a:ext cx="2055813" cy="641350"/>
          </a:xfrm>
          <a:prstGeom prst="rect">
            <a:avLst/>
          </a:prstGeom>
          <a:noFill/>
          <a:ln w="9525">
            <a:noFill/>
            <a:miter lim="800000"/>
            <a:headEnd/>
            <a:tailEnd/>
          </a:ln>
          <a:effectLst/>
        </p:spPr>
        <p:txBody>
          <a:bodyPr>
            <a:spAutoFit/>
          </a:bodyPr>
          <a:lstStyle/>
          <a:p>
            <a:pPr eaLnBrk="0" hangingPunct="0">
              <a:spcBef>
                <a:spcPct val="0"/>
              </a:spcBef>
            </a:pPr>
            <a:r>
              <a:rPr lang="sv-SE" sz="1800" b="1">
                <a:latin typeface="+mn-lt"/>
              </a:rPr>
              <a:t>HEALTHY NORMAL STATE</a:t>
            </a:r>
          </a:p>
        </p:txBody>
      </p:sp>
      <p:sp>
        <p:nvSpPr>
          <p:cNvPr id="12292" name="Text Box 4"/>
          <p:cNvSpPr txBox="1">
            <a:spLocks noChangeArrowheads="1"/>
          </p:cNvSpPr>
          <p:nvPr/>
        </p:nvSpPr>
        <p:spPr bwMode="auto">
          <a:xfrm>
            <a:off x="4932363" y="5229225"/>
            <a:ext cx="2089150" cy="641350"/>
          </a:xfrm>
          <a:prstGeom prst="rect">
            <a:avLst/>
          </a:prstGeom>
          <a:noFill/>
          <a:ln w="9525">
            <a:noFill/>
            <a:miter lim="800000"/>
            <a:headEnd/>
            <a:tailEnd/>
          </a:ln>
          <a:effectLst/>
        </p:spPr>
        <p:txBody>
          <a:bodyPr>
            <a:spAutoFit/>
          </a:bodyPr>
          <a:lstStyle/>
          <a:p>
            <a:pPr eaLnBrk="0" hangingPunct="0">
              <a:spcBef>
                <a:spcPct val="50000"/>
              </a:spcBef>
            </a:pPr>
            <a:r>
              <a:rPr lang="sv-SE" sz="1800" b="1">
                <a:latin typeface="+mn-lt"/>
              </a:rPr>
              <a:t>SEVERELY AFFECTED</a:t>
            </a:r>
          </a:p>
        </p:txBody>
      </p:sp>
      <p:sp>
        <p:nvSpPr>
          <p:cNvPr id="12296" name="Line 8"/>
          <p:cNvSpPr>
            <a:spLocks noChangeShapeType="1"/>
          </p:cNvSpPr>
          <p:nvPr/>
        </p:nvSpPr>
        <p:spPr bwMode="auto">
          <a:xfrm>
            <a:off x="3635375" y="4221163"/>
            <a:ext cx="1657350" cy="0"/>
          </a:xfrm>
          <a:prstGeom prst="line">
            <a:avLst/>
          </a:prstGeom>
          <a:noFill/>
          <a:ln w="9525">
            <a:solidFill>
              <a:schemeClr val="tx1"/>
            </a:solidFill>
            <a:round/>
            <a:headEnd/>
            <a:tailEnd/>
          </a:ln>
          <a:effectLst/>
        </p:spPr>
        <p:txBody>
          <a:bodyPr/>
          <a:lstStyle/>
          <a:p>
            <a:endParaRPr lang="en-US" sz="1800">
              <a:latin typeface="+mn-lt"/>
            </a:endParaRPr>
          </a:p>
        </p:txBody>
      </p:sp>
      <p:sp>
        <p:nvSpPr>
          <p:cNvPr id="12298" name="Line 10"/>
          <p:cNvSpPr>
            <a:spLocks noChangeShapeType="1"/>
          </p:cNvSpPr>
          <p:nvPr/>
        </p:nvSpPr>
        <p:spPr bwMode="auto">
          <a:xfrm flipH="1">
            <a:off x="3059112" y="1279494"/>
            <a:ext cx="1356176" cy="1862169"/>
          </a:xfrm>
          <a:prstGeom prst="line">
            <a:avLst/>
          </a:prstGeom>
          <a:noFill/>
          <a:ln w="9525">
            <a:solidFill>
              <a:schemeClr val="tx1"/>
            </a:solidFill>
            <a:prstDash val="dashDot"/>
            <a:round/>
            <a:headEnd/>
            <a:tailEnd/>
          </a:ln>
          <a:effectLst/>
        </p:spPr>
        <p:txBody>
          <a:bodyPr/>
          <a:lstStyle/>
          <a:p>
            <a:endParaRPr lang="en-US" sz="1800">
              <a:latin typeface="+mn-lt"/>
            </a:endParaRPr>
          </a:p>
        </p:txBody>
      </p:sp>
      <p:sp>
        <p:nvSpPr>
          <p:cNvPr id="12299" name="Line 11"/>
          <p:cNvSpPr>
            <a:spLocks noChangeShapeType="1"/>
          </p:cNvSpPr>
          <p:nvPr/>
        </p:nvSpPr>
        <p:spPr bwMode="auto">
          <a:xfrm>
            <a:off x="3059113" y="1016794"/>
            <a:ext cx="2160587" cy="3455987"/>
          </a:xfrm>
          <a:prstGeom prst="line">
            <a:avLst/>
          </a:prstGeom>
          <a:noFill/>
          <a:ln w="9525">
            <a:solidFill>
              <a:schemeClr val="hlink"/>
            </a:solidFill>
            <a:prstDash val="lgDashDot"/>
            <a:round/>
            <a:headEnd/>
            <a:tailEnd/>
          </a:ln>
          <a:effectLst/>
        </p:spPr>
        <p:txBody>
          <a:bodyPr/>
          <a:lstStyle/>
          <a:p>
            <a:endParaRPr lang="en-US" sz="1800">
              <a:latin typeface="+mn-lt"/>
            </a:endParaRPr>
          </a:p>
        </p:txBody>
      </p:sp>
      <p:sp>
        <p:nvSpPr>
          <p:cNvPr id="12300" name="Line 12"/>
          <p:cNvSpPr>
            <a:spLocks noChangeShapeType="1"/>
          </p:cNvSpPr>
          <p:nvPr/>
        </p:nvSpPr>
        <p:spPr bwMode="auto">
          <a:xfrm flipH="1">
            <a:off x="3569143" y="1264175"/>
            <a:ext cx="2952750" cy="2879725"/>
          </a:xfrm>
          <a:prstGeom prst="line">
            <a:avLst/>
          </a:prstGeom>
          <a:noFill/>
          <a:ln w="28575">
            <a:solidFill>
              <a:srgbClr val="FF3399"/>
            </a:solidFill>
            <a:prstDash val="dash"/>
            <a:round/>
            <a:headEnd/>
            <a:tailEnd/>
          </a:ln>
          <a:effectLst/>
        </p:spPr>
        <p:txBody>
          <a:bodyPr/>
          <a:lstStyle/>
          <a:p>
            <a:endParaRPr lang="en-US" sz="1800">
              <a:latin typeface="+mn-lt"/>
            </a:endParaRPr>
          </a:p>
        </p:txBody>
      </p:sp>
      <p:sp>
        <p:nvSpPr>
          <p:cNvPr id="12301" name="Line 13"/>
          <p:cNvSpPr>
            <a:spLocks noChangeShapeType="1"/>
          </p:cNvSpPr>
          <p:nvPr/>
        </p:nvSpPr>
        <p:spPr bwMode="auto">
          <a:xfrm>
            <a:off x="4394200" y="1220246"/>
            <a:ext cx="1296987" cy="2520950"/>
          </a:xfrm>
          <a:prstGeom prst="line">
            <a:avLst/>
          </a:prstGeom>
          <a:noFill/>
          <a:ln w="9525">
            <a:solidFill>
              <a:schemeClr val="tx1"/>
            </a:solidFill>
            <a:prstDash val="lgDashDotDot"/>
            <a:round/>
            <a:headEnd/>
            <a:tailEnd/>
          </a:ln>
          <a:effectLst/>
        </p:spPr>
        <p:txBody>
          <a:bodyPr/>
          <a:lstStyle/>
          <a:p>
            <a:endParaRPr lang="en-US" sz="1800">
              <a:latin typeface="+mn-lt"/>
            </a:endParaRPr>
          </a:p>
        </p:txBody>
      </p:sp>
      <p:sp>
        <p:nvSpPr>
          <p:cNvPr id="12302" name="Line 14"/>
          <p:cNvSpPr>
            <a:spLocks noChangeShapeType="1"/>
          </p:cNvSpPr>
          <p:nvPr/>
        </p:nvSpPr>
        <p:spPr bwMode="auto">
          <a:xfrm flipH="1">
            <a:off x="2312987" y="1307307"/>
            <a:ext cx="3717925" cy="914400"/>
          </a:xfrm>
          <a:prstGeom prst="line">
            <a:avLst/>
          </a:prstGeom>
          <a:noFill/>
          <a:ln w="9525">
            <a:solidFill>
              <a:schemeClr val="tx1"/>
            </a:solidFill>
            <a:prstDash val="dash"/>
            <a:round/>
            <a:headEnd/>
            <a:tailEnd/>
          </a:ln>
          <a:effectLst/>
        </p:spPr>
        <p:txBody>
          <a:bodyPr/>
          <a:lstStyle/>
          <a:p>
            <a:endParaRPr lang="en-US" sz="1800">
              <a:latin typeface="+mn-lt"/>
            </a:endParaRPr>
          </a:p>
        </p:txBody>
      </p:sp>
      <p:sp>
        <p:nvSpPr>
          <p:cNvPr id="12304" name="Line 16"/>
          <p:cNvSpPr>
            <a:spLocks noChangeShapeType="1"/>
          </p:cNvSpPr>
          <p:nvPr/>
        </p:nvSpPr>
        <p:spPr bwMode="auto">
          <a:xfrm flipH="1">
            <a:off x="5754017" y="1143779"/>
            <a:ext cx="158750" cy="2563812"/>
          </a:xfrm>
          <a:prstGeom prst="line">
            <a:avLst/>
          </a:prstGeom>
          <a:noFill/>
          <a:ln w="9525">
            <a:solidFill>
              <a:schemeClr val="tx1"/>
            </a:solidFill>
            <a:round/>
            <a:headEnd/>
            <a:tailEnd/>
          </a:ln>
          <a:effectLst/>
        </p:spPr>
        <p:txBody>
          <a:bodyPr/>
          <a:lstStyle/>
          <a:p>
            <a:endParaRPr lang="en-US" sz="1800">
              <a:latin typeface="+mn-lt"/>
            </a:endParaRPr>
          </a:p>
        </p:txBody>
      </p:sp>
      <p:sp>
        <p:nvSpPr>
          <p:cNvPr id="12305" name="Line 17"/>
          <p:cNvSpPr>
            <a:spLocks noChangeShapeType="1"/>
          </p:cNvSpPr>
          <p:nvPr/>
        </p:nvSpPr>
        <p:spPr bwMode="auto">
          <a:xfrm>
            <a:off x="4948237" y="1323701"/>
            <a:ext cx="1944687" cy="647700"/>
          </a:xfrm>
          <a:prstGeom prst="line">
            <a:avLst/>
          </a:prstGeom>
          <a:noFill/>
          <a:ln w="9525">
            <a:solidFill>
              <a:schemeClr val="tx1"/>
            </a:solidFill>
            <a:round/>
            <a:headEnd/>
            <a:tailEnd/>
          </a:ln>
          <a:effectLst/>
        </p:spPr>
        <p:txBody>
          <a:bodyPr/>
          <a:lstStyle/>
          <a:p>
            <a:endParaRPr lang="en-US" sz="1800">
              <a:latin typeface="+mn-lt"/>
            </a:endParaRPr>
          </a:p>
        </p:txBody>
      </p:sp>
      <p:sp>
        <p:nvSpPr>
          <p:cNvPr id="12306" name="Line 18"/>
          <p:cNvSpPr>
            <a:spLocks noChangeShapeType="1"/>
          </p:cNvSpPr>
          <p:nvPr/>
        </p:nvSpPr>
        <p:spPr bwMode="auto">
          <a:xfrm flipV="1">
            <a:off x="3059113" y="1502826"/>
            <a:ext cx="3817937" cy="1944687"/>
          </a:xfrm>
          <a:prstGeom prst="line">
            <a:avLst/>
          </a:prstGeom>
          <a:noFill/>
          <a:ln w="12700">
            <a:solidFill>
              <a:srgbClr val="6699FF"/>
            </a:solidFill>
            <a:round/>
            <a:headEnd/>
            <a:tailEnd/>
          </a:ln>
          <a:effectLst/>
        </p:spPr>
        <p:txBody>
          <a:bodyPr/>
          <a:lstStyle/>
          <a:p>
            <a:endParaRPr lang="en-US" sz="1800">
              <a:latin typeface="+mn-lt"/>
            </a:endParaRPr>
          </a:p>
        </p:txBody>
      </p:sp>
      <p:sp>
        <p:nvSpPr>
          <p:cNvPr id="12307" name="Line 19"/>
          <p:cNvSpPr>
            <a:spLocks noChangeShapeType="1"/>
          </p:cNvSpPr>
          <p:nvPr/>
        </p:nvSpPr>
        <p:spPr bwMode="auto">
          <a:xfrm flipV="1">
            <a:off x="3684588" y="3217863"/>
            <a:ext cx="2111375" cy="1074737"/>
          </a:xfrm>
          <a:prstGeom prst="line">
            <a:avLst/>
          </a:prstGeom>
          <a:noFill/>
          <a:ln w="19050">
            <a:solidFill>
              <a:srgbClr val="66FF33"/>
            </a:solidFill>
            <a:prstDash val="lgDash"/>
            <a:round/>
            <a:headEnd/>
            <a:tailEnd/>
          </a:ln>
          <a:effectLst/>
        </p:spPr>
        <p:txBody>
          <a:bodyPr/>
          <a:lstStyle/>
          <a:p>
            <a:endParaRPr lang="en-US" sz="1800">
              <a:latin typeface="+mn-lt"/>
            </a:endParaRPr>
          </a:p>
        </p:txBody>
      </p:sp>
      <p:sp>
        <p:nvSpPr>
          <p:cNvPr id="12308" name="Line 20"/>
          <p:cNvSpPr>
            <a:spLocks noChangeShapeType="1"/>
          </p:cNvSpPr>
          <p:nvPr/>
        </p:nvSpPr>
        <p:spPr bwMode="auto">
          <a:xfrm>
            <a:off x="1908175" y="836613"/>
            <a:ext cx="3168650" cy="3744912"/>
          </a:xfrm>
          <a:prstGeom prst="line">
            <a:avLst/>
          </a:prstGeom>
          <a:noFill/>
          <a:ln w="9525">
            <a:solidFill>
              <a:schemeClr val="tx1"/>
            </a:solidFill>
            <a:prstDash val="lgDash"/>
            <a:round/>
            <a:headEnd/>
            <a:tailEnd/>
          </a:ln>
          <a:effectLst/>
        </p:spPr>
        <p:txBody>
          <a:bodyPr/>
          <a:lstStyle/>
          <a:p>
            <a:endParaRPr lang="en-US" sz="1800">
              <a:latin typeface="+mn-lt"/>
            </a:endParaRPr>
          </a:p>
        </p:txBody>
      </p:sp>
      <p:sp>
        <p:nvSpPr>
          <p:cNvPr id="12309" name="Line 21"/>
          <p:cNvSpPr>
            <a:spLocks noChangeShapeType="1"/>
          </p:cNvSpPr>
          <p:nvPr/>
        </p:nvSpPr>
        <p:spPr bwMode="auto">
          <a:xfrm flipV="1">
            <a:off x="4012245" y="4908419"/>
            <a:ext cx="1138238" cy="411162"/>
          </a:xfrm>
          <a:prstGeom prst="line">
            <a:avLst/>
          </a:prstGeom>
          <a:noFill/>
          <a:ln w="9525">
            <a:solidFill>
              <a:schemeClr val="tx1"/>
            </a:solidFill>
            <a:round/>
            <a:headEnd/>
            <a:tailEnd/>
          </a:ln>
          <a:effectLst/>
        </p:spPr>
        <p:txBody>
          <a:bodyPr/>
          <a:lstStyle/>
          <a:p>
            <a:endParaRPr lang="en-US" sz="1800">
              <a:latin typeface="+mn-lt"/>
            </a:endParaRPr>
          </a:p>
        </p:txBody>
      </p:sp>
      <p:sp>
        <p:nvSpPr>
          <p:cNvPr id="12310" name="Line 22"/>
          <p:cNvSpPr>
            <a:spLocks noChangeShapeType="1"/>
          </p:cNvSpPr>
          <p:nvPr/>
        </p:nvSpPr>
        <p:spPr bwMode="auto">
          <a:xfrm flipV="1">
            <a:off x="2662861" y="1265745"/>
            <a:ext cx="3471863" cy="1770062"/>
          </a:xfrm>
          <a:prstGeom prst="line">
            <a:avLst/>
          </a:prstGeom>
          <a:noFill/>
          <a:ln w="9525" cap="rnd">
            <a:solidFill>
              <a:srgbClr val="9933FF"/>
            </a:solidFill>
            <a:prstDash val="sysDot"/>
            <a:round/>
            <a:headEnd/>
            <a:tailEnd/>
          </a:ln>
          <a:effectLst/>
        </p:spPr>
        <p:txBody>
          <a:bodyPr/>
          <a:lstStyle/>
          <a:p>
            <a:endParaRPr lang="en-US" sz="1800">
              <a:latin typeface="+mn-lt"/>
            </a:endParaRPr>
          </a:p>
        </p:txBody>
      </p:sp>
      <p:sp>
        <p:nvSpPr>
          <p:cNvPr id="12311" name="Line 23"/>
          <p:cNvSpPr>
            <a:spLocks noChangeShapeType="1"/>
          </p:cNvSpPr>
          <p:nvPr/>
        </p:nvSpPr>
        <p:spPr bwMode="auto">
          <a:xfrm>
            <a:off x="3429000" y="1250950"/>
            <a:ext cx="0" cy="661988"/>
          </a:xfrm>
          <a:prstGeom prst="line">
            <a:avLst/>
          </a:prstGeom>
          <a:noFill/>
          <a:ln w="9525">
            <a:solidFill>
              <a:schemeClr val="tx1"/>
            </a:solidFill>
            <a:round/>
            <a:headEnd/>
            <a:tailEnd type="triangle" w="med" len="med"/>
          </a:ln>
          <a:effectLst/>
        </p:spPr>
        <p:txBody>
          <a:bodyPr/>
          <a:lstStyle/>
          <a:p>
            <a:endParaRPr lang="en-US" sz="1800">
              <a:latin typeface="+mn-lt"/>
            </a:endParaRPr>
          </a:p>
        </p:txBody>
      </p:sp>
      <p:sp>
        <p:nvSpPr>
          <p:cNvPr id="12312" name="Line 24"/>
          <p:cNvSpPr>
            <a:spLocks noChangeShapeType="1"/>
          </p:cNvSpPr>
          <p:nvPr/>
        </p:nvSpPr>
        <p:spPr bwMode="auto">
          <a:xfrm>
            <a:off x="5246485" y="1903476"/>
            <a:ext cx="11113" cy="663575"/>
          </a:xfrm>
          <a:prstGeom prst="line">
            <a:avLst/>
          </a:prstGeom>
          <a:noFill/>
          <a:ln w="9525">
            <a:solidFill>
              <a:schemeClr val="tx1"/>
            </a:solidFill>
            <a:round/>
            <a:headEnd/>
            <a:tailEnd type="triangle" w="med" len="med"/>
          </a:ln>
          <a:effectLst/>
        </p:spPr>
        <p:txBody>
          <a:bodyPr/>
          <a:lstStyle/>
          <a:p>
            <a:endParaRPr lang="en-US" sz="1800">
              <a:latin typeface="+mn-lt"/>
            </a:endParaRPr>
          </a:p>
        </p:txBody>
      </p:sp>
      <p:sp>
        <p:nvSpPr>
          <p:cNvPr id="12313" name="Line 25"/>
          <p:cNvSpPr>
            <a:spLocks noChangeShapeType="1"/>
          </p:cNvSpPr>
          <p:nvPr/>
        </p:nvSpPr>
        <p:spPr bwMode="auto">
          <a:xfrm flipH="1">
            <a:off x="4789488" y="3352800"/>
            <a:ext cx="23812" cy="914400"/>
          </a:xfrm>
          <a:prstGeom prst="line">
            <a:avLst/>
          </a:prstGeom>
          <a:noFill/>
          <a:ln w="9525">
            <a:solidFill>
              <a:schemeClr val="tx1"/>
            </a:solidFill>
            <a:round/>
            <a:headEnd/>
            <a:tailEnd type="triangle" w="med" len="med"/>
          </a:ln>
          <a:effectLst/>
        </p:spPr>
        <p:txBody>
          <a:bodyPr/>
          <a:lstStyle/>
          <a:p>
            <a:endParaRPr lang="en-US" sz="1800">
              <a:latin typeface="+mn-lt"/>
            </a:endParaRPr>
          </a:p>
        </p:txBody>
      </p:sp>
      <p:sp>
        <p:nvSpPr>
          <p:cNvPr id="12314" name="Line 26"/>
          <p:cNvSpPr>
            <a:spLocks noChangeShapeType="1"/>
          </p:cNvSpPr>
          <p:nvPr/>
        </p:nvSpPr>
        <p:spPr bwMode="auto">
          <a:xfrm flipH="1">
            <a:off x="5364163" y="2636838"/>
            <a:ext cx="30162" cy="2109787"/>
          </a:xfrm>
          <a:prstGeom prst="line">
            <a:avLst/>
          </a:prstGeom>
          <a:noFill/>
          <a:ln w="9525">
            <a:solidFill>
              <a:schemeClr val="tx1"/>
            </a:solidFill>
            <a:round/>
            <a:headEnd/>
            <a:tailEnd type="triangle" w="med" len="med"/>
          </a:ln>
          <a:effectLst/>
        </p:spPr>
        <p:txBody>
          <a:bodyPr/>
          <a:lstStyle/>
          <a:p>
            <a:endParaRPr lang="en-US" sz="1800">
              <a:latin typeface="+mn-lt"/>
            </a:endParaRPr>
          </a:p>
        </p:txBody>
      </p:sp>
      <p:sp>
        <p:nvSpPr>
          <p:cNvPr id="12315" name="Line 27"/>
          <p:cNvSpPr>
            <a:spLocks noChangeShapeType="1"/>
          </p:cNvSpPr>
          <p:nvPr/>
        </p:nvSpPr>
        <p:spPr bwMode="auto">
          <a:xfrm>
            <a:off x="3492500" y="1484313"/>
            <a:ext cx="30163" cy="2239962"/>
          </a:xfrm>
          <a:prstGeom prst="line">
            <a:avLst/>
          </a:prstGeom>
          <a:noFill/>
          <a:ln w="9525">
            <a:solidFill>
              <a:schemeClr val="tx1"/>
            </a:solidFill>
            <a:round/>
            <a:headEnd/>
            <a:tailEnd type="triangle" w="med" len="med"/>
          </a:ln>
          <a:effectLst/>
        </p:spPr>
        <p:txBody>
          <a:bodyPr/>
          <a:lstStyle/>
          <a:p>
            <a:endParaRPr lang="en-US" sz="1800">
              <a:latin typeface="+mn-lt"/>
            </a:endParaRPr>
          </a:p>
        </p:txBody>
      </p:sp>
      <p:grpSp>
        <p:nvGrpSpPr>
          <p:cNvPr id="2" name="Group 28"/>
          <p:cNvGrpSpPr>
            <a:grpSpLocks/>
          </p:cNvGrpSpPr>
          <p:nvPr/>
        </p:nvGrpSpPr>
        <p:grpSpPr bwMode="auto">
          <a:xfrm>
            <a:off x="4140200" y="1196975"/>
            <a:ext cx="969963" cy="3624263"/>
            <a:chOff x="4464" y="1296"/>
            <a:chExt cx="1039" cy="2544"/>
          </a:xfrm>
        </p:grpSpPr>
        <p:sp>
          <p:nvSpPr>
            <p:cNvPr id="12317" name="Line 29"/>
            <p:cNvSpPr>
              <a:spLocks noChangeShapeType="1"/>
            </p:cNvSpPr>
            <p:nvPr/>
          </p:nvSpPr>
          <p:spPr bwMode="auto">
            <a:xfrm>
              <a:off x="4464" y="1296"/>
              <a:ext cx="0" cy="2544"/>
            </a:xfrm>
            <a:prstGeom prst="line">
              <a:avLst/>
            </a:prstGeom>
            <a:noFill/>
            <a:ln w="76200">
              <a:solidFill>
                <a:srgbClr val="66CCFF"/>
              </a:solidFill>
              <a:prstDash val="dash"/>
              <a:round/>
              <a:headEnd/>
              <a:tailEnd type="triangle" w="lg" len="lg"/>
            </a:ln>
            <a:effectLst/>
          </p:spPr>
          <p:txBody>
            <a:bodyPr/>
            <a:lstStyle/>
            <a:p>
              <a:endParaRPr lang="en-US" sz="1800">
                <a:latin typeface="+mn-lt"/>
              </a:endParaRPr>
            </a:p>
          </p:txBody>
        </p:sp>
        <p:grpSp>
          <p:nvGrpSpPr>
            <p:cNvPr id="3" name="Group 30"/>
            <p:cNvGrpSpPr>
              <a:grpSpLocks/>
            </p:cNvGrpSpPr>
            <p:nvPr/>
          </p:nvGrpSpPr>
          <p:grpSpPr bwMode="auto">
            <a:xfrm rot="-2995103">
              <a:off x="5027" y="1463"/>
              <a:ext cx="375" cy="576"/>
              <a:chOff x="5001" y="1344"/>
              <a:chExt cx="206" cy="432"/>
            </a:xfrm>
          </p:grpSpPr>
          <p:sp>
            <p:nvSpPr>
              <p:cNvPr id="12319" name="Freeform 31"/>
              <p:cNvSpPr>
                <a:spLocks/>
              </p:cNvSpPr>
              <p:nvPr/>
            </p:nvSpPr>
            <p:spPr bwMode="auto">
              <a:xfrm>
                <a:off x="5008" y="1344"/>
                <a:ext cx="99" cy="216"/>
              </a:xfrm>
              <a:custGeom>
                <a:avLst/>
                <a:gdLst/>
                <a:ahLst/>
                <a:cxnLst>
                  <a:cxn ang="0">
                    <a:pos x="553" y="66"/>
                  </a:cxn>
                  <a:cxn ang="0">
                    <a:pos x="493" y="24"/>
                  </a:cxn>
                  <a:cxn ang="0">
                    <a:pos x="362" y="0"/>
                  </a:cxn>
                  <a:cxn ang="0">
                    <a:pos x="233" y="29"/>
                  </a:cxn>
                  <a:cxn ang="0">
                    <a:pos x="129" y="129"/>
                  </a:cxn>
                  <a:cxn ang="0">
                    <a:pos x="61" y="258"/>
                  </a:cxn>
                  <a:cxn ang="0">
                    <a:pos x="27" y="440"/>
                  </a:cxn>
                  <a:cxn ang="0">
                    <a:pos x="0" y="702"/>
                  </a:cxn>
                  <a:cxn ang="0">
                    <a:pos x="8" y="969"/>
                  </a:cxn>
                  <a:cxn ang="0">
                    <a:pos x="35" y="1112"/>
                  </a:cxn>
                  <a:cxn ang="0">
                    <a:pos x="78" y="1226"/>
                  </a:cxn>
                  <a:cxn ang="0">
                    <a:pos x="138" y="1298"/>
                  </a:cxn>
                  <a:cxn ang="0">
                    <a:pos x="246" y="1298"/>
                  </a:cxn>
                  <a:cxn ang="0">
                    <a:pos x="376" y="1261"/>
                  </a:cxn>
                  <a:cxn ang="0">
                    <a:pos x="437" y="1140"/>
                  </a:cxn>
                  <a:cxn ang="0">
                    <a:pos x="427" y="945"/>
                  </a:cxn>
                  <a:cxn ang="0">
                    <a:pos x="389" y="816"/>
                  </a:cxn>
                  <a:cxn ang="0">
                    <a:pos x="345" y="616"/>
                  </a:cxn>
                  <a:cxn ang="0">
                    <a:pos x="320" y="525"/>
                  </a:cxn>
                  <a:cxn ang="0">
                    <a:pos x="337" y="372"/>
                  </a:cxn>
                  <a:cxn ang="0">
                    <a:pos x="398" y="330"/>
                  </a:cxn>
                  <a:cxn ang="0">
                    <a:pos x="462" y="330"/>
                  </a:cxn>
                  <a:cxn ang="0">
                    <a:pos x="570" y="272"/>
                  </a:cxn>
                  <a:cxn ang="0">
                    <a:pos x="592" y="187"/>
                  </a:cxn>
                  <a:cxn ang="0">
                    <a:pos x="570" y="101"/>
                  </a:cxn>
                  <a:cxn ang="0">
                    <a:pos x="553" y="66"/>
                  </a:cxn>
                </a:cxnLst>
                <a:rect l="0" t="0" r="r" b="b"/>
                <a:pathLst>
                  <a:path w="592" h="1298">
                    <a:moveTo>
                      <a:pt x="553" y="66"/>
                    </a:moveTo>
                    <a:lnTo>
                      <a:pt x="493" y="24"/>
                    </a:lnTo>
                    <a:lnTo>
                      <a:pt x="362" y="0"/>
                    </a:lnTo>
                    <a:lnTo>
                      <a:pt x="233" y="29"/>
                    </a:lnTo>
                    <a:lnTo>
                      <a:pt x="129" y="129"/>
                    </a:lnTo>
                    <a:lnTo>
                      <a:pt x="61" y="258"/>
                    </a:lnTo>
                    <a:lnTo>
                      <a:pt x="27" y="440"/>
                    </a:lnTo>
                    <a:lnTo>
                      <a:pt x="0" y="702"/>
                    </a:lnTo>
                    <a:lnTo>
                      <a:pt x="8" y="969"/>
                    </a:lnTo>
                    <a:lnTo>
                      <a:pt x="35" y="1112"/>
                    </a:lnTo>
                    <a:lnTo>
                      <a:pt x="78" y="1226"/>
                    </a:lnTo>
                    <a:lnTo>
                      <a:pt x="138" y="1298"/>
                    </a:lnTo>
                    <a:lnTo>
                      <a:pt x="246" y="1298"/>
                    </a:lnTo>
                    <a:lnTo>
                      <a:pt x="376" y="1261"/>
                    </a:lnTo>
                    <a:lnTo>
                      <a:pt x="437" y="1140"/>
                    </a:lnTo>
                    <a:lnTo>
                      <a:pt x="427" y="945"/>
                    </a:lnTo>
                    <a:lnTo>
                      <a:pt x="389" y="816"/>
                    </a:lnTo>
                    <a:lnTo>
                      <a:pt x="345" y="616"/>
                    </a:lnTo>
                    <a:lnTo>
                      <a:pt x="320" y="525"/>
                    </a:lnTo>
                    <a:lnTo>
                      <a:pt x="337" y="372"/>
                    </a:lnTo>
                    <a:lnTo>
                      <a:pt x="398" y="330"/>
                    </a:lnTo>
                    <a:lnTo>
                      <a:pt x="462" y="330"/>
                    </a:lnTo>
                    <a:lnTo>
                      <a:pt x="570" y="272"/>
                    </a:lnTo>
                    <a:lnTo>
                      <a:pt x="592" y="187"/>
                    </a:lnTo>
                    <a:lnTo>
                      <a:pt x="570" y="101"/>
                    </a:lnTo>
                    <a:lnTo>
                      <a:pt x="553" y="66"/>
                    </a:lnTo>
                    <a:close/>
                  </a:path>
                </a:pathLst>
              </a:custGeom>
              <a:solidFill>
                <a:srgbClr val="000000"/>
              </a:solidFill>
              <a:ln w="9525">
                <a:noFill/>
                <a:round/>
                <a:headEnd/>
                <a:tailEnd/>
              </a:ln>
            </p:spPr>
            <p:txBody>
              <a:bodyPr/>
              <a:lstStyle/>
              <a:p>
                <a:endParaRPr lang="en-US" sz="1800">
                  <a:latin typeface="+mn-lt"/>
                </a:endParaRPr>
              </a:p>
            </p:txBody>
          </p:sp>
          <p:sp>
            <p:nvSpPr>
              <p:cNvPr id="12320" name="Freeform 32"/>
              <p:cNvSpPr>
                <a:spLocks/>
              </p:cNvSpPr>
              <p:nvPr/>
            </p:nvSpPr>
            <p:spPr bwMode="auto">
              <a:xfrm>
                <a:off x="5109" y="1345"/>
                <a:ext cx="98" cy="98"/>
              </a:xfrm>
              <a:custGeom>
                <a:avLst/>
                <a:gdLst/>
                <a:ahLst/>
                <a:cxnLst>
                  <a:cxn ang="0">
                    <a:pos x="4" y="100"/>
                  </a:cxn>
                  <a:cxn ang="0">
                    <a:pos x="86" y="32"/>
                  </a:cxn>
                  <a:cxn ang="0">
                    <a:pos x="196" y="0"/>
                  </a:cxn>
                  <a:cxn ang="0">
                    <a:pos x="361" y="6"/>
                  </a:cxn>
                  <a:cxn ang="0">
                    <a:pos x="511" y="63"/>
                  </a:cxn>
                  <a:cxn ang="0">
                    <a:pos x="580" y="163"/>
                  </a:cxn>
                  <a:cxn ang="0">
                    <a:pos x="590" y="272"/>
                  </a:cxn>
                  <a:cxn ang="0">
                    <a:pos x="548" y="346"/>
                  </a:cxn>
                  <a:cxn ang="0">
                    <a:pos x="466" y="393"/>
                  </a:cxn>
                  <a:cxn ang="0">
                    <a:pos x="342" y="413"/>
                  </a:cxn>
                  <a:cxn ang="0">
                    <a:pos x="274" y="397"/>
                  </a:cxn>
                  <a:cxn ang="0">
                    <a:pos x="155" y="585"/>
                  </a:cxn>
                  <a:cxn ang="0">
                    <a:pos x="127" y="580"/>
                  </a:cxn>
                  <a:cxn ang="0">
                    <a:pos x="223" y="382"/>
                  </a:cxn>
                  <a:cxn ang="0">
                    <a:pos x="137" y="361"/>
                  </a:cxn>
                  <a:cxn ang="0">
                    <a:pos x="82" y="314"/>
                  </a:cxn>
                  <a:cxn ang="0">
                    <a:pos x="32" y="251"/>
                  </a:cxn>
                  <a:cxn ang="0">
                    <a:pos x="0" y="173"/>
                  </a:cxn>
                  <a:cxn ang="0">
                    <a:pos x="4" y="100"/>
                  </a:cxn>
                </a:cxnLst>
                <a:rect l="0" t="0" r="r" b="b"/>
                <a:pathLst>
                  <a:path w="590" h="585">
                    <a:moveTo>
                      <a:pt x="4" y="100"/>
                    </a:moveTo>
                    <a:lnTo>
                      <a:pt x="86" y="32"/>
                    </a:lnTo>
                    <a:lnTo>
                      <a:pt x="196" y="0"/>
                    </a:lnTo>
                    <a:lnTo>
                      <a:pt x="361" y="6"/>
                    </a:lnTo>
                    <a:lnTo>
                      <a:pt x="511" y="63"/>
                    </a:lnTo>
                    <a:lnTo>
                      <a:pt x="580" y="163"/>
                    </a:lnTo>
                    <a:lnTo>
                      <a:pt x="590" y="272"/>
                    </a:lnTo>
                    <a:lnTo>
                      <a:pt x="548" y="346"/>
                    </a:lnTo>
                    <a:lnTo>
                      <a:pt x="466" y="393"/>
                    </a:lnTo>
                    <a:lnTo>
                      <a:pt x="342" y="413"/>
                    </a:lnTo>
                    <a:lnTo>
                      <a:pt x="274" y="397"/>
                    </a:lnTo>
                    <a:lnTo>
                      <a:pt x="155" y="585"/>
                    </a:lnTo>
                    <a:lnTo>
                      <a:pt x="127" y="580"/>
                    </a:lnTo>
                    <a:lnTo>
                      <a:pt x="223" y="382"/>
                    </a:lnTo>
                    <a:lnTo>
                      <a:pt x="137" y="361"/>
                    </a:lnTo>
                    <a:lnTo>
                      <a:pt x="82" y="314"/>
                    </a:lnTo>
                    <a:lnTo>
                      <a:pt x="32" y="251"/>
                    </a:lnTo>
                    <a:lnTo>
                      <a:pt x="0" y="173"/>
                    </a:lnTo>
                    <a:lnTo>
                      <a:pt x="4" y="100"/>
                    </a:lnTo>
                    <a:close/>
                  </a:path>
                </a:pathLst>
              </a:custGeom>
              <a:solidFill>
                <a:srgbClr val="000000"/>
              </a:solidFill>
              <a:ln w="9525">
                <a:noFill/>
                <a:round/>
                <a:headEnd/>
                <a:tailEnd/>
              </a:ln>
            </p:spPr>
            <p:txBody>
              <a:bodyPr/>
              <a:lstStyle/>
              <a:p>
                <a:endParaRPr lang="en-US" sz="1800">
                  <a:latin typeface="+mn-lt"/>
                </a:endParaRPr>
              </a:p>
            </p:txBody>
          </p:sp>
          <p:sp>
            <p:nvSpPr>
              <p:cNvPr id="12321" name="Freeform 33"/>
              <p:cNvSpPr>
                <a:spLocks/>
              </p:cNvSpPr>
              <p:nvPr/>
            </p:nvSpPr>
            <p:spPr bwMode="auto">
              <a:xfrm>
                <a:off x="5079" y="1380"/>
                <a:ext cx="32" cy="226"/>
              </a:xfrm>
              <a:custGeom>
                <a:avLst/>
                <a:gdLst/>
                <a:ahLst/>
                <a:cxnLst>
                  <a:cxn ang="0">
                    <a:pos x="79" y="0"/>
                  </a:cxn>
                  <a:cxn ang="0">
                    <a:pos x="126" y="57"/>
                  </a:cxn>
                  <a:cxn ang="0">
                    <a:pos x="149" y="151"/>
                  </a:cxn>
                  <a:cxn ang="0">
                    <a:pos x="153" y="337"/>
                  </a:cxn>
                  <a:cxn ang="0">
                    <a:pos x="135" y="578"/>
                  </a:cxn>
                  <a:cxn ang="0">
                    <a:pos x="140" y="827"/>
                  </a:cxn>
                  <a:cxn ang="0">
                    <a:pos x="149" y="993"/>
                  </a:cxn>
                  <a:cxn ang="0">
                    <a:pos x="191" y="1150"/>
                  </a:cxn>
                  <a:cxn ang="0">
                    <a:pos x="181" y="1244"/>
                  </a:cxn>
                  <a:cxn ang="0">
                    <a:pos x="97" y="1343"/>
                  </a:cxn>
                  <a:cxn ang="0">
                    <a:pos x="23" y="1353"/>
                  </a:cxn>
                  <a:cxn ang="0">
                    <a:pos x="0" y="1312"/>
                  </a:cxn>
                  <a:cxn ang="0">
                    <a:pos x="28" y="1296"/>
                  </a:cxn>
                  <a:cxn ang="0">
                    <a:pos x="70" y="1296"/>
                  </a:cxn>
                  <a:cxn ang="0">
                    <a:pos x="126" y="1265"/>
                  </a:cxn>
                  <a:cxn ang="0">
                    <a:pos x="140" y="1165"/>
                  </a:cxn>
                  <a:cxn ang="0">
                    <a:pos x="120" y="1103"/>
                  </a:cxn>
                  <a:cxn ang="0">
                    <a:pos x="65" y="1087"/>
                  </a:cxn>
                  <a:cxn ang="0">
                    <a:pos x="65" y="983"/>
                  </a:cxn>
                  <a:cxn ang="0">
                    <a:pos x="97" y="905"/>
                  </a:cxn>
                  <a:cxn ang="0">
                    <a:pos x="93" y="682"/>
                  </a:cxn>
                  <a:cxn ang="0">
                    <a:pos x="93" y="494"/>
                  </a:cxn>
                  <a:cxn ang="0">
                    <a:pos x="93" y="359"/>
                  </a:cxn>
                  <a:cxn ang="0">
                    <a:pos x="70" y="229"/>
                  </a:cxn>
                  <a:cxn ang="0">
                    <a:pos x="28" y="94"/>
                  </a:cxn>
                  <a:cxn ang="0">
                    <a:pos x="51" y="47"/>
                  </a:cxn>
                  <a:cxn ang="0">
                    <a:pos x="79" y="0"/>
                  </a:cxn>
                </a:cxnLst>
                <a:rect l="0" t="0" r="r" b="b"/>
                <a:pathLst>
                  <a:path w="191" h="1353">
                    <a:moveTo>
                      <a:pt x="79" y="0"/>
                    </a:moveTo>
                    <a:lnTo>
                      <a:pt x="126" y="57"/>
                    </a:lnTo>
                    <a:lnTo>
                      <a:pt x="149" y="151"/>
                    </a:lnTo>
                    <a:lnTo>
                      <a:pt x="153" y="337"/>
                    </a:lnTo>
                    <a:lnTo>
                      <a:pt x="135" y="578"/>
                    </a:lnTo>
                    <a:lnTo>
                      <a:pt x="140" y="827"/>
                    </a:lnTo>
                    <a:lnTo>
                      <a:pt x="149" y="993"/>
                    </a:lnTo>
                    <a:lnTo>
                      <a:pt x="191" y="1150"/>
                    </a:lnTo>
                    <a:lnTo>
                      <a:pt x="181" y="1244"/>
                    </a:lnTo>
                    <a:lnTo>
                      <a:pt x="97" y="1343"/>
                    </a:lnTo>
                    <a:lnTo>
                      <a:pt x="23" y="1353"/>
                    </a:lnTo>
                    <a:lnTo>
                      <a:pt x="0" y="1312"/>
                    </a:lnTo>
                    <a:lnTo>
                      <a:pt x="28" y="1296"/>
                    </a:lnTo>
                    <a:lnTo>
                      <a:pt x="70" y="1296"/>
                    </a:lnTo>
                    <a:lnTo>
                      <a:pt x="126" y="1265"/>
                    </a:lnTo>
                    <a:lnTo>
                      <a:pt x="140" y="1165"/>
                    </a:lnTo>
                    <a:lnTo>
                      <a:pt x="120" y="1103"/>
                    </a:lnTo>
                    <a:lnTo>
                      <a:pt x="65" y="1087"/>
                    </a:lnTo>
                    <a:lnTo>
                      <a:pt x="65" y="983"/>
                    </a:lnTo>
                    <a:lnTo>
                      <a:pt x="97" y="905"/>
                    </a:lnTo>
                    <a:lnTo>
                      <a:pt x="93" y="682"/>
                    </a:lnTo>
                    <a:lnTo>
                      <a:pt x="93" y="494"/>
                    </a:lnTo>
                    <a:lnTo>
                      <a:pt x="93" y="359"/>
                    </a:lnTo>
                    <a:lnTo>
                      <a:pt x="70" y="229"/>
                    </a:lnTo>
                    <a:lnTo>
                      <a:pt x="28" y="94"/>
                    </a:lnTo>
                    <a:lnTo>
                      <a:pt x="51" y="47"/>
                    </a:lnTo>
                    <a:lnTo>
                      <a:pt x="79" y="0"/>
                    </a:lnTo>
                    <a:close/>
                  </a:path>
                </a:pathLst>
              </a:custGeom>
              <a:solidFill>
                <a:srgbClr val="000000"/>
              </a:solidFill>
              <a:ln w="9525">
                <a:noFill/>
                <a:round/>
                <a:headEnd/>
                <a:tailEnd/>
              </a:ln>
            </p:spPr>
            <p:txBody>
              <a:bodyPr/>
              <a:lstStyle/>
              <a:p>
                <a:endParaRPr lang="en-US" sz="1800">
                  <a:latin typeface="+mn-lt"/>
                </a:endParaRPr>
              </a:p>
            </p:txBody>
          </p:sp>
          <p:sp>
            <p:nvSpPr>
              <p:cNvPr id="12322" name="Freeform 34"/>
              <p:cNvSpPr>
                <a:spLocks/>
              </p:cNvSpPr>
              <p:nvPr/>
            </p:nvSpPr>
            <p:spPr bwMode="auto">
              <a:xfrm>
                <a:off x="5014" y="1535"/>
                <a:ext cx="77" cy="241"/>
              </a:xfrm>
              <a:custGeom>
                <a:avLst/>
                <a:gdLst/>
                <a:ahLst/>
                <a:cxnLst>
                  <a:cxn ang="0">
                    <a:pos x="128" y="0"/>
                  </a:cxn>
                  <a:cxn ang="0">
                    <a:pos x="206" y="0"/>
                  </a:cxn>
                  <a:cxn ang="0">
                    <a:pos x="260" y="32"/>
                  </a:cxn>
                  <a:cxn ang="0">
                    <a:pos x="279" y="147"/>
                  </a:cxn>
                  <a:cxn ang="0">
                    <a:pos x="279" y="335"/>
                  </a:cxn>
                  <a:cxn ang="0">
                    <a:pos x="251" y="538"/>
                  </a:cxn>
                  <a:cxn ang="0">
                    <a:pos x="196" y="632"/>
                  </a:cxn>
                  <a:cxn ang="0">
                    <a:pos x="142" y="836"/>
                  </a:cxn>
                  <a:cxn ang="0">
                    <a:pos x="100" y="1009"/>
                  </a:cxn>
                  <a:cxn ang="0">
                    <a:pos x="100" y="1176"/>
                  </a:cxn>
                  <a:cxn ang="0">
                    <a:pos x="100" y="1286"/>
                  </a:cxn>
                  <a:cxn ang="0">
                    <a:pos x="251" y="1270"/>
                  </a:cxn>
                  <a:cxn ang="0">
                    <a:pos x="388" y="1291"/>
                  </a:cxn>
                  <a:cxn ang="0">
                    <a:pos x="458" y="1338"/>
                  </a:cxn>
                  <a:cxn ang="0">
                    <a:pos x="425" y="1427"/>
                  </a:cxn>
                  <a:cxn ang="0">
                    <a:pos x="384" y="1442"/>
                  </a:cxn>
                  <a:cxn ang="0">
                    <a:pos x="343" y="1395"/>
                  </a:cxn>
                  <a:cxn ang="0">
                    <a:pos x="265" y="1348"/>
                  </a:cxn>
                  <a:cxn ang="0">
                    <a:pos x="151" y="1348"/>
                  </a:cxn>
                  <a:cxn ang="0">
                    <a:pos x="46" y="1354"/>
                  </a:cxn>
                  <a:cxn ang="0">
                    <a:pos x="0" y="1348"/>
                  </a:cxn>
                  <a:cxn ang="0">
                    <a:pos x="0" y="1307"/>
                  </a:cxn>
                  <a:cxn ang="0">
                    <a:pos x="18" y="1276"/>
                  </a:cxn>
                  <a:cxn ang="0">
                    <a:pos x="46" y="1144"/>
                  </a:cxn>
                  <a:cxn ang="0">
                    <a:pos x="46" y="946"/>
                  </a:cxn>
                  <a:cxn ang="0">
                    <a:pos x="82" y="758"/>
                  </a:cxn>
                  <a:cxn ang="0">
                    <a:pos x="114" y="632"/>
                  </a:cxn>
                  <a:cxn ang="0">
                    <a:pos x="192" y="487"/>
                  </a:cxn>
                  <a:cxn ang="0">
                    <a:pos x="192" y="299"/>
                  </a:cxn>
                  <a:cxn ang="0">
                    <a:pos x="151" y="157"/>
                  </a:cxn>
                  <a:cxn ang="0">
                    <a:pos x="110" y="63"/>
                  </a:cxn>
                  <a:cxn ang="0">
                    <a:pos x="128" y="0"/>
                  </a:cxn>
                </a:cxnLst>
                <a:rect l="0" t="0" r="r" b="b"/>
                <a:pathLst>
                  <a:path w="458" h="1442">
                    <a:moveTo>
                      <a:pt x="128" y="0"/>
                    </a:moveTo>
                    <a:lnTo>
                      <a:pt x="206" y="0"/>
                    </a:lnTo>
                    <a:lnTo>
                      <a:pt x="260" y="32"/>
                    </a:lnTo>
                    <a:lnTo>
                      <a:pt x="279" y="147"/>
                    </a:lnTo>
                    <a:lnTo>
                      <a:pt x="279" y="335"/>
                    </a:lnTo>
                    <a:lnTo>
                      <a:pt x="251" y="538"/>
                    </a:lnTo>
                    <a:lnTo>
                      <a:pt x="196" y="632"/>
                    </a:lnTo>
                    <a:lnTo>
                      <a:pt x="142" y="836"/>
                    </a:lnTo>
                    <a:lnTo>
                      <a:pt x="100" y="1009"/>
                    </a:lnTo>
                    <a:lnTo>
                      <a:pt x="100" y="1176"/>
                    </a:lnTo>
                    <a:lnTo>
                      <a:pt x="100" y="1286"/>
                    </a:lnTo>
                    <a:lnTo>
                      <a:pt x="251" y="1270"/>
                    </a:lnTo>
                    <a:lnTo>
                      <a:pt x="388" y="1291"/>
                    </a:lnTo>
                    <a:lnTo>
                      <a:pt x="458" y="1338"/>
                    </a:lnTo>
                    <a:lnTo>
                      <a:pt x="425" y="1427"/>
                    </a:lnTo>
                    <a:lnTo>
                      <a:pt x="384" y="1442"/>
                    </a:lnTo>
                    <a:lnTo>
                      <a:pt x="343" y="1395"/>
                    </a:lnTo>
                    <a:lnTo>
                      <a:pt x="265" y="1348"/>
                    </a:lnTo>
                    <a:lnTo>
                      <a:pt x="151" y="1348"/>
                    </a:lnTo>
                    <a:lnTo>
                      <a:pt x="46" y="1354"/>
                    </a:lnTo>
                    <a:lnTo>
                      <a:pt x="0" y="1348"/>
                    </a:lnTo>
                    <a:lnTo>
                      <a:pt x="0" y="1307"/>
                    </a:lnTo>
                    <a:lnTo>
                      <a:pt x="18" y="1276"/>
                    </a:lnTo>
                    <a:lnTo>
                      <a:pt x="46" y="1144"/>
                    </a:lnTo>
                    <a:lnTo>
                      <a:pt x="46" y="946"/>
                    </a:lnTo>
                    <a:lnTo>
                      <a:pt x="82" y="758"/>
                    </a:lnTo>
                    <a:lnTo>
                      <a:pt x="114" y="632"/>
                    </a:lnTo>
                    <a:lnTo>
                      <a:pt x="192" y="487"/>
                    </a:lnTo>
                    <a:lnTo>
                      <a:pt x="192" y="299"/>
                    </a:lnTo>
                    <a:lnTo>
                      <a:pt x="151" y="157"/>
                    </a:lnTo>
                    <a:lnTo>
                      <a:pt x="110" y="63"/>
                    </a:lnTo>
                    <a:lnTo>
                      <a:pt x="128" y="0"/>
                    </a:lnTo>
                    <a:close/>
                  </a:path>
                </a:pathLst>
              </a:custGeom>
              <a:solidFill>
                <a:srgbClr val="000000"/>
              </a:solidFill>
              <a:ln w="9525">
                <a:noFill/>
                <a:round/>
                <a:headEnd/>
                <a:tailEnd/>
              </a:ln>
            </p:spPr>
            <p:txBody>
              <a:bodyPr/>
              <a:lstStyle/>
              <a:p>
                <a:endParaRPr lang="en-US" sz="1800">
                  <a:latin typeface="+mn-lt"/>
                </a:endParaRPr>
              </a:p>
            </p:txBody>
          </p:sp>
          <p:sp>
            <p:nvSpPr>
              <p:cNvPr id="12323" name="Freeform 35"/>
              <p:cNvSpPr>
                <a:spLocks/>
              </p:cNvSpPr>
              <p:nvPr/>
            </p:nvSpPr>
            <p:spPr bwMode="auto">
              <a:xfrm>
                <a:off x="5001" y="1514"/>
                <a:ext cx="76" cy="240"/>
              </a:xfrm>
              <a:custGeom>
                <a:avLst/>
                <a:gdLst/>
                <a:ahLst/>
                <a:cxnLst>
                  <a:cxn ang="0">
                    <a:pos x="128" y="0"/>
                  </a:cxn>
                  <a:cxn ang="0">
                    <a:pos x="206" y="0"/>
                  </a:cxn>
                  <a:cxn ang="0">
                    <a:pos x="260" y="32"/>
                  </a:cxn>
                  <a:cxn ang="0">
                    <a:pos x="279" y="147"/>
                  </a:cxn>
                  <a:cxn ang="0">
                    <a:pos x="279" y="335"/>
                  </a:cxn>
                  <a:cxn ang="0">
                    <a:pos x="251" y="538"/>
                  </a:cxn>
                  <a:cxn ang="0">
                    <a:pos x="196" y="632"/>
                  </a:cxn>
                  <a:cxn ang="0">
                    <a:pos x="142" y="835"/>
                  </a:cxn>
                  <a:cxn ang="0">
                    <a:pos x="101" y="1007"/>
                  </a:cxn>
                  <a:cxn ang="0">
                    <a:pos x="101" y="1174"/>
                  </a:cxn>
                  <a:cxn ang="0">
                    <a:pos x="101" y="1284"/>
                  </a:cxn>
                  <a:cxn ang="0">
                    <a:pos x="251" y="1268"/>
                  </a:cxn>
                  <a:cxn ang="0">
                    <a:pos x="388" y="1288"/>
                  </a:cxn>
                  <a:cxn ang="0">
                    <a:pos x="458" y="1335"/>
                  </a:cxn>
                  <a:cxn ang="0">
                    <a:pos x="425" y="1425"/>
                  </a:cxn>
                  <a:cxn ang="0">
                    <a:pos x="384" y="1439"/>
                  </a:cxn>
                  <a:cxn ang="0">
                    <a:pos x="343" y="1394"/>
                  </a:cxn>
                  <a:cxn ang="0">
                    <a:pos x="265" y="1347"/>
                  </a:cxn>
                  <a:cxn ang="0">
                    <a:pos x="151" y="1347"/>
                  </a:cxn>
                  <a:cxn ang="0">
                    <a:pos x="46" y="1351"/>
                  </a:cxn>
                  <a:cxn ang="0">
                    <a:pos x="0" y="1347"/>
                  </a:cxn>
                  <a:cxn ang="0">
                    <a:pos x="0" y="1304"/>
                  </a:cxn>
                  <a:cxn ang="0">
                    <a:pos x="18" y="1273"/>
                  </a:cxn>
                  <a:cxn ang="0">
                    <a:pos x="46" y="1143"/>
                  </a:cxn>
                  <a:cxn ang="0">
                    <a:pos x="46" y="945"/>
                  </a:cxn>
                  <a:cxn ang="0">
                    <a:pos x="82" y="757"/>
                  </a:cxn>
                  <a:cxn ang="0">
                    <a:pos x="114" y="632"/>
                  </a:cxn>
                  <a:cxn ang="0">
                    <a:pos x="192" y="486"/>
                  </a:cxn>
                  <a:cxn ang="0">
                    <a:pos x="192" y="298"/>
                  </a:cxn>
                  <a:cxn ang="0">
                    <a:pos x="151" y="157"/>
                  </a:cxn>
                  <a:cxn ang="0">
                    <a:pos x="110" y="63"/>
                  </a:cxn>
                  <a:cxn ang="0">
                    <a:pos x="128" y="0"/>
                  </a:cxn>
                </a:cxnLst>
                <a:rect l="0" t="0" r="r" b="b"/>
                <a:pathLst>
                  <a:path w="458" h="1439">
                    <a:moveTo>
                      <a:pt x="128" y="0"/>
                    </a:moveTo>
                    <a:lnTo>
                      <a:pt x="206" y="0"/>
                    </a:lnTo>
                    <a:lnTo>
                      <a:pt x="260" y="32"/>
                    </a:lnTo>
                    <a:lnTo>
                      <a:pt x="279" y="147"/>
                    </a:lnTo>
                    <a:lnTo>
                      <a:pt x="279" y="335"/>
                    </a:lnTo>
                    <a:lnTo>
                      <a:pt x="251" y="538"/>
                    </a:lnTo>
                    <a:lnTo>
                      <a:pt x="196" y="632"/>
                    </a:lnTo>
                    <a:lnTo>
                      <a:pt x="142" y="835"/>
                    </a:lnTo>
                    <a:lnTo>
                      <a:pt x="101" y="1007"/>
                    </a:lnTo>
                    <a:lnTo>
                      <a:pt x="101" y="1174"/>
                    </a:lnTo>
                    <a:lnTo>
                      <a:pt x="101" y="1284"/>
                    </a:lnTo>
                    <a:lnTo>
                      <a:pt x="251" y="1268"/>
                    </a:lnTo>
                    <a:lnTo>
                      <a:pt x="388" y="1288"/>
                    </a:lnTo>
                    <a:lnTo>
                      <a:pt x="458" y="1335"/>
                    </a:lnTo>
                    <a:lnTo>
                      <a:pt x="425" y="1425"/>
                    </a:lnTo>
                    <a:lnTo>
                      <a:pt x="384" y="1439"/>
                    </a:lnTo>
                    <a:lnTo>
                      <a:pt x="343" y="1394"/>
                    </a:lnTo>
                    <a:lnTo>
                      <a:pt x="265" y="1347"/>
                    </a:lnTo>
                    <a:lnTo>
                      <a:pt x="151" y="1347"/>
                    </a:lnTo>
                    <a:lnTo>
                      <a:pt x="46" y="1351"/>
                    </a:lnTo>
                    <a:lnTo>
                      <a:pt x="0" y="1347"/>
                    </a:lnTo>
                    <a:lnTo>
                      <a:pt x="0" y="1304"/>
                    </a:lnTo>
                    <a:lnTo>
                      <a:pt x="18" y="1273"/>
                    </a:lnTo>
                    <a:lnTo>
                      <a:pt x="46" y="1143"/>
                    </a:lnTo>
                    <a:lnTo>
                      <a:pt x="46" y="945"/>
                    </a:lnTo>
                    <a:lnTo>
                      <a:pt x="82" y="757"/>
                    </a:lnTo>
                    <a:lnTo>
                      <a:pt x="114" y="632"/>
                    </a:lnTo>
                    <a:lnTo>
                      <a:pt x="192" y="486"/>
                    </a:lnTo>
                    <a:lnTo>
                      <a:pt x="192" y="298"/>
                    </a:lnTo>
                    <a:lnTo>
                      <a:pt x="151" y="157"/>
                    </a:lnTo>
                    <a:lnTo>
                      <a:pt x="110" y="63"/>
                    </a:lnTo>
                    <a:lnTo>
                      <a:pt x="128" y="0"/>
                    </a:lnTo>
                    <a:close/>
                  </a:path>
                </a:pathLst>
              </a:custGeom>
              <a:solidFill>
                <a:srgbClr val="000000"/>
              </a:solidFill>
              <a:ln w="9525">
                <a:noFill/>
                <a:round/>
                <a:headEnd/>
                <a:tailEnd/>
              </a:ln>
            </p:spPr>
            <p:txBody>
              <a:bodyPr/>
              <a:lstStyle/>
              <a:p>
                <a:endParaRPr lang="en-US" sz="1800">
                  <a:latin typeface="+mn-lt"/>
                </a:endParaRPr>
              </a:p>
            </p:txBody>
          </p:sp>
          <p:sp>
            <p:nvSpPr>
              <p:cNvPr id="12324" name="Freeform 36"/>
              <p:cNvSpPr>
                <a:spLocks/>
              </p:cNvSpPr>
              <p:nvPr/>
            </p:nvSpPr>
            <p:spPr bwMode="auto">
              <a:xfrm>
                <a:off x="5066" y="1363"/>
                <a:ext cx="31" cy="226"/>
              </a:xfrm>
              <a:custGeom>
                <a:avLst/>
                <a:gdLst/>
                <a:ahLst/>
                <a:cxnLst>
                  <a:cxn ang="0">
                    <a:pos x="78" y="0"/>
                  </a:cxn>
                  <a:cxn ang="0">
                    <a:pos x="124" y="58"/>
                  </a:cxn>
                  <a:cxn ang="0">
                    <a:pos x="146" y="151"/>
                  </a:cxn>
                  <a:cxn ang="0">
                    <a:pos x="151" y="339"/>
                  </a:cxn>
                  <a:cxn ang="0">
                    <a:pos x="133" y="579"/>
                  </a:cxn>
                  <a:cxn ang="0">
                    <a:pos x="137" y="829"/>
                  </a:cxn>
                  <a:cxn ang="0">
                    <a:pos x="146" y="996"/>
                  </a:cxn>
                  <a:cxn ang="0">
                    <a:pos x="186" y="1152"/>
                  </a:cxn>
                  <a:cxn ang="0">
                    <a:pos x="178" y="1246"/>
                  </a:cxn>
                  <a:cxn ang="0">
                    <a:pos x="96" y="1346"/>
                  </a:cxn>
                  <a:cxn ang="0">
                    <a:pos x="23" y="1356"/>
                  </a:cxn>
                  <a:cxn ang="0">
                    <a:pos x="0" y="1315"/>
                  </a:cxn>
                  <a:cxn ang="0">
                    <a:pos x="28" y="1299"/>
                  </a:cxn>
                  <a:cxn ang="0">
                    <a:pos x="69" y="1299"/>
                  </a:cxn>
                  <a:cxn ang="0">
                    <a:pos x="124" y="1268"/>
                  </a:cxn>
                  <a:cxn ang="0">
                    <a:pos x="137" y="1168"/>
                  </a:cxn>
                  <a:cxn ang="0">
                    <a:pos x="119" y="1105"/>
                  </a:cxn>
                  <a:cxn ang="0">
                    <a:pos x="64" y="1090"/>
                  </a:cxn>
                  <a:cxn ang="0">
                    <a:pos x="64" y="986"/>
                  </a:cxn>
                  <a:cxn ang="0">
                    <a:pos x="96" y="907"/>
                  </a:cxn>
                  <a:cxn ang="0">
                    <a:pos x="92" y="684"/>
                  </a:cxn>
                  <a:cxn ang="0">
                    <a:pos x="92" y="496"/>
                  </a:cxn>
                  <a:cxn ang="0">
                    <a:pos x="92" y="360"/>
                  </a:cxn>
                  <a:cxn ang="0">
                    <a:pos x="69" y="229"/>
                  </a:cxn>
                  <a:cxn ang="0">
                    <a:pos x="28" y="94"/>
                  </a:cxn>
                  <a:cxn ang="0">
                    <a:pos x="51" y="47"/>
                  </a:cxn>
                  <a:cxn ang="0">
                    <a:pos x="78" y="0"/>
                  </a:cxn>
                </a:cxnLst>
                <a:rect l="0" t="0" r="r" b="b"/>
                <a:pathLst>
                  <a:path w="186" h="1356">
                    <a:moveTo>
                      <a:pt x="78" y="0"/>
                    </a:moveTo>
                    <a:lnTo>
                      <a:pt x="124" y="58"/>
                    </a:lnTo>
                    <a:lnTo>
                      <a:pt x="146" y="151"/>
                    </a:lnTo>
                    <a:lnTo>
                      <a:pt x="151" y="339"/>
                    </a:lnTo>
                    <a:lnTo>
                      <a:pt x="133" y="579"/>
                    </a:lnTo>
                    <a:lnTo>
                      <a:pt x="137" y="829"/>
                    </a:lnTo>
                    <a:lnTo>
                      <a:pt x="146" y="996"/>
                    </a:lnTo>
                    <a:lnTo>
                      <a:pt x="186" y="1152"/>
                    </a:lnTo>
                    <a:lnTo>
                      <a:pt x="178" y="1246"/>
                    </a:lnTo>
                    <a:lnTo>
                      <a:pt x="96" y="1346"/>
                    </a:lnTo>
                    <a:lnTo>
                      <a:pt x="23" y="1356"/>
                    </a:lnTo>
                    <a:lnTo>
                      <a:pt x="0" y="1315"/>
                    </a:lnTo>
                    <a:lnTo>
                      <a:pt x="28" y="1299"/>
                    </a:lnTo>
                    <a:lnTo>
                      <a:pt x="69" y="1299"/>
                    </a:lnTo>
                    <a:lnTo>
                      <a:pt x="124" y="1268"/>
                    </a:lnTo>
                    <a:lnTo>
                      <a:pt x="137" y="1168"/>
                    </a:lnTo>
                    <a:lnTo>
                      <a:pt x="119" y="1105"/>
                    </a:lnTo>
                    <a:lnTo>
                      <a:pt x="64" y="1090"/>
                    </a:lnTo>
                    <a:lnTo>
                      <a:pt x="64" y="986"/>
                    </a:lnTo>
                    <a:lnTo>
                      <a:pt x="96" y="907"/>
                    </a:lnTo>
                    <a:lnTo>
                      <a:pt x="92" y="684"/>
                    </a:lnTo>
                    <a:lnTo>
                      <a:pt x="92" y="496"/>
                    </a:lnTo>
                    <a:lnTo>
                      <a:pt x="92" y="360"/>
                    </a:lnTo>
                    <a:lnTo>
                      <a:pt x="69" y="229"/>
                    </a:lnTo>
                    <a:lnTo>
                      <a:pt x="28" y="94"/>
                    </a:lnTo>
                    <a:lnTo>
                      <a:pt x="51" y="47"/>
                    </a:lnTo>
                    <a:lnTo>
                      <a:pt x="78" y="0"/>
                    </a:lnTo>
                    <a:close/>
                  </a:path>
                </a:pathLst>
              </a:custGeom>
              <a:solidFill>
                <a:srgbClr val="000000"/>
              </a:solidFill>
              <a:ln w="9525">
                <a:noFill/>
                <a:round/>
                <a:headEnd/>
                <a:tailEnd/>
              </a:ln>
            </p:spPr>
            <p:txBody>
              <a:bodyPr/>
              <a:lstStyle/>
              <a:p>
                <a:endParaRPr lang="en-US" sz="1800">
                  <a:latin typeface="+mn-lt"/>
                </a:endParaRPr>
              </a:p>
            </p:txBody>
          </p:sp>
        </p:grpSp>
        <p:grpSp>
          <p:nvGrpSpPr>
            <p:cNvPr id="4" name="Group 37"/>
            <p:cNvGrpSpPr>
              <a:grpSpLocks/>
            </p:cNvGrpSpPr>
            <p:nvPr/>
          </p:nvGrpSpPr>
          <p:grpSpPr bwMode="auto">
            <a:xfrm rot="11075974">
              <a:off x="5107" y="2835"/>
              <a:ext cx="279" cy="689"/>
              <a:chOff x="5001" y="1344"/>
              <a:chExt cx="206" cy="432"/>
            </a:xfrm>
          </p:grpSpPr>
          <p:sp>
            <p:nvSpPr>
              <p:cNvPr id="12326" name="Freeform 38"/>
              <p:cNvSpPr>
                <a:spLocks/>
              </p:cNvSpPr>
              <p:nvPr/>
            </p:nvSpPr>
            <p:spPr bwMode="auto">
              <a:xfrm>
                <a:off x="5008" y="1344"/>
                <a:ext cx="99" cy="216"/>
              </a:xfrm>
              <a:custGeom>
                <a:avLst/>
                <a:gdLst/>
                <a:ahLst/>
                <a:cxnLst>
                  <a:cxn ang="0">
                    <a:pos x="553" y="66"/>
                  </a:cxn>
                  <a:cxn ang="0">
                    <a:pos x="493" y="24"/>
                  </a:cxn>
                  <a:cxn ang="0">
                    <a:pos x="362" y="0"/>
                  </a:cxn>
                  <a:cxn ang="0">
                    <a:pos x="233" y="29"/>
                  </a:cxn>
                  <a:cxn ang="0">
                    <a:pos x="129" y="129"/>
                  </a:cxn>
                  <a:cxn ang="0">
                    <a:pos x="61" y="258"/>
                  </a:cxn>
                  <a:cxn ang="0">
                    <a:pos x="27" y="440"/>
                  </a:cxn>
                  <a:cxn ang="0">
                    <a:pos x="0" y="702"/>
                  </a:cxn>
                  <a:cxn ang="0">
                    <a:pos x="8" y="969"/>
                  </a:cxn>
                  <a:cxn ang="0">
                    <a:pos x="35" y="1112"/>
                  </a:cxn>
                  <a:cxn ang="0">
                    <a:pos x="78" y="1226"/>
                  </a:cxn>
                  <a:cxn ang="0">
                    <a:pos x="138" y="1298"/>
                  </a:cxn>
                  <a:cxn ang="0">
                    <a:pos x="246" y="1298"/>
                  </a:cxn>
                  <a:cxn ang="0">
                    <a:pos x="376" y="1261"/>
                  </a:cxn>
                  <a:cxn ang="0">
                    <a:pos x="437" y="1140"/>
                  </a:cxn>
                  <a:cxn ang="0">
                    <a:pos x="427" y="945"/>
                  </a:cxn>
                  <a:cxn ang="0">
                    <a:pos x="389" y="816"/>
                  </a:cxn>
                  <a:cxn ang="0">
                    <a:pos x="345" y="616"/>
                  </a:cxn>
                  <a:cxn ang="0">
                    <a:pos x="320" y="525"/>
                  </a:cxn>
                  <a:cxn ang="0">
                    <a:pos x="337" y="372"/>
                  </a:cxn>
                  <a:cxn ang="0">
                    <a:pos x="398" y="330"/>
                  </a:cxn>
                  <a:cxn ang="0">
                    <a:pos x="462" y="330"/>
                  </a:cxn>
                  <a:cxn ang="0">
                    <a:pos x="570" y="272"/>
                  </a:cxn>
                  <a:cxn ang="0">
                    <a:pos x="592" y="187"/>
                  </a:cxn>
                  <a:cxn ang="0">
                    <a:pos x="570" y="101"/>
                  </a:cxn>
                  <a:cxn ang="0">
                    <a:pos x="553" y="66"/>
                  </a:cxn>
                </a:cxnLst>
                <a:rect l="0" t="0" r="r" b="b"/>
                <a:pathLst>
                  <a:path w="592" h="1298">
                    <a:moveTo>
                      <a:pt x="553" y="66"/>
                    </a:moveTo>
                    <a:lnTo>
                      <a:pt x="493" y="24"/>
                    </a:lnTo>
                    <a:lnTo>
                      <a:pt x="362" y="0"/>
                    </a:lnTo>
                    <a:lnTo>
                      <a:pt x="233" y="29"/>
                    </a:lnTo>
                    <a:lnTo>
                      <a:pt x="129" y="129"/>
                    </a:lnTo>
                    <a:lnTo>
                      <a:pt x="61" y="258"/>
                    </a:lnTo>
                    <a:lnTo>
                      <a:pt x="27" y="440"/>
                    </a:lnTo>
                    <a:lnTo>
                      <a:pt x="0" y="702"/>
                    </a:lnTo>
                    <a:lnTo>
                      <a:pt x="8" y="969"/>
                    </a:lnTo>
                    <a:lnTo>
                      <a:pt x="35" y="1112"/>
                    </a:lnTo>
                    <a:lnTo>
                      <a:pt x="78" y="1226"/>
                    </a:lnTo>
                    <a:lnTo>
                      <a:pt x="138" y="1298"/>
                    </a:lnTo>
                    <a:lnTo>
                      <a:pt x="246" y="1298"/>
                    </a:lnTo>
                    <a:lnTo>
                      <a:pt x="376" y="1261"/>
                    </a:lnTo>
                    <a:lnTo>
                      <a:pt x="437" y="1140"/>
                    </a:lnTo>
                    <a:lnTo>
                      <a:pt x="427" y="945"/>
                    </a:lnTo>
                    <a:lnTo>
                      <a:pt x="389" y="816"/>
                    </a:lnTo>
                    <a:lnTo>
                      <a:pt x="345" y="616"/>
                    </a:lnTo>
                    <a:lnTo>
                      <a:pt x="320" y="525"/>
                    </a:lnTo>
                    <a:lnTo>
                      <a:pt x="337" y="372"/>
                    </a:lnTo>
                    <a:lnTo>
                      <a:pt x="398" y="330"/>
                    </a:lnTo>
                    <a:lnTo>
                      <a:pt x="462" y="330"/>
                    </a:lnTo>
                    <a:lnTo>
                      <a:pt x="570" y="272"/>
                    </a:lnTo>
                    <a:lnTo>
                      <a:pt x="592" y="187"/>
                    </a:lnTo>
                    <a:lnTo>
                      <a:pt x="570" y="101"/>
                    </a:lnTo>
                    <a:lnTo>
                      <a:pt x="553" y="66"/>
                    </a:lnTo>
                    <a:close/>
                  </a:path>
                </a:pathLst>
              </a:custGeom>
              <a:solidFill>
                <a:srgbClr val="000000"/>
              </a:solidFill>
              <a:ln w="9525">
                <a:noFill/>
                <a:round/>
                <a:headEnd/>
                <a:tailEnd/>
              </a:ln>
            </p:spPr>
            <p:txBody>
              <a:bodyPr/>
              <a:lstStyle/>
              <a:p>
                <a:endParaRPr lang="en-US" sz="1800">
                  <a:latin typeface="+mn-lt"/>
                </a:endParaRPr>
              </a:p>
            </p:txBody>
          </p:sp>
          <p:sp>
            <p:nvSpPr>
              <p:cNvPr id="12327" name="Freeform 39"/>
              <p:cNvSpPr>
                <a:spLocks/>
              </p:cNvSpPr>
              <p:nvPr/>
            </p:nvSpPr>
            <p:spPr bwMode="auto">
              <a:xfrm>
                <a:off x="5109" y="1345"/>
                <a:ext cx="98" cy="98"/>
              </a:xfrm>
              <a:custGeom>
                <a:avLst/>
                <a:gdLst/>
                <a:ahLst/>
                <a:cxnLst>
                  <a:cxn ang="0">
                    <a:pos x="4" y="100"/>
                  </a:cxn>
                  <a:cxn ang="0">
                    <a:pos x="86" y="32"/>
                  </a:cxn>
                  <a:cxn ang="0">
                    <a:pos x="196" y="0"/>
                  </a:cxn>
                  <a:cxn ang="0">
                    <a:pos x="361" y="6"/>
                  </a:cxn>
                  <a:cxn ang="0">
                    <a:pos x="511" y="63"/>
                  </a:cxn>
                  <a:cxn ang="0">
                    <a:pos x="580" y="163"/>
                  </a:cxn>
                  <a:cxn ang="0">
                    <a:pos x="590" y="272"/>
                  </a:cxn>
                  <a:cxn ang="0">
                    <a:pos x="548" y="346"/>
                  </a:cxn>
                  <a:cxn ang="0">
                    <a:pos x="466" y="393"/>
                  </a:cxn>
                  <a:cxn ang="0">
                    <a:pos x="342" y="413"/>
                  </a:cxn>
                  <a:cxn ang="0">
                    <a:pos x="274" y="397"/>
                  </a:cxn>
                  <a:cxn ang="0">
                    <a:pos x="155" y="585"/>
                  </a:cxn>
                  <a:cxn ang="0">
                    <a:pos x="127" y="580"/>
                  </a:cxn>
                  <a:cxn ang="0">
                    <a:pos x="223" y="382"/>
                  </a:cxn>
                  <a:cxn ang="0">
                    <a:pos x="137" y="361"/>
                  </a:cxn>
                  <a:cxn ang="0">
                    <a:pos x="82" y="314"/>
                  </a:cxn>
                  <a:cxn ang="0">
                    <a:pos x="32" y="251"/>
                  </a:cxn>
                  <a:cxn ang="0">
                    <a:pos x="0" y="173"/>
                  </a:cxn>
                  <a:cxn ang="0">
                    <a:pos x="4" y="100"/>
                  </a:cxn>
                </a:cxnLst>
                <a:rect l="0" t="0" r="r" b="b"/>
                <a:pathLst>
                  <a:path w="590" h="585">
                    <a:moveTo>
                      <a:pt x="4" y="100"/>
                    </a:moveTo>
                    <a:lnTo>
                      <a:pt x="86" y="32"/>
                    </a:lnTo>
                    <a:lnTo>
                      <a:pt x="196" y="0"/>
                    </a:lnTo>
                    <a:lnTo>
                      <a:pt x="361" y="6"/>
                    </a:lnTo>
                    <a:lnTo>
                      <a:pt x="511" y="63"/>
                    </a:lnTo>
                    <a:lnTo>
                      <a:pt x="580" y="163"/>
                    </a:lnTo>
                    <a:lnTo>
                      <a:pt x="590" y="272"/>
                    </a:lnTo>
                    <a:lnTo>
                      <a:pt x="548" y="346"/>
                    </a:lnTo>
                    <a:lnTo>
                      <a:pt x="466" y="393"/>
                    </a:lnTo>
                    <a:lnTo>
                      <a:pt x="342" y="413"/>
                    </a:lnTo>
                    <a:lnTo>
                      <a:pt x="274" y="397"/>
                    </a:lnTo>
                    <a:lnTo>
                      <a:pt x="155" y="585"/>
                    </a:lnTo>
                    <a:lnTo>
                      <a:pt x="127" y="580"/>
                    </a:lnTo>
                    <a:lnTo>
                      <a:pt x="223" y="382"/>
                    </a:lnTo>
                    <a:lnTo>
                      <a:pt x="137" y="361"/>
                    </a:lnTo>
                    <a:lnTo>
                      <a:pt x="82" y="314"/>
                    </a:lnTo>
                    <a:lnTo>
                      <a:pt x="32" y="251"/>
                    </a:lnTo>
                    <a:lnTo>
                      <a:pt x="0" y="173"/>
                    </a:lnTo>
                    <a:lnTo>
                      <a:pt x="4" y="100"/>
                    </a:lnTo>
                    <a:close/>
                  </a:path>
                </a:pathLst>
              </a:custGeom>
              <a:solidFill>
                <a:srgbClr val="000000"/>
              </a:solidFill>
              <a:ln w="9525">
                <a:noFill/>
                <a:round/>
                <a:headEnd/>
                <a:tailEnd/>
              </a:ln>
            </p:spPr>
            <p:txBody>
              <a:bodyPr/>
              <a:lstStyle/>
              <a:p>
                <a:endParaRPr lang="en-US" sz="1800">
                  <a:latin typeface="+mn-lt"/>
                </a:endParaRPr>
              </a:p>
            </p:txBody>
          </p:sp>
          <p:sp>
            <p:nvSpPr>
              <p:cNvPr id="12328" name="Freeform 40"/>
              <p:cNvSpPr>
                <a:spLocks/>
              </p:cNvSpPr>
              <p:nvPr/>
            </p:nvSpPr>
            <p:spPr bwMode="auto">
              <a:xfrm>
                <a:off x="5079" y="1380"/>
                <a:ext cx="32" cy="226"/>
              </a:xfrm>
              <a:custGeom>
                <a:avLst/>
                <a:gdLst/>
                <a:ahLst/>
                <a:cxnLst>
                  <a:cxn ang="0">
                    <a:pos x="79" y="0"/>
                  </a:cxn>
                  <a:cxn ang="0">
                    <a:pos x="126" y="57"/>
                  </a:cxn>
                  <a:cxn ang="0">
                    <a:pos x="149" y="151"/>
                  </a:cxn>
                  <a:cxn ang="0">
                    <a:pos x="153" y="337"/>
                  </a:cxn>
                  <a:cxn ang="0">
                    <a:pos x="135" y="578"/>
                  </a:cxn>
                  <a:cxn ang="0">
                    <a:pos x="140" y="827"/>
                  </a:cxn>
                  <a:cxn ang="0">
                    <a:pos x="149" y="993"/>
                  </a:cxn>
                  <a:cxn ang="0">
                    <a:pos x="191" y="1150"/>
                  </a:cxn>
                  <a:cxn ang="0">
                    <a:pos x="181" y="1244"/>
                  </a:cxn>
                  <a:cxn ang="0">
                    <a:pos x="97" y="1343"/>
                  </a:cxn>
                  <a:cxn ang="0">
                    <a:pos x="23" y="1353"/>
                  </a:cxn>
                  <a:cxn ang="0">
                    <a:pos x="0" y="1312"/>
                  </a:cxn>
                  <a:cxn ang="0">
                    <a:pos x="28" y="1296"/>
                  </a:cxn>
                  <a:cxn ang="0">
                    <a:pos x="70" y="1296"/>
                  </a:cxn>
                  <a:cxn ang="0">
                    <a:pos x="126" y="1265"/>
                  </a:cxn>
                  <a:cxn ang="0">
                    <a:pos x="140" y="1165"/>
                  </a:cxn>
                  <a:cxn ang="0">
                    <a:pos x="120" y="1103"/>
                  </a:cxn>
                  <a:cxn ang="0">
                    <a:pos x="65" y="1087"/>
                  </a:cxn>
                  <a:cxn ang="0">
                    <a:pos x="65" y="983"/>
                  </a:cxn>
                  <a:cxn ang="0">
                    <a:pos x="97" y="905"/>
                  </a:cxn>
                  <a:cxn ang="0">
                    <a:pos x="93" y="682"/>
                  </a:cxn>
                  <a:cxn ang="0">
                    <a:pos x="93" y="494"/>
                  </a:cxn>
                  <a:cxn ang="0">
                    <a:pos x="93" y="359"/>
                  </a:cxn>
                  <a:cxn ang="0">
                    <a:pos x="70" y="229"/>
                  </a:cxn>
                  <a:cxn ang="0">
                    <a:pos x="28" y="94"/>
                  </a:cxn>
                  <a:cxn ang="0">
                    <a:pos x="51" y="47"/>
                  </a:cxn>
                  <a:cxn ang="0">
                    <a:pos x="79" y="0"/>
                  </a:cxn>
                </a:cxnLst>
                <a:rect l="0" t="0" r="r" b="b"/>
                <a:pathLst>
                  <a:path w="191" h="1353">
                    <a:moveTo>
                      <a:pt x="79" y="0"/>
                    </a:moveTo>
                    <a:lnTo>
                      <a:pt x="126" y="57"/>
                    </a:lnTo>
                    <a:lnTo>
                      <a:pt x="149" y="151"/>
                    </a:lnTo>
                    <a:lnTo>
                      <a:pt x="153" y="337"/>
                    </a:lnTo>
                    <a:lnTo>
                      <a:pt x="135" y="578"/>
                    </a:lnTo>
                    <a:lnTo>
                      <a:pt x="140" y="827"/>
                    </a:lnTo>
                    <a:lnTo>
                      <a:pt x="149" y="993"/>
                    </a:lnTo>
                    <a:lnTo>
                      <a:pt x="191" y="1150"/>
                    </a:lnTo>
                    <a:lnTo>
                      <a:pt x="181" y="1244"/>
                    </a:lnTo>
                    <a:lnTo>
                      <a:pt x="97" y="1343"/>
                    </a:lnTo>
                    <a:lnTo>
                      <a:pt x="23" y="1353"/>
                    </a:lnTo>
                    <a:lnTo>
                      <a:pt x="0" y="1312"/>
                    </a:lnTo>
                    <a:lnTo>
                      <a:pt x="28" y="1296"/>
                    </a:lnTo>
                    <a:lnTo>
                      <a:pt x="70" y="1296"/>
                    </a:lnTo>
                    <a:lnTo>
                      <a:pt x="126" y="1265"/>
                    </a:lnTo>
                    <a:lnTo>
                      <a:pt x="140" y="1165"/>
                    </a:lnTo>
                    <a:lnTo>
                      <a:pt x="120" y="1103"/>
                    </a:lnTo>
                    <a:lnTo>
                      <a:pt x="65" y="1087"/>
                    </a:lnTo>
                    <a:lnTo>
                      <a:pt x="65" y="983"/>
                    </a:lnTo>
                    <a:lnTo>
                      <a:pt x="97" y="905"/>
                    </a:lnTo>
                    <a:lnTo>
                      <a:pt x="93" y="682"/>
                    </a:lnTo>
                    <a:lnTo>
                      <a:pt x="93" y="494"/>
                    </a:lnTo>
                    <a:lnTo>
                      <a:pt x="93" y="359"/>
                    </a:lnTo>
                    <a:lnTo>
                      <a:pt x="70" y="229"/>
                    </a:lnTo>
                    <a:lnTo>
                      <a:pt x="28" y="94"/>
                    </a:lnTo>
                    <a:lnTo>
                      <a:pt x="51" y="47"/>
                    </a:lnTo>
                    <a:lnTo>
                      <a:pt x="79" y="0"/>
                    </a:lnTo>
                    <a:close/>
                  </a:path>
                </a:pathLst>
              </a:custGeom>
              <a:solidFill>
                <a:srgbClr val="000000"/>
              </a:solidFill>
              <a:ln w="9525">
                <a:noFill/>
                <a:round/>
                <a:headEnd/>
                <a:tailEnd/>
              </a:ln>
            </p:spPr>
            <p:txBody>
              <a:bodyPr/>
              <a:lstStyle/>
              <a:p>
                <a:endParaRPr lang="en-US" sz="1800">
                  <a:latin typeface="+mn-lt"/>
                </a:endParaRPr>
              </a:p>
            </p:txBody>
          </p:sp>
          <p:sp>
            <p:nvSpPr>
              <p:cNvPr id="12329" name="Freeform 41"/>
              <p:cNvSpPr>
                <a:spLocks/>
              </p:cNvSpPr>
              <p:nvPr/>
            </p:nvSpPr>
            <p:spPr bwMode="auto">
              <a:xfrm>
                <a:off x="5014" y="1535"/>
                <a:ext cx="77" cy="241"/>
              </a:xfrm>
              <a:custGeom>
                <a:avLst/>
                <a:gdLst/>
                <a:ahLst/>
                <a:cxnLst>
                  <a:cxn ang="0">
                    <a:pos x="128" y="0"/>
                  </a:cxn>
                  <a:cxn ang="0">
                    <a:pos x="206" y="0"/>
                  </a:cxn>
                  <a:cxn ang="0">
                    <a:pos x="260" y="32"/>
                  </a:cxn>
                  <a:cxn ang="0">
                    <a:pos x="279" y="147"/>
                  </a:cxn>
                  <a:cxn ang="0">
                    <a:pos x="279" y="335"/>
                  </a:cxn>
                  <a:cxn ang="0">
                    <a:pos x="251" y="538"/>
                  </a:cxn>
                  <a:cxn ang="0">
                    <a:pos x="196" y="632"/>
                  </a:cxn>
                  <a:cxn ang="0">
                    <a:pos x="142" y="836"/>
                  </a:cxn>
                  <a:cxn ang="0">
                    <a:pos x="100" y="1009"/>
                  </a:cxn>
                  <a:cxn ang="0">
                    <a:pos x="100" y="1176"/>
                  </a:cxn>
                  <a:cxn ang="0">
                    <a:pos x="100" y="1286"/>
                  </a:cxn>
                  <a:cxn ang="0">
                    <a:pos x="251" y="1270"/>
                  </a:cxn>
                  <a:cxn ang="0">
                    <a:pos x="388" y="1291"/>
                  </a:cxn>
                  <a:cxn ang="0">
                    <a:pos x="458" y="1338"/>
                  </a:cxn>
                  <a:cxn ang="0">
                    <a:pos x="425" y="1427"/>
                  </a:cxn>
                  <a:cxn ang="0">
                    <a:pos x="384" y="1442"/>
                  </a:cxn>
                  <a:cxn ang="0">
                    <a:pos x="343" y="1395"/>
                  </a:cxn>
                  <a:cxn ang="0">
                    <a:pos x="265" y="1348"/>
                  </a:cxn>
                  <a:cxn ang="0">
                    <a:pos x="151" y="1348"/>
                  </a:cxn>
                  <a:cxn ang="0">
                    <a:pos x="46" y="1354"/>
                  </a:cxn>
                  <a:cxn ang="0">
                    <a:pos x="0" y="1348"/>
                  </a:cxn>
                  <a:cxn ang="0">
                    <a:pos x="0" y="1307"/>
                  </a:cxn>
                  <a:cxn ang="0">
                    <a:pos x="18" y="1276"/>
                  </a:cxn>
                  <a:cxn ang="0">
                    <a:pos x="46" y="1144"/>
                  </a:cxn>
                  <a:cxn ang="0">
                    <a:pos x="46" y="946"/>
                  </a:cxn>
                  <a:cxn ang="0">
                    <a:pos x="82" y="758"/>
                  </a:cxn>
                  <a:cxn ang="0">
                    <a:pos x="114" y="632"/>
                  </a:cxn>
                  <a:cxn ang="0">
                    <a:pos x="192" y="487"/>
                  </a:cxn>
                  <a:cxn ang="0">
                    <a:pos x="192" y="299"/>
                  </a:cxn>
                  <a:cxn ang="0">
                    <a:pos x="151" y="157"/>
                  </a:cxn>
                  <a:cxn ang="0">
                    <a:pos x="110" y="63"/>
                  </a:cxn>
                  <a:cxn ang="0">
                    <a:pos x="128" y="0"/>
                  </a:cxn>
                </a:cxnLst>
                <a:rect l="0" t="0" r="r" b="b"/>
                <a:pathLst>
                  <a:path w="458" h="1442">
                    <a:moveTo>
                      <a:pt x="128" y="0"/>
                    </a:moveTo>
                    <a:lnTo>
                      <a:pt x="206" y="0"/>
                    </a:lnTo>
                    <a:lnTo>
                      <a:pt x="260" y="32"/>
                    </a:lnTo>
                    <a:lnTo>
                      <a:pt x="279" y="147"/>
                    </a:lnTo>
                    <a:lnTo>
                      <a:pt x="279" y="335"/>
                    </a:lnTo>
                    <a:lnTo>
                      <a:pt x="251" y="538"/>
                    </a:lnTo>
                    <a:lnTo>
                      <a:pt x="196" y="632"/>
                    </a:lnTo>
                    <a:lnTo>
                      <a:pt x="142" y="836"/>
                    </a:lnTo>
                    <a:lnTo>
                      <a:pt x="100" y="1009"/>
                    </a:lnTo>
                    <a:lnTo>
                      <a:pt x="100" y="1176"/>
                    </a:lnTo>
                    <a:lnTo>
                      <a:pt x="100" y="1286"/>
                    </a:lnTo>
                    <a:lnTo>
                      <a:pt x="251" y="1270"/>
                    </a:lnTo>
                    <a:lnTo>
                      <a:pt x="388" y="1291"/>
                    </a:lnTo>
                    <a:lnTo>
                      <a:pt x="458" y="1338"/>
                    </a:lnTo>
                    <a:lnTo>
                      <a:pt x="425" y="1427"/>
                    </a:lnTo>
                    <a:lnTo>
                      <a:pt x="384" y="1442"/>
                    </a:lnTo>
                    <a:lnTo>
                      <a:pt x="343" y="1395"/>
                    </a:lnTo>
                    <a:lnTo>
                      <a:pt x="265" y="1348"/>
                    </a:lnTo>
                    <a:lnTo>
                      <a:pt x="151" y="1348"/>
                    </a:lnTo>
                    <a:lnTo>
                      <a:pt x="46" y="1354"/>
                    </a:lnTo>
                    <a:lnTo>
                      <a:pt x="0" y="1348"/>
                    </a:lnTo>
                    <a:lnTo>
                      <a:pt x="0" y="1307"/>
                    </a:lnTo>
                    <a:lnTo>
                      <a:pt x="18" y="1276"/>
                    </a:lnTo>
                    <a:lnTo>
                      <a:pt x="46" y="1144"/>
                    </a:lnTo>
                    <a:lnTo>
                      <a:pt x="46" y="946"/>
                    </a:lnTo>
                    <a:lnTo>
                      <a:pt x="82" y="758"/>
                    </a:lnTo>
                    <a:lnTo>
                      <a:pt x="114" y="632"/>
                    </a:lnTo>
                    <a:lnTo>
                      <a:pt x="192" y="487"/>
                    </a:lnTo>
                    <a:lnTo>
                      <a:pt x="192" y="299"/>
                    </a:lnTo>
                    <a:lnTo>
                      <a:pt x="151" y="157"/>
                    </a:lnTo>
                    <a:lnTo>
                      <a:pt x="110" y="63"/>
                    </a:lnTo>
                    <a:lnTo>
                      <a:pt x="128" y="0"/>
                    </a:lnTo>
                    <a:close/>
                  </a:path>
                </a:pathLst>
              </a:custGeom>
              <a:solidFill>
                <a:srgbClr val="000000"/>
              </a:solidFill>
              <a:ln w="9525">
                <a:noFill/>
                <a:round/>
                <a:headEnd/>
                <a:tailEnd/>
              </a:ln>
            </p:spPr>
            <p:txBody>
              <a:bodyPr/>
              <a:lstStyle/>
              <a:p>
                <a:endParaRPr lang="en-US" sz="1800">
                  <a:latin typeface="+mn-lt"/>
                </a:endParaRPr>
              </a:p>
            </p:txBody>
          </p:sp>
          <p:sp>
            <p:nvSpPr>
              <p:cNvPr id="12330" name="Freeform 42"/>
              <p:cNvSpPr>
                <a:spLocks/>
              </p:cNvSpPr>
              <p:nvPr/>
            </p:nvSpPr>
            <p:spPr bwMode="auto">
              <a:xfrm>
                <a:off x="5001" y="1514"/>
                <a:ext cx="76" cy="240"/>
              </a:xfrm>
              <a:custGeom>
                <a:avLst/>
                <a:gdLst/>
                <a:ahLst/>
                <a:cxnLst>
                  <a:cxn ang="0">
                    <a:pos x="128" y="0"/>
                  </a:cxn>
                  <a:cxn ang="0">
                    <a:pos x="206" y="0"/>
                  </a:cxn>
                  <a:cxn ang="0">
                    <a:pos x="260" y="32"/>
                  </a:cxn>
                  <a:cxn ang="0">
                    <a:pos x="279" y="147"/>
                  </a:cxn>
                  <a:cxn ang="0">
                    <a:pos x="279" y="335"/>
                  </a:cxn>
                  <a:cxn ang="0">
                    <a:pos x="251" y="538"/>
                  </a:cxn>
                  <a:cxn ang="0">
                    <a:pos x="196" y="632"/>
                  </a:cxn>
                  <a:cxn ang="0">
                    <a:pos x="142" y="835"/>
                  </a:cxn>
                  <a:cxn ang="0">
                    <a:pos x="101" y="1007"/>
                  </a:cxn>
                  <a:cxn ang="0">
                    <a:pos x="101" y="1174"/>
                  </a:cxn>
                  <a:cxn ang="0">
                    <a:pos x="101" y="1284"/>
                  </a:cxn>
                  <a:cxn ang="0">
                    <a:pos x="251" y="1268"/>
                  </a:cxn>
                  <a:cxn ang="0">
                    <a:pos x="388" y="1288"/>
                  </a:cxn>
                  <a:cxn ang="0">
                    <a:pos x="458" y="1335"/>
                  </a:cxn>
                  <a:cxn ang="0">
                    <a:pos x="425" y="1425"/>
                  </a:cxn>
                  <a:cxn ang="0">
                    <a:pos x="384" y="1439"/>
                  </a:cxn>
                  <a:cxn ang="0">
                    <a:pos x="343" y="1394"/>
                  </a:cxn>
                  <a:cxn ang="0">
                    <a:pos x="265" y="1347"/>
                  </a:cxn>
                  <a:cxn ang="0">
                    <a:pos x="151" y="1347"/>
                  </a:cxn>
                  <a:cxn ang="0">
                    <a:pos x="46" y="1351"/>
                  </a:cxn>
                  <a:cxn ang="0">
                    <a:pos x="0" y="1347"/>
                  </a:cxn>
                  <a:cxn ang="0">
                    <a:pos x="0" y="1304"/>
                  </a:cxn>
                  <a:cxn ang="0">
                    <a:pos x="18" y="1273"/>
                  </a:cxn>
                  <a:cxn ang="0">
                    <a:pos x="46" y="1143"/>
                  </a:cxn>
                  <a:cxn ang="0">
                    <a:pos x="46" y="945"/>
                  </a:cxn>
                  <a:cxn ang="0">
                    <a:pos x="82" y="757"/>
                  </a:cxn>
                  <a:cxn ang="0">
                    <a:pos x="114" y="632"/>
                  </a:cxn>
                  <a:cxn ang="0">
                    <a:pos x="192" y="486"/>
                  </a:cxn>
                  <a:cxn ang="0">
                    <a:pos x="192" y="298"/>
                  </a:cxn>
                  <a:cxn ang="0">
                    <a:pos x="151" y="157"/>
                  </a:cxn>
                  <a:cxn ang="0">
                    <a:pos x="110" y="63"/>
                  </a:cxn>
                  <a:cxn ang="0">
                    <a:pos x="128" y="0"/>
                  </a:cxn>
                </a:cxnLst>
                <a:rect l="0" t="0" r="r" b="b"/>
                <a:pathLst>
                  <a:path w="458" h="1439">
                    <a:moveTo>
                      <a:pt x="128" y="0"/>
                    </a:moveTo>
                    <a:lnTo>
                      <a:pt x="206" y="0"/>
                    </a:lnTo>
                    <a:lnTo>
                      <a:pt x="260" y="32"/>
                    </a:lnTo>
                    <a:lnTo>
                      <a:pt x="279" y="147"/>
                    </a:lnTo>
                    <a:lnTo>
                      <a:pt x="279" y="335"/>
                    </a:lnTo>
                    <a:lnTo>
                      <a:pt x="251" y="538"/>
                    </a:lnTo>
                    <a:lnTo>
                      <a:pt x="196" y="632"/>
                    </a:lnTo>
                    <a:lnTo>
                      <a:pt x="142" y="835"/>
                    </a:lnTo>
                    <a:lnTo>
                      <a:pt x="101" y="1007"/>
                    </a:lnTo>
                    <a:lnTo>
                      <a:pt x="101" y="1174"/>
                    </a:lnTo>
                    <a:lnTo>
                      <a:pt x="101" y="1284"/>
                    </a:lnTo>
                    <a:lnTo>
                      <a:pt x="251" y="1268"/>
                    </a:lnTo>
                    <a:lnTo>
                      <a:pt x="388" y="1288"/>
                    </a:lnTo>
                    <a:lnTo>
                      <a:pt x="458" y="1335"/>
                    </a:lnTo>
                    <a:lnTo>
                      <a:pt x="425" y="1425"/>
                    </a:lnTo>
                    <a:lnTo>
                      <a:pt x="384" y="1439"/>
                    </a:lnTo>
                    <a:lnTo>
                      <a:pt x="343" y="1394"/>
                    </a:lnTo>
                    <a:lnTo>
                      <a:pt x="265" y="1347"/>
                    </a:lnTo>
                    <a:lnTo>
                      <a:pt x="151" y="1347"/>
                    </a:lnTo>
                    <a:lnTo>
                      <a:pt x="46" y="1351"/>
                    </a:lnTo>
                    <a:lnTo>
                      <a:pt x="0" y="1347"/>
                    </a:lnTo>
                    <a:lnTo>
                      <a:pt x="0" y="1304"/>
                    </a:lnTo>
                    <a:lnTo>
                      <a:pt x="18" y="1273"/>
                    </a:lnTo>
                    <a:lnTo>
                      <a:pt x="46" y="1143"/>
                    </a:lnTo>
                    <a:lnTo>
                      <a:pt x="46" y="945"/>
                    </a:lnTo>
                    <a:lnTo>
                      <a:pt x="82" y="757"/>
                    </a:lnTo>
                    <a:lnTo>
                      <a:pt x="114" y="632"/>
                    </a:lnTo>
                    <a:lnTo>
                      <a:pt x="192" y="486"/>
                    </a:lnTo>
                    <a:lnTo>
                      <a:pt x="192" y="298"/>
                    </a:lnTo>
                    <a:lnTo>
                      <a:pt x="151" y="157"/>
                    </a:lnTo>
                    <a:lnTo>
                      <a:pt x="110" y="63"/>
                    </a:lnTo>
                    <a:lnTo>
                      <a:pt x="128" y="0"/>
                    </a:lnTo>
                    <a:close/>
                  </a:path>
                </a:pathLst>
              </a:custGeom>
              <a:solidFill>
                <a:srgbClr val="000000"/>
              </a:solidFill>
              <a:ln w="9525">
                <a:noFill/>
                <a:round/>
                <a:headEnd/>
                <a:tailEnd/>
              </a:ln>
            </p:spPr>
            <p:txBody>
              <a:bodyPr/>
              <a:lstStyle/>
              <a:p>
                <a:endParaRPr lang="en-US" sz="1800">
                  <a:latin typeface="+mn-lt"/>
                </a:endParaRPr>
              </a:p>
            </p:txBody>
          </p:sp>
          <p:sp>
            <p:nvSpPr>
              <p:cNvPr id="12331" name="Freeform 43"/>
              <p:cNvSpPr>
                <a:spLocks/>
              </p:cNvSpPr>
              <p:nvPr/>
            </p:nvSpPr>
            <p:spPr bwMode="auto">
              <a:xfrm>
                <a:off x="5066" y="1363"/>
                <a:ext cx="31" cy="226"/>
              </a:xfrm>
              <a:custGeom>
                <a:avLst/>
                <a:gdLst/>
                <a:ahLst/>
                <a:cxnLst>
                  <a:cxn ang="0">
                    <a:pos x="78" y="0"/>
                  </a:cxn>
                  <a:cxn ang="0">
                    <a:pos x="124" y="58"/>
                  </a:cxn>
                  <a:cxn ang="0">
                    <a:pos x="146" y="151"/>
                  </a:cxn>
                  <a:cxn ang="0">
                    <a:pos x="151" y="339"/>
                  </a:cxn>
                  <a:cxn ang="0">
                    <a:pos x="133" y="579"/>
                  </a:cxn>
                  <a:cxn ang="0">
                    <a:pos x="137" y="829"/>
                  </a:cxn>
                  <a:cxn ang="0">
                    <a:pos x="146" y="996"/>
                  </a:cxn>
                  <a:cxn ang="0">
                    <a:pos x="186" y="1152"/>
                  </a:cxn>
                  <a:cxn ang="0">
                    <a:pos x="178" y="1246"/>
                  </a:cxn>
                  <a:cxn ang="0">
                    <a:pos x="96" y="1346"/>
                  </a:cxn>
                  <a:cxn ang="0">
                    <a:pos x="23" y="1356"/>
                  </a:cxn>
                  <a:cxn ang="0">
                    <a:pos x="0" y="1315"/>
                  </a:cxn>
                  <a:cxn ang="0">
                    <a:pos x="28" y="1299"/>
                  </a:cxn>
                  <a:cxn ang="0">
                    <a:pos x="69" y="1299"/>
                  </a:cxn>
                  <a:cxn ang="0">
                    <a:pos x="124" y="1268"/>
                  </a:cxn>
                  <a:cxn ang="0">
                    <a:pos x="137" y="1168"/>
                  </a:cxn>
                  <a:cxn ang="0">
                    <a:pos x="119" y="1105"/>
                  </a:cxn>
                  <a:cxn ang="0">
                    <a:pos x="64" y="1090"/>
                  </a:cxn>
                  <a:cxn ang="0">
                    <a:pos x="64" y="986"/>
                  </a:cxn>
                  <a:cxn ang="0">
                    <a:pos x="96" y="907"/>
                  </a:cxn>
                  <a:cxn ang="0">
                    <a:pos x="92" y="684"/>
                  </a:cxn>
                  <a:cxn ang="0">
                    <a:pos x="92" y="496"/>
                  </a:cxn>
                  <a:cxn ang="0">
                    <a:pos x="92" y="360"/>
                  </a:cxn>
                  <a:cxn ang="0">
                    <a:pos x="69" y="229"/>
                  </a:cxn>
                  <a:cxn ang="0">
                    <a:pos x="28" y="94"/>
                  </a:cxn>
                  <a:cxn ang="0">
                    <a:pos x="51" y="47"/>
                  </a:cxn>
                  <a:cxn ang="0">
                    <a:pos x="78" y="0"/>
                  </a:cxn>
                </a:cxnLst>
                <a:rect l="0" t="0" r="r" b="b"/>
                <a:pathLst>
                  <a:path w="186" h="1356">
                    <a:moveTo>
                      <a:pt x="78" y="0"/>
                    </a:moveTo>
                    <a:lnTo>
                      <a:pt x="124" y="58"/>
                    </a:lnTo>
                    <a:lnTo>
                      <a:pt x="146" y="151"/>
                    </a:lnTo>
                    <a:lnTo>
                      <a:pt x="151" y="339"/>
                    </a:lnTo>
                    <a:lnTo>
                      <a:pt x="133" y="579"/>
                    </a:lnTo>
                    <a:lnTo>
                      <a:pt x="137" y="829"/>
                    </a:lnTo>
                    <a:lnTo>
                      <a:pt x="146" y="996"/>
                    </a:lnTo>
                    <a:lnTo>
                      <a:pt x="186" y="1152"/>
                    </a:lnTo>
                    <a:lnTo>
                      <a:pt x="178" y="1246"/>
                    </a:lnTo>
                    <a:lnTo>
                      <a:pt x="96" y="1346"/>
                    </a:lnTo>
                    <a:lnTo>
                      <a:pt x="23" y="1356"/>
                    </a:lnTo>
                    <a:lnTo>
                      <a:pt x="0" y="1315"/>
                    </a:lnTo>
                    <a:lnTo>
                      <a:pt x="28" y="1299"/>
                    </a:lnTo>
                    <a:lnTo>
                      <a:pt x="69" y="1299"/>
                    </a:lnTo>
                    <a:lnTo>
                      <a:pt x="124" y="1268"/>
                    </a:lnTo>
                    <a:lnTo>
                      <a:pt x="137" y="1168"/>
                    </a:lnTo>
                    <a:lnTo>
                      <a:pt x="119" y="1105"/>
                    </a:lnTo>
                    <a:lnTo>
                      <a:pt x="64" y="1090"/>
                    </a:lnTo>
                    <a:lnTo>
                      <a:pt x="64" y="986"/>
                    </a:lnTo>
                    <a:lnTo>
                      <a:pt x="96" y="907"/>
                    </a:lnTo>
                    <a:lnTo>
                      <a:pt x="92" y="684"/>
                    </a:lnTo>
                    <a:lnTo>
                      <a:pt x="92" y="496"/>
                    </a:lnTo>
                    <a:lnTo>
                      <a:pt x="92" y="360"/>
                    </a:lnTo>
                    <a:lnTo>
                      <a:pt x="69" y="229"/>
                    </a:lnTo>
                    <a:lnTo>
                      <a:pt x="28" y="94"/>
                    </a:lnTo>
                    <a:lnTo>
                      <a:pt x="51" y="47"/>
                    </a:lnTo>
                    <a:lnTo>
                      <a:pt x="78" y="0"/>
                    </a:lnTo>
                    <a:close/>
                  </a:path>
                </a:pathLst>
              </a:custGeom>
              <a:solidFill>
                <a:srgbClr val="000000"/>
              </a:solidFill>
              <a:ln w="9525">
                <a:noFill/>
                <a:round/>
                <a:headEnd/>
                <a:tailEnd/>
              </a:ln>
            </p:spPr>
            <p:txBody>
              <a:bodyPr/>
              <a:lstStyle/>
              <a:p>
                <a:endParaRPr lang="en-US" sz="1800">
                  <a:latin typeface="+mn-lt"/>
                </a:endParaRPr>
              </a:p>
            </p:txBody>
          </p:sp>
        </p:grpSp>
      </p:grpSp>
      <p:sp>
        <p:nvSpPr>
          <p:cNvPr id="12335" name="Text Box 47"/>
          <p:cNvSpPr txBox="1">
            <a:spLocks noChangeArrowheads="1"/>
          </p:cNvSpPr>
          <p:nvPr/>
        </p:nvSpPr>
        <p:spPr bwMode="auto">
          <a:xfrm>
            <a:off x="6443663" y="3500438"/>
            <a:ext cx="2274887" cy="1739900"/>
          </a:xfrm>
          <a:prstGeom prst="rect">
            <a:avLst/>
          </a:prstGeom>
          <a:noFill/>
          <a:ln w="9525">
            <a:noFill/>
            <a:miter lim="800000"/>
            <a:headEnd/>
            <a:tailEnd/>
          </a:ln>
          <a:effectLst/>
        </p:spPr>
        <p:txBody>
          <a:bodyPr>
            <a:spAutoFit/>
          </a:bodyPr>
          <a:lstStyle/>
          <a:p>
            <a:r>
              <a:rPr lang="en-GB" sz="1800">
                <a:latin typeface="+mn-lt"/>
              </a:rPr>
              <a:t>There is a higher risk of people falling down, without anything strong enough to stop the fall.</a:t>
            </a:r>
            <a:endParaRPr lang="sv-SE" sz="1800">
              <a:latin typeface="+mn-lt"/>
            </a:endParaRPr>
          </a:p>
        </p:txBody>
      </p:sp>
      <p:sp>
        <p:nvSpPr>
          <p:cNvPr id="12336" name="Line 48"/>
          <p:cNvSpPr>
            <a:spLocks noChangeShapeType="1"/>
          </p:cNvSpPr>
          <p:nvPr/>
        </p:nvSpPr>
        <p:spPr bwMode="auto">
          <a:xfrm>
            <a:off x="1811311" y="1264175"/>
            <a:ext cx="5400675" cy="0"/>
          </a:xfrm>
          <a:prstGeom prst="line">
            <a:avLst/>
          </a:prstGeom>
          <a:noFill/>
          <a:ln w="38100">
            <a:solidFill>
              <a:schemeClr val="tx1"/>
            </a:solidFill>
            <a:round/>
            <a:headEnd/>
            <a:tailEnd/>
          </a:ln>
          <a:effectLst/>
        </p:spPr>
        <p:txBody>
          <a:bodyPr/>
          <a:lstStyle/>
          <a:p>
            <a:endParaRPr lang="en-US" sz="1800">
              <a:latin typeface="+mn-lt"/>
            </a:endParaRPr>
          </a:p>
        </p:txBody>
      </p:sp>
      <p:sp>
        <p:nvSpPr>
          <p:cNvPr id="12340" name="Text Box 52"/>
          <p:cNvSpPr txBox="1">
            <a:spLocks noChangeArrowheads="1"/>
          </p:cNvSpPr>
          <p:nvPr/>
        </p:nvSpPr>
        <p:spPr bwMode="auto">
          <a:xfrm>
            <a:off x="323850" y="2276475"/>
            <a:ext cx="1943100" cy="2563813"/>
          </a:xfrm>
          <a:prstGeom prst="rect">
            <a:avLst/>
          </a:prstGeom>
          <a:noFill/>
          <a:ln w="9525" algn="ctr">
            <a:noFill/>
            <a:miter lim="800000"/>
            <a:headEnd/>
            <a:tailEnd/>
          </a:ln>
          <a:effectLst/>
        </p:spPr>
        <p:txBody>
          <a:bodyPr>
            <a:spAutoFit/>
          </a:bodyPr>
          <a:lstStyle/>
          <a:p>
            <a:r>
              <a:rPr lang="en-GB" sz="1800">
                <a:latin typeface="+mn-lt"/>
              </a:rPr>
              <a:t>In case of a disaster, the ordinary structures and social fabric is disrupted, and the normal support systems fail. </a:t>
            </a:r>
            <a:endParaRPr lang="sv-SE" sz="1800">
              <a:latin typeface="+mn-lt"/>
            </a:endParaRPr>
          </a:p>
        </p:txBody>
      </p:sp>
      <p:sp>
        <p:nvSpPr>
          <p:cNvPr id="49" name="Line 9"/>
          <p:cNvSpPr>
            <a:spLocks noChangeShapeType="1"/>
          </p:cNvSpPr>
          <p:nvPr/>
        </p:nvSpPr>
        <p:spPr bwMode="auto">
          <a:xfrm>
            <a:off x="2428860" y="2000240"/>
            <a:ext cx="4114800" cy="0"/>
          </a:xfrm>
          <a:prstGeom prst="line">
            <a:avLst/>
          </a:prstGeom>
          <a:noFill/>
          <a:ln w="9525">
            <a:solidFill>
              <a:schemeClr val="tx1"/>
            </a:solidFill>
            <a:round/>
            <a:headEnd/>
            <a:tailEnd/>
          </a:ln>
          <a:effectLst/>
        </p:spPr>
        <p:txBody>
          <a:bodyPr/>
          <a:lstStyle/>
          <a:p>
            <a:endParaRPr lang="en-US" sz="1800">
              <a:latin typeface="+mn-lt"/>
            </a:endParaRPr>
          </a:p>
        </p:txBody>
      </p:sp>
      <p:sp>
        <p:nvSpPr>
          <p:cNvPr id="50" name="Line 10"/>
          <p:cNvSpPr>
            <a:spLocks noChangeShapeType="1"/>
          </p:cNvSpPr>
          <p:nvPr/>
        </p:nvSpPr>
        <p:spPr bwMode="auto">
          <a:xfrm>
            <a:off x="3059113" y="3141663"/>
            <a:ext cx="2834640" cy="0"/>
          </a:xfrm>
          <a:prstGeom prst="line">
            <a:avLst/>
          </a:prstGeom>
          <a:noFill/>
          <a:ln w="9525">
            <a:solidFill>
              <a:schemeClr val="tx1"/>
            </a:solidFill>
            <a:round/>
            <a:headEnd/>
            <a:tailEnd/>
          </a:ln>
          <a:effectLst/>
        </p:spPr>
        <p:txBody>
          <a:bodyPr/>
          <a:lstStyle/>
          <a:p>
            <a:endParaRPr lang="en-US" sz="1800">
              <a:latin typeface="+mn-lt"/>
            </a:endParaRPr>
          </a:p>
        </p:txBody>
      </p:sp>
    </p:spTree>
    <p:extLst>
      <p:ext uri="{BB962C8B-B14F-4D97-AF65-F5344CB8AC3E}">
        <p14:creationId xmlns:p14="http://schemas.microsoft.com/office/powerpoint/2010/main" val="828765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Experiential learning</a:t>
            </a:r>
            <a:endParaRPr lang="en-US" dirty="0"/>
          </a:p>
        </p:txBody>
      </p:sp>
      <p:sp>
        <p:nvSpPr>
          <p:cNvPr id="3" name="Content Placeholder 2"/>
          <p:cNvSpPr>
            <a:spLocks noGrp="1"/>
          </p:cNvSpPr>
          <p:nvPr>
            <p:ph idx="1"/>
          </p:nvPr>
        </p:nvSpPr>
        <p:spPr/>
        <p:txBody>
          <a:bodyPr>
            <a:normAutofit/>
          </a:bodyPr>
          <a:lstStyle/>
          <a:p>
            <a:pPr>
              <a:buNone/>
            </a:pPr>
            <a:r>
              <a:rPr lang="en-NZ" sz="3600" b="1" dirty="0"/>
              <a:t>What? </a:t>
            </a:r>
            <a:r>
              <a:rPr lang="en-NZ" sz="2800" dirty="0"/>
              <a:t>facts</a:t>
            </a:r>
          </a:p>
          <a:p>
            <a:pPr>
              <a:buNone/>
            </a:pPr>
            <a:endParaRPr lang="en-NZ" sz="3600" b="1" dirty="0"/>
          </a:p>
          <a:p>
            <a:pPr>
              <a:buNone/>
            </a:pPr>
            <a:r>
              <a:rPr lang="en-NZ" sz="3600" b="1" dirty="0"/>
              <a:t>So what? </a:t>
            </a:r>
            <a:r>
              <a:rPr lang="en-NZ" sz="2800" dirty="0"/>
              <a:t>reasons, implications, lessons</a:t>
            </a:r>
          </a:p>
          <a:p>
            <a:pPr>
              <a:buNone/>
            </a:pPr>
            <a:endParaRPr lang="en-NZ" sz="3600" b="1" dirty="0"/>
          </a:p>
          <a:p>
            <a:pPr>
              <a:buNone/>
            </a:pPr>
            <a:r>
              <a:rPr lang="en-NZ" sz="3600" b="1" dirty="0"/>
              <a:t>Now what? </a:t>
            </a:r>
            <a:r>
              <a:rPr lang="en-NZ" sz="2800" dirty="0"/>
              <a:t> new ways of doing things, new plans</a:t>
            </a:r>
            <a:endParaRPr lang="en-US" sz="3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p:cNvSpPr>
            <a:spLocks noChangeArrowheads="1"/>
          </p:cNvSpPr>
          <p:nvPr/>
        </p:nvSpPr>
        <p:spPr bwMode="auto">
          <a:xfrm rot="10800000">
            <a:off x="1259632" y="1196974"/>
            <a:ext cx="5743921" cy="5304949"/>
          </a:xfrm>
          <a:prstGeom prst="triangle">
            <a:avLst>
              <a:gd name="adj" fmla="val 50000"/>
            </a:avLst>
          </a:prstGeom>
          <a:noFill/>
          <a:ln w="38100">
            <a:solidFill>
              <a:schemeClr val="tx1"/>
            </a:solidFill>
            <a:miter lim="800000"/>
            <a:headEnd/>
            <a:tailEnd/>
          </a:ln>
          <a:effectLst/>
        </p:spPr>
        <p:txBody>
          <a:bodyPr rot="10800000" wrap="none" anchor="ctr"/>
          <a:lstStyle/>
          <a:p>
            <a:pPr algn="ctr"/>
            <a:endParaRPr lang="en-US" sz="1800">
              <a:latin typeface="+mn-lt"/>
              <a:cs typeface="Times New Roman" pitchFamily="18" charset="0"/>
            </a:endParaRPr>
          </a:p>
        </p:txBody>
      </p:sp>
      <p:sp>
        <p:nvSpPr>
          <p:cNvPr id="20483" name="Text Box 3"/>
          <p:cNvSpPr txBox="1">
            <a:spLocks noChangeArrowheads="1"/>
          </p:cNvSpPr>
          <p:nvPr/>
        </p:nvSpPr>
        <p:spPr bwMode="auto">
          <a:xfrm>
            <a:off x="6668194" y="1892806"/>
            <a:ext cx="2055813" cy="646331"/>
          </a:xfrm>
          <a:prstGeom prst="rect">
            <a:avLst/>
          </a:prstGeom>
          <a:noFill/>
          <a:ln w="9525">
            <a:noFill/>
            <a:miter lim="800000"/>
            <a:headEnd/>
            <a:tailEnd/>
          </a:ln>
          <a:effectLst/>
        </p:spPr>
        <p:txBody>
          <a:bodyPr>
            <a:spAutoFit/>
          </a:bodyPr>
          <a:lstStyle/>
          <a:p>
            <a:pPr eaLnBrk="0" hangingPunct="0"/>
            <a:r>
              <a:rPr lang="sv-SE" sz="1800" b="1" dirty="0">
                <a:latin typeface="+mn-lt"/>
                <a:cs typeface="Times New Roman" pitchFamily="18" charset="0"/>
              </a:rPr>
              <a:t>HEALTHY NORMAL STATE</a:t>
            </a:r>
          </a:p>
        </p:txBody>
      </p:sp>
      <p:sp>
        <p:nvSpPr>
          <p:cNvPr id="20484" name="Text Box 4"/>
          <p:cNvSpPr txBox="1">
            <a:spLocks noChangeArrowheads="1"/>
          </p:cNvSpPr>
          <p:nvPr/>
        </p:nvSpPr>
        <p:spPr bwMode="auto">
          <a:xfrm>
            <a:off x="6012157" y="5334555"/>
            <a:ext cx="1982787" cy="646331"/>
          </a:xfrm>
          <a:prstGeom prst="rect">
            <a:avLst/>
          </a:prstGeom>
          <a:noFill/>
          <a:ln w="9525">
            <a:noFill/>
            <a:miter lim="800000"/>
            <a:headEnd/>
            <a:tailEnd/>
          </a:ln>
          <a:effectLst/>
        </p:spPr>
        <p:txBody>
          <a:bodyPr>
            <a:spAutoFit/>
          </a:bodyPr>
          <a:lstStyle/>
          <a:p>
            <a:pPr eaLnBrk="0" hangingPunct="0">
              <a:spcBef>
                <a:spcPct val="50000"/>
              </a:spcBef>
            </a:pPr>
            <a:r>
              <a:rPr lang="sv-SE" sz="1800" b="1" dirty="0">
                <a:latin typeface="+mn-lt"/>
                <a:cs typeface="Times New Roman" pitchFamily="18" charset="0"/>
              </a:rPr>
              <a:t>SEVERELY AFFECTED</a:t>
            </a:r>
          </a:p>
        </p:txBody>
      </p:sp>
      <p:sp>
        <p:nvSpPr>
          <p:cNvPr id="20488" name="Line 8"/>
          <p:cNvSpPr>
            <a:spLocks noChangeShapeType="1"/>
          </p:cNvSpPr>
          <p:nvPr/>
        </p:nvSpPr>
        <p:spPr bwMode="auto">
          <a:xfrm>
            <a:off x="3195488" y="4725144"/>
            <a:ext cx="1872207" cy="0"/>
          </a:xfrm>
          <a:prstGeom prst="line">
            <a:avLst/>
          </a:prstGeom>
          <a:noFill/>
          <a:ln w="9525">
            <a:solidFill>
              <a:schemeClr val="tx1"/>
            </a:solidFill>
            <a:round/>
            <a:headEnd/>
            <a:tailEnd/>
          </a:ln>
          <a:effectLst/>
        </p:spPr>
        <p:txBody>
          <a:bodyPr/>
          <a:lstStyle/>
          <a:p>
            <a:endParaRPr lang="en-US" sz="1800">
              <a:latin typeface="+mn-lt"/>
            </a:endParaRPr>
          </a:p>
        </p:txBody>
      </p:sp>
      <p:sp>
        <p:nvSpPr>
          <p:cNvPr id="20490" name="Text Box 10"/>
          <p:cNvSpPr txBox="1">
            <a:spLocks noChangeArrowheads="1"/>
          </p:cNvSpPr>
          <p:nvPr/>
        </p:nvSpPr>
        <p:spPr bwMode="auto">
          <a:xfrm>
            <a:off x="1919908" y="1625084"/>
            <a:ext cx="4536504" cy="840230"/>
          </a:xfrm>
          <a:prstGeom prst="rect">
            <a:avLst/>
          </a:prstGeom>
          <a:noFill/>
          <a:ln w="9525">
            <a:noFill/>
            <a:miter lim="800000"/>
            <a:headEnd/>
            <a:tailEnd/>
          </a:ln>
          <a:effectLst/>
        </p:spPr>
        <p:txBody>
          <a:bodyPr wrap="square">
            <a:spAutoFit/>
          </a:bodyPr>
          <a:lstStyle/>
          <a:p>
            <a:pPr algn="ctr">
              <a:lnSpc>
                <a:spcPct val="90000"/>
              </a:lnSpc>
              <a:spcBef>
                <a:spcPct val="30000"/>
              </a:spcBef>
            </a:pPr>
            <a:r>
              <a:rPr lang="en-GB" sz="1800" dirty="0">
                <a:latin typeface="+mn-lt"/>
                <a:cs typeface="Times New Roman" pitchFamily="18" charset="0"/>
              </a:rPr>
              <a:t>Majority of population can deal with their   daily problems themselves or with the support of their ordinary networks.</a:t>
            </a:r>
          </a:p>
        </p:txBody>
      </p:sp>
      <p:sp>
        <p:nvSpPr>
          <p:cNvPr id="11" name="Text Box 10"/>
          <p:cNvSpPr txBox="1">
            <a:spLocks noChangeArrowheads="1"/>
          </p:cNvSpPr>
          <p:nvPr/>
        </p:nvSpPr>
        <p:spPr bwMode="auto">
          <a:xfrm>
            <a:off x="2351956" y="3142062"/>
            <a:ext cx="3672408" cy="840230"/>
          </a:xfrm>
          <a:prstGeom prst="rect">
            <a:avLst/>
          </a:prstGeom>
          <a:noFill/>
          <a:ln w="9525">
            <a:noFill/>
            <a:miter lim="800000"/>
            <a:headEnd/>
            <a:tailEnd/>
          </a:ln>
          <a:effectLst/>
        </p:spPr>
        <p:txBody>
          <a:bodyPr wrap="square">
            <a:spAutoFit/>
          </a:bodyPr>
          <a:lstStyle/>
          <a:p>
            <a:pPr algn="ctr">
              <a:lnSpc>
                <a:spcPct val="90000"/>
              </a:lnSpc>
              <a:spcBef>
                <a:spcPct val="30000"/>
              </a:spcBef>
            </a:pPr>
            <a:r>
              <a:rPr lang="en-GB" sz="1800" dirty="0">
                <a:cs typeface="Times New Roman" pitchFamily="18" charset="0"/>
              </a:rPr>
              <a:t>10% of tot. pop. in “normal” situations,15-20% in emergencies. </a:t>
            </a:r>
          </a:p>
        </p:txBody>
      </p:sp>
      <p:sp>
        <p:nvSpPr>
          <p:cNvPr id="14" name="Line 9"/>
          <p:cNvSpPr>
            <a:spLocks noChangeShapeType="1"/>
          </p:cNvSpPr>
          <p:nvPr/>
        </p:nvSpPr>
        <p:spPr bwMode="auto">
          <a:xfrm>
            <a:off x="2267744" y="3068960"/>
            <a:ext cx="3672408" cy="0"/>
          </a:xfrm>
          <a:prstGeom prst="line">
            <a:avLst/>
          </a:prstGeom>
          <a:noFill/>
          <a:ln w="9525">
            <a:solidFill>
              <a:schemeClr val="tx1"/>
            </a:solidFill>
            <a:round/>
            <a:headEnd/>
            <a:tailEnd/>
          </a:ln>
          <a:effectLst/>
        </p:spPr>
        <p:txBody>
          <a:bodyPr/>
          <a:lstStyle/>
          <a:p>
            <a:endParaRPr lang="en-US"/>
          </a:p>
        </p:txBody>
      </p:sp>
      <p:sp>
        <p:nvSpPr>
          <p:cNvPr id="10" name="Text Box 10"/>
          <p:cNvSpPr txBox="1">
            <a:spLocks noChangeArrowheads="1"/>
          </p:cNvSpPr>
          <p:nvPr/>
        </p:nvSpPr>
        <p:spPr bwMode="auto">
          <a:xfrm>
            <a:off x="3288060" y="4808257"/>
            <a:ext cx="1800200" cy="1172629"/>
          </a:xfrm>
          <a:prstGeom prst="rect">
            <a:avLst/>
          </a:prstGeom>
          <a:noFill/>
          <a:ln w="9525">
            <a:noFill/>
            <a:miter lim="800000"/>
            <a:headEnd/>
            <a:tailEnd/>
          </a:ln>
          <a:effectLst/>
        </p:spPr>
        <p:txBody>
          <a:bodyPr wrap="square">
            <a:spAutoFit/>
          </a:bodyPr>
          <a:lstStyle/>
          <a:p>
            <a:pPr algn="ctr">
              <a:lnSpc>
                <a:spcPct val="90000"/>
              </a:lnSpc>
              <a:spcBef>
                <a:spcPct val="30000"/>
              </a:spcBef>
            </a:pPr>
            <a:r>
              <a:rPr lang="en-GB" sz="1800" dirty="0">
                <a:cs typeface="Times New Roman" pitchFamily="18" charset="0"/>
              </a:rPr>
              <a:t>1-2% in “normal” situations,   </a:t>
            </a:r>
          </a:p>
          <a:p>
            <a:pPr algn="ctr">
              <a:lnSpc>
                <a:spcPct val="90000"/>
              </a:lnSpc>
              <a:spcBef>
                <a:spcPct val="30000"/>
              </a:spcBef>
            </a:pPr>
            <a:r>
              <a:rPr lang="en-GB" sz="1800" dirty="0">
                <a:cs typeface="Times New Roman" pitchFamily="18" charset="0"/>
              </a:rPr>
              <a:t> 2-3% in emergencies </a:t>
            </a:r>
          </a:p>
        </p:txBody>
      </p:sp>
      <p:sp>
        <p:nvSpPr>
          <p:cNvPr id="12" name="Rectangle 11"/>
          <p:cNvSpPr/>
          <p:nvPr/>
        </p:nvSpPr>
        <p:spPr>
          <a:xfrm>
            <a:off x="2784004" y="3656481"/>
            <a:ext cx="2808312" cy="840230"/>
          </a:xfrm>
          <a:prstGeom prst="rect">
            <a:avLst/>
          </a:prstGeom>
        </p:spPr>
        <p:txBody>
          <a:bodyPr wrap="square">
            <a:spAutoFit/>
          </a:bodyPr>
          <a:lstStyle/>
          <a:p>
            <a:pPr algn="ctr">
              <a:lnSpc>
                <a:spcPct val="90000"/>
              </a:lnSpc>
              <a:spcBef>
                <a:spcPct val="30000"/>
              </a:spcBef>
            </a:pPr>
            <a:r>
              <a:rPr lang="en-GB" sz="1800" dirty="0">
                <a:cs typeface="Times New Roman" pitchFamily="18" charset="0"/>
              </a:rPr>
              <a:t>Some extra family/community support might be needed.</a:t>
            </a:r>
          </a:p>
        </p:txBody>
      </p:sp>
      <p:sp>
        <p:nvSpPr>
          <p:cNvPr id="13" name="Rectangle 12"/>
          <p:cNvSpPr/>
          <p:nvPr/>
        </p:nvSpPr>
        <p:spPr>
          <a:xfrm>
            <a:off x="2979463" y="5940587"/>
            <a:ext cx="2304256" cy="840230"/>
          </a:xfrm>
          <a:prstGeom prst="rect">
            <a:avLst/>
          </a:prstGeom>
        </p:spPr>
        <p:txBody>
          <a:bodyPr wrap="square">
            <a:spAutoFit/>
          </a:bodyPr>
          <a:lstStyle/>
          <a:p>
            <a:pPr algn="ctr">
              <a:lnSpc>
                <a:spcPct val="90000"/>
              </a:lnSpc>
              <a:spcBef>
                <a:spcPct val="30000"/>
              </a:spcBef>
            </a:pPr>
            <a:r>
              <a:rPr lang="en-GB" sz="1800" dirty="0">
                <a:cs typeface="Times New Roman" pitchFamily="18" charset="0"/>
              </a:rPr>
              <a:t>Professional treatment/ hospital is needed.  </a:t>
            </a:r>
          </a:p>
        </p:txBody>
      </p:sp>
    </p:spTree>
    <p:extLst>
      <p:ext uri="{BB962C8B-B14F-4D97-AF65-F5344CB8AC3E}">
        <p14:creationId xmlns:p14="http://schemas.microsoft.com/office/powerpoint/2010/main" val="127126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490">
                                            <p:txEl>
                                              <p:pRg st="0" end="0"/>
                                            </p:txEl>
                                          </p:spTgt>
                                        </p:tgtEl>
                                        <p:attrNameLst>
                                          <p:attrName>style.visibility</p:attrName>
                                        </p:attrNameLst>
                                      </p:cBhvr>
                                      <p:to>
                                        <p:strVal val="visible"/>
                                      </p:to>
                                    </p:set>
                                    <p:anim calcmode="lin" valueType="num">
                                      <p:cBhvr additive="base">
                                        <p:cTn id="7" dur="500" fill="hold"/>
                                        <p:tgtEl>
                                          <p:spTgt spid="2049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9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additive="base">
                                        <p:cTn id="19"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 calcmode="lin" valueType="num">
                                      <p:cBhvr additive="base">
                                        <p:cTn id="2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0">
                                            <p:txEl>
                                              <p:pRg st="1" end="1"/>
                                            </p:txEl>
                                          </p:spTgt>
                                        </p:tgtEl>
                                        <p:attrNameLst>
                                          <p:attrName>style.visibility</p:attrName>
                                        </p:attrNameLst>
                                      </p:cBhvr>
                                      <p:to>
                                        <p:strVal val="visible"/>
                                      </p:to>
                                    </p:set>
                                    <p:anim calcmode="lin" valueType="num">
                                      <p:cBhvr additive="base">
                                        <p:cTn id="2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3">
                                            <p:txEl>
                                              <p:pRg st="0" end="0"/>
                                            </p:txEl>
                                          </p:spTgt>
                                        </p:tgtEl>
                                        <p:attrNameLst>
                                          <p:attrName>style.visibility</p:attrName>
                                        </p:attrNameLst>
                                      </p:cBhvr>
                                      <p:to>
                                        <p:strVal val="visible"/>
                                      </p:to>
                                    </p:set>
                                    <p:anim calcmode="lin" valueType="num">
                                      <p:cBhvr additive="base">
                                        <p:cTn id="35"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99F25-968F-4724-8B24-5E25CF8A6820}"/>
              </a:ext>
            </a:extLst>
          </p:cNvPr>
          <p:cNvSpPr>
            <a:spLocks noGrp="1"/>
          </p:cNvSpPr>
          <p:nvPr>
            <p:ph type="title"/>
          </p:nvPr>
        </p:nvSpPr>
        <p:spPr>
          <a:xfrm>
            <a:off x="467544" y="1214623"/>
            <a:ext cx="8229600" cy="1143000"/>
          </a:xfrm>
        </p:spPr>
        <p:txBody>
          <a:bodyPr>
            <a:normAutofit fontScale="90000"/>
          </a:bodyPr>
          <a:lstStyle/>
          <a:p>
            <a:r>
              <a:rPr lang="en-GB" b="1" dirty="0"/>
              <a:t>What is a psychosocial approach to crisis response? </a:t>
            </a:r>
          </a:p>
        </p:txBody>
      </p:sp>
      <p:sp>
        <p:nvSpPr>
          <p:cNvPr id="3" name="Content Placeholder 2">
            <a:extLst>
              <a:ext uri="{FF2B5EF4-FFF2-40B4-BE49-F238E27FC236}">
                <a16:creationId xmlns:a16="http://schemas.microsoft.com/office/drawing/2014/main" id="{0F7AF685-70F1-4195-8343-D5627922693C}"/>
              </a:ext>
            </a:extLst>
          </p:cNvPr>
          <p:cNvSpPr>
            <a:spLocks noGrp="1"/>
          </p:cNvSpPr>
          <p:nvPr>
            <p:ph idx="1"/>
          </p:nvPr>
        </p:nvSpPr>
        <p:spPr>
          <a:xfrm>
            <a:off x="467544" y="2495922"/>
            <a:ext cx="8229600" cy="3489251"/>
          </a:xfrm>
        </p:spPr>
        <p:txBody>
          <a:bodyPr>
            <a:normAutofit fontScale="92500" lnSpcReduction="10000"/>
          </a:bodyPr>
          <a:lstStyle/>
          <a:p>
            <a:pPr>
              <a:buFont typeface="Wingdings" panose="05000000000000000000" pitchFamily="2" charset="2"/>
              <a:buChar char="ü"/>
            </a:pPr>
            <a:r>
              <a:rPr lang="en-GB" b="1" dirty="0">
                <a:solidFill>
                  <a:schemeClr val="accent6">
                    <a:lumMod val="75000"/>
                  </a:schemeClr>
                </a:solidFill>
                <a:latin typeface="+mn-lt"/>
              </a:rPr>
              <a:t>Holistic</a:t>
            </a:r>
            <a:r>
              <a:rPr lang="en-GB" dirty="0">
                <a:latin typeface="+mn-lt"/>
              </a:rPr>
              <a:t> (balance of wellbeing flower)</a:t>
            </a:r>
          </a:p>
          <a:p>
            <a:pPr>
              <a:buFont typeface="Wingdings" panose="05000000000000000000" pitchFamily="2" charset="2"/>
              <a:buChar char="ü"/>
            </a:pPr>
            <a:r>
              <a:rPr lang="en-GB" b="1" dirty="0">
                <a:solidFill>
                  <a:schemeClr val="accent6">
                    <a:lumMod val="75000"/>
                  </a:schemeClr>
                </a:solidFill>
                <a:latin typeface="+mn-lt"/>
              </a:rPr>
              <a:t>Inclusive</a:t>
            </a:r>
            <a:r>
              <a:rPr lang="en-GB" dirty="0">
                <a:latin typeface="+mn-lt"/>
              </a:rPr>
              <a:t> (Accessibility, dignity, cohesion)</a:t>
            </a:r>
          </a:p>
          <a:p>
            <a:pPr>
              <a:buFont typeface="Wingdings" panose="05000000000000000000" pitchFamily="2" charset="2"/>
              <a:buChar char="ü"/>
            </a:pPr>
            <a:r>
              <a:rPr lang="en-GB" b="1" dirty="0">
                <a:solidFill>
                  <a:schemeClr val="accent6">
                    <a:lumMod val="75000"/>
                  </a:schemeClr>
                </a:solidFill>
                <a:latin typeface="+mn-lt"/>
              </a:rPr>
              <a:t>Does No Harm </a:t>
            </a:r>
            <a:r>
              <a:rPr lang="en-GB" dirty="0">
                <a:latin typeface="+mn-lt"/>
              </a:rPr>
              <a:t>(Conflict Prevention, Avoiding Dependency and minimising risk)</a:t>
            </a:r>
          </a:p>
          <a:p>
            <a:pPr>
              <a:buFont typeface="Wingdings" panose="05000000000000000000" pitchFamily="2" charset="2"/>
              <a:buChar char="ü"/>
            </a:pPr>
            <a:r>
              <a:rPr lang="en-GB" b="1" dirty="0">
                <a:solidFill>
                  <a:schemeClr val="accent6">
                    <a:lumMod val="75000"/>
                  </a:schemeClr>
                </a:solidFill>
                <a:latin typeface="+mn-lt"/>
              </a:rPr>
              <a:t>Addresses Power Issues </a:t>
            </a:r>
            <a:r>
              <a:rPr lang="en-GB" dirty="0">
                <a:latin typeface="+mn-lt"/>
              </a:rPr>
              <a:t>(Recognises imbalances and tries to acknowledge, address and challenge)</a:t>
            </a:r>
          </a:p>
          <a:p>
            <a:pPr>
              <a:buFont typeface="Wingdings" panose="05000000000000000000" pitchFamily="2" charset="2"/>
              <a:buChar char="ü"/>
            </a:pPr>
            <a:r>
              <a:rPr lang="en-GB" b="1" u="sng" dirty="0">
                <a:solidFill>
                  <a:srgbClr val="FF0000"/>
                </a:solidFill>
                <a:latin typeface="+mn-lt"/>
              </a:rPr>
              <a:t>Speed!</a:t>
            </a:r>
          </a:p>
        </p:txBody>
      </p:sp>
    </p:spTree>
    <p:extLst>
      <p:ext uri="{BB962C8B-B14F-4D97-AF65-F5344CB8AC3E}">
        <p14:creationId xmlns:p14="http://schemas.microsoft.com/office/powerpoint/2010/main" val="11338832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NZ" sz="3200" dirty="0" err="1"/>
              <a:t>sclr</a:t>
            </a:r>
            <a:r>
              <a:rPr lang="en-NZ" sz="3200" dirty="0"/>
              <a:t> understanding of psycho-social response</a:t>
            </a:r>
            <a:endParaRPr lang="en-US" sz="3200" dirty="0"/>
          </a:p>
        </p:txBody>
      </p:sp>
      <p:sp>
        <p:nvSpPr>
          <p:cNvPr id="3" name="Content Placeholder 2"/>
          <p:cNvSpPr>
            <a:spLocks noGrp="1"/>
          </p:cNvSpPr>
          <p:nvPr>
            <p:ph idx="1"/>
          </p:nvPr>
        </p:nvSpPr>
        <p:spPr>
          <a:xfrm>
            <a:off x="304800" y="914400"/>
            <a:ext cx="8839200" cy="5715000"/>
          </a:xfrm>
        </p:spPr>
        <p:txBody>
          <a:bodyPr>
            <a:normAutofit fontScale="62500" lnSpcReduction="20000"/>
          </a:bodyPr>
          <a:lstStyle/>
          <a:p>
            <a:pPr marL="514350" indent="-514350">
              <a:lnSpc>
                <a:spcPct val="120000"/>
              </a:lnSpc>
              <a:spcAft>
                <a:spcPts val="600"/>
              </a:spcAft>
              <a:buFont typeface="+mj-lt"/>
              <a:buAutoNum type="arabicParenR"/>
            </a:pPr>
            <a:r>
              <a:rPr lang="en-NZ" dirty="0"/>
              <a:t>Thinks about emotional, mental, dignity, spiritual needs as well as material needs (balanced well-being)</a:t>
            </a:r>
          </a:p>
          <a:p>
            <a:pPr marL="514350" indent="-514350">
              <a:lnSpc>
                <a:spcPct val="120000"/>
              </a:lnSpc>
              <a:spcAft>
                <a:spcPts val="600"/>
              </a:spcAft>
              <a:buFont typeface="+mj-lt"/>
              <a:buAutoNum type="arabicParenR"/>
            </a:pPr>
            <a:r>
              <a:rPr lang="en-NZ" dirty="0"/>
              <a:t>Prioritises linking, connecting, strengthening social networks and sense of community social cohesion,  (collective action)</a:t>
            </a:r>
          </a:p>
          <a:p>
            <a:pPr marL="514350" indent="-514350">
              <a:lnSpc>
                <a:spcPct val="120000"/>
              </a:lnSpc>
              <a:spcAft>
                <a:spcPts val="600"/>
              </a:spcAft>
              <a:buFont typeface="+mj-lt"/>
              <a:buAutoNum type="arabicParenR"/>
            </a:pPr>
            <a:r>
              <a:rPr lang="en-NZ" dirty="0"/>
              <a:t>Promotes and enables collective self-help through local agency (sense of purpose)</a:t>
            </a:r>
          </a:p>
          <a:p>
            <a:pPr marL="514350" indent="-514350">
              <a:lnSpc>
                <a:spcPct val="120000"/>
              </a:lnSpc>
              <a:spcAft>
                <a:spcPts val="600"/>
              </a:spcAft>
              <a:buFont typeface="+mj-lt"/>
              <a:buAutoNum type="arabicParenR"/>
            </a:pPr>
            <a:r>
              <a:rPr lang="en-NZ" dirty="0"/>
              <a:t>Highlights inclusiveness (leave no one behind) for local sense of well-being</a:t>
            </a:r>
          </a:p>
          <a:p>
            <a:pPr marL="514350" indent="-514350">
              <a:lnSpc>
                <a:spcPct val="120000"/>
              </a:lnSpc>
              <a:spcAft>
                <a:spcPts val="600"/>
              </a:spcAft>
              <a:buFont typeface="+mj-lt"/>
              <a:buAutoNum type="arabicParenR"/>
            </a:pPr>
            <a:r>
              <a:rPr lang="en-GB" dirty="0"/>
              <a:t>Avoids promoting victim-mentality and learned helplessness: promotes dignity</a:t>
            </a:r>
            <a:endParaRPr lang="en-NZ" dirty="0"/>
          </a:p>
          <a:p>
            <a:pPr marL="514350" indent="-514350">
              <a:lnSpc>
                <a:spcPct val="120000"/>
              </a:lnSpc>
              <a:spcAft>
                <a:spcPts val="600"/>
              </a:spcAft>
              <a:buFont typeface="+mj-lt"/>
              <a:buAutoNum type="arabicParenR"/>
            </a:pPr>
            <a:r>
              <a:rPr lang="en-NZ" dirty="0"/>
              <a:t>Importance of kindness, empathy, compassion, love</a:t>
            </a:r>
          </a:p>
          <a:p>
            <a:pPr marL="514350" indent="-514350">
              <a:lnSpc>
                <a:spcPct val="120000"/>
              </a:lnSpc>
              <a:spcAft>
                <a:spcPts val="600"/>
              </a:spcAft>
              <a:buFont typeface="+mj-lt"/>
              <a:buAutoNum type="arabicParenR"/>
            </a:pPr>
            <a:r>
              <a:rPr lang="en-NZ" dirty="0"/>
              <a:t>Importance of ceremony, culture, local values</a:t>
            </a:r>
          </a:p>
          <a:p>
            <a:pPr marL="514350" indent="-514350">
              <a:lnSpc>
                <a:spcPct val="120000"/>
              </a:lnSpc>
              <a:spcAft>
                <a:spcPts val="600"/>
              </a:spcAft>
              <a:buFont typeface="+mj-lt"/>
              <a:buAutoNum type="arabicParenR"/>
            </a:pPr>
            <a:r>
              <a:rPr lang="en-GB" dirty="0"/>
              <a:t>Aims to reduce tensions and conflict</a:t>
            </a:r>
          </a:p>
          <a:p>
            <a:pPr marL="514350" indent="-514350">
              <a:lnSpc>
                <a:spcPct val="120000"/>
              </a:lnSpc>
              <a:spcAft>
                <a:spcPts val="600"/>
              </a:spcAft>
              <a:buFont typeface="+mj-lt"/>
              <a:buAutoNum type="arabicParenR"/>
            </a:pPr>
            <a:r>
              <a:rPr lang="en-NZ" dirty="0"/>
              <a:t>Promotes and enables opportunities to rebuild, learn from the disaster and prevent repetition in future (transformation – sense of progress)</a:t>
            </a:r>
          </a:p>
          <a:p>
            <a:pPr marL="514350" indent="-514350">
              <a:lnSpc>
                <a:spcPct val="120000"/>
              </a:lnSpc>
              <a:spcAft>
                <a:spcPts val="600"/>
              </a:spcAft>
              <a:buFont typeface="+mj-lt"/>
              <a:buAutoNum type="arabicParenR"/>
            </a:pPr>
            <a:r>
              <a:rPr lang="en-NZ" dirty="0"/>
              <a:t>CB-PSS is rapid, cheap and available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F8AB8A-AC99-4A1C-8F87-31782633D69E}"/>
              </a:ext>
            </a:extLst>
          </p:cNvPr>
          <p:cNvSpPr>
            <a:spLocks noGrp="1"/>
          </p:cNvSpPr>
          <p:nvPr>
            <p:ph idx="1"/>
          </p:nvPr>
        </p:nvSpPr>
        <p:spPr>
          <a:xfrm>
            <a:off x="457200" y="457200"/>
            <a:ext cx="8229600" cy="5668963"/>
          </a:xfrm>
        </p:spPr>
        <p:txBody>
          <a:bodyPr>
            <a:normAutofit fontScale="92500"/>
          </a:bodyPr>
          <a:lstStyle/>
          <a:p>
            <a:pPr marL="0" indent="0">
              <a:buNone/>
            </a:pPr>
            <a:r>
              <a:rPr lang="en-GB" b="1" dirty="0"/>
              <a:t>Words commonly used to describe populations hit by disaster                                                    </a:t>
            </a:r>
          </a:p>
          <a:p>
            <a:pPr marL="0" indent="0">
              <a:buNone/>
            </a:pPr>
            <a:r>
              <a:rPr lang="en-GB" b="1" dirty="0"/>
              <a:t>       </a:t>
            </a:r>
            <a:r>
              <a:rPr lang="en-GB" dirty="0"/>
              <a:t>                                 </a:t>
            </a:r>
            <a:r>
              <a:rPr lang="en-GB" b="1" dirty="0">
                <a:solidFill>
                  <a:schemeClr val="tx2">
                    <a:lumMod val="60000"/>
                    <a:lumOff val="40000"/>
                  </a:schemeClr>
                </a:solidFill>
              </a:rPr>
              <a:t>“Victims”</a:t>
            </a:r>
          </a:p>
          <a:p>
            <a:pPr marL="0" indent="0">
              <a:buNone/>
            </a:pPr>
            <a:r>
              <a:rPr lang="en-GB" dirty="0"/>
              <a:t>        </a:t>
            </a:r>
            <a:r>
              <a:rPr lang="en-GB" b="1" dirty="0">
                <a:solidFill>
                  <a:schemeClr val="accent3">
                    <a:lumMod val="75000"/>
                  </a:schemeClr>
                </a:solidFill>
              </a:rPr>
              <a:t>“Weak”			</a:t>
            </a:r>
            <a:r>
              <a:rPr lang="en-GB" b="1" dirty="0">
                <a:solidFill>
                  <a:srgbClr val="7030A0"/>
                </a:solidFill>
              </a:rPr>
              <a:t>“our target group”</a:t>
            </a:r>
          </a:p>
          <a:p>
            <a:pPr marL="0" indent="0">
              <a:buNone/>
            </a:pPr>
            <a:endParaRPr lang="en-GB" dirty="0"/>
          </a:p>
          <a:p>
            <a:pPr marL="0" indent="0">
              <a:buNone/>
            </a:pPr>
            <a:r>
              <a:rPr lang="en-GB" b="1" dirty="0">
                <a:solidFill>
                  <a:srgbClr val="FF0000"/>
                </a:solidFill>
              </a:rPr>
              <a:t> “impoverished”                           </a:t>
            </a:r>
            <a:r>
              <a:rPr lang="en-GB" b="1" dirty="0">
                <a:solidFill>
                  <a:srgbClr val="0070C0"/>
                </a:solidFill>
              </a:rPr>
              <a:t>“The unfortunate”</a:t>
            </a:r>
          </a:p>
          <a:p>
            <a:pPr marL="0" indent="0">
              <a:buNone/>
            </a:pPr>
            <a:endParaRPr lang="en-GB" dirty="0"/>
          </a:p>
          <a:p>
            <a:pPr marL="0" indent="0">
              <a:buNone/>
            </a:pPr>
            <a:r>
              <a:rPr lang="en-GB" b="1" dirty="0">
                <a:solidFill>
                  <a:srgbClr val="FF0000"/>
                </a:solidFill>
              </a:rPr>
              <a:t>                             “Vulnerable”</a:t>
            </a:r>
          </a:p>
          <a:p>
            <a:pPr marL="0" indent="0">
              <a:buNone/>
            </a:pPr>
            <a:endParaRPr lang="en-GB" dirty="0"/>
          </a:p>
          <a:p>
            <a:pPr marL="0" indent="0">
              <a:buNone/>
            </a:pPr>
            <a:r>
              <a:rPr lang="en-GB" b="1" dirty="0">
                <a:solidFill>
                  <a:schemeClr val="accent6">
                    <a:lumMod val="75000"/>
                  </a:schemeClr>
                </a:solidFill>
              </a:rPr>
              <a:t>“Needy”                          </a:t>
            </a:r>
            <a:r>
              <a:rPr lang="en-GB" b="1" dirty="0">
                <a:solidFill>
                  <a:srgbClr val="92D050"/>
                </a:solidFill>
              </a:rPr>
              <a:t>“Helpless”</a:t>
            </a:r>
          </a:p>
        </p:txBody>
      </p:sp>
    </p:spTree>
    <p:extLst>
      <p:ext uri="{BB962C8B-B14F-4D97-AF65-F5344CB8AC3E}">
        <p14:creationId xmlns:p14="http://schemas.microsoft.com/office/powerpoint/2010/main" val="3746149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F8AB8A-AC99-4A1C-8F87-31782633D69E}"/>
              </a:ext>
            </a:extLst>
          </p:cNvPr>
          <p:cNvSpPr>
            <a:spLocks noGrp="1"/>
          </p:cNvSpPr>
          <p:nvPr>
            <p:ph idx="1"/>
          </p:nvPr>
        </p:nvSpPr>
        <p:spPr>
          <a:xfrm>
            <a:off x="457200" y="533400"/>
            <a:ext cx="8229600" cy="5592763"/>
          </a:xfrm>
        </p:spPr>
        <p:txBody>
          <a:bodyPr>
            <a:normAutofit fontScale="92500" lnSpcReduction="20000"/>
          </a:bodyPr>
          <a:lstStyle/>
          <a:p>
            <a:pPr marL="0" indent="0">
              <a:buNone/>
            </a:pPr>
            <a:r>
              <a:rPr lang="en-NZ" dirty="0"/>
              <a:t>What words would you use to describe the people in the communities facing the crises of conflict?</a:t>
            </a:r>
            <a:endParaRPr lang="en-US" dirty="0"/>
          </a:p>
          <a:p>
            <a:pPr marL="0" indent="0">
              <a:buNone/>
            </a:pPr>
            <a:r>
              <a:rPr lang="en-GB" b="1" dirty="0">
                <a:solidFill>
                  <a:srgbClr val="7030A0"/>
                </a:solidFill>
              </a:rPr>
              <a:t>      </a:t>
            </a:r>
          </a:p>
          <a:p>
            <a:pPr marL="0" indent="0">
              <a:buNone/>
            </a:pPr>
            <a:r>
              <a:rPr lang="en-GB" b="1" dirty="0">
                <a:solidFill>
                  <a:srgbClr val="7030A0"/>
                </a:solidFill>
              </a:rPr>
              <a:t>“Leaders”                                                     </a:t>
            </a:r>
            <a:r>
              <a:rPr lang="en-GB" b="1" dirty="0">
                <a:solidFill>
                  <a:srgbClr val="FF0000"/>
                </a:solidFill>
              </a:rPr>
              <a:t>“Strong”</a:t>
            </a:r>
          </a:p>
          <a:p>
            <a:pPr marL="0" indent="0">
              <a:buNone/>
            </a:pPr>
            <a:r>
              <a:rPr lang="en-GB" dirty="0"/>
              <a:t>                                 </a:t>
            </a:r>
            <a:r>
              <a:rPr lang="en-GB" b="1" dirty="0">
                <a:solidFill>
                  <a:schemeClr val="tx2">
                    <a:lumMod val="60000"/>
                    <a:lumOff val="40000"/>
                  </a:schemeClr>
                </a:solidFill>
              </a:rPr>
              <a:t>“Persevering”</a:t>
            </a:r>
          </a:p>
          <a:p>
            <a:pPr marL="0" indent="0">
              <a:buNone/>
            </a:pPr>
            <a:r>
              <a:rPr lang="en-GB" dirty="0"/>
              <a:t>        </a:t>
            </a:r>
            <a:r>
              <a:rPr lang="en-GB" b="1" dirty="0">
                <a:solidFill>
                  <a:schemeClr val="accent3">
                    <a:lumMod val="75000"/>
                  </a:schemeClr>
                </a:solidFill>
              </a:rPr>
              <a:t>“</a:t>
            </a:r>
            <a:r>
              <a:rPr lang="en-GB" b="1" dirty="0" err="1">
                <a:solidFill>
                  <a:schemeClr val="accent3">
                    <a:lumMod val="75000"/>
                  </a:schemeClr>
                </a:solidFill>
              </a:rPr>
              <a:t>knowlegable</a:t>
            </a:r>
            <a:r>
              <a:rPr lang="en-GB" b="1" dirty="0">
                <a:solidFill>
                  <a:schemeClr val="accent3">
                    <a:lumMod val="75000"/>
                  </a:schemeClr>
                </a:solidFill>
              </a:rPr>
              <a:t>”</a:t>
            </a:r>
          </a:p>
          <a:p>
            <a:pPr marL="0" indent="0">
              <a:buNone/>
            </a:pPr>
            <a:endParaRPr lang="en-GB" dirty="0"/>
          </a:p>
          <a:p>
            <a:pPr marL="0" indent="0">
              <a:buNone/>
            </a:pPr>
            <a:r>
              <a:rPr lang="en-GB" dirty="0"/>
              <a:t>                                                    </a:t>
            </a:r>
            <a:r>
              <a:rPr lang="en-GB" b="1" dirty="0">
                <a:solidFill>
                  <a:srgbClr val="0070C0"/>
                </a:solidFill>
              </a:rPr>
              <a:t>“Heroes”</a:t>
            </a:r>
          </a:p>
          <a:p>
            <a:pPr marL="0" indent="0">
              <a:buNone/>
            </a:pPr>
            <a:r>
              <a:rPr lang="en-GB" b="1" dirty="0">
                <a:solidFill>
                  <a:srgbClr val="92D050"/>
                </a:solidFill>
              </a:rPr>
              <a:t>“Enduring”</a:t>
            </a:r>
            <a:endParaRPr lang="en-GB" dirty="0"/>
          </a:p>
          <a:p>
            <a:pPr marL="0" indent="0">
              <a:buNone/>
            </a:pPr>
            <a:r>
              <a:rPr lang="en-GB" b="1" dirty="0">
                <a:solidFill>
                  <a:srgbClr val="FF0000"/>
                </a:solidFill>
              </a:rPr>
              <a:t>                             “Resilient”</a:t>
            </a:r>
          </a:p>
          <a:p>
            <a:pPr marL="0" indent="0">
              <a:buNone/>
            </a:pPr>
            <a:endParaRPr lang="en-GB" dirty="0"/>
          </a:p>
          <a:p>
            <a:pPr marL="0" indent="0">
              <a:buNone/>
            </a:pPr>
            <a:r>
              <a:rPr lang="en-GB" b="1" dirty="0">
                <a:solidFill>
                  <a:schemeClr val="accent6">
                    <a:lumMod val="75000"/>
                  </a:schemeClr>
                </a:solidFill>
              </a:rPr>
              <a:t>“Experienced…experts”                    </a:t>
            </a:r>
            <a:r>
              <a:rPr lang="en-GB" b="1" dirty="0">
                <a:solidFill>
                  <a:srgbClr val="92D050"/>
                </a:solidFill>
              </a:rPr>
              <a:t>“Culturally rich”</a:t>
            </a:r>
          </a:p>
          <a:p>
            <a:pPr marL="0" indent="0">
              <a:buNone/>
            </a:pPr>
            <a:endParaRPr lang="en-GB" b="1" dirty="0">
              <a:solidFill>
                <a:srgbClr val="92D050"/>
              </a:solidFill>
            </a:endParaRPr>
          </a:p>
          <a:p>
            <a:pPr marL="0" indent="0">
              <a:buNone/>
            </a:pPr>
            <a:endParaRPr lang="en-GB" b="1" dirty="0">
              <a:solidFill>
                <a:srgbClr val="92D050"/>
              </a:solidFill>
            </a:endParaRPr>
          </a:p>
        </p:txBody>
      </p:sp>
    </p:spTree>
    <p:extLst>
      <p:ext uri="{BB962C8B-B14F-4D97-AF65-F5344CB8AC3E}">
        <p14:creationId xmlns:p14="http://schemas.microsoft.com/office/powerpoint/2010/main" val="3746149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63497"/>
            <a:ext cx="8229600" cy="511473"/>
          </a:xfrm>
        </p:spPr>
        <p:txBody>
          <a:bodyPr>
            <a:normAutofit fontScale="90000"/>
          </a:bodyPr>
          <a:lstStyle/>
          <a:p>
            <a:r>
              <a:rPr lang="da-DK" b="1" dirty="0" err="1"/>
              <a:t>What</a:t>
            </a:r>
            <a:r>
              <a:rPr lang="da-DK" b="1" dirty="0"/>
              <a:t> is the Listen Learn Act </a:t>
            </a:r>
            <a:r>
              <a:rPr lang="da-DK" b="1" dirty="0" err="1"/>
              <a:t>project</a:t>
            </a:r>
            <a:r>
              <a:rPr lang="da-DK" b="1" dirty="0"/>
              <a:t>?</a:t>
            </a:r>
            <a:endParaRPr lang="da-DK" sz="2800" b="1" dirty="0"/>
          </a:p>
        </p:txBody>
      </p:sp>
      <p:sp>
        <p:nvSpPr>
          <p:cNvPr id="3" name="Content Placeholder 2"/>
          <p:cNvSpPr>
            <a:spLocks noGrp="1"/>
          </p:cNvSpPr>
          <p:nvPr>
            <p:ph idx="1"/>
          </p:nvPr>
        </p:nvSpPr>
        <p:spPr>
          <a:xfrm>
            <a:off x="457200" y="2716337"/>
            <a:ext cx="8229600" cy="2735536"/>
          </a:xfrm>
        </p:spPr>
        <p:txBody>
          <a:bodyPr/>
          <a:lstStyle/>
          <a:p>
            <a:pPr marL="0" indent="0">
              <a:buNone/>
            </a:pPr>
            <a:endParaRPr lang="da-DK" sz="2000" dirty="0"/>
          </a:p>
          <a:p>
            <a:endParaRPr lang="da-DK" dirty="0"/>
          </a:p>
          <a:p>
            <a:endParaRPr lang="da-DK" dirty="0"/>
          </a:p>
        </p:txBody>
      </p:sp>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64288" y="908721"/>
            <a:ext cx="1656184" cy="924882"/>
          </a:xfrm>
          <a:prstGeom prst="rect">
            <a:avLst/>
          </a:prstGeom>
        </p:spPr>
      </p:pic>
      <p:pic>
        <p:nvPicPr>
          <p:cNvPr id="11" name="Picture 10" descr="cid:607E15BE-0BCA-4C29-94B0-68FF7A18ECEC"/>
          <p:cNvPicPr/>
          <p:nvPr/>
        </p:nvPicPr>
        <p:blipFill rotWithShape="1">
          <a:blip r:embed="rId4" r:link="rId5" cstate="email">
            <a:extLst>
              <a:ext uri="{28A0092B-C50C-407E-A947-70E740481C1C}">
                <a14:useLocalDpi xmlns:a14="http://schemas.microsoft.com/office/drawing/2010/main"/>
              </a:ext>
            </a:extLst>
          </a:blip>
          <a:srcRect/>
          <a:stretch>
            <a:fillRect/>
          </a:stretch>
        </p:blipFill>
        <p:spPr bwMode="auto">
          <a:xfrm>
            <a:off x="3851921" y="906634"/>
            <a:ext cx="1274413" cy="722166"/>
          </a:xfrm>
          <a:prstGeom prst="rect">
            <a:avLst/>
          </a:prstGeom>
          <a:noFill/>
          <a:ln>
            <a:noFill/>
          </a:ln>
          <a:extLst>
            <a:ext uri="{53640926-AAD7-44D8-BBD7-CCE9431645EC}">
              <a14:shadowObscured xmlns:a14="http://schemas.microsoft.com/office/drawing/2010/main"/>
            </a:ext>
          </a:extLst>
        </p:spPr>
      </p:pic>
      <p:pic>
        <p:nvPicPr>
          <p:cNvPr id="4" name="Picture 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6395" y="1052736"/>
            <a:ext cx="2509730" cy="648072"/>
          </a:xfrm>
          <a:prstGeom prst="rect">
            <a:avLst/>
          </a:prstGeom>
        </p:spPr>
      </p:pic>
      <p:graphicFrame>
        <p:nvGraphicFramePr>
          <p:cNvPr id="19" name="Diagramm 13"/>
          <p:cNvGraphicFramePr/>
          <p:nvPr>
            <p:extLst/>
          </p:nvPr>
        </p:nvGraphicFramePr>
        <p:xfrm>
          <a:off x="3795232" y="2564904"/>
          <a:ext cx="5985008" cy="272100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9" name="Picture 8"/>
          <p:cNvPicPr/>
          <p:nvPr/>
        </p:nvPicPr>
        <p:blipFill rotWithShape="1">
          <a:blip r:embed="rId12" cstate="email">
            <a:extLst>
              <a:ext uri="{28A0092B-C50C-407E-A947-70E740481C1C}">
                <a14:useLocalDpi xmlns:a14="http://schemas.microsoft.com/office/drawing/2010/main"/>
              </a:ext>
            </a:extLst>
          </a:blip>
          <a:srcRect/>
          <a:stretch/>
        </p:blipFill>
        <p:spPr>
          <a:xfrm>
            <a:off x="755576" y="2557864"/>
            <a:ext cx="3096344" cy="2815353"/>
          </a:xfrm>
          <a:prstGeom prst="rect">
            <a:avLst/>
          </a:prstGeom>
        </p:spPr>
      </p:pic>
    </p:spTree>
    <p:extLst>
      <p:ext uri="{BB962C8B-B14F-4D97-AF65-F5344CB8AC3E}">
        <p14:creationId xmlns:p14="http://schemas.microsoft.com/office/powerpoint/2010/main" val="1163454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a:t>Micro-grant lesson learning</a:t>
            </a:r>
            <a:br>
              <a:rPr lang="en-NZ" dirty="0"/>
            </a:br>
            <a:r>
              <a:rPr lang="en-NZ" dirty="0"/>
              <a:t>- who should facilitate?</a:t>
            </a:r>
            <a:endParaRPr lang="en-US" dirty="0"/>
          </a:p>
        </p:txBody>
      </p:sp>
      <p:sp>
        <p:nvSpPr>
          <p:cNvPr id="3" name="Content Placeholder 2"/>
          <p:cNvSpPr>
            <a:spLocks noGrp="1"/>
          </p:cNvSpPr>
          <p:nvPr>
            <p:ph idx="1"/>
          </p:nvPr>
        </p:nvSpPr>
        <p:spPr/>
        <p:txBody>
          <a:bodyPr>
            <a:normAutofit lnSpcReduction="10000"/>
          </a:bodyPr>
          <a:lstStyle/>
          <a:p>
            <a:r>
              <a:rPr lang="en-NZ" dirty="0"/>
              <a:t>Grantee self help group?</a:t>
            </a:r>
          </a:p>
          <a:p>
            <a:r>
              <a:rPr lang="en-NZ" dirty="0" err="1"/>
              <a:t>palc</a:t>
            </a:r>
            <a:r>
              <a:rPr lang="en-NZ" dirty="0"/>
              <a:t> volunteers (i.e. from the community)?</a:t>
            </a:r>
          </a:p>
          <a:p>
            <a:r>
              <a:rPr lang="en-NZ" dirty="0"/>
              <a:t>Local NGO?</a:t>
            </a:r>
          </a:p>
          <a:p>
            <a:r>
              <a:rPr lang="en-NZ" dirty="0"/>
              <a:t>Other self-help groups/CBOs?</a:t>
            </a:r>
          </a:p>
          <a:p>
            <a:r>
              <a:rPr lang="en-NZ" dirty="0"/>
              <a:t>DCA?</a:t>
            </a:r>
          </a:p>
          <a:p>
            <a:r>
              <a:rPr lang="en-NZ" dirty="0"/>
              <a:t>Some combination of these?</a:t>
            </a:r>
          </a:p>
          <a:p>
            <a:endParaRPr lang="en-NZ" dirty="0"/>
          </a:p>
          <a:p>
            <a:pPr algn="r">
              <a:buNone/>
            </a:pPr>
            <a:r>
              <a:rPr lang="en-NZ" dirty="0"/>
              <a:t>(guidelines? Training?)</a:t>
            </a:r>
          </a:p>
          <a:p>
            <a:endParaRPr lang="en-NZ" dirty="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85800"/>
          </a:xfrm>
        </p:spPr>
        <p:txBody>
          <a:bodyPr>
            <a:normAutofit/>
          </a:bodyPr>
          <a:lstStyle/>
          <a:p>
            <a:r>
              <a:rPr lang="en-GB" sz="3200" b="1" dirty="0"/>
              <a:t>When things go wrong</a:t>
            </a:r>
            <a:endParaRPr lang="en-NZ" sz="3200" dirty="0"/>
          </a:p>
        </p:txBody>
      </p:sp>
      <p:sp>
        <p:nvSpPr>
          <p:cNvPr id="3" name="Content Placeholder 2"/>
          <p:cNvSpPr>
            <a:spLocks noGrp="1"/>
          </p:cNvSpPr>
          <p:nvPr>
            <p:ph idx="1"/>
          </p:nvPr>
        </p:nvSpPr>
        <p:spPr>
          <a:xfrm>
            <a:off x="457200" y="914400"/>
            <a:ext cx="8229600" cy="5211763"/>
          </a:xfrm>
        </p:spPr>
        <p:txBody>
          <a:bodyPr>
            <a:normAutofit fontScale="85000" lnSpcReduction="10000"/>
          </a:bodyPr>
          <a:lstStyle/>
          <a:p>
            <a:pPr lvl="0"/>
            <a:r>
              <a:rPr lang="en-NZ" dirty="0"/>
              <a:t>Don’t be surprised – be prepared!</a:t>
            </a:r>
            <a:endParaRPr lang="en-US" dirty="0"/>
          </a:p>
          <a:p>
            <a:pPr lvl="0"/>
            <a:r>
              <a:rPr lang="en-US" dirty="0"/>
              <a:t>We learn much from mistakes - </a:t>
            </a:r>
            <a:r>
              <a:rPr lang="en-US" i="1" dirty="0"/>
              <a:t>if</a:t>
            </a:r>
            <a:r>
              <a:rPr lang="en-US" dirty="0"/>
              <a:t> we are allowed to</a:t>
            </a:r>
          </a:p>
          <a:p>
            <a:r>
              <a:rPr lang="en-NZ" dirty="0"/>
              <a:t>Hidden problems do more harm – encourage openness </a:t>
            </a:r>
            <a:endParaRPr lang="en-US" dirty="0"/>
          </a:p>
          <a:p>
            <a:pPr lvl="0"/>
            <a:r>
              <a:rPr lang="en-NZ" dirty="0"/>
              <a:t>Remember whose responsibility it is </a:t>
            </a:r>
            <a:endParaRPr lang="en-US" dirty="0"/>
          </a:p>
          <a:p>
            <a:pPr lvl="0"/>
            <a:r>
              <a:rPr lang="en-GB" dirty="0"/>
              <a:t>The nature and scale of the problem will indicate your response. </a:t>
            </a:r>
            <a:endParaRPr lang="en-US" dirty="0"/>
          </a:p>
          <a:p>
            <a:pPr lvl="0"/>
            <a:r>
              <a:rPr lang="en-GB" dirty="0"/>
              <a:t>Facilitate experiential learning and look for opportunities for capacity development</a:t>
            </a:r>
          </a:p>
          <a:p>
            <a:pPr lvl="0"/>
            <a:r>
              <a:rPr lang="en-GB" dirty="0"/>
              <a:t>Sharing lessons from problems is good practice</a:t>
            </a:r>
          </a:p>
          <a:p>
            <a:pPr lvl="0">
              <a:buNone/>
            </a:pPr>
            <a:r>
              <a:rPr lang="en-GB" dirty="0"/>
              <a:t> </a:t>
            </a:r>
            <a:r>
              <a:rPr lang="en-GB" u="sng" dirty="0">
                <a:hlinkClick r:id="rId3"/>
              </a:rPr>
              <a:t>https://www.admittingfailure.org</a:t>
            </a:r>
            <a:r>
              <a:rPr lang="en-GB" dirty="0"/>
              <a:t> and </a:t>
            </a:r>
            <a:r>
              <a:rPr lang="en-GB" u="sng" dirty="0">
                <a:hlinkClick r:id="rId4"/>
              </a:rPr>
              <a:t>http://www.whydev.org/why-ngos-need-to-admit-failure/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86800" cy="6248400"/>
          </a:xfrm>
        </p:spPr>
        <p:txBody>
          <a:bodyPr>
            <a:normAutofit lnSpcReduction="10000"/>
          </a:bodyPr>
          <a:lstStyle/>
          <a:p>
            <a:pPr marL="514350" indent="-514350">
              <a:buAutoNum type="arabicParenR"/>
            </a:pPr>
            <a:r>
              <a:rPr lang="en-NZ" sz="3400" dirty="0"/>
              <a:t>You give a micro-grant of $1,000 to a trusted local CBO who are repairing a damaged school and providing teaching materials. When you get the final report you see that the main receipt for cement looks suspicious and when you visit the school it does not look like the repairs have been done properly. You investigate and find out that one of the CBO management committee had  tried to falsify the accounts, taken $400, and used it for treatment for his sick child. What do you do? </a:t>
            </a:r>
            <a:endParaRPr lang="en-US" sz="3400" dirty="0"/>
          </a:p>
          <a:p>
            <a:pPr marL="514350" indent="-514350">
              <a:buAutoNum type="arabicParenR"/>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86800" cy="6248400"/>
          </a:xfrm>
        </p:spPr>
        <p:txBody>
          <a:bodyPr>
            <a:normAutofit/>
          </a:bodyPr>
          <a:lstStyle/>
          <a:p>
            <a:pPr>
              <a:buNone/>
            </a:pPr>
            <a:r>
              <a:rPr lang="en-NZ" sz="3400" dirty="0"/>
              <a:t>2) You give a grant of $3,000 to a group starting a chicken farm, fish farm and horticulture livelihood project for a large number of IDPs. But after a week you hear that one of the management committee members has run off with $1,000 and no one knows where he is. What do you do?</a:t>
            </a:r>
            <a:endParaRPr lang="en-US" sz="3400" dirty="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86800" cy="6248400"/>
          </a:xfrm>
        </p:spPr>
        <p:txBody>
          <a:bodyPr>
            <a:normAutofit/>
          </a:bodyPr>
          <a:lstStyle/>
          <a:p>
            <a:pPr>
              <a:buNone/>
            </a:pPr>
            <a:r>
              <a:rPr lang="en-NZ" sz="3400" dirty="0"/>
              <a:t>3) You give a grant of $700 to a youth group in an IDP camp to build a club and provide sports equipment. However, you soon learn that there are some youth in the camp who are not part of the group and they feel very upset not to be included and it leads to a serious rise in tension. What do you do?</a:t>
            </a:r>
            <a:endParaRPr lang="en-US" sz="3400" dirty="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86800" cy="6248400"/>
          </a:xfrm>
        </p:spPr>
        <p:txBody>
          <a:bodyPr>
            <a:normAutofit fontScale="70000" lnSpcReduction="20000"/>
          </a:bodyPr>
          <a:lstStyle/>
          <a:p>
            <a:pPr>
              <a:buNone/>
            </a:pPr>
            <a:r>
              <a:rPr lang="en-NZ" sz="3400" dirty="0"/>
              <a:t>1) You give a micro-grant of 15 </a:t>
            </a:r>
            <a:r>
              <a:rPr lang="en-NZ" sz="3400" dirty="0" err="1"/>
              <a:t>Lakh</a:t>
            </a:r>
            <a:r>
              <a:rPr lang="en-NZ" sz="3400" dirty="0"/>
              <a:t> to a trusted local CBO who are repairing a damaged school and providing teaching materials. When you get the final report you see that the main receipt for cement looks suspicious and when you visit the school it does not look like the repairs have been done properly. You investigate and find out that one of the CBO management committee had  tried to falsify the accounts, taken 4 </a:t>
            </a:r>
            <a:r>
              <a:rPr lang="en-NZ" sz="3400" dirty="0" err="1"/>
              <a:t>lakh</a:t>
            </a:r>
            <a:r>
              <a:rPr lang="en-NZ" sz="3400" dirty="0"/>
              <a:t>,  and used it for treatment for his sick child. What do you do? </a:t>
            </a:r>
            <a:endParaRPr lang="en-US" sz="3400" dirty="0"/>
          </a:p>
          <a:p>
            <a:pPr>
              <a:buNone/>
            </a:pPr>
            <a:r>
              <a:rPr lang="en-NZ" sz="3400" dirty="0"/>
              <a:t>2) You give a grant of 20 </a:t>
            </a:r>
            <a:r>
              <a:rPr lang="en-NZ" sz="3400" dirty="0" err="1"/>
              <a:t>lakh</a:t>
            </a:r>
            <a:r>
              <a:rPr lang="en-NZ" sz="3400" dirty="0"/>
              <a:t> to a group starting a chicken farm,  fish farm and horticulture livelihood project for a large number of IDPs. But  After a week you hear that one of the management committee members has run off with 15 </a:t>
            </a:r>
            <a:r>
              <a:rPr lang="en-NZ" sz="3400" dirty="0" err="1"/>
              <a:t>lakh</a:t>
            </a:r>
            <a:r>
              <a:rPr lang="en-NZ" sz="3400" dirty="0"/>
              <a:t> and no one knows where he is. What do you do?</a:t>
            </a:r>
            <a:endParaRPr lang="en-US" sz="3400" dirty="0"/>
          </a:p>
          <a:p>
            <a:pPr>
              <a:buNone/>
            </a:pPr>
            <a:r>
              <a:rPr lang="en-NZ" sz="3400" dirty="0"/>
              <a:t>3)  You give a grant of 10 </a:t>
            </a:r>
            <a:r>
              <a:rPr lang="en-NZ" sz="3400" dirty="0" err="1"/>
              <a:t>lakh</a:t>
            </a:r>
            <a:r>
              <a:rPr lang="en-NZ" sz="3400" dirty="0"/>
              <a:t> to a youth group in an IDP camp to build a club and provide sports equipment . However, you soon learn that there are some  youth in the camp who are not part of the group and they feels very upset not to be included and it leads to a serious rise in tension. What do you do?</a:t>
            </a:r>
            <a:endParaRPr lang="en-US" sz="3400" dirty="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11911</TotalTime>
  <Words>4176</Words>
  <Application>Microsoft Office PowerPoint</Application>
  <PresentationFormat>On-screen Show (4:3)</PresentationFormat>
  <Paragraphs>390</Paragraphs>
  <Slides>35</Slides>
  <Notes>30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MS PGothic</vt:lpstr>
      <vt:lpstr>Arial</vt:lpstr>
      <vt:lpstr>Arial MT Lt</vt:lpstr>
      <vt:lpstr>Calibri</vt:lpstr>
      <vt:lpstr>Times New Roman</vt:lpstr>
      <vt:lpstr>Wingdings</vt:lpstr>
      <vt:lpstr>Office Theme</vt:lpstr>
      <vt:lpstr> DAY 4</vt:lpstr>
      <vt:lpstr>Recap of Day 3</vt:lpstr>
      <vt:lpstr>Experiential learning</vt:lpstr>
      <vt:lpstr>Micro-grant lesson learning - who should facilitate?</vt:lpstr>
      <vt:lpstr>When things go wrong</vt:lpstr>
      <vt:lpstr>PowerPoint Presentation</vt:lpstr>
      <vt:lpstr>PowerPoint Presentation</vt:lpstr>
      <vt:lpstr>PowerPoint Presentation</vt:lpstr>
      <vt:lpstr>PowerPoint Presentation</vt:lpstr>
      <vt:lpstr>PowerPoint Presentation</vt:lpstr>
      <vt:lpstr>PowerPoint Presentation</vt:lpstr>
      <vt:lpstr>Rapid Skills Training for emergency response</vt:lpstr>
      <vt:lpstr>Plenary Brainstorm 1 (10 mins)</vt:lpstr>
      <vt:lpstr>Plenary: From your experiences (1)</vt:lpstr>
      <vt:lpstr>Group work: from your experiences (2)</vt:lpstr>
      <vt:lpstr>PowerPoint Presentation</vt:lpstr>
      <vt:lpstr>Training sessions for local community groups (may be illiterate) </vt:lpstr>
      <vt:lpstr>Emergency OD for Emergent Self Help  Groups</vt:lpstr>
      <vt:lpstr>PowerPoint Presentation</vt:lpstr>
      <vt:lpstr>(One) Organisational Development checklist</vt:lpstr>
      <vt:lpstr>…and another</vt:lpstr>
      <vt:lpstr>PowerPoint Presentation</vt:lpstr>
      <vt:lpstr>“Psycho-social”</vt:lpstr>
      <vt:lpstr>PowerPoint Presentation</vt:lpstr>
      <vt:lpstr>Community Based  Psychosocial Approach</vt:lpstr>
      <vt:lpstr>PowerPoint Presentation</vt:lpstr>
      <vt:lpstr>PowerPoint Presentation</vt:lpstr>
      <vt:lpstr>PowerPoint Presentation</vt:lpstr>
      <vt:lpstr>PowerPoint Presentation</vt:lpstr>
      <vt:lpstr>PowerPoint Presentation</vt:lpstr>
      <vt:lpstr>What is a psychosocial approach to crisis response? </vt:lpstr>
      <vt:lpstr>sclr understanding of psycho-social response</vt:lpstr>
      <vt:lpstr>PowerPoint Presentation</vt:lpstr>
      <vt:lpstr>PowerPoint Presentation</vt:lpstr>
      <vt:lpstr>What is the Listen Learn Act project?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co-design workshop:  To enable facilitators to equip others to adopt sclr approaches</dc:title>
  <dc:creator>jc</dc:creator>
  <cp:lastModifiedBy>Mandeep Mudhar</cp:lastModifiedBy>
  <cp:revision>221</cp:revision>
  <dcterms:created xsi:type="dcterms:W3CDTF">2006-08-16T00:00:00Z</dcterms:created>
  <dcterms:modified xsi:type="dcterms:W3CDTF">2018-11-21T15:19:58Z</dcterms:modified>
</cp:coreProperties>
</file>