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9" r:id="rId3"/>
    <p:sldId id="262" r:id="rId4"/>
    <p:sldId id="264" r:id="rId5"/>
    <p:sldId id="260" r:id="rId6"/>
    <p:sldId id="270" r:id="rId7"/>
    <p:sldId id="266" r:id="rId8"/>
    <p:sldId id="261" r:id="rId9"/>
    <p:sldId id="268" r:id="rId10"/>
    <p:sldId id="271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19" autoAdjust="0"/>
  </p:normalViewPr>
  <p:slideViewPr>
    <p:cSldViewPr>
      <p:cViewPr varScale="1">
        <p:scale>
          <a:sx n="62" d="100"/>
          <a:sy n="62" d="100"/>
        </p:scale>
        <p:origin x="154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C8A09-DA8C-4D31-AD66-2F5BEE064E05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8AA30-0020-43CF-99E9-8808AE282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/>
              <a:t>Community–based analysis, information management, mobilisation &amp; learning systems 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dirty="0"/>
              <a:t>     Support communities to </a:t>
            </a:r>
            <a:r>
              <a:rPr lang="en-GB" sz="1000" dirty="0"/>
              <a:t>rapidly</a:t>
            </a:r>
            <a:r>
              <a:rPr lang="en-GB" sz="1200" dirty="0"/>
              <a:t> initiate (and sustain)  their own rapid  situation analysis and appreciative enquiry</a:t>
            </a:r>
          </a:p>
          <a:p>
            <a:pPr marL="293688" indent="-293688">
              <a:buFont typeface="Arial" pitchFamily="34" charset="0"/>
              <a:buChar char="•"/>
            </a:pPr>
            <a:r>
              <a:rPr lang="en-US" sz="1200" dirty="0"/>
              <a:t>Generating new or wider initiatives</a:t>
            </a:r>
            <a:endParaRPr lang="en-GB" sz="1200" dirty="0"/>
          </a:p>
          <a:p>
            <a:pPr marL="293688" indent="-293688">
              <a:buFont typeface="Arial" pitchFamily="34" charset="0"/>
              <a:buChar char="•"/>
            </a:pPr>
            <a:r>
              <a:rPr lang="en-GB" sz="1200" dirty="0"/>
              <a:t>Learning from immediate responses</a:t>
            </a:r>
          </a:p>
          <a:p>
            <a:pPr marL="293688" indent="-293688">
              <a:buFont typeface="Arial" pitchFamily="34" charset="0"/>
              <a:buChar char="•"/>
            </a:pPr>
            <a:r>
              <a:rPr lang="en-GB" sz="1200" dirty="0"/>
              <a:t>Targeting</a:t>
            </a:r>
            <a:r>
              <a:rPr lang="en-GB" sz="1200" baseline="0" dirty="0"/>
              <a:t> and </a:t>
            </a:r>
            <a:r>
              <a:rPr lang="en-GB" sz="1200" dirty="0"/>
              <a:t>Gap analysis</a:t>
            </a:r>
          </a:p>
          <a:p>
            <a:pPr marL="293688" indent="-293688">
              <a:buFont typeface="Arial" pitchFamily="34" charset="0"/>
              <a:buChar char="•"/>
            </a:pPr>
            <a:r>
              <a:rPr lang="en-GB" sz="1200" dirty="0"/>
              <a:t>Power issues and relationships, </a:t>
            </a:r>
          </a:p>
          <a:p>
            <a:pPr marL="293688" indent="-293688">
              <a:buFont typeface="Arial" pitchFamily="34" charset="0"/>
              <a:buChar char="•"/>
            </a:pPr>
            <a:r>
              <a:rPr lang="en-GB" sz="1200" dirty="0"/>
              <a:t>Systems of accountability</a:t>
            </a:r>
          </a:p>
          <a:p>
            <a:pPr marL="293688" indent="-293688">
              <a:buFont typeface="Arial" pitchFamily="34" charset="0"/>
              <a:buChar char="•"/>
            </a:pPr>
            <a:r>
              <a:rPr lang="en-GB" sz="1200" dirty="0"/>
              <a:t>Conflict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EDC54-348B-4434-9C10-97BC64BC024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NZ" sz="2400" dirty="0"/>
            </a:br>
            <a:r>
              <a:rPr lang="en-NZ" sz="2400" dirty="0"/>
              <a:t>Day 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7463">
              <a:buNone/>
            </a:pPr>
            <a:r>
              <a:rPr lang="en-NZ" sz="4400" dirty="0"/>
              <a:t>Reflecting on the week – planning for the future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en-US" sz="4900" dirty="0"/>
              <a:t>How do you think about the duration of the workshop? Was it ok, or too long or too short&gt;  too long or too short? If too long/if too short?  If you think it was too long, what to do?  </a:t>
            </a:r>
          </a:p>
          <a:p>
            <a:pPr lvl="0">
              <a:buNone/>
            </a:pPr>
            <a:endParaRPr lang="en-US" sz="4900" dirty="0"/>
          </a:p>
          <a:p>
            <a:pPr lvl="0">
              <a:buNone/>
            </a:pPr>
            <a:r>
              <a:rPr lang="en-US" sz="4900" dirty="0"/>
              <a:t>The workshop covered the following main sessions (see box below). Which of the these score 3 (they were most interesting for you), which ones scored 2 (they were quite interesting) and which ones score 1 (they were less interesting for you):</a:t>
            </a:r>
          </a:p>
          <a:p>
            <a:r>
              <a:rPr lang="en-US" sz="4900" dirty="0"/>
              <a:t>Reasons for </a:t>
            </a:r>
            <a:r>
              <a:rPr lang="en-US" sz="4900" dirty="0" err="1"/>
              <a:t>sclr</a:t>
            </a:r>
            <a:endParaRPr lang="en-US" sz="4900" dirty="0"/>
          </a:p>
          <a:p>
            <a:r>
              <a:rPr lang="en-US" sz="4900" dirty="0" err="1"/>
              <a:t>Palc</a:t>
            </a:r>
            <a:r>
              <a:rPr lang="en-US" sz="4900" dirty="0"/>
              <a:t> process</a:t>
            </a:r>
          </a:p>
          <a:p>
            <a:r>
              <a:rPr lang="en-US" sz="4900" dirty="0"/>
              <a:t>Micro-grant steps and systems</a:t>
            </a:r>
          </a:p>
          <a:p>
            <a:r>
              <a:rPr lang="en-US" sz="4900" dirty="0"/>
              <a:t>Supporting local level learning</a:t>
            </a:r>
          </a:p>
          <a:p>
            <a:r>
              <a:rPr lang="en-US" sz="4900" dirty="0"/>
              <a:t>When things go wrong</a:t>
            </a:r>
          </a:p>
          <a:p>
            <a:r>
              <a:rPr lang="en-US" sz="4900" dirty="0"/>
              <a:t>Demand-led Skills training and capacity building</a:t>
            </a:r>
          </a:p>
          <a:p>
            <a:r>
              <a:rPr lang="en-US" sz="4900" dirty="0"/>
              <a:t>Psychosocial</a:t>
            </a:r>
          </a:p>
          <a:p>
            <a:r>
              <a:rPr lang="en-US" sz="4900" dirty="0"/>
              <a:t>Supporting local responses to conflict situations</a:t>
            </a:r>
          </a:p>
          <a:p>
            <a:r>
              <a:rPr lang="en-NZ" sz="4900" dirty="0"/>
              <a:t>Institutional changes</a:t>
            </a:r>
            <a:endParaRPr lang="en-US" sz="4900" dirty="0"/>
          </a:p>
          <a:p>
            <a:pPr>
              <a:buNone/>
            </a:pPr>
            <a:r>
              <a:rPr lang="en-US" sz="4900" dirty="0"/>
              <a:t> </a:t>
            </a:r>
          </a:p>
          <a:p>
            <a:pPr lvl="0">
              <a:buNone/>
            </a:pPr>
            <a:r>
              <a:rPr lang="en-US" sz="4900" dirty="0"/>
              <a:t>With what was developed in the workshop, do you feel confident  now to start supporting others to start  </a:t>
            </a:r>
            <a:r>
              <a:rPr lang="en-US" sz="4900" dirty="0" err="1"/>
              <a:t>sclr</a:t>
            </a:r>
            <a:r>
              <a:rPr lang="en-US" sz="4900" dirty="0"/>
              <a:t> processes</a:t>
            </a:r>
          </a:p>
          <a:p>
            <a:pPr lvl="0">
              <a:buNone/>
            </a:pPr>
            <a:endParaRPr lang="en-US" sz="4900" dirty="0"/>
          </a:p>
          <a:p>
            <a:pPr lvl="0">
              <a:buNone/>
            </a:pPr>
            <a:r>
              <a:rPr lang="en-US" sz="4900" dirty="0"/>
              <a:t>Were the handouts sufficient and clear – or do we need to improve (if so how)?</a:t>
            </a:r>
          </a:p>
          <a:p>
            <a:pPr>
              <a:buNone/>
            </a:pPr>
            <a:r>
              <a:rPr lang="en-US" sz="4900" dirty="0"/>
              <a:t> </a:t>
            </a:r>
          </a:p>
          <a:p>
            <a:pPr lvl="0">
              <a:buNone/>
            </a:pPr>
            <a:r>
              <a:rPr lang="en-US" sz="4900" dirty="0"/>
              <a:t>If you have any other comments, observations or advice please add.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NZ" sz="5400" dirty="0"/>
              <a:t>Thank God…..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NZ" sz="5400" dirty="0"/>
              <a:t>… the workshop is over!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the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8 quick questions – 10 minutes of your feedback</a:t>
            </a:r>
            <a:endParaRPr lang="en-GB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lvl="0"/>
            <a:r>
              <a:rPr lang="en-GB" b="1" dirty="0"/>
              <a:t>Key steps of the co-design process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6629400" cy="49831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Introducing concepts to key stakeholders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Developing prototype methodologies and relevant systems and skills (co-design/training workshop)…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…testing them in practice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Capturing lessons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Reflection workshop to share experiences and refine methodologies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Scale-up, expand application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Contribute to wider evidence base for changing crisis response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62800" y="1143000"/>
            <a:ext cx="1981200" cy="4983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>
                <a:solidFill>
                  <a:srgbClr val="7030A0"/>
                </a:solidFill>
              </a:rPr>
              <a:t>(on-going)</a:t>
            </a:r>
          </a:p>
          <a:p>
            <a:pPr>
              <a:buNone/>
            </a:pPr>
            <a:endParaRPr lang="en-NZ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7030A0"/>
                </a:solidFill>
              </a:rPr>
              <a:t> now!</a:t>
            </a:r>
          </a:p>
          <a:p>
            <a:pPr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NZ" dirty="0">
                <a:solidFill>
                  <a:srgbClr val="7030A0"/>
                </a:solidFill>
              </a:rPr>
              <a:t>Sept-Dec 18</a:t>
            </a:r>
          </a:p>
          <a:p>
            <a:pPr>
              <a:buNone/>
            </a:pPr>
            <a:r>
              <a:rPr lang="en-NZ" dirty="0">
                <a:solidFill>
                  <a:srgbClr val="7030A0"/>
                </a:solidFill>
              </a:rPr>
              <a:t>Jan ? 2019</a:t>
            </a:r>
          </a:p>
          <a:p>
            <a:pPr>
              <a:buNone/>
            </a:pPr>
            <a:endParaRPr lang="en-NZ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NZ" dirty="0">
                <a:solidFill>
                  <a:srgbClr val="7030A0"/>
                </a:solidFill>
              </a:rPr>
              <a:t>Feb? 2019</a:t>
            </a:r>
          </a:p>
          <a:p>
            <a:pPr marL="0" indent="0">
              <a:buNone/>
            </a:pPr>
            <a:r>
              <a:rPr lang="en-NZ" dirty="0">
                <a:solidFill>
                  <a:srgbClr val="7030A0"/>
                </a:solidFill>
              </a:rPr>
              <a:t>2019 onwards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ounded Rectangle 96"/>
          <p:cNvSpPr/>
          <p:nvPr/>
        </p:nvSpPr>
        <p:spPr>
          <a:xfrm>
            <a:off x="3352800" y="5257800"/>
            <a:ext cx="2438400" cy="1066800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Wave 25"/>
          <p:cNvSpPr/>
          <p:nvPr/>
        </p:nvSpPr>
        <p:spPr>
          <a:xfrm>
            <a:off x="381000" y="2286000"/>
            <a:ext cx="2286000" cy="1676400"/>
          </a:xfrm>
          <a:prstGeom prst="wave">
            <a:avLst/>
          </a:prstGeom>
          <a:solidFill>
            <a:srgbClr val="FF60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57200" y="4114800"/>
            <a:ext cx="2362200" cy="2286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6705600" y="4724400"/>
            <a:ext cx="1981200" cy="17526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019800" y="685800"/>
            <a:ext cx="2895600" cy="3429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52800" y="762000"/>
            <a:ext cx="2133600" cy="1219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04800" y="381000"/>
            <a:ext cx="2590800" cy="1524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Merge 18"/>
          <p:cNvSpPr/>
          <p:nvPr/>
        </p:nvSpPr>
        <p:spPr>
          <a:xfrm>
            <a:off x="3200400" y="2667000"/>
            <a:ext cx="2590800" cy="2286000"/>
          </a:xfrm>
          <a:prstGeom prst="flowChartMerge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400" cy="6629400"/>
          </a:xfrm>
        </p:spPr>
        <p:txBody>
          <a:bodyPr/>
          <a:lstStyle/>
          <a:p>
            <a:pPr algn="ctr">
              <a:buNone/>
            </a:pPr>
            <a:r>
              <a:rPr lang="en-US" dirty="0"/>
              <a:t>  An emerging </a:t>
            </a:r>
            <a:r>
              <a:rPr lang="en-US" dirty="0" err="1"/>
              <a:t>sclr</a:t>
            </a:r>
            <a:r>
              <a:rPr lang="en-US" dirty="0"/>
              <a:t> practice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1143000"/>
            <a:ext cx="2514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None/>
            </a:pPr>
            <a:r>
              <a:rPr lang="en-US" dirty="0"/>
              <a:t>Rapid provision </a:t>
            </a:r>
          </a:p>
          <a:p>
            <a:pPr lvl="0">
              <a:spcAft>
                <a:spcPts val="600"/>
              </a:spcAft>
              <a:buNone/>
            </a:pPr>
            <a:r>
              <a:rPr lang="en-US" dirty="0"/>
              <a:t>of relevant emergency  skills up-grading: </a:t>
            </a:r>
          </a:p>
          <a:p>
            <a:pPr marL="65088" lvl="0" indent="-65088">
              <a:spcAft>
                <a:spcPts val="600"/>
              </a:spcAft>
              <a:buNone/>
            </a:pPr>
            <a:r>
              <a:rPr lang="en-US" dirty="0"/>
              <a:t>- context specific tech &amp; management</a:t>
            </a:r>
          </a:p>
          <a:p>
            <a:pPr marL="65088" lvl="0" indent="-65088">
              <a:spcAft>
                <a:spcPts val="600"/>
              </a:spcAft>
              <a:buNone/>
            </a:pPr>
            <a:r>
              <a:rPr lang="en-US" dirty="0"/>
              <a:t>- </a:t>
            </a:r>
            <a:r>
              <a:rPr lang="en-GB" dirty="0"/>
              <a:t>psycho-social response</a:t>
            </a:r>
          </a:p>
          <a:p>
            <a:pPr marL="114300" lvl="0" indent="-114300">
              <a:spcAft>
                <a:spcPts val="600"/>
              </a:spcAft>
              <a:buNone/>
            </a:pPr>
            <a:r>
              <a:rPr lang="en-GB" dirty="0"/>
              <a:t>- conflict analysis &amp; resolution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53340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Locally-relevant coordination services (horizontal &amp; vertical)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4200" y="50292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Connecting, networking, alliances (inc. private sector)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4384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Changes in </a:t>
            </a:r>
          </a:p>
          <a:p>
            <a:r>
              <a:rPr lang="en-GB" b="1" dirty="0"/>
              <a:t>Institutional roles, relationships, </a:t>
            </a:r>
          </a:p>
          <a:p>
            <a:r>
              <a:rPr lang="en-GB" b="1" dirty="0"/>
              <a:t>              and systems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2667000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/>
              <a:t>Autonomous  self-help by crisis affected  </a:t>
            </a:r>
          </a:p>
          <a:p>
            <a:pPr algn="ctr"/>
            <a:r>
              <a:rPr lang="en-US" sz="2100" b="1" dirty="0"/>
              <a:t>people</a:t>
            </a:r>
            <a:endParaRPr lang="en-GB" sz="21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5720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Support for locally-led longer term processes to address root causes of vulnerability,   </a:t>
            </a:r>
          </a:p>
          <a:p>
            <a:r>
              <a:rPr lang="en-GB" dirty="0"/>
              <a:t>      &amp; mentoring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0" y="9144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Collective emergency micro-grants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685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Community–based information, mobilisation  &amp; learning systems 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514600" y="1752600"/>
            <a:ext cx="762000" cy="838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4"/>
          </p:cNvCxnSpPr>
          <p:nvPr/>
        </p:nvCxnSpPr>
        <p:spPr>
          <a:xfrm>
            <a:off x="4419600" y="1981200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562600" y="3124200"/>
            <a:ext cx="609600" cy="76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181600" y="4038600"/>
            <a:ext cx="1600200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667000" y="4038600"/>
            <a:ext cx="990600" cy="6096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urved Left Arrow 97"/>
          <p:cNvSpPr/>
          <p:nvPr/>
        </p:nvSpPr>
        <p:spPr>
          <a:xfrm flipH="1">
            <a:off x="3886200" y="4572000"/>
            <a:ext cx="381000" cy="685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Curved Right Arrow 99"/>
          <p:cNvSpPr/>
          <p:nvPr/>
        </p:nvSpPr>
        <p:spPr>
          <a:xfrm rot="11027840">
            <a:off x="4745908" y="4583846"/>
            <a:ext cx="379697" cy="66210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5" name="Down Arrow 104"/>
          <p:cNvSpPr/>
          <p:nvPr/>
        </p:nvSpPr>
        <p:spPr>
          <a:xfrm rot="3304455">
            <a:off x="3016354" y="6073589"/>
            <a:ext cx="139492" cy="92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Down Arrow 105"/>
          <p:cNvSpPr/>
          <p:nvPr/>
        </p:nvSpPr>
        <p:spPr>
          <a:xfrm rot="18434311">
            <a:off x="6144411" y="5947757"/>
            <a:ext cx="105640" cy="963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Elbow Connector 29"/>
          <p:cNvCxnSpPr/>
          <p:nvPr/>
        </p:nvCxnSpPr>
        <p:spPr>
          <a:xfrm>
            <a:off x="3581400" y="-914400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26" grpId="0" animBg="1"/>
      <p:bldP spid="23" grpId="0" animBg="1"/>
      <p:bldP spid="22" grpId="0" animBg="1"/>
      <p:bldP spid="21" grpId="0" animBg="1"/>
      <p:bldP spid="20" grpId="0" animBg="1"/>
      <p:bldP spid="19" grpId="0" animBg="1"/>
      <p:bldP spid="8" grpId="0"/>
      <p:bldP spid="12" grpId="0"/>
      <p:bldP spid="13" grpId="0"/>
      <p:bldP spid="14" grpId="0"/>
      <p:bldP spid="15" grpId="0"/>
      <p:bldP spid="16" grpId="0"/>
      <p:bldP spid="17" grpId="0"/>
      <p:bldP spid="98" grpId="0" animBg="1"/>
      <p:bldP spid="100" grpId="0" animBg="1"/>
      <p:bldP spid="105" grpId="0" animBg="1"/>
      <p:bldP spid="10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Reflecting on the week – planning 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sclr</a:t>
            </a:r>
            <a:r>
              <a:rPr lang="en-US" dirty="0"/>
              <a:t> is introducing some new approaches to how we respond to crises. </a:t>
            </a:r>
            <a:r>
              <a:rPr lang="en-NZ" dirty="0"/>
              <a:t>From your perspective:</a:t>
            </a:r>
          </a:p>
          <a:p>
            <a:pPr marL="0" indent="0">
              <a:buNone/>
            </a:pPr>
            <a:r>
              <a:rPr lang="en-NZ" dirty="0"/>
              <a:t> </a:t>
            </a:r>
          </a:p>
          <a:p>
            <a:pPr marL="514350" indent="-514350">
              <a:buFont typeface="+mj-lt"/>
              <a:buAutoNum type="arabicParenR"/>
            </a:pPr>
            <a:r>
              <a:rPr lang="en-NZ" dirty="0"/>
              <a:t>which are the most significant and interesting of these new ways of working which you might want to include in your pilots?</a:t>
            </a:r>
          </a:p>
          <a:p>
            <a:pPr marL="514350" indent="-514350">
              <a:buNone/>
            </a:pPr>
            <a:endParaRPr lang="en-NZ" dirty="0"/>
          </a:p>
          <a:p>
            <a:pPr lvl="0">
              <a:buNone/>
            </a:pPr>
            <a:r>
              <a:rPr lang="en-NZ" i="1" dirty="0"/>
              <a:t>….or </a:t>
            </a:r>
            <a:r>
              <a:rPr lang="en-GB" i="1" dirty="0"/>
              <a:t>Reflection on the week – the emerging practice: strengths, weaknesses, uncertainties, priorities for testing (5m), Group work (15 </a:t>
            </a:r>
            <a:r>
              <a:rPr lang="en-GB" i="1" dirty="0" err="1"/>
              <a:t>mins</a:t>
            </a:r>
            <a:r>
              <a:rPr lang="en-GB" i="1"/>
              <a:t>), Plenary </a:t>
            </a:r>
            <a:r>
              <a:rPr lang="en-GB" i="1" dirty="0"/>
              <a:t>feedback and discussion (25m)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the pilot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When? - Develop a broad time line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Where, and with whom? – identify townships, or camps or…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Starting the introductory meetings and </a:t>
            </a:r>
            <a:r>
              <a:rPr lang="en-NZ" dirty="0" err="1"/>
              <a:t>palc</a:t>
            </a:r>
            <a:r>
              <a:rPr lang="en-NZ" dirty="0"/>
              <a:t> process – who might be involved, how will you do it?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size of micro-grants do you want to try and how much of your budget will you allocate for micro-grants?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What additional training might you be enabling – are you putting aside some budget for that?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Develop an approximate budget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 additional support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Agree on next steps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u="sng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Example of a draft time-line</a:t>
            </a:r>
          </a:p>
          <a:p>
            <a:r>
              <a:rPr lang="en-NZ" dirty="0"/>
              <a:t>Example of a draft action-plan?</a:t>
            </a:r>
          </a:p>
          <a:p>
            <a:r>
              <a:rPr lang="en-NZ" dirty="0"/>
              <a:t>Example of a draft budget</a:t>
            </a:r>
          </a:p>
          <a:p>
            <a:r>
              <a:rPr lang="en-NZ" dirty="0"/>
              <a:t>Example of a draft report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Adapting OD and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To </a:t>
            </a:r>
            <a:r>
              <a:rPr lang="en-US" dirty="0" err="1"/>
              <a:t>maximise</a:t>
            </a:r>
            <a:r>
              <a:rPr lang="en-US" dirty="0"/>
              <a:t> the chances for these new approaches to work, do you think any changes  might be needed in:</a:t>
            </a:r>
          </a:p>
          <a:p>
            <a:pPr marL="809625" indent="-809625">
              <a:buNone/>
            </a:pPr>
            <a:r>
              <a:rPr lang="en-US" dirty="0"/>
              <a:t>     a) the internal management style  and systems of your own </a:t>
            </a:r>
            <a:r>
              <a:rPr lang="en-US" dirty="0" err="1"/>
              <a:t>organisation</a:t>
            </a:r>
            <a:r>
              <a:rPr lang="en-US" dirty="0"/>
              <a:t>?</a:t>
            </a:r>
          </a:p>
          <a:p>
            <a:pPr marL="809625" indent="-809625">
              <a:buNone/>
            </a:pPr>
            <a:r>
              <a:rPr lang="en-NZ" dirty="0"/>
              <a:t>     b) the working relationship between DCA and local NGOs? </a:t>
            </a:r>
          </a:p>
          <a:p>
            <a:pPr marL="809625" indent="-809625">
              <a:buNone/>
            </a:pPr>
            <a:r>
              <a:rPr lang="en-NZ" dirty="0"/>
              <a:t>      c) the working relationship between local NGOs and communities?</a:t>
            </a:r>
            <a:endParaRPr lang="en-US" dirty="0"/>
          </a:p>
          <a:p>
            <a:pPr marL="514350" indent="-514350">
              <a:buNone/>
            </a:pPr>
            <a:r>
              <a:rPr lang="en-NZ" dirty="0"/>
              <a:t> 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Capturing the lessons from testing </a:t>
            </a:r>
            <a:r>
              <a:rPr lang="en-US" dirty="0" err="1"/>
              <a:t>sclr</a:t>
            </a:r>
            <a:r>
              <a:rPr lang="en-US" dirty="0"/>
              <a:t> approach in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NZ" dirty="0"/>
              <a:t>1.  Recording what was done (partner reports)</a:t>
            </a:r>
            <a:endParaRPr lang="en-US" dirty="0"/>
          </a:p>
          <a:p>
            <a:pPr marL="514350" indent="-514350">
              <a:buNone/>
            </a:pPr>
            <a:r>
              <a:rPr lang="en-NZ" dirty="0"/>
              <a:t>2.  Did the pilots generate any of the anticipated benefits that were identified during the workshop)? If so how/why? If not, why?</a:t>
            </a:r>
          </a:p>
          <a:p>
            <a:pPr marL="514350" indent="-514350">
              <a:buNone/>
            </a:pPr>
            <a:r>
              <a:rPr lang="en-NZ" dirty="0"/>
              <a:t>       - And were there any additional advantages?</a:t>
            </a:r>
          </a:p>
          <a:p>
            <a:pPr marL="514350" indent="-514350">
              <a:buNone/>
            </a:pPr>
            <a:r>
              <a:rPr lang="en-NZ" dirty="0"/>
              <a:t>3.  Did the pilots manage to overcome the anticipated challenges? If so how/why? If not, why?</a:t>
            </a:r>
          </a:p>
          <a:p>
            <a:pPr marL="514350" indent="-514350">
              <a:buNone/>
            </a:pPr>
            <a:r>
              <a:rPr lang="en-NZ" dirty="0"/>
              <a:t>       - and were there any additional problems?</a:t>
            </a:r>
          </a:p>
          <a:p>
            <a:pPr marL="514350" indent="-514350">
              <a:buAutoNum type="arabicPeriod" startAt="4"/>
            </a:pPr>
            <a:r>
              <a:rPr lang="en-NZ" dirty="0"/>
              <a:t>What ideas for improving?</a:t>
            </a:r>
          </a:p>
          <a:p>
            <a:pPr marL="514350" indent="-514350">
              <a:buAutoNum type="arabicPeriod" startAt="4"/>
            </a:pPr>
            <a:r>
              <a:rPr lang="en-NZ" dirty="0"/>
              <a:t>What can we learn about internal OD and relationships for </a:t>
            </a:r>
            <a:r>
              <a:rPr lang="en-NZ" dirty="0" err="1"/>
              <a:t>sclr</a:t>
            </a:r>
            <a:r>
              <a:rPr lang="en-NZ" dirty="0"/>
              <a:t>?</a:t>
            </a:r>
          </a:p>
          <a:p>
            <a:endParaRPr lang="en-NZ" dirty="0"/>
          </a:p>
          <a:p>
            <a:endParaRPr lang="en-NZ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Post pilot reflection workshop to share experiences, refine working methodologies and plan for scaling up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679</Words>
  <Application>Microsoft Office PowerPoint</Application>
  <PresentationFormat>On-screen Show (4:3)</PresentationFormat>
  <Paragraphs>103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Day 6</vt:lpstr>
      <vt:lpstr>Key steps of the co-design process</vt:lpstr>
      <vt:lpstr>PowerPoint Presentation</vt:lpstr>
      <vt:lpstr>Reflecting on the week – planning for the future</vt:lpstr>
      <vt:lpstr>Planning the pilot</vt:lpstr>
      <vt:lpstr>PowerPoint Presentation</vt:lpstr>
      <vt:lpstr>Adapting OD and relationships</vt:lpstr>
      <vt:lpstr>Capturing the lessons from testing sclr approach in practice</vt:lpstr>
      <vt:lpstr>PowerPoint Presentation</vt:lpstr>
      <vt:lpstr>PowerPoint Presentation</vt:lpstr>
      <vt:lpstr>Thank God…..</vt:lpstr>
      <vt:lpstr>Evaluating the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Kerren Hedlund</dc:creator>
  <cp:lastModifiedBy>Mandeep Mudhar</cp:lastModifiedBy>
  <cp:revision>9</cp:revision>
  <dcterms:created xsi:type="dcterms:W3CDTF">2006-08-16T00:00:00Z</dcterms:created>
  <dcterms:modified xsi:type="dcterms:W3CDTF">2018-11-21T15:37:42Z</dcterms:modified>
</cp:coreProperties>
</file>