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060" autoAdjust="0"/>
  </p:normalViewPr>
  <p:slideViewPr>
    <p:cSldViewPr>
      <p:cViewPr varScale="1">
        <p:scale>
          <a:sx n="62" d="100"/>
          <a:sy n="62" d="100"/>
        </p:scale>
        <p:origin x="154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445C1-320B-48ED-9C9B-2CAC657C013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0DFF9-D19F-4833-BC19-FA5198E91D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consider that the most important learning about developing and using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sclr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approaches will not come from the co-design/training workshops themselves, but from the subsequent pilots when teams have a go at using them in practice. Learning-by-doing knocks the spots off any workshop, however participatory and role play it is.  The overall “learning objective” of the workshop is therefore really a “mindset” objective that gives both ‘humanitarian’ and ‘development’ workers greater inclination and confidence to hand over a bit more to the  people in crises themselves. Yes, we have some tools that currently we think are relevant (e.g. PALC, micro-grants, local coordination systems) but more will surely arise as more agencies start doing more do more to identify and manage their own holistic disaster responses.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CB526-3B1A-4C72-BF9C-D54D6E7000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/>
              <a:t>Right so that’s the intro to the approach we’ll</a:t>
            </a:r>
            <a:r>
              <a:rPr lang="en-NZ" baseline="0" dirty="0"/>
              <a:t> take this week. All ok?</a:t>
            </a:r>
          </a:p>
          <a:p>
            <a:r>
              <a:rPr lang="en-NZ" baseline="0" dirty="0"/>
              <a:t>Ok – let us take 10 minutes now in setting the scene of what has to happen before you get to actually undertake a co-design training workshop. First thing is to be aware of the process and prep work that you would normally have done to get this stage. So let’s have a quick look at that.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CB526-3B1A-4C72-BF9C-D54D6E70003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77386-3080-40A6-81C4-6DC7A47E26BD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C9B06-FC7F-4C1E-AC53-6FDEF9D63C8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65114-6988-4FEB-8CE3-803F777A9A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NZ" dirty="0"/>
              <a:t>Parking Lot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55000" lnSpcReduction="20000"/>
          </a:bodyPr>
          <a:lstStyle/>
          <a:p>
            <a:r>
              <a:rPr lang="en-NZ" dirty="0"/>
              <a:t>CHS auditing for certification is an opportunity </a:t>
            </a:r>
            <a:endParaRPr lang="en-US" dirty="0"/>
          </a:p>
          <a:p>
            <a:r>
              <a:rPr lang="en-NZ" dirty="0"/>
              <a:t>Care safety of </a:t>
            </a:r>
            <a:r>
              <a:rPr lang="en-NZ" dirty="0" err="1"/>
              <a:t>palc</a:t>
            </a:r>
            <a:r>
              <a:rPr lang="en-NZ" dirty="0"/>
              <a:t> volunteers</a:t>
            </a:r>
            <a:endParaRPr lang="en-US" dirty="0"/>
          </a:p>
          <a:p>
            <a:r>
              <a:rPr lang="en-NZ" dirty="0" err="1"/>
              <a:t>CaLP</a:t>
            </a:r>
            <a:r>
              <a:rPr lang="en-NZ" dirty="0"/>
              <a:t> – collective grant guidelines</a:t>
            </a:r>
            <a:endParaRPr lang="en-US" dirty="0"/>
          </a:p>
          <a:p>
            <a:r>
              <a:rPr lang="en-NZ" dirty="0"/>
              <a:t>Collate experiences form other systems of micro-grants</a:t>
            </a:r>
            <a:endParaRPr lang="en-US" dirty="0"/>
          </a:p>
          <a:p>
            <a:r>
              <a:rPr lang="en-NZ" dirty="0"/>
              <a:t>Are our conventional systems necessarily more risk free than  </a:t>
            </a:r>
            <a:r>
              <a:rPr lang="en-NZ" dirty="0" err="1"/>
              <a:t>sclr</a:t>
            </a:r>
            <a:r>
              <a:rPr lang="en-NZ" dirty="0"/>
              <a:t> </a:t>
            </a:r>
            <a:endParaRPr lang="en-US" dirty="0"/>
          </a:p>
          <a:p>
            <a:r>
              <a:rPr lang="en-NZ" dirty="0"/>
              <a:t>Can collective micro-grants be relevant to refugees, interested in individual income gen</a:t>
            </a:r>
            <a:endParaRPr lang="en-US" dirty="0"/>
          </a:p>
          <a:p>
            <a:r>
              <a:rPr lang="en-NZ" dirty="0"/>
              <a:t>Can we start micro-grant process even if no funds in hand?</a:t>
            </a:r>
            <a:endParaRPr lang="en-US" dirty="0"/>
          </a:p>
          <a:p>
            <a:r>
              <a:rPr lang="en-NZ" dirty="0"/>
              <a:t>Transparency of process is most important </a:t>
            </a:r>
            <a:endParaRPr lang="en-US" dirty="0"/>
          </a:p>
          <a:p>
            <a:r>
              <a:rPr lang="en-NZ" dirty="0"/>
              <a:t>Complaints mechanisms for volunteers – check that they are not assuming/abusing power (free toll number) </a:t>
            </a:r>
            <a:endParaRPr lang="en-US" dirty="0"/>
          </a:p>
          <a:p>
            <a:r>
              <a:rPr lang="en-NZ" dirty="0"/>
              <a:t>Could cash grants be grants in kind (e.g. purchasing a grinding mill machine for a women’s group that is not available locally</a:t>
            </a:r>
            <a:endParaRPr lang="en-US" dirty="0"/>
          </a:p>
          <a:p>
            <a:r>
              <a:rPr lang="en-NZ" dirty="0"/>
              <a:t>Accountability /communication between communities and direct givers (Often faith based) ...an opportunity (i.e. vertical accountability could lead to crowd sourcing) ... Diaspora and remittances</a:t>
            </a:r>
            <a:endParaRPr lang="en-US" dirty="0"/>
          </a:p>
          <a:p>
            <a:r>
              <a:rPr lang="en-NZ" dirty="0"/>
              <a:t>How to ensure space for non-</a:t>
            </a:r>
            <a:r>
              <a:rPr lang="en-NZ" dirty="0" err="1"/>
              <a:t>sectoral</a:t>
            </a:r>
            <a:r>
              <a:rPr lang="en-NZ" dirty="0"/>
              <a:t> response</a:t>
            </a:r>
            <a:endParaRPr lang="en-US" dirty="0"/>
          </a:p>
          <a:p>
            <a:r>
              <a:rPr lang="en-NZ" dirty="0"/>
              <a:t>Helping local NGOs document properly – possible grants for L2GP</a:t>
            </a:r>
            <a:endParaRPr lang="en-US" dirty="0"/>
          </a:p>
          <a:p>
            <a:r>
              <a:rPr lang="en-NZ" dirty="0"/>
              <a:t>Women taking the lead....research?</a:t>
            </a:r>
            <a:endParaRPr lang="en-US" dirty="0"/>
          </a:p>
          <a:p>
            <a:r>
              <a:rPr lang="en-NZ" dirty="0"/>
              <a:t>Donors re driving hum dev divisions, but we are too! How to help them fund it?</a:t>
            </a:r>
            <a:endParaRPr lang="en-US" dirty="0"/>
          </a:p>
          <a:p>
            <a:r>
              <a:rPr lang="en-NZ" dirty="0"/>
              <a:t>Practical evidence of preparedness (DR) during crisis responses – we should be documenting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b="1" dirty="0" err="1"/>
              <a:t>SoE</a:t>
            </a:r>
            <a:r>
              <a:rPr lang="en-NZ" b="1" dirty="0"/>
              <a:t> issues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Break in to two workshops interspersed by pilot?</a:t>
            </a:r>
            <a:endParaRPr lang="en-US" dirty="0"/>
          </a:p>
          <a:p>
            <a:r>
              <a:rPr lang="en-NZ" dirty="0"/>
              <a:t>Develop </a:t>
            </a:r>
            <a:r>
              <a:rPr lang="en-NZ" dirty="0" err="1"/>
              <a:t>sclr</a:t>
            </a:r>
            <a:r>
              <a:rPr lang="en-NZ" dirty="0"/>
              <a:t> time lines in different contexts to get sequencing and ordering </a:t>
            </a:r>
          </a:p>
          <a:p>
            <a:r>
              <a:rPr lang="en-NZ" dirty="0"/>
              <a:t>Simone’s reordering suggesting from day 4</a:t>
            </a:r>
          </a:p>
          <a:p>
            <a:r>
              <a:rPr lang="en-NZ" dirty="0"/>
              <a:t>Energizers</a:t>
            </a:r>
          </a:p>
          <a:p>
            <a:r>
              <a:rPr lang="en-NZ" dirty="0"/>
              <a:t>Planning for a workshop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Priority “learning objective”…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Developing the mindset…to rethink, unlearn, reconsider</a:t>
            </a:r>
          </a:p>
          <a:p>
            <a:r>
              <a:rPr lang="en-NZ" dirty="0"/>
              <a:t>Building the confidence (and basic systems) …to try it in practice and thus learn by doing</a:t>
            </a:r>
          </a:p>
          <a:p>
            <a:r>
              <a:rPr lang="en-NZ" dirty="0"/>
              <a:t>Creating the space…to allow norms to be challenged and create new institutional incentives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Before and after the CD/T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5410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NZ" dirty="0"/>
              <a:t>Generate sufficient organisational buy in (&amp; donor support) to start</a:t>
            </a:r>
          </a:p>
          <a:p>
            <a:pPr marL="514350" indent="-514350">
              <a:buAutoNum type="arabicPeriod"/>
            </a:pPr>
            <a:r>
              <a:rPr lang="en-NZ" dirty="0"/>
              <a:t>Decide on initial countries,  partners, programmes</a:t>
            </a:r>
          </a:p>
          <a:p>
            <a:pPr marL="514350" indent="-514350">
              <a:buAutoNum type="arabicPeriod"/>
            </a:pPr>
            <a:r>
              <a:rPr lang="en-NZ" dirty="0"/>
              <a:t>Secure funds for piloting ($20,000? per local NGO)</a:t>
            </a:r>
          </a:p>
          <a:p>
            <a:pPr marL="514350" indent="-514350">
              <a:buAutoNum type="arabicPeriod"/>
            </a:pPr>
            <a:r>
              <a:rPr lang="en-NZ" dirty="0"/>
              <a:t>Decide on process of kick-starting:</a:t>
            </a:r>
          </a:p>
          <a:p>
            <a:pPr marL="514350" indent="-514350">
              <a:buNone/>
            </a:pPr>
            <a:r>
              <a:rPr lang="en-NZ" dirty="0"/>
              <a:t>        </a:t>
            </a:r>
            <a:r>
              <a:rPr lang="en-NZ" dirty="0" err="1"/>
              <a:t>i</a:t>
            </a:r>
            <a:r>
              <a:rPr lang="en-NZ" dirty="0"/>
              <a:t>. co-design workshop, then pilot (&amp; learn &amp; scale-up)….or </a:t>
            </a:r>
          </a:p>
          <a:p>
            <a:pPr marL="514350" indent="-514350">
              <a:buNone/>
            </a:pPr>
            <a:r>
              <a:rPr lang="en-NZ" dirty="0"/>
              <a:t>        ii. On-the-job coaching, designing as you go (&amp; learn, scale -up)…or….</a:t>
            </a:r>
          </a:p>
          <a:p>
            <a:pPr marL="514350" indent="-514350">
              <a:buNone/>
            </a:pPr>
            <a:r>
              <a:rPr lang="en-NZ" dirty="0"/>
              <a:t>5.     Designing your learning process (workshop, coaching, mixture)</a:t>
            </a:r>
          </a:p>
          <a:p>
            <a:pPr marL="514350" indent="-514350">
              <a:buNone/>
            </a:pPr>
            <a:r>
              <a:rPr lang="en-NZ" dirty="0"/>
              <a:t>6.     Define participant criteria</a:t>
            </a:r>
          </a:p>
          <a:p>
            <a:pPr marL="514350" indent="-514350">
              <a:buNone/>
            </a:pPr>
            <a:r>
              <a:rPr lang="en-NZ" dirty="0"/>
              <a:t>7.     Preparatory documents for participants</a:t>
            </a:r>
          </a:p>
          <a:p>
            <a:pPr marL="514350" indent="-514350">
              <a:buAutoNum type="arabicPeriod" startAt="8"/>
            </a:pPr>
            <a:r>
              <a:rPr lang="en-NZ" dirty="0"/>
              <a:t>Planning the lesson capture</a:t>
            </a:r>
          </a:p>
          <a:p>
            <a:pPr marL="514350" indent="-514350">
              <a:buAutoNum type="arabicPeriod" startAt="8"/>
            </a:pPr>
            <a:r>
              <a:rPr lang="en-NZ" dirty="0"/>
              <a:t>Planning the reflection workshop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/>
          </a:bodyPr>
          <a:lstStyle/>
          <a:p>
            <a:r>
              <a:rPr lang="en-US" sz="1800" dirty="0"/>
              <a:t>Group work 4 (30m+45m)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3246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3400" b="1" u="sng" dirty="0"/>
              <a:t>Envisioning  a roll-out of </a:t>
            </a:r>
            <a:r>
              <a:rPr lang="en-US" sz="3400" b="1" u="sng" dirty="0" err="1"/>
              <a:t>sclr</a:t>
            </a:r>
            <a:r>
              <a:rPr lang="en-US" sz="3400" b="1" u="sng" dirty="0"/>
              <a:t> in a crisis context you know well</a:t>
            </a:r>
          </a:p>
          <a:p>
            <a:pPr algn="ctr">
              <a:buNone/>
            </a:pPr>
            <a:endParaRPr lang="en-US" sz="2800" b="1" u="sng" dirty="0"/>
          </a:p>
          <a:p>
            <a:pPr marL="0" indent="0">
              <a:buNone/>
            </a:pPr>
            <a:r>
              <a:rPr lang="en-US" sz="3400" dirty="0"/>
              <a:t>If funds were available, describe your vision of a programme for demonstrating </a:t>
            </a:r>
            <a:r>
              <a:rPr lang="en-US" sz="3400" dirty="0" err="1"/>
              <a:t>sclr</a:t>
            </a:r>
            <a:r>
              <a:rPr lang="en-US" sz="3400" dirty="0"/>
              <a:t> in practice to contribute to </a:t>
            </a:r>
            <a:r>
              <a:rPr lang="en-US" sz="3400" dirty="0" err="1"/>
              <a:t>Marawi</a:t>
            </a:r>
            <a:r>
              <a:rPr lang="en-US" sz="3400" dirty="0"/>
              <a:t> response:</a:t>
            </a:r>
          </a:p>
          <a:p>
            <a:pPr marL="0" indent="0">
              <a:buNone/>
            </a:pPr>
            <a:endParaRPr lang="en-US" sz="3400" dirty="0"/>
          </a:p>
          <a:p>
            <a:pPr marL="395288" indent="-395288"/>
            <a:r>
              <a:rPr lang="en-US" sz="3400" dirty="0"/>
              <a:t>Collective, coordinated, multi-agency </a:t>
            </a:r>
          </a:p>
          <a:p>
            <a:pPr marL="395288" indent="-395288"/>
            <a:r>
              <a:rPr lang="en-US" sz="3400" dirty="0"/>
              <a:t>Holistic</a:t>
            </a:r>
          </a:p>
          <a:p>
            <a:pPr marL="395288" indent="-395288"/>
            <a:r>
              <a:rPr lang="en-US" sz="3400" dirty="0"/>
              <a:t>Think through each of the components from the </a:t>
            </a:r>
            <a:r>
              <a:rPr lang="en-US" sz="3400" dirty="0" err="1"/>
              <a:t>sclr</a:t>
            </a:r>
            <a:r>
              <a:rPr lang="en-US" sz="3400" dirty="0"/>
              <a:t> tool box</a:t>
            </a:r>
          </a:p>
          <a:p>
            <a:pPr marL="395288" indent="-395288"/>
            <a:r>
              <a:rPr lang="en-US" sz="3400" dirty="0"/>
              <a:t>Try to quantify scale of response: no of </a:t>
            </a:r>
            <a:r>
              <a:rPr lang="en-US" sz="3400" dirty="0" err="1"/>
              <a:t>Baranguays</a:t>
            </a:r>
            <a:r>
              <a:rPr lang="en-US" sz="3400" dirty="0"/>
              <a:t>, approx HHs  reached, approx fund for micro-grants</a:t>
            </a:r>
          </a:p>
          <a:p>
            <a:pPr marL="395288" indent="-395288"/>
            <a:r>
              <a:rPr lang="en-US" sz="3400" dirty="0"/>
              <a:t>…focused pilot areas (“laboratories”), + wider RFA areas ?</a:t>
            </a:r>
          </a:p>
          <a:p>
            <a:pPr marL="395288" indent="-395288"/>
            <a:r>
              <a:rPr lang="en-US" sz="3400" dirty="0"/>
              <a:t>Which agencies doing what where</a:t>
            </a:r>
          </a:p>
          <a:p>
            <a:pPr marL="395288" indent="-395288"/>
            <a:r>
              <a:rPr lang="en-US" sz="3400" dirty="0"/>
              <a:t>Division of roles with LGUs</a:t>
            </a:r>
          </a:p>
          <a:p>
            <a:pPr marL="395288" indent="-395288"/>
            <a:r>
              <a:rPr lang="en-US" sz="3400" dirty="0"/>
              <a:t>Integration with CB-DRRM</a:t>
            </a:r>
          </a:p>
          <a:p>
            <a:pPr marL="395288" indent="-395288"/>
            <a:r>
              <a:rPr lang="en-US" sz="3400" dirty="0"/>
              <a:t>Coordination with externally-led interventions</a:t>
            </a:r>
          </a:p>
          <a:p>
            <a:pPr marL="395288" indent="-395288"/>
            <a:r>
              <a:rPr lang="en-US" sz="3400" dirty="0"/>
              <a:t>Be realistic about your capacities and what further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740</Words>
  <Application>Microsoft Office PowerPoint</Application>
  <PresentationFormat>On-screen Show (4:3)</PresentationFormat>
  <Paragraphs>60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Parking Lot issues</vt:lpstr>
      <vt:lpstr>SoE issues</vt:lpstr>
      <vt:lpstr>Priority “learning objective”…</vt:lpstr>
      <vt:lpstr>Before and after the CD/T Workshop</vt:lpstr>
      <vt:lpstr>Group work 4 (30m+45m)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Kerren Hedlund</dc:creator>
  <cp:lastModifiedBy>Mandeep Mudhar</cp:lastModifiedBy>
  <cp:revision>2</cp:revision>
  <dcterms:created xsi:type="dcterms:W3CDTF">2018-11-04T15:50:12Z</dcterms:created>
  <dcterms:modified xsi:type="dcterms:W3CDTF">2018-11-21T15:41:09Z</dcterms:modified>
</cp:coreProperties>
</file>