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6"/>
  </p:notesMasterIdLst>
  <p:handoutMasterIdLst>
    <p:handoutMasterId r:id="rId17"/>
  </p:handoutMasterIdLst>
  <p:sldIdLst>
    <p:sldId id="317" r:id="rId2"/>
    <p:sldId id="318" r:id="rId3"/>
    <p:sldId id="311" r:id="rId4"/>
    <p:sldId id="295" r:id="rId5"/>
    <p:sldId id="312" r:id="rId6"/>
    <p:sldId id="313" r:id="rId7"/>
    <p:sldId id="315" r:id="rId8"/>
    <p:sldId id="297" r:id="rId9"/>
    <p:sldId id="298" r:id="rId10"/>
    <p:sldId id="299" r:id="rId11"/>
    <p:sldId id="303" r:id="rId12"/>
    <p:sldId id="302" r:id="rId13"/>
    <p:sldId id="301" r:id="rId14"/>
    <p:sldId id="316" r:id="rId1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6372" autoAdjust="0"/>
    <p:restoredTop sz="69534" autoAdjust="0"/>
  </p:normalViewPr>
  <p:slideViewPr>
    <p:cSldViewPr>
      <p:cViewPr varScale="1">
        <p:scale>
          <a:sx n="55" d="100"/>
          <a:sy n="55" d="100"/>
        </p:scale>
        <p:origin x="1722" y="60"/>
      </p:cViewPr>
      <p:guideLst>
        <p:guide orient="horz" pos="2160"/>
        <p:guide pos="2880"/>
      </p:guideLst>
    </p:cSldViewPr>
  </p:slideViewPr>
  <p:outlineViewPr>
    <p:cViewPr>
      <p:scale>
        <a:sx n="33" d="100"/>
        <a:sy n="33" d="100"/>
      </p:scale>
      <p:origin x="0" y="10560"/>
    </p:cViewPr>
  </p:outlineViewPr>
  <p:notesTextViewPr>
    <p:cViewPr>
      <p:scale>
        <a:sx n="100" d="100"/>
        <a:sy n="100" d="100"/>
      </p:scale>
      <p:origin x="0" y="0"/>
    </p:cViewPr>
  </p:notesTextViewPr>
  <p:sorterViewPr>
    <p:cViewPr>
      <p:scale>
        <a:sx n="41" d="100"/>
        <a:sy n="41" d="100"/>
      </p:scale>
      <p:origin x="0" y="0"/>
    </p:cViewPr>
  </p:sorterViewPr>
  <p:notesViewPr>
    <p:cSldViewPr>
      <p:cViewPr varScale="1">
        <p:scale>
          <a:sx n="52" d="100"/>
          <a:sy n="52" d="100"/>
        </p:scale>
        <p:origin x="-2892" y="-108"/>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728E4F7F-452B-4514-A9B5-D226C8CDEEB7}" type="datetimeFigureOut">
              <a:rPr lang="en-GB" smtClean="0"/>
              <a:pPr/>
              <a:t>21/11/2018</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2703F1D2-4CB7-4E71-92E2-337E2422B7BA}" type="slidenum">
              <a:rPr lang="en-GB" smtClean="0"/>
              <a:pPr/>
              <a:t>‹#›</a:t>
            </a:fld>
            <a:endParaRPr lang="en-GB"/>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0CC8506-E41F-444A-BC34-FD7911D0EEDE}" type="datetimeFigureOut">
              <a:rPr lang="en-GB" smtClean="0"/>
              <a:pPr/>
              <a:t>21/11/2018</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7877386-3080-40A6-81C4-6DC7A47E26BD}" type="slidenum">
              <a:rPr lang="en-GB" smtClean="0"/>
              <a:pPr/>
              <a:t>‹#›</a:t>
            </a:fld>
            <a:endParaRPr lang="en-GB"/>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lvl="0"/>
            <a:r>
              <a:rPr lang="en-GB" sz="1200" kern="1200" dirty="0">
                <a:solidFill>
                  <a:schemeClr val="tx1"/>
                </a:solidFill>
                <a:latin typeface="+mn-lt"/>
                <a:ea typeface="+mn-ea"/>
                <a:cs typeface="+mn-cs"/>
              </a:rPr>
              <a:t>Stress the de-learning. we need to learn how to participate into community work, not how community should participate into humanitarian work</a:t>
            </a:r>
          </a:p>
          <a:p>
            <a:pPr lvl="0"/>
            <a:endParaRPr lang="en-GB" sz="1200" kern="1200" dirty="0">
              <a:solidFill>
                <a:schemeClr val="tx1"/>
              </a:solidFill>
              <a:latin typeface="+mn-lt"/>
              <a:ea typeface="+mn-ea"/>
              <a:cs typeface="+mn-cs"/>
            </a:endParaRPr>
          </a:p>
          <a:p>
            <a:pPr lvl="0"/>
            <a:r>
              <a:rPr lang="en-GB" sz="1200" b="1" kern="1200" dirty="0">
                <a:solidFill>
                  <a:schemeClr val="tx1"/>
                </a:solidFill>
                <a:latin typeface="+mn-lt"/>
                <a:ea typeface="+mn-ea"/>
                <a:cs typeface="+mn-cs"/>
              </a:rPr>
              <a:t>Use</a:t>
            </a:r>
            <a:r>
              <a:rPr lang="en-GB" sz="1200" b="1" kern="1200" baseline="0" dirty="0">
                <a:solidFill>
                  <a:schemeClr val="tx1"/>
                </a:solidFill>
                <a:latin typeface="+mn-lt"/>
                <a:ea typeface="+mn-ea"/>
                <a:cs typeface="+mn-cs"/>
              </a:rPr>
              <a:t> recap/ball throw exercise as a “</a:t>
            </a:r>
            <a:r>
              <a:rPr lang="en-GB" sz="1200" b="1" kern="1200" dirty="0" err="1">
                <a:solidFill>
                  <a:schemeClr val="tx1"/>
                </a:solidFill>
                <a:latin typeface="+mn-lt"/>
                <a:ea typeface="+mn-ea"/>
                <a:cs typeface="+mn-cs"/>
              </a:rPr>
              <a:t>Palc</a:t>
            </a:r>
            <a:r>
              <a:rPr lang="en-GB" sz="1200" b="1" kern="1200">
                <a:solidFill>
                  <a:schemeClr val="tx1"/>
                </a:solidFill>
                <a:latin typeface="+mn-lt"/>
                <a:ea typeface="+mn-ea"/>
                <a:cs typeface="+mn-cs"/>
              </a:rPr>
              <a:t> tip” </a:t>
            </a:r>
            <a:r>
              <a:rPr lang="en-GB" sz="1200" b="1" kern="1200" dirty="0">
                <a:solidFill>
                  <a:schemeClr val="tx1"/>
                </a:solidFill>
                <a:latin typeface="+mn-lt"/>
                <a:ea typeface="+mn-ea"/>
                <a:cs typeface="+mn-cs"/>
              </a:rPr>
              <a:t>in how</a:t>
            </a:r>
            <a:r>
              <a:rPr lang="en-GB" sz="1200" b="1" kern="1200" baseline="0" dirty="0">
                <a:solidFill>
                  <a:schemeClr val="tx1"/>
                </a:solidFill>
                <a:latin typeface="+mn-lt"/>
                <a:ea typeface="+mn-ea"/>
                <a:cs typeface="+mn-cs"/>
              </a:rPr>
              <a:t> to facilitate FGDs (</a:t>
            </a:r>
            <a:r>
              <a:rPr lang="en-GB" sz="1200" b="1" kern="1200" dirty="0">
                <a:solidFill>
                  <a:schemeClr val="tx1"/>
                </a:solidFill>
                <a:latin typeface="+mn-lt"/>
                <a:ea typeface="+mn-ea"/>
                <a:cs typeface="+mn-cs"/>
              </a:rPr>
              <a:t>Some local partners might not have PRA experience/tools)</a:t>
            </a:r>
            <a:r>
              <a:rPr lang="en-GB" sz="1200" b="1" kern="1200" baseline="0" dirty="0">
                <a:solidFill>
                  <a:schemeClr val="tx1"/>
                </a:solidFill>
                <a:latin typeface="+mn-lt"/>
                <a:ea typeface="+mn-ea"/>
                <a:cs typeface="+mn-cs"/>
              </a:rPr>
              <a:t> remind them that in good FGDs:</a:t>
            </a:r>
          </a:p>
          <a:p>
            <a:pPr lvl="0"/>
            <a:r>
              <a:rPr lang="en-GB" sz="1200" b="1" kern="1200" baseline="0" dirty="0">
                <a:solidFill>
                  <a:schemeClr val="tx1"/>
                </a:solidFill>
                <a:latin typeface="+mn-lt"/>
                <a:ea typeface="+mn-ea"/>
                <a:cs typeface="+mn-cs"/>
              </a:rPr>
              <a:t>Facilitators s</a:t>
            </a:r>
            <a:r>
              <a:rPr lang="en-GB" sz="1200" b="1" kern="1200" dirty="0">
                <a:solidFill>
                  <a:schemeClr val="tx1"/>
                </a:solidFill>
                <a:latin typeface="+mn-lt"/>
                <a:ea typeface="+mn-ea"/>
                <a:cs typeface="+mn-cs"/>
              </a:rPr>
              <a:t>tep backs and gets group</a:t>
            </a:r>
            <a:r>
              <a:rPr lang="en-GB" sz="1200" b="1" kern="1200" baseline="0" dirty="0">
                <a:solidFill>
                  <a:schemeClr val="tx1"/>
                </a:solidFill>
                <a:latin typeface="+mn-lt"/>
                <a:ea typeface="+mn-ea"/>
                <a:cs typeface="+mn-cs"/>
              </a:rPr>
              <a:t> members to have conversations with each other (you </a:t>
            </a:r>
            <a:r>
              <a:rPr lang="en-GB" sz="1200" b="1" kern="1200" dirty="0">
                <a:solidFill>
                  <a:schemeClr val="tx1"/>
                </a:solidFill>
                <a:latin typeface="+mn-lt"/>
                <a:ea typeface="+mn-ea"/>
                <a:cs typeface="+mn-cs"/>
              </a:rPr>
              <a:t>in the background </a:t>
            </a:r>
            <a:r>
              <a:rPr lang="en-GB" sz="1200" b="1" kern="1200" baseline="0" dirty="0">
                <a:solidFill>
                  <a:schemeClr val="tx1"/>
                </a:solidFill>
                <a:latin typeface="+mn-lt"/>
                <a:ea typeface="+mn-ea"/>
                <a:cs typeface="+mn-cs"/>
              </a:rPr>
              <a:t>taking notes of key points) </a:t>
            </a:r>
          </a:p>
          <a:p>
            <a:pPr lvl="0"/>
            <a:r>
              <a:rPr lang="en-GB" sz="1200" b="1" kern="1200" dirty="0">
                <a:solidFill>
                  <a:schemeClr val="tx1"/>
                </a:solidFill>
                <a:latin typeface="+mn-lt"/>
                <a:ea typeface="+mn-ea"/>
                <a:cs typeface="+mn-cs"/>
              </a:rPr>
              <a:t>Once</a:t>
            </a:r>
            <a:r>
              <a:rPr lang="en-GB" sz="1200" b="1" kern="1200" baseline="0" dirty="0">
                <a:solidFill>
                  <a:schemeClr val="tx1"/>
                </a:solidFill>
                <a:latin typeface="+mn-lt"/>
                <a:ea typeface="+mn-ea"/>
                <a:cs typeface="+mn-cs"/>
              </a:rPr>
              <a:t> everyone has had a chance to respond (you are doing this with the ball), then you come back into the circle to add any points or steer discussion to the next issue….</a:t>
            </a:r>
            <a:endParaRPr lang="en-US" sz="1200" b="1" kern="1200" dirty="0">
              <a:solidFill>
                <a:schemeClr val="tx1"/>
              </a:solidFill>
              <a:latin typeface="+mn-lt"/>
              <a:ea typeface="+mn-ea"/>
              <a:cs typeface="+mn-cs"/>
            </a:endParaRPr>
          </a:p>
          <a:p>
            <a:pPr lvl="0"/>
            <a:endParaRPr lang="en-US" sz="1200" kern="1200" dirty="0">
              <a:solidFill>
                <a:schemeClr val="tx1"/>
              </a:solidFill>
              <a:latin typeface="+mn-lt"/>
              <a:ea typeface="+mn-ea"/>
              <a:cs typeface="+mn-cs"/>
            </a:endParaRPr>
          </a:p>
          <a:p>
            <a:endParaRPr lang="en-US" dirty="0"/>
          </a:p>
        </p:txBody>
      </p:sp>
      <p:sp>
        <p:nvSpPr>
          <p:cNvPr id="4" name="Slide Number Placeholder 3"/>
          <p:cNvSpPr>
            <a:spLocks noGrp="1"/>
          </p:cNvSpPr>
          <p:nvPr>
            <p:ph type="sldNum" sz="quarter" idx="10"/>
          </p:nvPr>
        </p:nvSpPr>
        <p:spPr/>
        <p:txBody>
          <a:bodyPr/>
          <a:lstStyle/>
          <a:p>
            <a:fld id="{B7877386-3080-40A6-81C4-6DC7A47E26BD}" type="slidenum">
              <a:rPr lang="en-GB" smtClean="0"/>
              <a:pPr/>
              <a:t>2</a:t>
            </a:fld>
            <a:endParaRPr lang="en-GB"/>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lvl="0" indent="0" algn="l">
              <a:lnSpc>
                <a:spcPct val="110000"/>
              </a:lnSpc>
              <a:spcBef>
                <a:spcPts val="0"/>
              </a:spcBef>
              <a:buNone/>
            </a:pPr>
            <a:r>
              <a:rPr lang="en-US" b="1" dirty="0"/>
              <a:t>Community–based analysis, information management, mobilisation &amp; learning systems </a:t>
            </a:r>
          </a:p>
          <a:p>
            <a:pPr marL="0" lvl="0" indent="0">
              <a:lnSpc>
                <a:spcPct val="110000"/>
              </a:lnSpc>
              <a:spcBef>
                <a:spcPts val="0"/>
              </a:spcBef>
              <a:buFont typeface="Arial" pitchFamily="34" charset="0"/>
              <a:buChar char="•"/>
            </a:pPr>
            <a:r>
              <a:rPr lang="en-GB" sz="1200" dirty="0"/>
              <a:t>      Support communities to </a:t>
            </a:r>
            <a:r>
              <a:rPr lang="en-GB" sz="1000" dirty="0"/>
              <a:t>rapidly</a:t>
            </a:r>
            <a:r>
              <a:rPr lang="en-GB" sz="1200" dirty="0"/>
              <a:t> initiate (and sustain)  their own rapid  situation analysis and appreciative enquiry</a:t>
            </a:r>
          </a:p>
          <a:p>
            <a:pPr marL="293688" indent="-293688">
              <a:buFont typeface="Arial" pitchFamily="34" charset="0"/>
              <a:buChar char="•"/>
            </a:pPr>
            <a:r>
              <a:rPr lang="en-US" sz="1200" dirty="0"/>
              <a:t>Generating new or wider initiatives</a:t>
            </a:r>
            <a:endParaRPr lang="en-GB" sz="1200" dirty="0"/>
          </a:p>
          <a:p>
            <a:pPr marL="293688" indent="-293688">
              <a:buFont typeface="Arial" pitchFamily="34" charset="0"/>
              <a:buChar char="•"/>
            </a:pPr>
            <a:r>
              <a:rPr lang="en-GB" sz="1200" dirty="0"/>
              <a:t>Learning from immediate responses</a:t>
            </a:r>
          </a:p>
          <a:p>
            <a:pPr marL="293688" indent="-293688">
              <a:buFont typeface="Arial" pitchFamily="34" charset="0"/>
              <a:buChar char="•"/>
            </a:pPr>
            <a:r>
              <a:rPr lang="en-GB" sz="1200" dirty="0"/>
              <a:t>Gap analysis</a:t>
            </a:r>
          </a:p>
          <a:p>
            <a:pPr marL="293688" indent="-293688">
              <a:buFont typeface="Arial" pitchFamily="34" charset="0"/>
              <a:buChar char="•"/>
            </a:pPr>
            <a:r>
              <a:rPr lang="en-GB" sz="1200" dirty="0"/>
              <a:t>Power issues and relationships, systems of accountability</a:t>
            </a:r>
          </a:p>
          <a:p>
            <a:pPr marL="293688" indent="-293688">
              <a:buFont typeface="Arial" pitchFamily="34" charset="0"/>
              <a:buChar char="•"/>
            </a:pPr>
            <a:r>
              <a:rPr lang="en-GB" sz="1200" dirty="0"/>
              <a:t>Conflict sensitivity</a:t>
            </a:r>
          </a:p>
        </p:txBody>
      </p:sp>
      <p:sp>
        <p:nvSpPr>
          <p:cNvPr id="4" name="Slide Number Placeholder 3"/>
          <p:cNvSpPr>
            <a:spLocks noGrp="1"/>
          </p:cNvSpPr>
          <p:nvPr>
            <p:ph type="sldNum" sz="quarter" idx="10"/>
          </p:nvPr>
        </p:nvSpPr>
        <p:spPr/>
        <p:txBody>
          <a:bodyPr/>
          <a:lstStyle/>
          <a:p>
            <a:fld id="{188EDC54-348B-4434-9C10-97BC64BC024A}" type="slidenum">
              <a:rPr lang="en-GB" smtClean="0"/>
              <a:pPr/>
              <a:t>3</a:t>
            </a:fld>
            <a:endParaRPr lang="en-GB"/>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lvl="0"/>
            <a:endParaRPr lang="en-GB"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Key point is that </a:t>
            </a:r>
            <a:r>
              <a:rPr lang="en-GB" sz="1200" kern="1200" dirty="0" err="1">
                <a:solidFill>
                  <a:schemeClr val="tx1"/>
                </a:solidFill>
                <a:latin typeface="+mn-lt"/>
                <a:ea typeface="+mn-ea"/>
                <a:cs typeface="+mn-cs"/>
              </a:rPr>
              <a:t>palc</a:t>
            </a:r>
            <a:r>
              <a:rPr lang="en-GB" sz="1200" kern="1200" dirty="0">
                <a:solidFill>
                  <a:schemeClr val="tx1"/>
                </a:solidFill>
                <a:latin typeface="+mn-lt"/>
                <a:ea typeface="+mn-ea"/>
                <a:cs typeface="+mn-cs"/>
              </a:rPr>
              <a:t> and micro-grants are two sides of the same coin:</a:t>
            </a:r>
            <a:r>
              <a:rPr lang="en-GB" sz="1200" kern="1200" baseline="0" dirty="0">
                <a:solidFill>
                  <a:schemeClr val="tx1"/>
                </a:solidFill>
                <a:latin typeface="+mn-lt"/>
                <a:ea typeface="+mn-ea"/>
                <a:cs typeface="+mn-cs"/>
              </a:rPr>
              <a:t> it is very often the use of micro-grants that catalyses and partially enables the “action” that is the critical part of </a:t>
            </a:r>
            <a:r>
              <a:rPr lang="en-GB" sz="1200" kern="1200" baseline="0" dirty="0" err="1">
                <a:solidFill>
                  <a:schemeClr val="tx1"/>
                </a:solidFill>
                <a:latin typeface="+mn-lt"/>
                <a:ea typeface="+mn-ea"/>
                <a:cs typeface="+mn-cs"/>
              </a:rPr>
              <a:t>palc</a:t>
            </a:r>
            <a:r>
              <a:rPr lang="en-GB" sz="1200" kern="1200" baseline="0" dirty="0">
                <a:solidFill>
                  <a:schemeClr val="tx1"/>
                </a:solidFill>
                <a:latin typeface="+mn-lt"/>
                <a:ea typeface="+mn-ea"/>
                <a:cs typeface="+mn-cs"/>
              </a:rPr>
              <a:t> from which learning and more action then is driven.</a:t>
            </a:r>
          </a:p>
          <a:p>
            <a:pPr lvl="0"/>
            <a:endParaRPr lang="en-GB" sz="1200" kern="1200" baseline="0" dirty="0">
              <a:solidFill>
                <a:schemeClr val="tx1"/>
              </a:solidFill>
              <a:latin typeface="+mn-lt"/>
              <a:ea typeface="+mn-ea"/>
              <a:cs typeface="+mn-cs"/>
            </a:endParaRPr>
          </a:p>
          <a:p>
            <a:pPr lvl="0"/>
            <a:r>
              <a:rPr lang="en-GB" sz="1200" b="1" kern="1200" baseline="0" dirty="0">
                <a:solidFill>
                  <a:schemeClr val="tx1"/>
                </a:solidFill>
                <a:latin typeface="+mn-lt"/>
                <a:ea typeface="+mn-ea"/>
                <a:cs typeface="+mn-cs"/>
              </a:rPr>
              <a:t>They are a means to an end… the long term end being that they catalyse communities and local government to find other sources of funds (wider community contributions, Government budgets, Diaspora, private sector) to support longer term transformational change</a:t>
            </a:r>
          </a:p>
          <a:p>
            <a:pPr lvl="0"/>
            <a:endParaRPr lang="en-GB" sz="1200" kern="1200" baseline="0" dirty="0">
              <a:solidFill>
                <a:schemeClr val="tx1"/>
              </a:solidFill>
              <a:latin typeface="+mn-lt"/>
              <a:ea typeface="+mn-ea"/>
              <a:cs typeface="+mn-cs"/>
            </a:endParaRPr>
          </a:p>
          <a:p>
            <a:pPr lvl="0"/>
            <a:endParaRPr lang="en-GB"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Mention than now </a:t>
            </a:r>
            <a:r>
              <a:rPr lang="en-GB" sz="1200" kern="1200" dirty="0" err="1">
                <a:solidFill>
                  <a:schemeClr val="tx1"/>
                </a:solidFill>
                <a:latin typeface="+mn-lt"/>
                <a:ea typeface="+mn-ea"/>
                <a:cs typeface="+mn-cs"/>
              </a:rPr>
              <a:t>CaLP</a:t>
            </a:r>
            <a:r>
              <a:rPr lang="en-GB" sz="1200" kern="1200" dirty="0">
                <a:solidFill>
                  <a:schemeClr val="tx1"/>
                </a:solidFill>
                <a:latin typeface="+mn-lt"/>
                <a:ea typeface="+mn-ea"/>
                <a:cs typeface="+mn-cs"/>
              </a:rPr>
              <a:t> (cash programme community of practice) and ODI are now looking at including community cash grants</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Micro-grants are one of the tools</a:t>
            </a:r>
            <a:endParaRPr lang="en-US" sz="1200" kern="1200" dirty="0">
              <a:solidFill>
                <a:schemeClr val="tx1"/>
              </a:solidFill>
              <a:latin typeface="+mn-lt"/>
              <a:ea typeface="+mn-ea"/>
              <a:cs typeface="+mn-cs"/>
            </a:endParaRPr>
          </a:p>
          <a:p>
            <a:endParaRPr lang="en-US" dirty="0"/>
          </a:p>
        </p:txBody>
      </p:sp>
      <p:sp>
        <p:nvSpPr>
          <p:cNvPr id="4" name="Slide Number Placeholder 3"/>
          <p:cNvSpPr>
            <a:spLocks noGrp="1"/>
          </p:cNvSpPr>
          <p:nvPr>
            <p:ph type="sldNum" sz="quarter" idx="10"/>
          </p:nvPr>
        </p:nvSpPr>
        <p:spPr/>
        <p:txBody>
          <a:bodyPr/>
          <a:lstStyle/>
          <a:p>
            <a:fld id="{B7877386-3080-40A6-81C4-6DC7A47E26BD}" type="slidenum">
              <a:rPr lang="en-GB" smtClean="0"/>
              <a:pPr/>
              <a:t>4</a:t>
            </a:fld>
            <a:endParaRPr lang="en-GB"/>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fontScale="92500" lnSpcReduction="20000"/>
          </a:bodyPr>
          <a:lstStyle/>
          <a:p>
            <a:r>
              <a:rPr lang="en-GB" sz="1200" kern="1200" dirty="0">
                <a:solidFill>
                  <a:schemeClr val="tx1"/>
                </a:solidFill>
                <a:latin typeface="+mn-lt"/>
                <a:ea typeface="+mn-ea"/>
                <a:cs typeface="+mn-cs"/>
              </a:rPr>
              <a:t>Slide 4: plenary discussion</a:t>
            </a:r>
            <a:endParaRPr lang="en-US"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Capture input from plenary brainstorming on flip chart: </a:t>
            </a:r>
            <a:endParaRPr lang="en-US"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Why use micro-grants?</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Allow local choice</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Contribute to local market</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Cost effective etc</a:t>
            </a:r>
          </a:p>
          <a:p>
            <a:pPr lvl="1"/>
            <a:r>
              <a:rPr lang="en-GB" sz="1200" b="1" kern="1200" baseline="0" dirty="0">
                <a:solidFill>
                  <a:schemeClr val="tx1"/>
                </a:solidFill>
                <a:latin typeface="+mn-lt"/>
                <a:ea typeface="+mn-ea"/>
                <a:cs typeface="+mn-cs"/>
              </a:rPr>
              <a:t>Key point: MGs are seen as a key means of really transferring power in practice – handing over control of the budget (without which much of “participation” remains little more than consultation</a:t>
            </a:r>
          </a:p>
          <a:p>
            <a:pPr lvl="1"/>
            <a:endParaRPr lang="en-GB" sz="1200" b="1" kern="1200" baseline="0" dirty="0">
              <a:solidFill>
                <a:schemeClr val="tx1"/>
              </a:solidFill>
              <a:latin typeface="+mn-lt"/>
              <a:ea typeface="+mn-ea"/>
              <a:cs typeface="+mn-cs"/>
            </a:endParaRPr>
          </a:p>
          <a:p>
            <a:pPr lvl="0"/>
            <a:r>
              <a:rPr lang="en-GB" sz="1200" kern="1200" dirty="0">
                <a:solidFill>
                  <a:schemeClr val="tx1"/>
                </a:solidFill>
                <a:latin typeface="+mn-lt"/>
                <a:ea typeface="+mn-ea"/>
                <a:cs typeface="+mn-cs"/>
              </a:rPr>
              <a:t>Why not HH cash programming? </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Disaster enable solidarity and cohesion</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to support existing networks to avoid people falling (psychosocial component) </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HH cash grants are also very good and complement nicely community cash grants</a:t>
            </a:r>
            <a:endParaRPr lang="en-US" sz="1200" kern="1200" dirty="0">
              <a:solidFill>
                <a:schemeClr val="tx1"/>
              </a:solidFill>
              <a:latin typeface="+mn-lt"/>
              <a:ea typeface="+mn-ea"/>
              <a:cs typeface="+mn-cs"/>
            </a:endParaRPr>
          </a:p>
          <a:p>
            <a:pPr lvl="1"/>
            <a:endParaRPr lang="en-GB" sz="1200" b="1" kern="1200" dirty="0">
              <a:solidFill>
                <a:schemeClr val="tx1"/>
              </a:solidFill>
              <a:latin typeface="+mn-lt"/>
              <a:ea typeface="+mn-ea"/>
              <a:cs typeface="+mn-cs"/>
            </a:endParaRPr>
          </a:p>
          <a:p>
            <a:pPr lvl="1"/>
            <a:endParaRPr lang="en-US"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Flag that local partners are used to them, we know how they work. What we didn’t do is to use them in response and at scale</a:t>
            </a:r>
            <a:endParaRPr lang="en-US"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Are the benefit real?</a:t>
            </a:r>
            <a:endParaRPr lang="en-US"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Have a checklist of practical examples to showcase the benefits of micro-grants (PVCA type)</a:t>
            </a:r>
            <a:endParaRPr lang="en-US"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Can the risk be managed?</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We recognise there are risks, but by the end of the day we can develop a system that can mitigate the risks</a:t>
            </a:r>
            <a:endParaRPr lang="en-US"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Why not HH cash programming? </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Disaster enable solidarity and cohesion</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to support existing networks to avoid people falling (psychosocial component) </a:t>
            </a:r>
            <a:endParaRPr lang="en-US" sz="1200" kern="1200" dirty="0">
              <a:solidFill>
                <a:schemeClr val="tx1"/>
              </a:solidFill>
              <a:latin typeface="+mn-lt"/>
              <a:ea typeface="+mn-ea"/>
              <a:cs typeface="+mn-cs"/>
            </a:endParaRPr>
          </a:p>
          <a:p>
            <a:pPr lvl="1"/>
            <a:r>
              <a:rPr lang="en-GB" sz="1200" kern="1200" dirty="0">
                <a:solidFill>
                  <a:schemeClr val="tx1"/>
                </a:solidFill>
                <a:latin typeface="+mn-lt"/>
                <a:ea typeface="+mn-ea"/>
                <a:cs typeface="+mn-cs"/>
              </a:rPr>
              <a:t>HH cash grants are also very good and complement nicely community cash grants</a:t>
            </a:r>
            <a:endParaRPr lang="en-US" sz="1200" kern="1200" dirty="0">
              <a:solidFill>
                <a:schemeClr val="tx1"/>
              </a:solidFill>
              <a:latin typeface="+mn-lt"/>
              <a:ea typeface="+mn-ea"/>
              <a:cs typeface="+mn-cs"/>
            </a:endParaRPr>
          </a:p>
          <a:p>
            <a:endParaRPr lang="en-US" dirty="0"/>
          </a:p>
        </p:txBody>
      </p:sp>
      <p:sp>
        <p:nvSpPr>
          <p:cNvPr id="4" name="Slide Number Placeholder 3"/>
          <p:cNvSpPr>
            <a:spLocks noGrp="1"/>
          </p:cNvSpPr>
          <p:nvPr>
            <p:ph type="sldNum" sz="quarter" idx="10"/>
          </p:nvPr>
        </p:nvSpPr>
        <p:spPr/>
        <p:txBody>
          <a:bodyPr/>
          <a:lstStyle/>
          <a:p>
            <a:fld id="{B7877386-3080-40A6-81C4-6DC7A47E26BD}" type="slidenum">
              <a:rPr lang="en-GB" smtClean="0"/>
              <a:pPr/>
              <a:t>6</a:t>
            </a:fld>
            <a:endParaRPr lang="en-GB"/>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NZ" dirty="0"/>
          </a:p>
        </p:txBody>
      </p:sp>
      <p:sp>
        <p:nvSpPr>
          <p:cNvPr id="4" name="Slide Number Placeholder 3"/>
          <p:cNvSpPr>
            <a:spLocks noGrp="1"/>
          </p:cNvSpPr>
          <p:nvPr>
            <p:ph type="sldNum" sz="quarter" idx="10"/>
          </p:nvPr>
        </p:nvSpPr>
        <p:spPr/>
        <p:txBody>
          <a:bodyPr/>
          <a:lstStyle/>
          <a:p>
            <a:fld id="{B7877386-3080-40A6-81C4-6DC7A47E26BD}" type="slidenum">
              <a:rPr lang="en-GB" smtClean="0"/>
              <a:pPr/>
              <a:t>7</a:t>
            </a:fld>
            <a:endParaRPr lang="en-GB"/>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lvl="0"/>
            <a:r>
              <a:rPr lang="en-GB" sz="1200" kern="1200" dirty="0">
                <a:solidFill>
                  <a:schemeClr val="tx1"/>
                </a:solidFill>
                <a:latin typeface="+mn-lt"/>
                <a:ea typeface="+mn-ea"/>
                <a:cs typeface="+mn-cs"/>
              </a:rPr>
              <a:t>Short plenary: What are the possible risks from your experience? Take note</a:t>
            </a:r>
            <a:endParaRPr lang="en-US"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Flag that we are aware there are risk. We just need to find a way to minimise them</a:t>
            </a:r>
            <a:endParaRPr lang="en-US" sz="1200" kern="1200" dirty="0">
              <a:solidFill>
                <a:schemeClr val="tx1"/>
              </a:solidFill>
              <a:latin typeface="+mn-lt"/>
              <a:ea typeface="+mn-ea"/>
              <a:cs typeface="+mn-cs"/>
            </a:endParaRPr>
          </a:p>
          <a:p>
            <a:pPr lvl="0"/>
            <a:r>
              <a:rPr lang="en-GB" sz="1200" kern="1200" dirty="0">
                <a:solidFill>
                  <a:schemeClr val="tx1"/>
                </a:solidFill>
                <a:latin typeface="+mn-lt"/>
                <a:ea typeface="+mn-ea"/>
                <a:cs typeface="+mn-cs"/>
              </a:rPr>
              <a:t>Present the possible constrain from practice that we must keep in mind</a:t>
            </a:r>
            <a:endParaRPr lang="en-US" sz="1200" kern="1200" dirty="0">
              <a:solidFill>
                <a:schemeClr val="tx1"/>
              </a:solidFill>
              <a:latin typeface="+mn-lt"/>
              <a:ea typeface="+mn-ea"/>
              <a:cs typeface="+mn-cs"/>
            </a:endParaRPr>
          </a:p>
          <a:p>
            <a:endParaRPr lang="en-GB" dirty="0"/>
          </a:p>
        </p:txBody>
      </p:sp>
      <p:sp>
        <p:nvSpPr>
          <p:cNvPr id="4" name="Slide Number Placeholder 3"/>
          <p:cNvSpPr>
            <a:spLocks noGrp="1"/>
          </p:cNvSpPr>
          <p:nvPr>
            <p:ph type="sldNum" sz="quarter" idx="10"/>
          </p:nvPr>
        </p:nvSpPr>
        <p:spPr/>
        <p:txBody>
          <a:bodyPr/>
          <a:lstStyle/>
          <a:p>
            <a:fld id="{B7877386-3080-40A6-81C4-6DC7A47E26BD}" type="slidenum">
              <a:rPr lang="en-GB" smtClean="0"/>
              <a:pPr/>
              <a:t>13</a:t>
            </a:fld>
            <a:endParaRPr lang="en-GB"/>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11/21/2018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11/21/2018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NZ" dirty="0"/>
              <a:t>Day 3</a:t>
            </a:r>
            <a:endParaRPr lang="en-US" dirty="0"/>
          </a:p>
        </p:txBody>
      </p:sp>
      <p:sp>
        <p:nvSpPr>
          <p:cNvPr id="3" name="Subtitle 2"/>
          <p:cNvSpPr>
            <a:spLocks noGrp="1"/>
          </p:cNvSpPr>
          <p:nvPr>
            <p:ph type="subTitle" idx="1"/>
          </p:nvPr>
        </p:nvSpPr>
        <p:spPr/>
        <p:txBody>
          <a:bodyPr/>
          <a:lstStyle/>
          <a:p>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457200"/>
            <a:ext cx="8458200" cy="5668963"/>
          </a:xfrm>
        </p:spPr>
        <p:txBody>
          <a:bodyPr>
            <a:normAutofit fontScale="70000" lnSpcReduction="20000"/>
          </a:bodyPr>
          <a:lstStyle/>
          <a:p>
            <a:pPr>
              <a:buNone/>
            </a:pPr>
            <a:r>
              <a:rPr lang="en-GB" b="1" dirty="0"/>
              <a:t>Protection, peace, rights, Governance - continued</a:t>
            </a:r>
            <a:endParaRPr lang="en-GB" dirty="0"/>
          </a:p>
          <a:p>
            <a:pPr>
              <a:buNone/>
            </a:pPr>
            <a:endParaRPr lang="en-GB" dirty="0"/>
          </a:p>
          <a:p>
            <a:r>
              <a:rPr lang="en-GB" dirty="0"/>
              <a:t>Youth </a:t>
            </a:r>
            <a:r>
              <a:rPr lang="en-US" dirty="0"/>
              <a:t>association from both sides youth-club building, footballs, netballs ($3,000 for up to 200 members)</a:t>
            </a:r>
            <a:endParaRPr lang="en-GB" dirty="0"/>
          </a:p>
          <a:p>
            <a:pPr lvl="0"/>
            <a:r>
              <a:rPr lang="en-US" dirty="0"/>
              <a:t>Community leaders and CBOs facilitating x-conflict non-violence/peace workshops and conferences ($2,</a:t>
            </a:r>
            <a:endParaRPr lang="en-GB" dirty="0"/>
          </a:p>
          <a:p>
            <a:pPr lvl="0"/>
            <a:r>
              <a:rPr lang="en-US" dirty="0"/>
              <a:t>CBO mobile cinema and dramas and puppet shows ($1,500 for materials, transports, incentives)</a:t>
            </a:r>
            <a:endParaRPr lang="en-GB" dirty="0"/>
          </a:p>
          <a:p>
            <a:pPr lvl="0"/>
            <a:r>
              <a:rPr lang="en-US" dirty="0"/>
              <a:t>Peace education/civic education clubs ($25,000, plus $100 per clubs)</a:t>
            </a:r>
            <a:endParaRPr lang="en-GB" dirty="0"/>
          </a:p>
          <a:p>
            <a:pPr lvl="0"/>
            <a:r>
              <a:rPr lang="en-US" dirty="0"/>
              <a:t>Interfaith meetings/conference ($100 - $600 transport and meals)</a:t>
            </a:r>
            <a:endParaRPr lang="en-GB" dirty="0"/>
          </a:p>
          <a:p>
            <a:pPr lvl="0"/>
            <a:r>
              <a:rPr lang="en-US" dirty="0"/>
              <a:t>Training of local police in conflict sensitivity policing</a:t>
            </a:r>
            <a:endParaRPr lang="en-GB" dirty="0"/>
          </a:p>
          <a:p>
            <a:pPr lvl="0"/>
            <a:r>
              <a:rPr lang="en-US" dirty="0"/>
              <a:t>Women Access to justice (</a:t>
            </a:r>
            <a:r>
              <a:rPr lang="en-US" dirty="0" err="1"/>
              <a:t>Mecs</a:t>
            </a:r>
            <a:r>
              <a:rPr lang="en-US" dirty="0"/>
              <a:t>/Judiciary/Police) </a:t>
            </a:r>
            <a:endParaRPr lang="en-GB" dirty="0"/>
          </a:p>
          <a:p>
            <a:pPr lvl="0"/>
            <a:r>
              <a:rPr lang="en-GB" dirty="0"/>
              <a:t>Leadership and accountability, facilitation, conflict resolution training – formal structures and traditional</a:t>
            </a:r>
          </a:p>
          <a:p>
            <a:pPr>
              <a:buNone/>
            </a:pPr>
            <a:endParaRPr lang="en-GB" dirty="0"/>
          </a:p>
          <a:p>
            <a:pPr>
              <a:buNone/>
            </a:pPr>
            <a:r>
              <a:rPr lang="en-GB" b="1" dirty="0"/>
              <a:t>Research, &amp; learning, connecting, mobility</a:t>
            </a:r>
            <a:endParaRPr lang="en-GB" dirty="0"/>
          </a:p>
          <a:p>
            <a:pPr lvl="0"/>
            <a:r>
              <a:rPr lang="en-GB" dirty="0"/>
              <a:t>Protection groups, youth groups,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Possible recipients</a:t>
            </a:r>
            <a:endParaRPr lang="en-GB" dirty="0"/>
          </a:p>
        </p:txBody>
      </p:sp>
      <p:sp>
        <p:nvSpPr>
          <p:cNvPr id="3" name="Content Placeholder 2"/>
          <p:cNvSpPr>
            <a:spLocks noGrp="1"/>
          </p:cNvSpPr>
          <p:nvPr>
            <p:ph idx="1"/>
          </p:nvPr>
        </p:nvSpPr>
        <p:spPr/>
        <p:txBody>
          <a:bodyPr>
            <a:normAutofit fontScale="77500" lnSpcReduction="20000"/>
          </a:bodyPr>
          <a:lstStyle/>
          <a:p>
            <a:r>
              <a:rPr lang="en-US" dirty="0"/>
              <a:t>Existing CBOs</a:t>
            </a:r>
          </a:p>
          <a:p>
            <a:r>
              <a:rPr lang="en-US" dirty="0"/>
              <a:t>Faith based institutions (monasteries, churches, mosques etc)</a:t>
            </a:r>
          </a:p>
          <a:p>
            <a:r>
              <a:rPr lang="en-US" dirty="0"/>
              <a:t>Traditional local institutions (funeral associations, NRM structures, traditional justice groups)</a:t>
            </a:r>
          </a:p>
          <a:p>
            <a:r>
              <a:rPr lang="en-US" dirty="0"/>
              <a:t>Youth, women associations</a:t>
            </a:r>
          </a:p>
          <a:p>
            <a:r>
              <a:rPr lang="en-US" dirty="0"/>
              <a:t>Livelihood Interest groups, cooperatives</a:t>
            </a:r>
          </a:p>
          <a:p>
            <a:r>
              <a:rPr lang="en-US" dirty="0"/>
              <a:t>Cultural associations</a:t>
            </a:r>
          </a:p>
          <a:p>
            <a:r>
              <a:rPr lang="en-US" dirty="0"/>
              <a:t>Professional associations</a:t>
            </a:r>
          </a:p>
          <a:p>
            <a:r>
              <a:rPr lang="en-US" dirty="0"/>
              <a:t>Parent/teacher associations</a:t>
            </a:r>
          </a:p>
          <a:p>
            <a:r>
              <a:rPr lang="en-US" dirty="0"/>
              <a:t>Emergent self-forming SHGs, </a:t>
            </a:r>
          </a:p>
          <a:p>
            <a:r>
              <a:rPr lang="en-US" dirty="0"/>
              <a:t>Externally mobilized SHGs</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a:bodyPr>
          <a:lstStyle/>
          <a:p>
            <a:r>
              <a:rPr lang="en-GB" sz="2400" b="1" dirty="0"/>
              <a:t>Component of the emergency community micro-grant process</a:t>
            </a:r>
            <a:endParaRPr lang="en-GB" sz="2400" dirty="0"/>
          </a:p>
        </p:txBody>
      </p:sp>
      <p:sp>
        <p:nvSpPr>
          <p:cNvPr id="3" name="Content Placeholder 2"/>
          <p:cNvSpPr>
            <a:spLocks noGrp="1"/>
          </p:cNvSpPr>
          <p:nvPr>
            <p:ph idx="1"/>
          </p:nvPr>
        </p:nvSpPr>
        <p:spPr>
          <a:xfrm>
            <a:off x="457200" y="1066800"/>
            <a:ext cx="8229600" cy="5059363"/>
          </a:xfrm>
        </p:spPr>
        <p:txBody>
          <a:bodyPr>
            <a:normAutofit fontScale="70000" lnSpcReduction="20000"/>
          </a:bodyPr>
          <a:lstStyle/>
          <a:p>
            <a:pPr marL="514350" indent="-514350">
              <a:spcAft>
                <a:spcPts val="600"/>
              </a:spcAft>
              <a:buFont typeface="+mj-lt"/>
              <a:buAutoNum type="arabicPeriod"/>
            </a:pPr>
            <a:r>
              <a:rPr lang="en-GB" dirty="0"/>
              <a:t>Possible Flier to be used for announcing support for community self-help initiatives </a:t>
            </a:r>
          </a:p>
          <a:p>
            <a:pPr marL="514350" indent="-514350">
              <a:spcAft>
                <a:spcPts val="600"/>
              </a:spcAft>
              <a:buFont typeface="+mj-lt"/>
              <a:buAutoNum type="arabicPeriod"/>
            </a:pPr>
            <a:r>
              <a:rPr lang="en-GB" dirty="0"/>
              <a:t>Detailed criteria for Groups thinking about applying for micro-grant support</a:t>
            </a:r>
          </a:p>
          <a:p>
            <a:pPr marL="514350" indent="-514350">
              <a:spcAft>
                <a:spcPts val="600"/>
              </a:spcAft>
              <a:buFont typeface="+mj-lt"/>
              <a:buAutoNum type="arabicPeriod"/>
            </a:pPr>
            <a:r>
              <a:rPr lang="en-GB" dirty="0"/>
              <a:t> “Applicant Details Format” </a:t>
            </a:r>
          </a:p>
          <a:p>
            <a:pPr marL="514350" indent="-514350">
              <a:spcAft>
                <a:spcPts val="600"/>
              </a:spcAft>
              <a:buFont typeface="+mj-lt"/>
              <a:buAutoNum type="arabicPeriod"/>
            </a:pPr>
            <a:r>
              <a:rPr lang="en-GB" dirty="0"/>
              <a:t>Project  Proposal Format for Community groups to use to prepare their proposals </a:t>
            </a:r>
          </a:p>
          <a:p>
            <a:pPr marL="514350" indent="-514350">
              <a:spcAft>
                <a:spcPts val="600"/>
              </a:spcAft>
              <a:buFont typeface="+mj-lt"/>
              <a:buAutoNum type="arabicPeriod"/>
            </a:pPr>
            <a:r>
              <a:rPr lang="en-GB" dirty="0"/>
              <a:t>Checklist for reviewing  applications for micro-grants 	</a:t>
            </a:r>
          </a:p>
          <a:p>
            <a:pPr marL="514350" indent="-514350">
              <a:spcAft>
                <a:spcPts val="600"/>
              </a:spcAft>
              <a:buFont typeface="+mj-lt"/>
              <a:buAutoNum type="arabicPeriod"/>
            </a:pPr>
            <a:r>
              <a:rPr lang="en-US" dirty="0"/>
              <a:t>Record of Decisions of Review Panel of Proposal</a:t>
            </a:r>
            <a:endParaRPr lang="en-GB" b="1" dirty="0"/>
          </a:p>
          <a:p>
            <a:pPr marL="514350" indent="-514350">
              <a:spcAft>
                <a:spcPts val="600"/>
              </a:spcAft>
              <a:buFont typeface="+mj-lt"/>
              <a:buAutoNum type="arabicPeriod"/>
            </a:pPr>
            <a:r>
              <a:rPr lang="en-US" dirty="0"/>
              <a:t>Contract Template </a:t>
            </a:r>
            <a:endParaRPr lang="en-GB" b="1" dirty="0"/>
          </a:p>
          <a:p>
            <a:pPr marL="514350" indent="-514350">
              <a:spcAft>
                <a:spcPts val="600"/>
              </a:spcAft>
              <a:buFont typeface="+mj-lt"/>
              <a:buAutoNum type="arabicPeriod"/>
            </a:pPr>
            <a:r>
              <a:rPr lang="en-US" dirty="0"/>
              <a:t>Community procurement guidelines</a:t>
            </a:r>
            <a:endParaRPr lang="en-GB" b="1" dirty="0"/>
          </a:p>
          <a:p>
            <a:pPr marL="514350" indent="-514350">
              <a:spcAft>
                <a:spcPts val="600"/>
              </a:spcAft>
              <a:buFont typeface="+mj-lt"/>
              <a:buAutoNum type="arabicPeriod"/>
            </a:pPr>
            <a:r>
              <a:rPr lang="en-GB" dirty="0"/>
              <a:t>Guidelines for Grantees to write final activity and financial reports</a:t>
            </a:r>
          </a:p>
          <a:p>
            <a:pPr marL="514350" indent="-514350">
              <a:spcAft>
                <a:spcPts val="600"/>
              </a:spcAft>
              <a:buFont typeface="+mj-lt"/>
              <a:buAutoNum type="arabicPeriod"/>
            </a:pPr>
            <a:r>
              <a:rPr lang="en-US" dirty="0"/>
              <a:t>Monitoring and evaluation</a:t>
            </a:r>
            <a:endParaRPr lang="en-GB" dirty="0"/>
          </a:p>
          <a:p>
            <a:pPr>
              <a:buNone/>
            </a:pPr>
            <a:endParaRPr lang="en-GB"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Constraints to overcome, risks to mitigate</a:t>
            </a:r>
            <a:endParaRPr lang="en-GB" dirty="0"/>
          </a:p>
        </p:txBody>
      </p:sp>
      <p:sp>
        <p:nvSpPr>
          <p:cNvPr id="3" name="Content Placeholder 2"/>
          <p:cNvSpPr>
            <a:spLocks noGrp="1"/>
          </p:cNvSpPr>
          <p:nvPr>
            <p:ph idx="1"/>
          </p:nvPr>
        </p:nvSpPr>
        <p:spPr/>
        <p:txBody>
          <a:bodyPr>
            <a:normAutofit fontScale="85000" lnSpcReduction="20000"/>
          </a:bodyPr>
          <a:lstStyle/>
          <a:p>
            <a:r>
              <a:rPr lang="en-US" dirty="0"/>
              <a:t>Lack of capacity to plan and implement</a:t>
            </a:r>
          </a:p>
          <a:p>
            <a:r>
              <a:rPr lang="en-US" dirty="0"/>
              <a:t>Lack of ideas on what to do</a:t>
            </a:r>
          </a:p>
          <a:p>
            <a:r>
              <a:rPr lang="en-US" dirty="0"/>
              <a:t>Domination by existing power groups (some groups excluded)</a:t>
            </a:r>
          </a:p>
          <a:p>
            <a:r>
              <a:rPr lang="en-US" dirty="0"/>
              <a:t>Misuse of funds</a:t>
            </a:r>
          </a:p>
          <a:p>
            <a:r>
              <a:rPr lang="en-US" dirty="0"/>
              <a:t>Promoting jealousies,  local tension between groups, insufficient funds</a:t>
            </a:r>
          </a:p>
          <a:p>
            <a:r>
              <a:rPr lang="en-US" dirty="0"/>
              <a:t>Promoting conflict between groups</a:t>
            </a:r>
          </a:p>
          <a:p>
            <a:r>
              <a:rPr lang="en-US" dirty="0"/>
              <a:t>Becomes too slow</a:t>
            </a:r>
          </a:p>
          <a:p>
            <a:r>
              <a:rPr lang="en-US" dirty="0"/>
              <a:t>Raises expectations, creates disappointment</a:t>
            </a:r>
          </a:p>
          <a:p>
            <a:r>
              <a:rPr lang="en-US" dirty="0"/>
              <a:t>Challenges some social norms that causes tensions</a:t>
            </a:r>
          </a:p>
          <a:p>
            <a:endParaRPr lang="en-GB"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GB" sz="3600" b="1" dirty="0"/>
              <a:t>Additional systems/issues to cross-check</a:t>
            </a:r>
          </a:p>
        </p:txBody>
      </p:sp>
      <p:sp>
        <p:nvSpPr>
          <p:cNvPr id="3" name="Content Placeholder 2"/>
          <p:cNvSpPr>
            <a:spLocks noGrp="1"/>
          </p:cNvSpPr>
          <p:nvPr>
            <p:ph idx="1"/>
          </p:nvPr>
        </p:nvSpPr>
        <p:spPr/>
        <p:txBody>
          <a:bodyPr/>
          <a:lstStyle/>
          <a:p>
            <a:r>
              <a:rPr lang="en-NZ"/>
              <a:t>Size/frequency </a:t>
            </a:r>
            <a:r>
              <a:rPr lang="en-NZ" dirty="0"/>
              <a:t>of micro-grants</a:t>
            </a:r>
            <a:endParaRPr lang="en-US" dirty="0"/>
          </a:p>
          <a:p>
            <a:r>
              <a:rPr lang="en-US" dirty="0"/>
              <a:t>Micro-grant transfer mechanism</a:t>
            </a:r>
          </a:p>
          <a:p>
            <a:r>
              <a:rPr lang="en-NZ" dirty="0"/>
              <a:t>Gender / inclusion issues</a:t>
            </a:r>
          </a:p>
          <a:p>
            <a:r>
              <a:rPr lang="en-NZ" dirty="0"/>
              <a:t>Complaint mechanisms</a:t>
            </a:r>
          </a:p>
          <a:p>
            <a:r>
              <a:rPr lang="en-NZ" dirty="0"/>
              <a:t>Monitoring individual initiatives – role of </a:t>
            </a:r>
            <a:r>
              <a:rPr lang="en-NZ" dirty="0" err="1"/>
              <a:t>palc</a:t>
            </a:r>
            <a:r>
              <a:rPr lang="en-NZ" dirty="0"/>
              <a:t> volunteers</a:t>
            </a:r>
          </a:p>
          <a:p>
            <a:r>
              <a:rPr lang="en-NZ" dirty="0"/>
              <a:t>Monitoring growing portfolios of interventions</a:t>
            </a:r>
          </a:p>
          <a:p>
            <a:pPr>
              <a:buNone/>
            </a:pPr>
            <a:endParaRPr lang="en-NZ" dirty="0"/>
          </a:p>
          <a:p>
            <a:endParaRPr lang="en-GB"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NZ" dirty="0"/>
              <a:t>Recap</a:t>
            </a:r>
            <a:endParaRPr lang="en-US" dirty="0"/>
          </a:p>
        </p:txBody>
      </p:sp>
      <p:sp>
        <p:nvSpPr>
          <p:cNvPr id="3" name="Content Placeholder 2"/>
          <p:cNvSpPr>
            <a:spLocks noGrp="1"/>
          </p:cNvSpPr>
          <p:nvPr>
            <p:ph idx="1"/>
          </p:nvPr>
        </p:nvSpPr>
        <p:spPr/>
        <p:txBody>
          <a:bodyPr/>
          <a:lstStyle/>
          <a:p>
            <a:r>
              <a:rPr lang="en-NZ" dirty="0"/>
              <a:t>What sticks in your mind from Day 2?</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 name="Rounded Rectangle 96"/>
          <p:cNvSpPr/>
          <p:nvPr/>
        </p:nvSpPr>
        <p:spPr>
          <a:xfrm>
            <a:off x="3352800" y="5257800"/>
            <a:ext cx="2438400" cy="1066800"/>
          </a:xfrm>
          <a:prstGeom prst="roundRect">
            <a:avLst/>
          </a:prstGeom>
          <a:solidFill>
            <a:srgbClr val="FF99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6" name="Wave 25"/>
          <p:cNvSpPr/>
          <p:nvPr/>
        </p:nvSpPr>
        <p:spPr>
          <a:xfrm>
            <a:off x="381000" y="2286000"/>
            <a:ext cx="2286000" cy="1676400"/>
          </a:xfrm>
          <a:prstGeom prst="wave">
            <a:avLst/>
          </a:prstGeom>
          <a:solidFill>
            <a:srgbClr val="FF603B"/>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5" name="Oval 24"/>
          <p:cNvSpPr/>
          <p:nvPr/>
        </p:nvSpPr>
        <p:spPr>
          <a:xfrm>
            <a:off x="457200" y="4114800"/>
            <a:ext cx="2362200" cy="2286000"/>
          </a:xfrm>
          <a:prstGeom prst="ellipse">
            <a:avLst/>
          </a:prstGeom>
          <a:solidFill>
            <a:srgbClr val="00B0F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Oval 22"/>
          <p:cNvSpPr/>
          <p:nvPr/>
        </p:nvSpPr>
        <p:spPr>
          <a:xfrm>
            <a:off x="6705600" y="4724400"/>
            <a:ext cx="1981200" cy="1752600"/>
          </a:xfrm>
          <a:prstGeom prst="ellipse">
            <a:avLst/>
          </a:prstGeom>
          <a:solidFill>
            <a:schemeClr val="accent5">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2" name="Oval 21"/>
          <p:cNvSpPr/>
          <p:nvPr/>
        </p:nvSpPr>
        <p:spPr>
          <a:xfrm>
            <a:off x="6019800" y="685800"/>
            <a:ext cx="2895600" cy="3429000"/>
          </a:xfrm>
          <a:prstGeom prst="ellipse">
            <a:avLst/>
          </a:prstGeom>
          <a:solidFill>
            <a:schemeClr val="accent1">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1" name="Oval 20"/>
          <p:cNvSpPr/>
          <p:nvPr/>
        </p:nvSpPr>
        <p:spPr>
          <a:xfrm>
            <a:off x="3352800" y="762000"/>
            <a:ext cx="2133600" cy="1219200"/>
          </a:xfrm>
          <a:prstGeom prst="ellipse">
            <a:avLst/>
          </a:prstGeom>
          <a:solidFill>
            <a:schemeClr val="accent2">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Oval 19"/>
          <p:cNvSpPr/>
          <p:nvPr/>
        </p:nvSpPr>
        <p:spPr>
          <a:xfrm>
            <a:off x="304800" y="381000"/>
            <a:ext cx="2590800" cy="1524000"/>
          </a:xfrm>
          <a:prstGeom prst="ellipse">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Flowchart: Merge 18"/>
          <p:cNvSpPr/>
          <p:nvPr/>
        </p:nvSpPr>
        <p:spPr>
          <a:xfrm>
            <a:off x="3200400" y="2667000"/>
            <a:ext cx="2590800" cy="2286000"/>
          </a:xfrm>
          <a:prstGeom prst="flowChartMerge">
            <a:avLst/>
          </a:prstGeom>
          <a:solidFill>
            <a:srgbClr val="92D050"/>
          </a:solidFill>
          <a:ln w="57150">
            <a:solidFill>
              <a:srgbClr val="0066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 name="Content Placeholder 2"/>
          <p:cNvSpPr>
            <a:spLocks noGrp="1"/>
          </p:cNvSpPr>
          <p:nvPr>
            <p:ph idx="1"/>
          </p:nvPr>
        </p:nvSpPr>
        <p:spPr>
          <a:xfrm>
            <a:off x="228600" y="0"/>
            <a:ext cx="8915400" cy="6629400"/>
          </a:xfrm>
        </p:spPr>
        <p:txBody>
          <a:bodyPr/>
          <a:lstStyle/>
          <a:p>
            <a:pPr algn="ctr">
              <a:buNone/>
            </a:pPr>
            <a:r>
              <a:rPr lang="en-US" dirty="0"/>
              <a:t>  An emerging practice</a:t>
            </a:r>
            <a:endParaRPr lang="en-GB" dirty="0"/>
          </a:p>
        </p:txBody>
      </p:sp>
      <p:sp>
        <p:nvSpPr>
          <p:cNvPr id="8" name="TextBox 7"/>
          <p:cNvSpPr txBox="1"/>
          <p:nvPr/>
        </p:nvSpPr>
        <p:spPr>
          <a:xfrm>
            <a:off x="6400800" y="1143000"/>
            <a:ext cx="2514600" cy="2539157"/>
          </a:xfrm>
          <a:prstGeom prst="rect">
            <a:avLst/>
          </a:prstGeom>
          <a:noFill/>
        </p:spPr>
        <p:txBody>
          <a:bodyPr wrap="square" rtlCol="0">
            <a:spAutoFit/>
          </a:bodyPr>
          <a:lstStyle/>
          <a:p>
            <a:pPr lvl="0">
              <a:buNone/>
            </a:pPr>
            <a:r>
              <a:rPr lang="en-US" dirty="0"/>
              <a:t>Rapid provision </a:t>
            </a:r>
          </a:p>
          <a:p>
            <a:pPr lvl="0">
              <a:spcAft>
                <a:spcPts val="600"/>
              </a:spcAft>
              <a:buNone/>
            </a:pPr>
            <a:r>
              <a:rPr lang="en-US" dirty="0"/>
              <a:t>of relevant emergency  skills up-grading: </a:t>
            </a:r>
          </a:p>
          <a:p>
            <a:pPr marL="65088" lvl="0" indent="-65088">
              <a:spcAft>
                <a:spcPts val="600"/>
              </a:spcAft>
              <a:buNone/>
            </a:pPr>
            <a:r>
              <a:rPr lang="en-US" dirty="0"/>
              <a:t>- context specific tech &amp; management</a:t>
            </a:r>
          </a:p>
          <a:p>
            <a:pPr marL="65088" lvl="0" indent="-65088">
              <a:spcAft>
                <a:spcPts val="600"/>
              </a:spcAft>
              <a:buNone/>
            </a:pPr>
            <a:r>
              <a:rPr lang="en-US" dirty="0"/>
              <a:t>- </a:t>
            </a:r>
            <a:r>
              <a:rPr lang="en-GB" dirty="0"/>
              <a:t>psycho-social response</a:t>
            </a:r>
          </a:p>
          <a:p>
            <a:pPr marL="114300" lvl="0" indent="-114300">
              <a:spcAft>
                <a:spcPts val="600"/>
              </a:spcAft>
              <a:buNone/>
            </a:pPr>
            <a:r>
              <a:rPr lang="en-GB" dirty="0"/>
              <a:t>- conflict analysis &amp; resolution</a:t>
            </a:r>
          </a:p>
        </p:txBody>
      </p:sp>
      <p:sp>
        <p:nvSpPr>
          <p:cNvPr id="9" name="TextBox 8"/>
          <p:cNvSpPr txBox="1"/>
          <p:nvPr/>
        </p:nvSpPr>
        <p:spPr>
          <a:xfrm>
            <a:off x="3352800" y="5334000"/>
            <a:ext cx="2362200" cy="923330"/>
          </a:xfrm>
          <a:prstGeom prst="rect">
            <a:avLst/>
          </a:prstGeom>
          <a:noFill/>
        </p:spPr>
        <p:txBody>
          <a:bodyPr wrap="square" rtlCol="0">
            <a:spAutoFit/>
          </a:bodyPr>
          <a:lstStyle/>
          <a:p>
            <a:pPr algn="ctr"/>
            <a:r>
              <a:rPr lang="en-GB" dirty="0"/>
              <a:t>Locally-relevant coordination services (horizontal &amp; vertical)</a:t>
            </a:r>
          </a:p>
        </p:txBody>
      </p:sp>
      <p:sp>
        <p:nvSpPr>
          <p:cNvPr id="12" name="TextBox 11"/>
          <p:cNvSpPr txBox="1"/>
          <p:nvPr/>
        </p:nvSpPr>
        <p:spPr>
          <a:xfrm>
            <a:off x="6934200" y="5029200"/>
            <a:ext cx="1600200" cy="1200329"/>
          </a:xfrm>
          <a:prstGeom prst="rect">
            <a:avLst/>
          </a:prstGeom>
          <a:noFill/>
        </p:spPr>
        <p:txBody>
          <a:bodyPr wrap="square" rtlCol="0">
            <a:spAutoFit/>
          </a:bodyPr>
          <a:lstStyle/>
          <a:p>
            <a:pPr algn="ctr"/>
            <a:r>
              <a:rPr lang="en-GB" dirty="0"/>
              <a:t>Connecting, networking, alliances (inc. private sector)</a:t>
            </a:r>
          </a:p>
        </p:txBody>
      </p:sp>
      <p:sp>
        <p:nvSpPr>
          <p:cNvPr id="13" name="TextBox 12"/>
          <p:cNvSpPr txBox="1"/>
          <p:nvPr/>
        </p:nvSpPr>
        <p:spPr>
          <a:xfrm>
            <a:off x="457200" y="2438400"/>
            <a:ext cx="2133600" cy="1200329"/>
          </a:xfrm>
          <a:prstGeom prst="rect">
            <a:avLst/>
          </a:prstGeom>
          <a:noFill/>
        </p:spPr>
        <p:txBody>
          <a:bodyPr wrap="square" rtlCol="0">
            <a:spAutoFit/>
          </a:bodyPr>
          <a:lstStyle/>
          <a:p>
            <a:r>
              <a:rPr lang="en-GB" b="1" dirty="0"/>
              <a:t>Changes in </a:t>
            </a:r>
          </a:p>
          <a:p>
            <a:r>
              <a:rPr lang="en-GB" b="1" dirty="0"/>
              <a:t>Institutional roles, relationships, </a:t>
            </a:r>
          </a:p>
          <a:p>
            <a:r>
              <a:rPr lang="en-GB" b="1" dirty="0"/>
              <a:t>              and systems</a:t>
            </a:r>
          </a:p>
        </p:txBody>
      </p:sp>
      <p:sp>
        <p:nvSpPr>
          <p:cNvPr id="14" name="TextBox 13"/>
          <p:cNvSpPr txBox="1"/>
          <p:nvPr/>
        </p:nvSpPr>
        <p:spPr>
          <a:xfrm>
            <a:off x="3581400" y="2667000"/>
            <a:ext cx="1828800" cy="1384995"/>
          </a:xfrm>
          <a:prstGeom prst="rect">
            <a:avLst/>
          </a:prstGeom>
          <a:noFill/>
        </p:spPr>
        <p:txBody>
          <a:bodyPr wrap="square" rtlCol="0">
            <a:spAutoFit/>
          </a:bodyPr>
          <a:lstStyle/>
          <a:p>
            <a:pPr algn="ctr"/>
            <a:r>
              <a:rPr lang="en-US" sz="2100" b="1" dirty="0"/>
              <a:t>Autonomous  self-help by crisis affected  </a:t>
            </a:r>
          </a:p>
          <a:p>
            <a:pPr algn="ctr"/>
            <a:r>
              <a:rPr lang="en-US" sz="2100" b="1" dirty="0"/>
              <a:t>people</a:t>
            </a:r>
            <a:endParaRPr lang="en-GB" sz="2100" b="1" dirty="0"/>
          </a:p>
        </p:txBody>
      </p:sp>
      <p:sp>
        <p:nvSpPr>
          <p:cNvPr id="15" name="TextBox 14"/>
          <p:cNvSpPr txBox="1"/>
          <p:nvPr/>
        </p:nvSpPr>
        <p:spPr>
          <a:xfrm>
            <a:off x="685800" y="4572000"/>
            <a:ext cx="2286000" cy="1754326"/>
          </a:xfrm>
          <a:prstGeom prst="rect">
            <a:avLst/>
          </a:prstGeom>
          <a:noFill/>
        </p:spPr>
        <p:txBody>
          <a:bodyPr wrap="square" rtlCol="0">
            <a:spAutoFit/>
          </a:bodyPr>
          <a:lstStyle/>
          <a:p>
            <a:r>
              <a:rPr lang="en-GB" dirty="0"/>
              <a:t> Support for locally-led longer term processes to address root causes of vulnerability,   </a:t>
            </a:r>
          </a:p>
          <a:p>
            <a:r>
              <a:rPr lang="en-GB" dirty="0"/>
              <a:t>      &amp; mentoring</a:t>
            </a:r>
          </a:p>
        </p:txBody>
      </p:sp>
      <p:sp>
        <p:nvSpPr>
          <p:cNvPr id="16" name="TextBox 15"/>
          <p:cNvSpPr txBox="1"/>
          <p:nvPr/>
        </p:nvSpPr>
        <p:spPr>
          <a:xfrm>
            <a:off x="3810000" y="914400"/>
            <a:ext cx="1447800" cy="923330"/>
          </a:xfrm>
          <a:prstGeom prst="rect">
            <a:avLst/>
          </a:prstGeom>
          <a:noFill/>
        </p:spPr>
        <p:txBody>
          <a:bodyPr wrap="square" rtlCol="0">
            <a:spAutoFit/>
          </a:bodyPr>
          <a:lstStyle/>
          <a:p>
            <a:r>
              <a:rPr lang="en-US" dirty="0"/>
              <a:t>Collective emergency micro-grants</a:t>
            </a:r>
            <a:endParaRPr lang="en-GB" dirty="0"/>
          </a:p>
        </p:txBody>
      </p:sp>
      <p:sp>
        <p:nvSpPr>
          <p:cNvPr id="17" name="TextBox 16"/>
          <p:cNvSpPr txBox="1"/>
          <p:nvPr/>
        </p:nvSpPr>
        <p:spPr>
          <a:xfrm>
            <a:off x="381000" y="685800"/>
            <a:ext cx="2667000" cy="923330"/>
          </a:xfrm>
          <a:prstGeom prst="rect">
            <a:avLst/>
          </a:prstGeom>
          <a:noFill/>
        </p:spPr>
        <p:txBody>
          <a:bodyPr wrap="square" rtlCol="0">
            <a:spAutoFit/>
          </a:bodyPr>
          <a:lstStyle/>
          <a:p>
            <a:r>
              <a:rPr lang="en-US" dirty="0"/>
              <a:t>Community–based information, mobilisation  &amp; learning systems </a:t>
            </a:r>
            <a:endParaRPr lang="en-GB" dirty="0"/>
          </a:p>
        </p:txBody>
      </p:sp>
      <p:cxnSp>
        <p:nvCxnSpPr>
          <p:cNvPr id="28" name="Straight Arrow Connector 27"/>
          <p:cNvCxnSpPr/>
          <p:nvPr/>
        </p:nvCxnSpPr>
        <p:spPr>
          <a:xfrm>
            <a:off x="2514600" y="1752600"/>
            <a:ext cx="684214" cy="908984"/>
          </a:xfrm>
          <a:prstGeom prst="straightConnector1">
            <a:avLst/>
          </a:prstGeom>
          <a:ln>
            <a:solidFill>
              <a:schemeClr val="tx1"/>
            </a:solidFill>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32" name="Straight Arrow Connector 31"/>
          <p:cNvCxnSpPr>
            <a:stCxn id="21" idx="4"/>
          </p:cNvCxnSpPr>
          <p:nvPr/>
        </p:nvCxnSpPr>
        <p:spPr>
          <a:xfrm>
            <a:off x="4419600" y="1981200"/>
            <a:ext cx="0" cy="609600"/>
          </a:xfrm>
          <a:prstGeom prst="straightConnector1">
            <a:avLst/>
          </a:prstGeom>
          <a:ln>
            <a:solidFill>
              <a:schemeClr val="tx1"/>
            </a:solidFill>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34" name="Straight Arrow Connector 33"/>
          <p:cNvCxnSpPr/>
          <p:nvPr/>
        </p:nvCxnSpPr>
        <p:spPr>
          <a:xfrm flipH="1" flipV="1">
            <a:off x="5562600" y="3124200"/>
            <a:ext cx="609600" cy="76200"/>
          </a:xfrm>
          <a:prstGeom prst="straightConnector1">
            <a:avLst/>
          </a:prstGeom>
          <a:ln>
            <a:solidFill>
              <a:schemeClr val="tx1"/>
            </a:solidFill>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36" name="Straight Arrow Connector 35"/>
          <p:cNvCxnSpPr/>
          <p:nvPr/>
        </p:nvCxnSpPr>
        <p:spPr>
          <a:xfrm flipH="1" flipV="1">
            <a:off x="5181600" y="4038600"/>
            <a:ext cx="1600200" cy="114300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8" name="Straight Arrow Connector 37"/>
          <p:cNvCxnSpPr/>
          <p:nvPr/>
        </p:nvCxnSpPr>
        <p:spPr>
          <a:xfrm flipV="1">
            <a:off x="2667000" y="4038600"/>
            <a:ext cx="990600" cy="609600"/>
          </a:xfrm>
          <a:prstGeom prst="straightConnector1">
            <a:avLst/>
          </a:prstGeom>
          <a:ln>
            <a:solidFill>
              <a:schemeClr val="tx1"/>
            </a:solidFill>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98" name="Curved Left Arrow 97"/>
          <p:cNvSpPr/>
          <p:nvPr/>
        </p:nvSpPr>
        <p:spPr>
          <a:xfrm flipH="1">
            <a:off x="3886200" y="4572000"/>
            <a:ext cx="381000" cy="685800"/>
          </a:xfrm>
          <a:prstGeom prst="curved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endParaRPr>
          </a:p>
        </p:txBody>
      </p:sp>
      <p:sp>
        <p:nvSpPr>
          <p:cNvPr id="100" name="Curved Right Arrow 99"/>
          <p:cNvSpPr/>
          <p:nvPr/>
        </p:nvSpPr>
        <p:spPr>
          <a:xfrm rot="11027840">
            <a:off x="4745908" y="4583846"/>
            <a:ext cx="379697" cy="662108"/>
          </a:xfrm>
          <a:prstGeom prst="curved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endParaRPr>
          </a:p>
        </p:txBody>
      </p:sp>
      <p:sp>
        <p:nvSpPr>
          <p:cNvPr id="105" name="Down Arrow 104"/>
          <p:cNvSpPr/>
          <p:nvPr/>
        </p:nvSpPr>
        <p:spPr>
          <a:xfrm rot="3304455">
            <a:off x="3016354" y="6073589"/>
            <a:ext cx="139492" cy="92492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6" name="Down Arrow 105"/>
          <p:cNvSpPr/>
          <p:nvPr/>
        </p:nvSpPr>
        <p:spPr>
          <a:xfrm rot="18434311">
            <a:off x="6144411" y="5947757"/>
            <a:ext cx="105640" cy="96384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0" name="Elbow Connector 29"/>
          <p:cNvCxnSpPr/>
          <p:nvPr/>
        </p:nvCxnSpPr>
        <p:spPr>
          <a:xfrm>
            <a:off x="3581400" y="-914400"/>
            <a:ext cx="914400" cy="914400"/>
          </a:xfrm>
          <a:prstGeom prst="bentConnector3">
            <a:avLst/>
          </a:prstGeom>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9"/>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14"/>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17"/>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20"/>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28"/>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grpId="0" nodeType="clickEffect">
                                  <p:stCondLst>
                                    <p:cond delay="0"/>
                                  </p:stCondLst>
                                  <p:childTnLst>
                                    <p:set>
                                      <p:cBhvr>
                                        <p:cTn id="20" dur="1" fill="hold">
                                          <p:stCondLst>
                                            <p:cond delay="0"/>
                                          </p:stCondLst>
                                        </p:cTn>
                                        <p:tgtEl>
                                          <p:spTgt spid="16"/>
                                        </p:tgtEl>
                                        <p:attrNameLst>
                                          <p:attrName>style.visibility</p:attrName>
                                        </p:attrNameLst>
                                      </p:cBhvr>
                                      <p:to>
                                        <p:strVal val="visible"/>
                                      </p:to>
                                    </p:set>
                                  </p:childTnLst>
                                </p:cTn>
                              </p:par>
                              <p:par>
                                <p:cTn id="21" presetID="1" presetClass="entr" presetSubtype="0" fill="hold" grpId="0" nodeType="withEffect">
                                  <p:stCondLst>
                                    <p:cond delay="0"/>
                                  </p:stCondLst>
                                  <p:childTnLst>
                                    <p:set>
                                      <p:cBhvr>
                                        <p:cTn id="22" dur="1" fill="hold">
                                          <p:stCondLst>
                                            <p:cond delay="0"/>
                                          </p:stCondLst>
                                        </p:cTn>
                                        <p:tgtEl>
                                          <p:spTgt spid="21"/>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32"/>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8"/>
                                        </p:tgtEl>
                                        <p:attrNameLst>
                                          <p:attrName>style.visibility</p:attrName>
                                        </p:attrNameLst>
                                      </p:cBhvr>
                                      <p:to>
                                        <p:strVal val="visible"/>
                                      </p:to>
                                    </p:set>
                                  </p:childTnLst>
                                </p:cTn>
                              </p:par>
                              <p:par>
                                <p:cTn id="29" presetID="1" presetClass="entr" presetSubtype="0" fill="hold" grpId="0" nodeType="withEffect">
                                  <p:stCondLst>
                                    <p:cond delay="0"/>
                                  </p:stCondLst>
                                  <p:childTnLst>
                                    <p:set>
                                      <p:cBhvr>
                                        <p:cTn id="30" dur="1" fill="hold">
                                          <p:stCondLst>
                                            <p:cond delay="0"/>
                                          </p:stCondLst>
                                        </p:cTn>
                                        <p:tgtEl>
                                          <p:spTgt spid="22"/>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34"/>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12"/>
                                        </p:tgtEl>
                                        <p:attrNameLst>
                                          <p:attrName>style.visibility</p:attrName>
                                        </p:attrNameLst>
                                      </p:cBhvr>
                                      <p:to>
                                        <p:strVal val="visible"/>
                                      </p:to>
                                    </p:set>
                                  </p:childTnLst>
                                </p:cTn>
                              </p:par>
                              <p:par>
                                <p:cTn id="37" presetID="1" presetClass="entr" presetSubtype="0" fill="hold" grpId="0" nodeType="withEffect">
                                  <p:stCondLst>
                                    <p:cond delay="0"/>
                                  </p:stCondLst>
                                  <p:childTnLst>
                                    <p:set>
                                      <p:cBhvr>
                                        <p:cTn id="38" dur="1" fill="hold">
                                          <p:stCondLst>
                                            <p:cond delay="0"/>
                                          </p:stCondLst>
                                        </p:cTn>
                                        <p:tgtEl>
                                          <p:spTgt spid="23"/>
                                        </p:tgtEl>
                                        <p:attrNameLst>
                                          <p:attrName>style.visibility</p:attrName>
                                        </p:attrNameLst>
                                      </p:cBhvr>
                                      <p:to>
                                        <p:strVal val="visible"/>
                                      </p:to>
                                    </p:set>
                                  </p:childTnLst>
                                </p:cTn>
                              </p:par>
                              <p:par>
                                <p:cTn id="39" presetID="1" presetClass="entr" presetSubtype="0" fill="hold" nodeType="withEffect">
                                  <p:stCondLst>
                                    <p:cond delay="0"/>
                                  </p:stCondLst>
                                  <p:childTnLst>
                                    <p:set>
                                      <p:cBhvr>
                                        <p:cTn id="40" dur="1" fill="hold">
                                          <p:stCondLst>
                                            <p:cond delay="0"/>
                                          </p:stCondLst>
                                        </p:cTn>
                                        <p:tgtEl>
                                          <p:spTgt spid="36"/>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 presetClass="entr" presetSubtype="0" fill="hold" grpId="0" nodeType="clickEffect">
                                  <p:stCondLst>
                                    <p:cond delay="0"/>
                                  </p:stCondLst>
                                  <p:childTnLst>
                                    <p:set>
                                      <p:cBhvr>
                                        <p:cTn id="44" dur="1" fill="hold">
                                          <p:stCondLst>
                                            <p:cond delay="0"/>
                                          </p:stCondLst>
                                        </p:cTn>
                                        <p:tgtEl>
                                          <p:spTgt spid="15"/>
                                        </p:tgtEl>
                                        <p:attrNameLst>
                                          <p:attrName>style.visibility</p:attrName>
                                        </p:attrNameLst>
                                      </p:cBhvr>
                                      <p:to>
                                        <p:strVal val="visible"/>
                                      </p:to>
                                    </p:set>
                                  </p:childTnLst>
                                </p:cTn>
                              </p:par>
                              <p:par>
                                <p:cTn id="45" presetID="1" presetClass="entr" presetSubtype="0" fill="hold" nodeType="withEffect">
                                  <p:stCondLst>
                                    <p:cond delay="0"/>
                                  </p:stCondLst>
                                  <p:childTnLst>
                                    <p:set>
                                      <p:cBhvr>
                                        <p:cTn id="46" dur="1" fill="hold">
                                          <p:stCondLst>
                                            <p:cond delay="0"/>
                                          </p:stCondLst>
                                        </p:cTn>
                                        <p:tgtEl>
                                          <p:spTgt spid="38"/>
                                        </p:tgtEl>
                                        <p:attrNameLst>
                                          <p:attrName>style.visibility</p:attrName>
                                        </p:attrNameLst>
                                      </p:cBhvr>
                                      <p:to>
                                        <p:strVal val="visible"/>
                                      </p:to>
                                    </p:set>
                                  </p:childTnLst>
                                </p:cTn>
                              </p:par>
                              <p:par>
                                <p:cTn id="47" presetID="1" presetClass="entr" presetSubtype="0" fill="hold" nodeType="withEffect">
                                  <p:stCondLst>
                                    <p:cond delay="0"/>
                                  </p:stCondLst>
                                  <p:childTnLst>
                                    <p:set>
                                      <p:cBhvr>
                                        <p:cTn id="48" dur="1" fill="hold">
                                          <p:stCondLst>
                                            <p:cond delay="0"/>
                                          </p:stCondLst>
                                        </p:cTn>
                                        <p:tgtEl>
                                          <p:spTgt spid="25"/>
                                        </p:tgtEl>
                                        <p:attrNameLst>
                                          <p:attrName>style.visibility</p:attrName>
                                        </p:attrNameLst>
                                      </p:cBhvr>
                                      <p:to>
                                        <p:strVal val="visible"/>
                                      </p:to>
                                    </p:set>
                                  </p:childTnLst>
                                </p:cTn>
                              </p:par>
                            </p:childTnLst>
                          </p:cTn>
                        </p:par>
                      </p:childTnLst>
                    </p:cTn>
                  </p:par>
                  <p:par>
                    <p:cTn id="49" fill="hold">
                      <p:stCondLst>
                        <p:cond delay="indefinite"/>
                      </p:stCondLst>
                      <p:childTnLst>
                        <p:par>
                          <p:cTn id="50" fill="hold">
                            <p:stCondLst>
                              <p:cond delay="0"/>
                            </p:stCondLst>
                            <p:childTnLst>
                              <p:par>
                                <p:cTn id="51" presetID="1" presetClass="entr" presetSubtype="0" fill="hold" nodeType="clickEffect">
                                  <p:stCondLst>
                                    <p:cond delay="0"/>
                                  </p:stCondLst>
                                  <p:childTnLst>
                                    <p:set>
                                      <p:cBhvr>
                                        <p:cTn id="52" dur="1" fill="hold">
                                          <p:stCondLst>
                                            <p:cond delay="0"/>
                                          </p:stCondLst>
                                        </p:cTn>
                                        <p:tgtEl>
                                          <p:spTgt spid="9"/>
                                        </p:tgtEl>
                                        <p:attrNameLst>
                                          <p:attrName>style.visibility</p:attrName>
                                        </p:attrNameLst>
                                      </p:cBhvr>
                                      <p:to>
                                        <p:strVal val="visible"/>
                                      </p:to>
                                    </p:set>
                                  </p:childTnLst>
                                </p:cTn>
                              </p:par>
                              <p:par>
                                <p:cTn id="53" presetID="1" presetClass="entr" presetSubtype="0" fill="hold" grpId="0" nodeType="withEffect">
                                  <p:stCondLst>
                                    <p:cond delay="0"/>
                                  </p:stCondLst>
                                  <p:childTnLst>
                                    <p:set>
                                      <p:cBhvr>
                                        <p:cTn id="54" dur="1" fill="hold">
                                          <p:stCondLst>
                                            <p:cond delay="0"/>
                                          </p:stCondLst>
                                        </p:cTn>
                                        <p:tgtEl>
                                          <p:spTgt spid="97"/>
                                        </p:tgtEl>
                                        <p:attrNameLst>
                                          <p:attrName>style.visibility</p:attrName>
                                        </p:attrNameLst>
                                      </p:cBhvr>
                                      <p:to>
                                        <p:strVal val="visible"/>
                                      </p:to>
                                    </p:set>
                                  </p:childTnLst>
                                </p:cTn>
                              </p:par>
                              <p:par>
                                <p:cTn id="55" presetID="1" presetClass="entr" presetSubtype="0" fill="hold" grpId="0" nodeType="withEffect">
                                  <p:stCondLst>
                                    <p:cond delay="0"/>
                                  </p:stCondLst>
                                  <p:childTnLst>
                                    <p:set>
                                      <p:cBhvr>
                                        <p:cTn id="56" dur="1" fill="hold">
                                          <p:stCondLst>
                                            <p:cond delay="0"/>
                                          </p:stCondLst>
                                        </p:cTn>
                                        <p:tgtEl>
                                          <p:spTgt spid="98"/>
                                        </p:tgtEl>
                                        <p:attrNameLst>
                                          <p:attrName>style.visibility</p:attrName>
                                        </p:attrNameLst>
                                      </p:cBhvr>
                                      <p:to>
                                        <p:strVal val="visible"/>
                                      </p:to>
                                    </p:set>
                                  </p:childTnLst>
                                </p:cTn>
                              </p:par>
                              <p:par>
                                <p:cTn id="57" presetID="1" presetClass="entr" presetSubtype="0" fill="hold" grpId="0" nodeType="withEffect">
                                  <p:stCondLst>
                                    <p:cond delay="0"/>
                                  </p:stCondLst>
                                  <p:childTnLst>
                                    <p:set>
                                      <p:cBhvr>
                                        <p:cTn id="58" dur="1" fill="hold">
                                          <p:stCondLst>
                                            <p:cond delay="0"/>
                                          </p:stCondLst>
                                        </p:cTn>
                                        <p:tgtEl>
                                          <p:spTgt spid="105"/>
                                        </p:tgtEl>
                                        <p:attrNameLst>
                                          <p:attrName>style.visibility</p:attrName>
                                        </p:attrNameLst>
                                      </p:cBhvr>
                                      <p:to>
                                        <p:strVal val="visible"/>
                                      </p:to>
                                    </p:set>
                                  </p:childTnLst>
                                </p:cTn>
                              </p:par>
                              <p:par>
                                <p:cTn id="59" presetID="1" presetClass="entr" presetSubtype="0" fill="hold" grpId="0" nodeType="withEffect">
                                  <p:stCondLst>
                                    <p:cond delay="0"/>
                                  </p:stCondLst>
                                  <p:childTnLst>
                                    <p:set>
                                      <p:cBhvr>
                                        <p:cTn id="60" dur="1" fill="hold">
                                          <p:stCondLst>
                                            <p:cond delay="0"/>
                                          </p:stCondLst>
                                        </p:cTn>
                                        <p:tgtEl>
                                          <p:spTgt spid="106"/>
                                        </p:tgtEl>
                                        <p:attrNameLst>
                                          <p:attrName>style.visibility</p:attrName>
                                        </p:attrNameLst>
                                      </p:cBhvr>
                                      <p:to>
                                        <p:strVal val="visible"/>
                                      </p:to>
                                    </p:set>
                                  </p:childTnLst>
                                </p:cTn>
                              </p:par>
                              <p:par>
                                <p:cTn id="61" presetID="1" presetClass="entr" presetSubtype="0" fill="hold" grpId="0" nodeType="withEffect">
                                  <p:stCondLst>
                                    <p:cond delay="0"/>
                                  </p:stCondLst>
                                  <p:childTnLst>
                                    <p:set>
                                      <p:cBhvr>
                                        <p:cTn id="62" dur="1" fill="hold">
                                          <p:stCondLst>
                                            <p:cond delay="0"/>
                                          </p:stCondLst>
                                        </p:cTn>
                                        <p:tgtEl>
                                          <p:spTgt spid="100"/>
                                        </p:tgtEl>
                                        <p:attrNameLst>
                                          <p:attrName>style.visibility</p:attrName>
                                        </p:attrNameLst>
                                      </p:cBhvr>
                                      <p:to>
                                        <p:strVal val="visible"/>
                                      </p:to>
                                    </p:set>
                                  </p:childTnLst>
                                </p:cTn>
                              </p:par>
                            </p:childTnLst>
                          </p:cTn>
                        </p:par>
                      </p:childTnLst>
                    </p:cTn>
                  </p:par>
                  <p:par>
                    <p:cTn id="63" fill="hold">
                      <p:stCondLst>
                        <p:cond delay="indefinite"/>
                      </p:stCondLst>
                      <p:childTnLst>
                        <p:par>
                          <p:cTn id="64" fill="hold">
                            <p:stCondLst>
                              <p:cond delay="0"/>
                            </p:stCondLst>
                            <p:childTnLst>
                              <p:par>
                                <p:cTn id="65" presetID="1" presetClass="entr" presetSubtype="0" fill="hold" grpId="0" nodeType="clickEffect">
                                  <p:stCondLst>
                                    <p:cond delay="0"/>
                                  </p:stCondLst>
                                  <p:childTnLst>
                                    <p:set>
                                      <p:cBhvr>
                                        <p:cTn id="66" dur="1" fill="hold">
                                          <p:stCondLst>
                                            <p:cond delay="0"/>
                                          </p:stCondLst>
                                        </p:cTn>
                                        <p:tgtEl>
                                          <p:spTgt spid="13"/>
                                        </p:tgtEl>
                                        <p:attrNameLst>
                                          <p:attrName>style.visibility</p:attrName>
                                        </p:attrNameLst>
                                      </p:cBhvr>
                                      <p:to>
                                        <p:strVal val="visible"/>
                                      </p:to>
                                    </p:set>
                                  </p:childTnLst>
                                </p:cTn>
                              </p:par>
                              <p:par>
                                <p:cTn id="67" presetID="1" presetClass="entr" presetSubtype="0" fill="hold" grpId="0" nodeType="withEffect">
                                  <p:stCondLst>
                                    <p:cond delay="0"/>
                                  </p:stCondLst>
                                  <p:childTnLst>
                                    <p:set>
                                      <p:cBhvr>
                                        <p:cTn id="68" dur="1" fill="hold">
                                          <p:stCondLst>
                                            <p:cond delay="0"/>
                                          </p:stCondLst>
                                        </p:cTn>
                                        <p:tgtEl>
                                          <p:spTgt spid="2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7" grpId="0" animBg="1"/>
      <p:bldP spid="26" grpId="0" animBg="1"/>
      <p:bldP spid="23" grpId="0" animBg="1"/>
      <p:bldP spid="22" grpId="0" animBg="1"/>
      <p:bldP spid="21" grpId="0" animBg="1"/>
      <p:bldP spid="20" grpId="0" animBg="1"/>
      <p:bldP spid="19" grpId="0" animBg="1"/>
      <p:bldP spid="8" grpId="0"/>
      <p:bldP spid="12" grpId="0"/>
      <p:bldP spid="13" grpId="0"/>
      <p:bldP spid="14" grpId="0"/>
      <p:bldP spid="15" grpId="0"/>
      <p:bldP spid="16" grpId="0"/>
      <p:bldP spid="17" grpId="0"/>
      <p:bldP spid="98" grpId="0" animBg="1"/>
      <p:bldP spid="100" grpId="0" animBg="1"/>
      <p:bldP spid="105" grpId="0" animBg="1"/>
      <p:bldP spid="106"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706562"/>
          </a:xfrm>
        </p:spPr>
        <p:txBody>
          <a:bodyPr>
            <a:normAutofit/>
          </a:bodyPr>
          <a:lstStyle/>
          <a:p>
            <a:r>
              <a:rPr lang="en-US" sz="2000" dirty="0"/>
              <a:t>Day 3 </a:t>
            </a:r>
            <a:r>
              <a:rPr lang="en-US" sz="2000" dirty="0" err="1"/>
              <a:t>Nbi</a:t>
            </a:r>
            <a:r>
              <a:rPr lang="en-US" sz="2000" dirty="0"/>
              <a:t> 18 Oct</a:t>
            </a:r>
            <a:br>
              <a:rPr lang="en-US" sz="2000" dirty="0"/>
            </a:br>
            <a:br>
              <a:rPr lang="en-US" sz="2000" dirty="0"/>
            </a:br>
            <a:r>
              <a:rPr lang="en-US" dirty="0"/>
              <a:t>Micro-grants in crises</a:t>
            </a:r>
            <a:endParaRPr lang="en-GB" dirty="0"/>
          </a:p>
        </p:txBody>
      </p:sp>
      <p:sp>
        <p:nvSpPr>
          <p:cNvPr id="3" name="Content Placeholder 2"/>
          <p:cNvSpPr>
            <a:spLocks noGrp="1"/>
          </p:cNvSpPr>
          <p:nvPr>
            <p:ph idx="1"/>
          </p:nvPr>
        </p:nvSpPr>
        <p:spPr>
          <a:xfrm>
            <a:off x="457200" y="1600200"/>
            <a:ext cx="8686800" cy="4525963"/>
          </a:xfrm>
        </p:spPr>
        <p:txBody>
          <a:bodyPr/>
          <a:lstStyle/>
          <a:p>
            <a:pPr algn="ctr">
              <a:buNone/>
            </a:pPr>
            <a:endParaRPr lang="en-US" dirty="0"/>
          </a:p>
          <a:p>
            <a:pPr marL="0" indent="0">
              <a:buNone/>
            </a:pPr>
            <a:r>
              <a:rPr lang="en-GB" sz="3600" dirty="0"/>
              <a:t>Systems for rapid use of micro-grants  that enable stronger and wider </a:t>
            </a:r>
            <a:r>
              <a:rPr lang="en-GB" sz="3600" u="sng" dirty="0"/>
              <a:t>collective</a:t>
            </a:r>
            <a:r>
              <a:rPr lang="en-GB" sz="3600" dirty="0"/>
              <a:t> self-help to better cope with crises, recover and reduce vulnerability to future shocks....</a:t>
            </a:r>
          </a:p>
          <a:p>
            <a:pPr marL="0" indent="0">
              <a:buNone/>
            </a:pPr>
            <a:endParaRPr lang="en-GB" sz="3600" dirty="0"/>
          </a:p>
          <a:p>
            <a:pPr marL="0" indent="0">
              <a:buNone/>
            </a:pPr>
            <a:r>
              <a:rPr lang="en-GB" sz="3600" b="1" dirty="0">
                <a:solidFill>
                  <a:srgbClr val="7030A0"/>
                </a:solidFill>
              </a:rPr>
              <a:t>(= strengthened resilience)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85800"/>
            <a:ext cx="8229600" cy="5440363"/>
          </a:xfrm>
        </p:spPr>
        <p:txBody>
          <a:bodyPr/>
          <a:lstStyle/>
          <a:p>
            <a:pPr>
              <a:buNone/>
            </a:pPr>
            <a:r>
              <a:rPr lang="en-NZ" dirty="0"/>
              <a:t>We need a system that is:</a:t>
            </a:r>
          </a:p>
          <a:p>
            <a:r>
              <a:rPr lang="en-NZ" dirty="0"/>
              <a:t>Rapid and scalable, but also</a:t>
            </a:r>
          </a:p>
          <a:p>
            <a:r>
              <a:rPr lang="en-NZ" dirty="0"/>
              <a:t>Accountable (transparent)</a:t>
            </a:r>
          </a:p>
          <a:p>
            <a:r>
              <a:rPr lang="en-NZ" dirty="0"/>
              <a:t>Inclusive  (gender inclusive +)</a:t>
            </a:r>
          </a:p>
          <a:p>
            <a:r>
              <a:rPr lang="en-NZ" dirty="0"/>
              <a:t>Recognises and responds to different capacity  levels</a:t>
            </a:r>
          </a:p>
          <a:p>
            <a:r>
              <a:rPr lang="en-NZ" dirty="0"/>
              <a:t>Avoids local tensions, splits within community</a:t>
            </a:r>
          </a:p>
          <a:p>
            <a:r>
              <a:rPr lang="en-NZ" dirty="0"/>
              <a:t>Avoids dependency</a:t>
            </a:r>
          </a:p>
          <a:p>
            <a:r>
              <a:rPr lang="en-NZ" dirty="0"/>
              <a:t>Manages risks, allows failures</a:t>
            </a:r>
          </a:p>
          <a:p>
            <a:endParaRPr lang="en-NZ" dirty="0"/>
          </a:p>
          <a:p>
            <a:endParaRPr lang="en-NZ" dirty="0"/>
          </a:p>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r>
              <a:rPr lang="en-NZ" sz="4000" dirty="0"/>
              <a:t>Why use micro-grants?</a:t>
            </a:r>
          </a:p>
          <a:p>
            <a:pPr>
              <a:buNone/>
            </a:pPr>
            <a:endParaRPr lang="en-NZ" sz="4000" dirty="0"/>
          </a:p>
          <a:p>
            <a:r>
              <a:rPr lang="en-NZ" sz="4000" dirty="0"/>
              <a:t>Are the benefits real?</a:t>
            </a:r>
          </a:p>
          <a:p>
            <a:endParaRPr lang="en-NZ" sz="4000" dirty="0"/>
          </a:p>
          <a:p>
            <a:r>
              <a:rPr lang="en-NZ" sz="4000" dirty="0"/>
              <a:t>Can the risks be managed?</a:t>
            </a:r>
            <a:endParaRPr lang="en-US" sz="4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382000" cy="792162"/>
          </a:xfrm>
        </p:spPr>
        <p:txBody>
          <a:bodyPr>
            <a:normAutofit/>
          </a:bodyPr>
          <a:lstStyle/>
          <a:p>
            <a:r>
              <a:rPr lang="en-GB" sz="2900" b="1" dirty="0"/>
              <a:t>Emerging benefits of strengthening </a:t>
            </a:r>
            <a:r>
              <a:rPr lang="en-NZ" sz="2900" b="1" dirty="0"/>
              <a:t>first responders</a:t>
            </a:r>
            <a:endParaRPr lang="en-NZ" sz="2900" dirty="0"/>
          </a:p>
        </p:txBody>
      </p:sp>
      <p:sp>
        <p:nvSpPr>
          <p:cNvPr id="3" name="Content Placeholder 2"/>
          <p:cNvSpPr>
            <a:spLocks noGrp="1"/>
          </p:cNvSpPr>
          <p:nvPr>
            <p:ph idx="1"/>
          </p:nvPr>
        </p:nvSpPr>
        <p:spPr>
          <a:xfrm>
            <a:off x="457200" y="1295400"/>
            <a:ext cx="8229600" cy="5181600"/>
          </a:xfrm>
        </p:spPr>
        <p:txBody>
          <a:bodyPr>
            <a:normAutofit fontScale="77500" lnSpcReduction="20000"/>
          </a:bodyPr>
          <a:lstStyle/>
          <a:p>
            <a:pPr lvl="0"/>
            <a:r>
              <a:rPr lang="en-NZ" dirty="0"/>
              <a:t>More responsive  &amp; holistic– allows multiple micro-projects that can better  fits local needs &amp; opportunities</a:t>
            </a:r>
          </a:p>
          <a:p>
            <a:pPr lvl="0"/>
            <a:r>
              <a:rPr lang="en-NZ" dirty="0"/>
              <a:t>Faster</a:t>
            </a:r>
          </a:p>
          <a:p>
            <a:pPr lvl="0"/>
            <a:r>
              <a:rPr lang="en-NZ" dirty="0"/>
              <a:t>Cost-efficient – less money helps more people</a:t>
            </a:r>
          </a:p>
          <a:p>
            <a:r>
              <a:rPr lang="en-NZ" dirty="0"/>
              <a:t>Psychological benefits: dignity, avoids learned helplessness</a:t>
            </a:r>
          </a:p>
          <a:p>
            <a:pPr lvl="0"/>
            <a:r>
              <a:rPr lang="en-NZ" dirty="0"/>
              <a:t>Social benefits (cohesion, self-help, accountability)</a:t>
            </a:r>
          </a:p>
          <a:p>
            <a:pPr lvl="0"/>
            <a:r>
              <a:rPr lang="en-NZ" dirty="0"/>
              <a:t>Generates new ideas from the ground (emergent, organic)</a:t>
            </a:r>
          </a:p>
          <a:p>
            <a:pPr lvl="0"/>
            <a:r>
              <a:rPr lang="en-NZ" dirty="0"/>
              <a:t>Capacity building through learning-by-doing </a:t>
            </a:r>
          </a:p>
          <a:p>
            <a:pPr lvl="0"/>
            <a:r>
              <a:rPr lang="en-NZ" dirty="0"/>
              <a:t>Encourage longer-term processes to address root causes</a:t>
            </a:r>
          </a:p>
          <a:p>
            <a:pPr lvl="0"/>
            <a:r>
              <a:rPr lang="en-NZ" dirty="0"/>
              <a:t>(....improved understanding of duty bearers, changes of approach)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fontScale="40000" lnSpcReduction="20000"/>
          </a:bodyPr>
          <a:lstStyle/>
          <a:p>
            <a:pPr marL="592138">
              <a:buNone/>
            </a:pPr>
            <a:r>
              <a:rPr lang="en-GB" sz="4800" b="1" dirty="0"/>
              <a:t>Typical relief</a:t>
            </a:r>
            <a:endParaRPr lang="en-GB" sz="4800" dirty="0"/>
          </a:p>
          <a:p>
            <a:pPr marL="592138" lvl="0"/>
            <a:r>
              <a:rPr lang="en-GB" sz="4800" dirty="0"/>
              <a:t>Many community-based groups (different existing CSOs  emergent self-help groups): emergency food, shelter, water (e.g. $1,500 for 30 HHs)</a:t>
            </a:r>
          </a:p>
          <a:p>
            <a:pPr marL="592138" lvl="0"/>
            <a:r>
              <a:rPr lang="en-GB" sz="4800" dirty="0"/>
              <a:t>Funeral associations targeted food/cash  for most vulnerable HHs ($4,000 for 80 HH)</a:t>
            </a:r>
          </a:p>
          <a:p>
            <a:pPr marL="592138">
              <a:buNone/>
            </a:pPr>
            <a:r>
              <a:rPr lang="en-GB" sz="4800" dirty="0"/>
              <a:t> </a:t>
            </a:r>
          </a:p>
          <a:p>
            <a:pPr marL="592138">
              <a:buNone/>
            </a:pPr>
            <a:r>
              <a:rPr lang="en-GB" sz="4800" b="1" dirty="0"/>
              <a:t>Livelihoods</a:t>
            </a:r>
            <a:endParaRPr lang="en-GB" sz="4800" dirty="0"/>
          </a:p>
          <a:p>
            <a:pPr marL="592138" lvl="0"/>
            <a:r>
              <a:rPr lang="en-GB" sz="4800" dirty="0"/>
              <a:t>Village funeral association: emergency seed programmes ($2,000 for 120 HHs)</a:t>
            </a:r>
          </a:p>
          <a:p>
            <a:pPr marL="592138" lvl="0"/>
            <a:r>
              <a:rPr lang="en-GB" sz="4800" dirty="0"/>
              <a:t>Farmer associations collecting drought resistant seed, and exchanging for food (food and $500 for transport)</a:t>
            </a:r>
          </a:p>
          <a:p>
            <a:pPr marL="592138" lvl="0"/>
            <a:r>
              <a:rPr lang="en-GB" sz="4800" dirty="0"/>
              <a:t>Local CBOs managing revolving shoats schemes for female headed HHs ($1,500 Start-up)</a:t>
            </a:r>
          </a:p>
          <a:p>
            <a:pPr marL="592138" lvl="0"/>
            <a:r>
              <a:rPr lang="en-US" sz="4800" dirty="0"/>
              <a:t>Livelihood diversification interest groups- e.g. horticulture, revolving funds ($800 for 20 HHs)</a:t>
            </a:r>
            <a:endParaRPr lang="en-GB" sz="4800" dirty="0"/>
          </a:p>
          <a:p>
            <a:pPr marL="592138" lvl="0"/>
            <a:r>
              <a:rPr lang="en-GB" sz="4800" dirty="0"/>
              <a:t>Black-smith association skills training for new products ($800 for 31 members)</a:t>
            </a:r>
          </a:p>
          <a:p>
            <a:pPr marL="592138" lvl="0"/>
            <a:r>
              <a:rPr lang="en-GB" sz="4800" dirty="0"/>
              <a:t>Traditional pastoralist NRM governance: Livestock Market Information management hub,</a:t>
            </a:r>
          </a:p>
          <a:p>
            <a:pPr marL="592138" lvl="0"/>
            <a:r>
              <a:rPr lang="en-GB" sz="4800" dirty="0"/>
              <a:t>Herder groups on livestock fodder banks ($400 for 70 HHs)</a:t>
            </a:r>
          </a:p>
          <a:p>
            <a:pPr marL="592138" lvl="0"/>
            <a:r>
              <a:rPr lang="en-GB" sz="4800" dirty="0"/>
              <a:t>Local and National Gov and nomadic groups tree seed collection</a:t>
            </a:r>
          </a:p>
          <a:p>
            <a:pPr marL="592138" lvl="0"/>
            <a:r>
              <a:rPr lang="en-GB" sz="4800" dirty="0"/>
              <a:t>Groups of existing CAHWs seeking new skills training and start-up of revolving funds for livestock drugs administered by CAHWs</a:t>
            </a:r>
          </a:p>
          <a:p>
            <a:pPr marL="592138" lvl="0"/>
            <a:r>
              <a:rPr lang="en-GB" sz="4800" dirty="0"/>
              <a:t>Local CBOs and local Government Introduction of bee-keeping and top bar hives ($3,500)</a:t>
            </a:r>
          </a:p>
          <a:p>
            <a:pPr marL="592138" lvl="0"/>
            <a:r>
              <a:rPr lang="en-GB" sz="4800" dirty="0"/>
              <a:t>Bee-keeping groups getting processing equipment (as mini-coops ($1,200, 45 members)</a:t>
            </a:r>
          </a:p>
          <a:p>
            <a:pPr marL="592138" lvl="0"/>
            <a:r>
              <a:rPr lang="en-GB" sz="4800" dirty="0"/>
              <a:t>School environmental clubs</a:t>
            </a:r>
          </a:p>
          <a:p>
            <a:endParaRPr lang="en-GB"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fontScale="62500" lnSpcReduction="20000"/>
          </a:bodyPr>
          <a:lstStyle/>
          <a:p>
            <a:pPr marL="582613" indent="-292100">
              <a:buNone/>
            </a:pPr>
            <a:endParaRPr lang="en-GB" sz="3500" b="1" dirty="0"/>
          </a:p>
          <a:p>
            <a:pPr marL="582613" indent="-292100">
              <a:buNone/>
            </a:pPr>
            <a:r>
              <a:rPr lang="en-GB" sz="3500" b="1" dirty="0"/>
              <a:t>Services</a:t>
            </a:r>
            <a:endParaRPr lang="en-GB" sz="3500" dirty="0"/>
          </a:p>
          <a:p>
            <a:pPr marL="582613" lvl="0" indent="-292100"/>
            <a:r>
              <a:rPr lang="en-GB" sz="3500" dirty="0"/>
              <a:t>Water committees buying tools and spare parts for bore-hole maintenance ($200 per group, bore-hole serves 200 HHs)</a:t>
            </a:r>
          </a:p>
          <a:p>
            <a:pPr marL="582613" lvl="0" indent="-292100"/>
            <a:r>
              <a:rPr lang="en-GB" sz="3500" dirty="0"/>
              <a:t>Repairing Schools, clinics, roads, bridges ($500-$5,000)</a:t>
            </a:r>
          </a:p>
          <a:p>
            <a:pPr marL="582613" lvl="0" indent="-292100"/>
            <a:r>
              <a:rPr lang="en-GB" sz="3500" dirty="0"/>
              <a:t>Support for teachers, school meals, school books, materials ($300 - $1,500)</a:t>
            </a:r>
          </a:p>
          <a:p>
            <a:pPr marL="582613" lvl="0" indent="-292100"/>
            <a:r>
              <a:rPr lang="en-GB" sz="3500" dirty="0"/>
              <a:t>Mobile vet clinics....for peace ($5,000 for vehicle repair, drugs, costs)</a:t>
            </a:r>
          </a:p>
          <a:p>
            <a:pPr marL="582613" indent="-292100">
              <a:buNone/>
            </a:pPr>
            <a:r>
              <a:rPr lang="en-GB" sz="3500" dirty="0"/>
              <a:t> </a:t>
            </a:r>
          </a:p>
          <a:p>
            <a:pPr marL="582613" indent="-292100">
              <a:buNone/>
            </a:pPr>
            <a:r>
              <a:rPr lang="en-GB" sz="3500" b="1" dirty="0"/>
              <a:t>Protection, peace, rights, Governance</a:t>
            </a:r>
            <a:endParaRPr lang="en-GB" sz="3500" dirty="0"/>
          </a:p>
          <a:p>
            <a:pPr marL="582613" lvl="0" indent="-292100"/>
            <a:r>
              <a:rPr lang="en-GB" sz="3500" dirty="0"/>
              <a:t>Local IDP camp committees scouting out safe return routes and livelihood restart support ($300)</a:t>
            </a:r>
          </a:p>
          <a:p>
            <a:pPr marL="582613" lvl="0" indent="-292100"/>
            <a:r>
              <a:rPr lang="en-GB" sz="3500" dirty="0"/>
              <a:t>Women’s association form and train self- protection  groups in community-self protection, first aid, psycho-social response ($4,000 for training and materials and transport costs)</a:t>
            </a:r>
          </a:p>
          <a:p>
            <a:pPr marL="582613" lvl="0" indent="-292100"/>
            <a:r>
              <a:rPr lang="en-GB" sz="3500" dirty="0"/>
              <a:t>Protection groups looking at their own interventions, including hair-extensions and perfume ($200 per group, serving up to 200 HHs)</a:t>
            </a:r>
          </a:p>
          <a:p>
            <a:pPr marL="582613" lvl="0" indent="-292100"/>
            <a:r>
              <a:rPr lang="en-GB" sz="3500" dirty="0"/>
              <a:t>Peace: Musicians and traditional women singers: instruments, peace songs, mobility ($500 for collective of musicians and dancers travelling around the villagers) </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5411</TotalTime>
  <Words>1282</Words>
  <Application>Microsoft Office PowerPoint</Application>
  <PresentationFormat>On-screen Show (4:3)</PresentationFormat>
  <Paragraphs>182</Paragraphs>
  <Slides>14</Slides>
  <Notes>6</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14</vt:i4>
      </vt:variant>
    </vt:vector>
  </HeadingPairs>
  <TitlesOfParts>
    <vt:vector size="17" baseType="lpstr">
      <vt:lpstr>Arial</vt:lpstr>
      <vt:lpstr>Calibri</vt:lpstr>
      <vt:lpstr>Office Theme</vt:lpstr>
      <vt:lpstr>Day 3</vt:lpstr>
      <vt:lpstr>Recap</vt:lpstr>
      <vt:lpstr>PowerPoint Presentation</vt:lpstr>
      <vt:lpstr>Day 3 Nbi 18 Oct  Micro-grants in crises</vt:lpstr>
      <vt:lpstr>PowerPoint Presentation</vt:lpstr>
      <vt:lpstr>PowerPoint Presentation</vt:lpstr>
      <vt:lpstr>Emerging benefits of strengthening first responders</vt:lpstr>
      <vt:lpstr>PowerPoint Presentation</vt:lpstr>
      <vt:lpstr>PowerPoint Presentation</vt:lpstr>
      <vt:lpstr>PowerPoint Presentation</vt:lpstr>
      <vt:lpstr>Possible recipients</vt:lpstr>
      <vt:lpstr>Component of the emergency community micro-grant process</vt:lpstr>
      <vt:lpstr>Constraints to overcome, risks to mitigate</vt:lpstr>
      <vt:lpstr>Additional systems/issues to cross-check</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co-design workshop:  To enable facilitators to equip others to adopt sclr approaches  </dc:title>
  <dc:creator>jc</dc:creator>
  <cp:lastModifiedBy>Mandeep Mudhar</cp:lastModifiedBy>
  <cp:revision>72</cp:revision>
  <dcterms:created xsi:type="dcterms:W3CDTF">2006-08-16T00:00:00Z</dcterms:created>
  <dcterms:modified xsi:type="dcterms:W3CDTF">2018-11-21T15:07:18Z</dcterms:modified>
</cp:coreProperties>
</file>

<file path=docProps/thumbnail.jpeg>
</file>