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1"/>
  </p:notesMasterIdLst>
  <p:handoutMasterIdLst>
    <p:handoutMasterId r:id="rId22"/>
  </p:handoutMasterIdLst>
  <p:sldIdLst>
    <p:sldId id="317" r:id="rId2"/>
    <p:sldId id="318" r:id="rId3"/>
    <p:sldId id="383" r:id="rId4"/>
    <p:sldId id="295" r:id="rId5"/>
    <p:sldId id="312" r:id="rId6"/>
    <p:sldId id="313" r:id="rId7"/>
    <p:sldId id="315" r:id="rId8"/>
    <p:sldId id="297" r:id="rId9"/>
    <p:sldId id="298" r:id="rId10"/>
    <p:sldId id="299" r:id="rId11"/>
    <p:sldId id="303" r:id="rId12"/>
    <p:sldId id="302" r:id="rId13"/>
    <p:sldId id="301" r:id="rId14"/>
    <p:sldId id="319" r:id="rId15"/>
    <p:sldId id="320" r:id="rId16"/>
    <p:sldId id="321" r:id="rId17"/>
    <p:sldId id="322" r:id="rId18"/>
    <p:sldId id="323" r:id="rId19"/>
    <p:sldId id="316" r:id="rId20"/>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2" autoAdjust="0"/>
    <p:restoredTop sz="88455" autoAdjust="0"/>
  </p:normalViewPr>
  <p:slideViewPr>
    <p:cSldViewPr>
      <p:cViewPr varScale="1">
        <p:scale>
          <a:sx n="60" d="100"/>
          <a:sy n="60" d="100"/>
        </p:scale>
        <p:origin x="552" y="28"/>
      </p:cViewPr>
      <p:guideLst>
        <p:guide orient="horz" pos="2160"/>
        <p:guide pos="2880"/>
      </p:guideLst>
    </p:cSldViewPr>
  </p:slideViewPr>
  <p:outlineViewPr>
    <p:cViewPr>
      <p:scale>
        <a:sx n="33" d="100"/>
        <a:sy n="33" d="100"/>
      </p:scale>
      <p:origin x="0" y="10560"/>
    </p:cViewPr>
  </p:outlineViewPr>
  <p:notesTextViewPr>
    <p:cViewPr>
      <p:scale>
        <a:sx n="100" d="100"/>
        <a:sy n="100" d="100"/>
      </p:scale>
      <p:origin x="0" y="0"/>
    </p:cViewPr>
  </p:notesTextViewPr>
  <p:sorterViewPr>
    <p:cViewPr>
      <p:scale>
        <a:sx n="41" d="100"/>
        <a:sy n="41" d="100"/>
      </p:scale>
      <p:origin x="0" y="0"/>
    </p:cViewPr>
  </p:sorterViewPr>
  <p:notesViewPr>
    <p:cSldViewPr>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29/01/2019</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2703F1D2-4CB7-4E71-92E2-337E2422B7BA}" type="slidenum">
              <a:rPr lang="en-GB" smtClean="0"/>
              <a:pPr/>
              <a:t>‹#›</a:t>
            </a:fld>
            <a:endParaRPr lang="en-GB"/>
          </a:p>
        </p:txBody>
      </p:sp>
    </p:spTree>
    <p:extLst>
      <p:ext uri="{BB962C8B-B14F-4D97-AF65-F5344CB8AC3E}">
        <p14:creationId xmlns:p14="http://schemas.microsoft.com/office/powerpoint/2010/main" val="2825227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29/01/2019</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7877386-3080-40A6-81C4-6DC7A47E26BD}" type="slidenum">
              <a:rPr lang="en-GB" smtClean="0"/>
              <a:pPr/>
              <a:t>‹#›</a:t>
            </a:fld>
            <a:endParaRPr lang="en-GB"/>
          </a:p>
        </p:txBody>
      </p:sp>
    </p:spTree>
    <p:extLst>
      <p:ext uri="{BB962C8B-B14F-4D97-AF65-F5344CB8AC3E}">
        <p14:creationId xmlns:p14="http://schemas.microsoft.com/office/powerpoint/2010/main" val="934722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    </a:t>
            </a:r>
            <a:endParaRPr lang="sv-SE" dirty="0"/>
          </a:p>
        </p:txBody>
      </p:sp>
      <p:sp>
        <p:nvSpPr>
          <p:cNvPr id="4" name="Slide Number Placeholder 3"/>
          <p:cNvSpPr>
            <a:spLocks noGrp="1"/>
          </p:cNvSpPr>
          <p:nvPr>
            <p:ph type="sldNum" sz="quarter" idx="10"/>
          </p:nvPr>
        </p:nvSpPr>
        <p:spPr/>
        <p:txBody>
          <a:bodyPr/>
          <a:lstStyle/>
          <a:p>
            <a:pPr rtl="0"/>
            <a:fld id="{B7877386-3080-40A6-81C4-6DC7A47E26BD}" type="slidenum">
              <a:rPr lang="en-GB" smtClean="0"/>
              <a:pPr rtl="0"/>
              <a:t>1</a:t>
            </a:fld>
            <a:endParaRPr lang="en-GB"/>
          </a:p>
        </p:txBody>
      </p:sp>
    </p:spTree>
    <p:extLst>
      <p:ext uri="{BB962C8B-B14F-4D97-AF65-F5344CB8AC3E}">
        <p14:creationId xmlns:p14="http://schemas.microsoft.com/office/powerpoint/2010/main" val="3690415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Accentuer le dés-apprentissage. Nous avons besoin d’apprendre comment participer au travail communautaire, et non comment la communauté devrait participer au travail humanitaire</a:t>
            </a:r>
          </a:p>
          <a:p>
            <a:pPr lvl="0" rtl="0"/>
            <a:endParaRPr lang="en-GB" sz="1200" kern="1200" dirty="0">
              <a:solidFill>
                <a:schemeClr val="tx1"/>
              </a:solidFill>
              <a:latin typeface="+mn-lt"/>
              <a:ea typeface="+mn-ea"/>
              <a:cs typeface="+mn-cs"/>
            </a:endParaRPr>
          </a:p>
          <a:p>
            <a:pPr lvl="0" rtl="0"/>
            <a:r>
              <a:rPr lang="fr" sz="1200" b="1" kern="1200" dirty="0">
                <a:solidFill>
                  <a:schemeClr val="tx1"/>
                </a:solidFill>
                <a:latin typeface="+mn-lt"/>
                <a:ea typeface="+mn-ea"/>
                <a:cs typeface="+mn-cs"/>
              </a:rPr>
              <a:t>Utiliser un exercice de récap/jeu de ballon comme « Astuce PALC » dans la manière de faciliter FGDs (certains partenaires locaux peuvent ne pas avoir d’expérience/outils PRA). Rappelez-leur que dans de bons FGDs :</a:t>
            </a:r>
          </a:p>
          <a:p>
            <a:pPr lvl="0" rtl="0"/>
            <a:r>
              <a:rPr lang="fr" sz="1200" b="1" kern="1200" dirty="0">
                <a:solidFill>
                  <a:schemeClr val="tx1"/>
                </a:solidFill>
                <a:latin typeface="+mn-lt"/>
                <a:ea typeface="+mn-ea"/>
                <a:cs typeface="+mn-cs"/>
              </a:rPr>
              <a:t>les facilitateurs prennent du recul et rassemblent des membres du groupe pour avoir des conversations entre eux (vous en retrait pour prendre des notes des points clés) ; </a:t>
            </a:r>
          </a:p>
          <a:p>
            <a:pPr lvl="0" rtl="0"/>
            <a:r>
              <a:rPr lang="fr" sz="1200" b="1" kern="1200" dirty="0">
                <a:solidFill>
                  <a:schemeClr val="tx1"/>
                </a:solidFill>
                <a:latin typeface="+mn-lt"/>
                <a:ea typeface="+mn-ea"/>
                <a:cs typeface="+mn-cs"/>
              </a:rPr>
              <a:t>une fois que tout le monde a eu une chance de répondre (vous le faites avec la balle), vous revenez ensuite dans le cercle pour ajouter des poins ou guider la discussion vers le sujet suivant...</a:t>
            </a:r>
            <a:endParaRPr lang="en-US" sz="1200" b="1" kern="1200" dirty="0">
              <a:solidFill>
                <a:schemeClr val="tx1"/>
              </a:solidFill>
              <a:latin typeface="+mn-lt"/>
              <a:ea typeface="+mn-ea"/>
              <a:cs typeface="+mn-cs"/>
            </a:endParaRPr>
          </a:p>
          <a:p>
            <a:pPr lvl="0" rtl="0"/>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a:t>2</a:t>
            </a:fld>
            <a:endParaRPr lang="en-GB"/>
          </a:p>
        </p:txBody>
      </p:sp>
    </p:spTree>
    <p:extLst>
      <p:ext uri="{BB962C8B-B14F-4D97-AF65-F5344CB8AC3E}">
        <p14:creationId xmlns:p14="http://schemas.microsoft.com/office/powerpoint/2010/main" val="1482557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en-US" b="1" dirty="0"/>
              <a:t>A</a:t>
            </a:r>
            <a:r>
              <a:rPr lang="fr" b="1" dirty="0"/>
              <a:t>nalyse, gestion de l’Information, mobilisation et systèmes d’apprentissage au niveau communautaire</a:t>
            </a:r>
          </a:p>
          <a:p>
            <a:pPr marL="0" lvl="0" indent="0" rtl="0">
              <a:lnSpc>
                <a:spcPct val="110000"/>
              </a:lnSpc>
              <a:spcBef>
                <a:spcPts val="0"/>
              </a:spcBef>
              <a:buFont typeface="Arial" pitchFamily="34" charset="0"/>
              <a:buChar char="•"/>
            </a:pPr>
            <a:r>
              <a:rPr lang="fr" sz="1200" dirty="0"/>
              <a:t>      Support aux communautés pour </a:t>
            </a:r>
            <a:r>
              <a:rPr lang="fr" sz="1200" i="0" dirty="0"/>
              <a:t>initier</a:t>
            </a:r>
            <a:r>
              <a:rPr lang="fr" sz="1200" dirty="0"/>
              <a:t> </a:t>
            </a:r>
            <a:r>
              <a:rPr lang="fr" sz="1000" dirty="0"/>
              <a:t>promptement</a:t>
            </a:r>
            <a:r>
              <a:rPr lang="fr" sz="1200" dirty="0"/>
              <a:t> (et soutenir) leur propre analyse rapide de</a:t>
            </a:r>
            <a:r>
              <a:rPr lang="fr" sz="1200" baseline="0" dirty="0"/>
              <a:t> la </a:t>
            </a:r>
            <a:r>
              <a:rPr lang="fr" sz="1200" dirty="0"/>
              <a:t>situation et enquête appréciative</a:t>
            </a:r>
          </a:p>
          <a:p>
            <a:pPr marL="293688" indent="-293688" rtl="0">
              <a:buFont typeface="Arial" pitchFamily="34" charset="0"/>
              <a:buChar char="•"/>
            </a:pPr>
            <a:r>
              <a:rPr lang="fr" sz="1200" dirty="0"/>
              <a:t>Génération</a:t>
            </a:r>
            <a:r>
              <a:rPr lang="fr" sz="1200" baseline="0" dirty="0"/>
              <a:t> </a:t>
            </a:r>
            <a:r>
              <a:rPr lang="fr" sz="1200" dirty="0"/>
              <a:t> de nouvelles ou de plus grandes initiatives</a:t>
            </a:r>
            <a:endParaRPr lang="en-GB" sz="1200" dirty="0"/>
          </a:p>
          <a:p>
            <a:pPr marL="293688" indent="-293688" rtl="0">
              <a:buFont typeface="Arial" pitchFamily="34" charset="0"/>
              <a:buChar char="•"/>
            </a:pPr>
            <a:r>
              <a:rPr lang="fr" sz="1200" dirty="0"/>
              <a:t>Apprentissage à partir des réponses immédiates</a:t>
            </a:r>
          </a:p>
          <a:p>
            <a:pPr marL="293688" indent="-293688" rtl="0">
              <a:buFont typeface="Arial" pitchFamily="34" charset="0"/>
              <a:buChar char="•"/>
            </a:pPr>
            <a:r>
              <a:rPr lang="fr" sz="1200" dirty="0"/>
              <a:t>Analyse des lacunes</a:t>
            </a:r>
          </a:p>
          <a:p>
            <a:pPr marL="293688" indent="-293688" rtl="0">
              <a:buFont typeface="Arial" pitchFamily="34" charset="0"/>
              <a:buChar char="•"/>
            </a:pPr>
            <a:r>
              <a:rPr lang="fr" sz="1200" dirty="0"/>
              <a:t>Problèmes de pouvoir</a:t>
            </a:r>
            <a:r>
              <a:rPr lang="fr" sz="1200" baseline="0" dirty="0"/>
              <a:t> (autorité)</a:t>
            </a:r>
            <a:r>
              <a:rPr lang="fr" sz="1200" dirty="0"/>
              <a:t> et relationnels, systèmes de redevabilité</a:t>
            </a:r>
          </a:p>
          <a:p>
            <a:pPr marL="293688" indent="-293688" rtl="0">
              <a:buFont typeface="Arial" pitchFamily="34" charset="0"/>
              <a:buChar char="•"/>
            </a:pPr>
            <a:r>
              <a:rPr lang="fr" sz="1200" dirty="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rtl="0"/>
              <a:t>3</a:t>
            </a:fld>
            <a:endParaRPr lang="en-GB"/>
          </a:p>
        </p:txBody>
      </p:sp>
    </p:spTree>
    <p:extLst>
      <p:ext uri="{BB962C8B-B14F-4D97-AF65-F5344CB8AC3E}">
        <p14:creationId xmlns:p14="http://schemas.microsoft.com/office/powerpoint/2010/main" val="4007768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endParaRPr lang="en-GB"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Le point clé est que PALC et les micro-subventions sont les deux faces d’une même pièce : bien souvent l’utilisation de micro-subventions catalyse et facilite partiellement « l’action » qui est la partie critique du PALC à partir de laquelle l’apprentissage et davantage d’actions sont ensuite menés.</a:t>
            </a:r>
          </a:p>
          <a:p>
            <a:pPr lvl="0" rtl="0"/>
            <a:endParaRPr lang="en-GB" sz="1200" kern="1200" baseline="0" dirty="0">
              <a:solidFill>
                <a:schemeClr val="tx1"/>
              </a:solidFill>
              <a:latin typeface="+mn-lt"/>
              <a:ea typeface="+mn-ea"/>
              <a:cs typeface="+mn-cs"/>
            </a:endParaRPr>
          </a:p>
          <a:p>
            <a:pPr lvl="0" rtl="0"/>
            <a:r>
              <a:rPr lang="fr" sz="1200" b="1" kern="1200" dirty="0">
                <a:solidFill>
                  <a:schemeClr val="tx1"/>
                </a:solidFill>
                <a:latin typeface="+mn-lt"/>
                <a:ea typeface="+mn-ea"/>
                <a:cs typeface="+mn-cs"/>
              </a:rPr>
              <a:t>Ils sont un moyen d’arriver à une fin... la fin à long terme étant qu’ils catalysent les communautés et le gouvernement local pour trouver d’autres sources de financement (des contributions communautaires plus grandes, les budgets du gouvernement, la diaspora, le secteur privé) pouvant</a:t>
            </a:r>
            <a:r>
              <a:rPr lang="fr" sz="1200" b="1" kern="1200" baseline="0" dirty="0">
                <a:solidFill>
                  <a:schemeClr val="tx1"/>
                </a:solidFill>
                <a:latin typeface="+mn-lt"/>
                <a:ea typeface="+mn-ea"/>
                <a:cs typeface="+mn-cs"/>
              </a:rPr>
              <a:t> supporter des </a:t>
            </a:r>
            <a:r>
              <a:rPr lang="fr" sz="1200" b="1" kern="1200" baseline="0" dirty="0">
                <a:solidFill>
                  <a:srgbClr val="FF0000"/>
                </a:solidFill>
                <a:latin typeface="+mn-lt"/>
                <a:ea typeface="+mn-ea"/>
                <a:cs typeface="+mn-cs"/>
              </a:rPr>
              <a:t>changements </a:t>
            </a:r>
            <a:r>
              <a:rPr lang="fr" sz="1200" b="1" kern="1200" dirty="0">
                <a:solidFill>
                  <a:srgbClr val="FF0000"/>
                </a:solidFill>
                <a:latin typeface="+mn-lt"/>
                <a:ea typeface="+mn-ea"/>
                <a:cs typeface="+mn-cs"/>
              </a:rPr>
              <a:t>transformateurs </a:t>
            </a:r>
            <a:r>
              <a:rPr lang="fr" sz="1200" b="1" kern="1200" dirty="0">
                <a:solidFill>
                  <a:schemeClr val="tx1"/>
                </a:solidFill>
                <a:latin typeface="+mn-lt"/>
                <a:ea typeface="+mn-ea"/>
                <a:cs typeface="+mn-cs"/>
              </a:rPr>
              <a:t>à plus long terme.</a:t>
            </a:r>
          </a:p>
          <a:p>
            <a:pPr lvl="0" rtl="0"/>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dirty="0">
                <a:solidFill>
                  <a:schemeClr val="tx1"/>
                </a:solidFill>
                <a:latin typeface="+mn-lt"/>
                <a:ea typeface="+mn-ea"/>
                <a:cs typeface="+mn-cs"/>
              </a:rPr>
              <a:t>Mentionner que maintenant CaLP (La communauté de pratique du programme d’alloation en espèces « CASH ») et ODI pensent désormais inclure les subventions </a:t>
            </a:r>
            <a:r>
              <a:rPr lang="fr" sz="1200" kern="1200" dirty="0">
                <a:solidFill>
                  <a:srgbClr val="FF0000"/>
                </a:solidFill>
                <a:latin typeface="+mn-lt"/>
                <a:ea typeface="+mn-ea"/>
                <a:cs typeface="+mn-cs"/>
              </a:rPr>
              <a:t>communautaires</a:t>
            </a:r>
            <a:r>
              <a:rPr lang="en-US" sz="1200" kern="1200" baseline="0" dirty="0">
                <a:solidFill>
                  <a:srgbClr val="FF0000"/>
                </a:solidFill>
                <a:latin typeface="+mn-lt"/>
                <a:ea typeface="+mn-ea"/>
                <a:cs typeface="+mn-cs"/>
              </a:rPr>
              <a:t> </a:t>
            </a:r>
            <a:r>
              <a:rPr lang="fr" sz="1200" kern="1200" dirty="0">
                <a:solidFill>
                  <a:srgbClr val="FF0000"/>
                </a:solidFill>
                <a:latin typeface="+mn-lt"/>
                <a:ea typeface="+mn-ea"/>
                <a:cs typeface="+mn-cs"/>
              </a:rPr>
              <a:t>en espèces </a:t>
            </a:r>
          </a:p>
          <a:p>
            <a:pPr lvl="0" rtl="0"/>
            <a:r>
              <a:rPr lang="fr" sz="1200" kern="1200" dirty="0">
                <a:solidFill>
                  <a:schemeClr val="tx1"/>
                </a:solidFill>
                <a:latin typeface="+mn-lt"/>
                <a:ea typeface="+mn-ea"/>
                <a:cs typeface="+mn-cs"/>
              </a:rPr>
              <a:t>Les micro-subventions sont l’un</a:t>
            </a:r>
            <a:r>
              <a:rPr lang="fr" sz="1200" kern="1200" baseline="0" dirty="0">
                <a:solidFill>
                  <a:schemeClr val="tx1"/>
                </a:solidFill>
                <a:latin typeface="+mn-lt"/>
                <a:ea typeface="+mn-ea"/>
                <a:cs typeface="+mn-cs"/>
              </a:rPr>
              <a:t> </a:t>
            </a:r>
            <a:r>
              <a:rPr lang="fr" sz="1200" kern="1200" dirty="0">
                <a:solidFill>
                  <a:schemeClr val="tx1"/>
                </a:solidFill>
                <a:latin typeface="+mn-lt"/>
                <a:ea typeface="+mn-ea"/>
                <a:cs typeface="+mn-cs"/>
              </a:rPr>
              <a:t>des outils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4</a:t>
            </a:fld>
            <a:endParaRPr lang="en-GB"/>
          </a:p>
        </p:txBody>
      </p:sp>
    </p:spTree>
    <p:extLst>
      <p:ext uri="{BB962C8B-B14F-4D97-AF65-F5344CB8AC3E}">
        <p14:creationId xmlns:p14="http://schemas.microsoft.com/office/powerpoint/2010/main" val="4096963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85000" lnSpcReduction="20000"/>
          </a:bodyPr>
          <a:lstStyle/>
          <a:p>
            <a:pPr rtl="0"/>
            <a:r>
              <a:rPr lang="fr" sz="1200" kern="1200" dirty="0">
                <a:solidFill>
                  <a:schemeClr val="tx1"/>
                </a:solidFill>
                <a:latin typeface="+mn-lt"/>
                <a:ea typeface="+mn-ea"/>
                <a:cs typeface="+mn-cs"/>
              </a:rPr>
              <a:t>Diapositif 4 : Séance de discussion plénière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Porter les points de vue recueillis de la séance plénière de brainstorming</a:t>
            </a:r>
            <a:r>
              <a:rPr lang="fr" sz="1200" kern="1200" baseline="0" dirty="0">
                <a:solidFill>
                  <a:schemeClr val="tx1"/>
                </a:solidFill>
                <a:latin typeface="+mn-lt"/>
                <a:ea typeface="+mn-ea"/>
                <a:cs typeface="+mn-cs"/>
              </a:rPr>
              <a:t> </a:t>
            </a:r>
            <a:r>
              <a:rPr lang="fr" sz="1200" kern="1200" dirty="0">
                <a:solidFill>
                  <a:schemeClr val="tx1"/>
                </a:solidFill>
                <a:latin typeface="+mn-lt"/>
                <a:ea typeface="+mn-ea"/>
                <a:cs typeface="+mn-cs"/>
              </a:rPr>
              <a:t>sur un </a:t>
            </a:r>
            <a:r>
              <a:rPr lang="en-US" sz="1200" kern="1200" dirty="0">
                <a:solidFill>
                  <a:schemeClr val="tx1"/>
                </a:solidFill>
                <a:latin typeface="+mn-lt"/>
                <a:ea typeface="+mn-ea"/>
                <a:cs typeface="+mn-cs"/>
              </a:rPr>
              <a:t>flip chart</a:t>
            </a:r>
          </a:p>
          <a:p>
            <a:pPr lvl="0" rtl="0"/>
            <a:r>
              <a:rPr lang="fr" sz="1200" kern="1200" dirty="0">
                <a:solidFill>
                  <a:schemeClr val="tx1"/>
                </a:solidFill>
                <a:latin typeface="+mn-lt"/>
                <a:ea typeface="+mn-ea"/>
                <a:cs typeface="+mn-cs"/>
              </a:rPr>
              <a:t>Pourquoi utiliser des micro-subventions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Favorise le choix local</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Contribue au marché local</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Rentable etc.</a:t>
            </a:r>
          </a:p>
          <a:p>
            <a:pPr lvl="1" rtl="0"/>
            <a:r>
              <a:rPr lang="fr" sz="1200" b="1" kern="1200" dirty="0">
                <a:solidFill>
                  <a:schemeClr val="tx1"/>
                </a:solidFill>
                <a:latin typeface="+mn-lt"/>
                <a:ea typeface="+mn-ea"/>
                <a:cs typeface="+mn-cs"/>
              </a:rPr>
              <a:t>Points clés: Les micro-subventions sont perçus comme un des moyens clé de transfert réel de pratique</a:t>
            </a:r>
            <a:r>
              <a:rPr lang="fr" sz="1200" b="1" kern="1200" baseline="0" dirty="0">
                <a:solidFill>
                  <a:schemeClr val="tx1"/>
                </a:solidFill>
                <a:latin typeface="+mn-lt"/>
                <a:ea typeface="+mn-ea"/>
                <a:cs typeface="+mn-cs"/>
              </a:rPr>
              <a:t> d’autorité/</a:t>
            </a:r>
            <a:r>
              <a:rPr lang="fr" sz="1200" b="1" kern="1200" dirty="0">
                <a:solidFill>
                  <a:schemeClr val="tx1"/>
                </a:solidFill>
                <a:latin typeface="+mn-lt"/>
                <a:ea typeface="+mn-ea"/>
                <a:cs typeface="+mn-cs"/>
              </a:rPr>
              <a:t>pouvoir : transmettre le contrôle du budget (sans quoi une bonne partie de « la contribution reste souvent qu’une simple consultation.</a:t>
            </a:r>
          </a:p>
          <a:p>
            <a:pPr lvl="1" rtl="0"/>
            <a:endParaRPr lang="en-GB" sz="1200" b="1" kern="1200" baseline="0" dirty="0">
              <a:solidFill>
                <a:schemeClr val="tx1"/>
              </a:solidFill>
              <a:latin typeface="+mn-lt"/>
              <a:ea typeface="+mn-ea"/>
              <a:cs typeface="+mn-cs"/>
            </a:endParaRPr>
          </a:p>
          <a:p>
            <a:pPr lvl="0" rtl="0"/>
            <a:r>
              <a:rPr lang="fr" sz="1200" kern="1200" dirty="0">
                <a:solidFill>
                  <a:schemeClr val="tx1"/>
                </a:solidFill>
                <a:latin typeface="+mn-lt"/>
                <a:ea typeface="+mn-ea"/>
                <a:cs typeface="+mn-cs"/>
              </a:rPr>
              <a:t>Pourquoi pas un programme HH d’allocation</a:t>
            </a:r>
            <a:r>
              <a:rPr lang="fr" sz="1200" kern="1200" baseline="0" dirty="0">
                <a:solidFill>
                  <a:schemeClr val="tx1"/>
                </a:solidFill>
                <a:latin typeface="+mn-lt"/>
                <a:ea typeface="+mn-ea"/>
                <a:cs typeface="+mn-cs"/>
              </a:rPr>
              <a:t> en espèces (CASH)</a:t>
            </a:r>
            <a:r>
              <a:rPr lang="fr" sz="1200" kern="1200" dirty="0">
                <a:solidFill>
                  <a:schemeClr val="tx1"/>
                </a:solidFill>
                <a:latin typeface="+mn-lt"/>
                <a:ea typeface="+mn-ea"/>
                <a:cs typeface="+mn-cs"/>
              </a:rPr>
              <a:t>  ?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Les catastropes</a:t>
            </a:r>
            <a:r>
              <a:rPr lang="fr" sz="1200" kern="1200" baseline="0" dirty="0">
                <a:solidFill>
                  <a:schemeClr val="tx1"/>
                </a:solidFill>
                <a:latin typeface="+mn-lt"/>
                <a:ea typeface="+mn-ea"/>
                <a:cs typeface="+mn-cs"/>
              </a:rPr>
              <a:t> favorisent la s</a:t>
            </a:r>
            <a:r>
              <a:rPr lang="fr" sz="1200" kern="1200" dirty="0">
                <a:solidFill>
                  <a:schemeClr val="tx1"/>
                </a:solidFill>
                <a:latin typeface="+mn-lt"/>
                <a:ea typeface="+mn-ea"/>
                <a:cs typeface="+mn-cs"/>
              </a:rPr>
              <a:t>olidarité et la coh</a:t>
            </a:r>
            <a:r>
              <a:rPr lang="en-US" sz="1200" kern="1200" dirty="0">
                <a:solidFill>
                  <a:schemeClr val="tx1"/>
                </a:solidFill>
                <a:latin typeface="+mn-lt"/>
                <a:ea typeface="+mn-ea"/>
                <a:cs typeface="+mn-cs"/>
              </a:rPr>
              <a:t>é</a:t>
            </a:r>
            <a:r>
              <a:rPr lang="fr" sz="1200" kern="1200" dirty="0">
                <a:solidFill>
                  <a:schemeClr val="tx1"/>
                </a:solidFill>
                <a:latin typeface="+mn-lt"/>
                <a:ea typeface="+mn-ea"/>
                <a:cs typeface="+mn-cs"/>
              </a:rPr>
              <a:t>sion</a:t>
            </a:r>
            <a:r>
              <a:rPr lang="en-US" sz="1200" kern="1200" baseline="0" dirty="0">
                <a:solidFill>
                  <a:schemeClr val="tx1"/>
                </a:solidFill>
                <a:latin typeface="+mn-lt"/>
                <a:ea typeface="+mn-ea"/>
                <a:cs typeface="+mn-cs"/>
              </a:rPr>
              <a:t> </a:t>
            </a:r>
            <a:r>
              <a:rPr lang="fr" sz="1200" kern="1200" dirty="0">
                <a:solidFill>
                  <a:schemeClr val="tx1"/>
                </a:solidFill>
                <a:latin typeface="+mn-lt"/>
                <a:ea typeface="+mn-ea"/>
                <a:cs typeface="+mn-cs"/>
              </a:rPr>
              <a:t>pour supporter des réseaux existants afin d’éviter que les gens chuttent (composante psychosociale).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Les subventions HH en cash (espèces) sont également très bonnes et complémentent bien les subventions communautaires.</a:t>
            </a:r>
            <a:endParaRPr lang="en-US" sz="1200" kern="1200" dirty="0">
              <a:solidFill>
                <a:schemeClr val="tx1"/>
              </a:solidFill>
              <a:latin typeface="+mn-lt"/>
              <a:ea typeface="+mn-ea"/>
              <a:cs typeface="+mn-cs"/>
            </a:endParaRPr>
          </a:p>
          <a:p>
            <a:pPr lvl="1" rtl="0"/>
            <a:endParaRPr lang="en-GB" sz="1200" b="1" kern="1200" dirty="0">
              <a:solidFill>
                <a:schemeClr val="tx1"/>
              </a:solidFill>
              <a:latin typeface="+mn-lt"/>
              <a:ea typeface="+mn-ea"/>
              <a:cs typeface="+mn-cs"/>
            </a:endParaRPr>
          </a:p>
          <a:p>
            <a:pPr lvl="1" rtl="0"/>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Signalez que les partenaires locaux y sont habitués ; nous savons comment elles fonctionnent. Ce que nous ne savons pas c’est de les utiliser dans la réponse et à selon l’échelle.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Y-a-t-il de réels avantages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Avoir une liste de vérification d’exemples pratiques pour présenter les avantages de micro-subventions (type PVCA)</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Peut-on gérer le risque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Nous reconnaissons qu’il existe des risques, mais à la fin de la journée nous pouvons développer un système qui puisse réduireles risques.</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Pourquoi pas un programme HH CASH  ?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Les</a:t>
            </a:r>
            <a:r>
              <a:rPr lang="fr" sz="1200" kern="1200" baseline="0" dirty="0">
                <a:solidFill>
                  <a:schemeClr val="tx1"/>
                </a:solidFill>
                <a:latin typeface="+mn-lt"/>
                <a:ea typeface="+mn-ea"/>
                <a:cs typeface="+mn-cs"/>
              </a:rPr>
              <a:t> catastrophes </a:t>
            </a:r>
            <a:r>
              <a:rPr lang="fr" sz="1200" kern="1200" dirty="0">
                <a:solidFill>
                  <a:schemeClr val="tx1"/>
                </a:solidFill>
                <a:latin typeface="+mn-lt"/>
                <a:ea typeface="+mn-ea"/>
                <a:cs typeface="+mn-cs"/>
              </a:rPr>
              <a:t>favorisent la solidarité et la coh</a:t>
            </a:r>
            <a:r>
              <a:rPr lang="en-US" sz="1200" kern="1200" dirty="0">
                <a:solidFill>
                  <a:schemeClr val="tx1"/>
                </a:solidFill>
                <a:latin typeface="+mn-lt"/>
                <a:ea typeface="+mn-ea"/>
                <a:cs typeface="+mn-cs"/>
              </a:rPr>
              <a:t>e</a:t>
            </a:r>
            <a:r>
              <a:rPr lang="fr" sz="1200" kern="1200" dirty="0">
                <a:solidFill>
                  <a:schemeClr val="tx1"/>
                </a:solidFill>
                <a:latin typeface="+mn-lt"/>
                <a:ea typeface="+mn-ea"/>
                <a:cs typeface="+mn-cs"/>
              </a:rPr>
              <a:t>sion</a:t>
            </a:r>
            <a:r>
              <a:rPr lang="en-US" sz="1200" kern="1200" baseline="0" dirty="0">
                <a:solidFill>
                  <a:schemeClr val="tx1"/>
                </a:solidFill>
                <a:latin typeface="+mn-lt"/>
                <a:ea typeface="+mn-ea"/>
                <a:cs typeface="+mn-cs"/>
              </a:rPr>
              <a:t> </a:t>
            </a:r>
            <a:r>
              <a:rPr lang="fr" sz="1200" kern="1200" dirty="0">
                <a:solidFill>
                  <a:schemeClr val="tx1"/>
                </a:solidFill>
                <a:latin typeface="+mn-lt"/>
                <a:ea typeface="+mn-ea"/>
                <a:cs typeface="+mn-cs"/>
              </a:rPr>
              <a:t>pour supporter des réseaux existants afin d’éviter que les gens chuttent (composante psychosociale).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Les subventions en espèces (CASH)</a:t>
            </a:r>
            <a:r>
              <a:rPr lang="fr" sz="1200" kern="1200" baseline="0" dirty="0">
                <a:solidFill>
                  <a:schemeClr val="tx1"/>
                </a:solidFill>
                <a:latin typeface="+mn-lt"/>
                <a:ea typeface="+mn-ea"/>
                <a:cs typeface="+mn-cs"/>
              </a:rPr>
              <a:t> </a:t>
            </a:r>
            <a:r>
              <a:rPr lang="fr" sz="1200" kern="1200" dirty="0">
                <a:solidFill>
                  <a:schemeClr val="tx1"/>
                </a:solidFill>
                <a:latin typeface="+mn-lt"/>
                <a:ea typeface="+mn-ea"/>
                <a:cs typeface="+mn-cs"/>
              </a:rPr>
              <a:t>HH sont également très bonnes et complètent bien les subventions communautaires en espèces.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6</a:t>
            </a:fld>
            <a:endParaRPr lang="en-GB"/>
          </a:p>
        </p:txBody>
      </p:sp>
    </p:spTree>
    <p:extLst>
      <p:ext uri="{BB962C8B-B14F-4D97-AF65-F5344CB8AC3E}">
        <p14:creationId xmlns:p14="http://schemas.microsoft.com/office/powerpoint/2010/main" val="2209381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NZ"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7</a:t>
            </a:fld>
            <a:endParaRPr lang="en-GB"/>
          </a:p>
        </p:txBody>
      </p:sp>
    </p:spTree>
    <p:extLst>
      <p:ext uri="{BB962C8B-B14F-4D97-AF65-F5344CB8AC3E}">
        <p14:creationId xmlns:p14="http://schemas.microsoft.com/office/powerpoint/2010/main" val="4984235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B7877386-3080-40A6-81C4-6DC7A47E26BD}" type="slidenum">
              <a:rPr lang="en-GB" smtClean="0"/>
              <a:pPr rtl="0"/>
              <a:t>8</a:t>
            </a:fld>
            <a:endParaRPr lang="en-GB"/>
          </a:p>
        </p:txBody>
      </p:sp>
    </p:spTree>
    <p:extLst>
      <p:ext uri="{BB962C8B-B14F-4D97-AF65-F5344CB8AC3E}">
        <p14:creationId xmlns:p14="http://schemas.microsoft.com/office/powerpoint/2010/main" val="1825338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Plénière courte: Quels sont les risques éventuelles</a:t>
            </a:r>
            <a:r>
              <a:rPr lang="fr" sz="1200" kern="1200" baseline="0" dirty="0">
                <a:solidFill>
                  <a:schemeClr val="tx1"/>
                </a:solidFill>
                <a:latin typeface="+mn-lt"/>
                <a:ea typeface="+mn-ea"/>
                <a:cs typeface="+mn-cs"/>
              </a:rPr>
              <a:t> vous basant sur vos </a:t>
            </a:r>
            <a:r>
              <a:rPr lang="fr" sz="1200" kern="1200" dirty="0">
                <a:solidFill>
                  <a:schemeClr val="tx1"/>
                </a:solidFill>
                <a:latin typeface="+mn-lt"/>
                <a:ea typeface="+mn-ea"/>
                <a:cs typeface="+mn-cs"/>
              </a:rPr>
              <a:t>expériences ? Prenez note.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Signalez que nous sommes conscients de l’existence de risques. Nous avons simplement besoin de trouver une manière de les réduire.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Présentez la contrainte possible d’une pratique que nous devons garder en tête.</a:t>
            </a:r>
            <a:endParaRPr lang="en-US" sz="1200" kern="1200" dirty="0">
              <a:solidFill>
                <a:schemeClr val="tx1"/>
              </a:solidFill>
              <a:latin typeface="+mn-lt"/>
              <a:ea typeface="+mn-ea"/>
              <a:cs typeface="+mn-cs"/>
            </a:endParaRPr>
          </a:p>
          <a:p>
            <a:pPr rtl="0"/>
            <a:endParaRPr lang="en-GB"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13</a:t>
            </a:fld>
            <a:endParaRPr lang="en-GB"/>
          </a:p>
        </p:txBody>
      </p:sp>
    </p:spTree>
    <p:extLst>
      <p:ext uri="{BB962C8B-B14F-4D97-AF65-F5344CB8AC3E}">
        <p14:creationId xmlns:p14="http://schemas.microsoft.com/office/powerpoint/2010/main" val="1986612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B7877386-3080-40A6-81C4-6DC7A47E26BD}" type="slidenum">
              <a:rPr lang="en-GB" smtClean="0"/>
              <a:pPr rtl="0"/>
              <a:t>17</a:t>
            </a:fld>
            <a:endParaRPr lang="en-GB"/>
          </a:p>
        </p:txBody>
      </p:sp>
    </p:spTree>
    <p:extLst>
      <p:ext uri="{BB962C8B-B14F-4D97-AF65-F5344CB8AC3E}">
        <p14:creationId xmlns:p14="http://schemas.microsoft.com/office/powerpoint/2010/main" val="1390394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p>
        </p:txBody>
      </p:sp>
      <p:sp>
        <p:nvSpPr>
          <p:cNvPr id="4" name="Date Placeholder 3"/>
          <p:cNvSpPr>
            <a:spLocks noGrp="1"/>
          </p:cNvSpPr>
          <p:nvPr>
            <p:ph type="dt" sz="half" idx="10"/>
          </p:nvPr>
        </p:nvSpPr>
        <p:spPr/>
        <p:txBody>
          <a:bodyPr rtlCol="0"/>
          <a:lstStyle/>
          <a:p>
            <a:pPr rtl="0"/>
            <a:r>
              <a:rPr lang="en-US"/>
              <a:t>1/29/2019</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1/29/2019</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1/29/2019</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1/29/2019</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US"/>
              <a:t>1/29/2019</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p:cNvSpPr>
            <a:spLocks noGrp="1"/>
          </p:cNvSpPr>
          <p:nvPr>
            <p:ph type="dt" sz="half" idx="10"/>
          </p:nvPr>
        </p:nvSpPr>
        <p:spPr/>
        <p:txBody>
          <a:bodyPr rtlCol="0"/>
          <a:lstStyle/>
          <a:p>
            <a:pPr rtl="0"/>
            <a:r>
              <a:rPr lang="en-US"/>
              <a:t>1/29/2019</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p:cNvSpPr>
            <a:spLocks noGrp="1"/>
          </p:cNvSpPr>
          <p:nvPr>
            <p:ph type="dt" sz="half" idx="10"/>
          </p:nvPr>
        </p:nvSpPr>
        <p:spPr/>
        <p:txBody>
          <a:bodyPr rtlCol="0"/>
          <a:lstStyle/>
          <a:p>
            <a:pPr rtl="0"/>
            <a:r>
              <a:rPr lang="en-US"/>
              <a:t>1/29/2019</a:t>
            </a:r>
          </a:p>
        </p:txBody>
      </p:sp>
      <p:sp>
        <p:nvSpPr>
          <p:cNvPr id="8" name="Footer Placeholder 7"/>
          <p:cNvSpPr>
            <a:spLocks noGrp="1"/>
          </p:cNvSpPr>
          <p:nvPr>
            <p:ph type="ftr" sz="quarter" idx="11"/>
          </p:nvPr>
        </p:nvSpPr>
        <p:spPr/>
        <p:txBody>
          <a:bodyPr rtlCol="0"/>
          <a:lstStyle/>
          <a:p>
            <a:pPr rtl="0"/>
            <a:endParaRPr lang="en-US"/>
          </a:p>
        </p:txBody>
      </p:sp>
      <p:sp>
        <p:nvSpPr>
          <p:cNvPr id="9" name="Slide Number Placeholder 8"/>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Date Placeholder 2"/>
          <p:cNvSpPr>
            <a:spLocks noGrp="1"/>
          </p:cNvSpPr>
          <p:nvPr>
            <p:ph type="dt" sz="half" idx="10"/>
          </p:nvPr>
        </p:nvSpPr>
        <p:spPr/>
        <p:txBody>
          <a:bodyPr rtlCol="0"/>
          <a:lstStyle/>
          <a:p>
            <a:pPr rtl="0"/>
            <a:r>
              <a:rPr lang="en-US"/>
              <a:t>1/29/2019</a:t>
            </a:r>
          </a:p>
        </p:txBody>
      </p:sp>
      <p:sp>
        <p:nvSpPr>
          <p:cNvPr id="4" name="Footer Placeholder 3"/>
          <p:cNvSpPr>
            <a:spLocks noGrp="1"/>
          </p:cNvSpPr>
          <p:nvPr>
            <p:ph type="ftr" sz="quarter" idx="11"/>
          </p:nvPr>
        </p:nvSpPr>
        <p:spPr/>
        <p:txBody>
          <a:bodyPr rtlCol="0"/>
          <a:lstStyle/>
          <a:p>
            <a:pPr rtl="0"/>
            <a:endParaRPr lang="en-US"/>
          </a:p>
        </p:txBody>
      </p:sp>
      <p:sp>
        <p:nvSpPr>
          <p:cNvPr id="5" name="Slide Number Placeholder 4"/>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US"/>
              <a:t>1/29/2019</a:t>
            </a:r>
          </a:p>
        </p:txBody>
      </p:sp>
      <p:sp>
        <p:nvSpPr>
          <p:cNvPr id="3" name="Footer Placeholder 2"/>
          <p:cNvSpPr>
            <a:spLocks noGrp="1"/>
          </p:cNvSpPr>
          <p:nvPr>
            <p:ph type="ftr" sz="quarter" idx="11"/>
          </p:nvPr>
        </p:nvSpPr>
        <p:spPr/>
        <p:txBody>
          <a:bodyPr rtlCol="0"/>
          <a:lstStyle/>
          <a:p>
            <a:pPr rtl="0"/>
            <a:endParaRPr lang="en-US"/>
          </a:p>
        </p:txBody>
      </p:sp>
      <p:sp>
        <p:nvSpPr>
          <p:cNvPr id="4" name="Slide Number Placeholder 3"/>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1/29/2019</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1/29/2019</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US"/>
              <a:t>29/1/2019</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lstStyle/>
          <a:p>
            <a:pPr rtl="0"/>
            <a:r>
              <a:rPr lang="fr"/>
              <a:t>Jour 3</a:t>
            </a:r>
            <a:endParaRPr lang="en-US" dirty="0"/>
          </a:p>
        </p:txBody>
      </p:sp>
      <p:sp>
        <p:nvSpPr>
          <p:cNvPr id="3" name="Subtitle 2"/>
          <p:cNvSpPr>
            <a:spLocks noGrp="1"/>
          </p:cNvSpPr>
          <p:nvPr>
            <p:ph type="subTitle" idx="1"/>
          </p:nvPr>
        </p:nvSpPr>
        <p:spPr/>
        <p:txBody>
          <a:bodyPr rtlCol="0"/>
          <a:lstStyle/>
          <a:p>
            <a:pPr rtl="0"/>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rtlCol="0">
            <a:normAutofit fontScale="55000" lnSpcReduction="20000"/>
          </a:bodyPr>
          <a:lstStyle/>
          <a:p>
            <a:pPr rtl="0">
              <a:buNone/>
            </a:pPr>
            <a:r>
              <a:rPr lang="fr" b="1" dirty="0"/>
              <a:t>Protection, paix, droits, gouvernance – suite</a:t>
            </a:r>
            <a:endParaRPr lang="en-GB" dirty="0"/>
          </a:p>
          <a:p>
            <a:pPr rtl="0">
              <a:buNone/>
            </a:pPr>
            <a:endParaRPr lang="en-GB" dirty="0"/>
          </a:p>
          <a:p>
            <a:pPr rtl="0"/>
            <a:r>
              <a:rPr lang="fr" dirty="0"/>
              <a:t>Association de jeunes des deux côtés du clubs de jeunesse, football, netball (3000 $ pour jusqu’à 200 membres)</a:t>
            </a:r>
            <a:endParaRPr lang="en-GB" dirty="0"/>
          </a:p>
          <a:p>
            <a:pPr lvl="0" rtl="0"/>
            <a:r>
              <a:rPr lang="fr" dirty="0"/>
              <a:t>Leaders communautaires et CBOs facilitant ateliers de non-violence/paix et conférences (2 $,</a:t>
            </a:r>
            <a:endParaRPr lang="en-GB" dirty="0"/>
          </a:p>
          <a:p>
            <a:pPr lvl="0" rtl="0"/>
            <a:r>
              <a:rPr lang="fr" dirty="0"/>
              <a:t>Cinéma mobile, pièces de théâtre et spectacles de marionnettes organisés par les organisations communautaires (1 500 $ pour les matériaux, transports, primes)</a:t>
            </a:r>
            <a:endParaRPr lang="en-GB" dirty="0"/>
          </a:p>
          <a:p>
            <a:pPr lvl="0" rtl="0"/>
            <a:r>
              <a:rPr lang="fr" dirty="0"/>
              <a:t>Education pour la paix/clubs d’éducation civique (25 000 $, plus 100 $ par club)</a:t>
            </a:r>
            <a:endParaRPr lang="en-GB" dirty="0"/>
          </a:p>
          <a:p>
            <a:pPr lvl="0" rtl="0"/>
            <a:r>
              <a:rPr lang="fr" dirty="0"/>
              <a:t>Dialogue interreligieux /conférence (100 $ - 600 $ pour le transport et les repas)</a:t>
            </a:r>
            <a:endParaRPr lang="en-GB" dirty="0"/>
          </a:p>
          <a:p>
            <a:pPr lvl="0" rtl="0"/>
            <a:r>
              <a:rPr lang="fr" dirty="0"/>
              <a:t>Formation de la police locale sur la sensibilité aux conflits et le maintien de l’ordre</a:t>
            </a:r>
            <a:endParaRPr lang="en-GB" dirty="0"/>
          </a:p>
          <a:p>
            <a:pPr lvl="0" rtl="0"/>
            <a:r>
              <a:rPr lang="fr" dirty="0"/>
              <a:t>Accès des femmes à la justice (Mecs/judiciaire/police) </a:t>
            </a:r>
            <a:endParaRPr lang="en-GB" dirty="0"/>
          </a:p>
          <a:p>
            <a:pPr lvl="0" rtl="0"/>
            <a:r>
              <a:rPr lang="fr" dirty="0"/>
              <a:t>Leadership et redevabilité, facilitation, formation sur la résolution de conflits : structures formelles et traditionnelles</a:t>
            </a:r>
          </a:p>
          <a:p>
            <a:pPr rtl="0">
              <a:buNone/>
            </a:pPr>
            <a:endParaRPr lang="en-GB" dirty="0"/>
          </a:p>
          <a:p>
            <a:pPr rtl="0">
              <a:buNone/>
            </a:pPr>
            <a:r>
              <a:rPr lang="fr" b="1" dirty="0"/>
              <a:t>Recherche, apprentissage, connexion, mobilité</a:t>
            </a:r>
            <a:endParaRPr lang="en-GB" dirty="0"/>
          </a:p>
          <a:p>
            <a:pPr lvl="0" rtl="0"/>
            <a:r>
              <a:rPr lang="fr" dirty="0"/>
              <a:t>Groupes de protection, groupes de jeunesse, </a:t>
            </a:r>
          </a:p>
        </p:txBody>
      </p:sp>
      <p:pic>
        <p:nvPicPr>
          <p:cNvPr id="4" name="Graphic 28" descr="Presentation with bar chart">
            <a:extLst>
              <a:ext uri="{FF2B5EF4-FFF2-40B4-BE49-F238E27FC236}">
                <a16:creationId xmlns:a16="http://schemas.microsoft.com/office/drawing/2014/main" id="{651BB0B3-8D19-4706-A19C-554573C9C46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dirty="0"/>
              <a:t>Destinataires éventuelles</a:t>
            </a:r>
            <a:endParaRPr lang="en-GB" dirty="0"/>
          </a:p>
        </p:txBody>
      </p:sp>
      <p:sp>
        <p:nvSpPr>
          <p:cNvPr id="3" name="Content Placeholder 2"/>
          <p:cNvSpPr>
            <a:spLocks noGrp="1"/>
          </p:cNvSpPr>
          <p:nvPr>
            <p:ph idx="1"/>
          </p:nvPr>
        </p:nvSpPr>
        <p:spPr/>
        <p:txBody>
          <a:bodyPr rtlCol="0">
            <a:normAutofit fontScale="77500" lnSpcReduction="20000"/>
          </a:bodyPr>
          <a:lstStyle/>
          <a:p>
            <a:pPr rtl="0"/>
            <a:r>
              <a:rPr lang="fr" dirty="0"/>
              <a:t>CBOs existants</a:t>
            </a:r>
          </a:p>
          <a:p>
            <a:pPr rtl="0"/>
            <a:r>
              <a:rPr lang="fr" dirty="0"/>
              <a:t>Institutions religieuses (monastères, églises, mosquées etc.)</a:t>
            </a:r>
          </a:p>
          <a:p>
            <a:pPr rtl="0"/>
            <a:r>
              <a:rPr lang="fr" dirty="0"/>
              <a:t>Institutions locales traditionnelles (associations de services funéraires, structures de gestion des ressources naturels, groupes de justice traditionnelle</a:t>
            </a:r>
          </a:p>
          <a:p>
            <a:pPr rtl="0"/>
            <a:r>
              <a:rPr lang="fr" dirty="0"/>
              <a:t>Associations de jeunes, de femmes</a:t>
            </a:r>
          </a:p>
          <a:p>
            <a:pPr rtl="0"/>
            <a:r>
              <a:rPr lang="fr" dirty="0"/>
              <a:t>Groupes d’intérêt relatifs à la subsistance, coopératives</a:t>
            </a:r>
          </a:p>
          <a:p>
            <a:pPr rtl="0"/>
            <a:r>
              <a:rPr lang="fr" dirty="0"/>
              <a:t>Associations culturelles</a:t>
            </a:r>
          </a:p>
          <a:p>
            <a:pPr rtl="0"/>
            <a:r>
              <a:rPr lang="fr" dirty="0"/>
              <a:t>Associations professionnelles</a:t>
            </a:r>
          </a:p>
          <a:p>
            <a:pPr rtl="0"/>
            <a:r>
              <a:rPr lang="fr" dirty="0"/>
              <a:t>Associations parents/enseignants</a:t>
            </a:r>
          </a:p>
          <a:p>
            <a:pPr rtl="0"/>
            <a:r>
              <a:rPr lang="fr" dirty="0"/>
              <a:t>SHGs (groupes d’entraide) d’auto-formation émergents, </a:t>
            </a:r>
          </a:p>
          <a:p>
            <a:pPr rtl="0"/>
            <a:r>
              <a:rPr lang="fr" dirty="0"/>
              <a:t>SHGs mobilisés externes</a:t>
            </a:r>
          </a:p>
        </p:txBody>
      </p:sp>
      <p:pic>
        <p:nvPicPr>
          <p:cNvPr id="4" name="Graphic 28" descr="Presentation with bar chart">
            <a:extLst>
              <a:ext uri="{FF2B5EF4-FFF2-40B4-BE49-F238E27FC236}">
                <a16:creationId xmlns:a16="http://schemas.microsoft.com/office/drawing/2014/main" id="{D2089CA1-8251-436A-9D7A-C960511ADD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rtlCol="0">
            <a:normAutofit fontScale="90000"/>
          </a:bodyPr>
          <a:lstStyle/>
          <a:p>
            <a:pPr rtl="0"/>
            <a:r>
              <a:rPr lang="fr" sz="2400" b="1" dirty="0"/>
              <a:t>Composante du processus de micro-subventions communautaire dans l’urgence</a:t>
            </a:r>
            <a:endParaRPr lang="en-GB" sz="2400" dirty="0"/>
          </a:p>
        </p:txBody>
      </p:sp>
      <p:sp>
        <p:nvSpPr>
          <p:cNvPr id="3" name="Content Placeholder 2"/>
          <p:cNvSpPr>
            <a:spLocks noGrp="1"/>
          </p:cNvSpPr>
          <p:nvPr>
            <p:ph idx="1"/>
          </p:nvPr>
        </p:nvSpPr>
        <p:spPr>
          <a:xfrm>
            <a:off x="457200" y="1417637"/>
            <a:ext cx="8229600" cy="5059363"/>
          </a:xfrm>
        </p:spPr>
        <p:txBody>
          <a:bodyPr rtlCol="0">
            <a:normAutofit fontScale="55000" lnSpcReduction="20000"/>
          </a:bodyPr>
          <a:lstStyle/>
          <a:p>
            <a:pPr marL="514350" indent="-514350" rtl="0">
              <a:spcAft>
                <a:spcPts val="600"/>
              </a:spcAft>
              <a:buFont typeface="+mj-lt"/>
              <a:buAutoNum type="arabicPeriod"/>
            </a:pPr>
            <a:r>
              <a:rPr lang="en-US" dirty="0"/>
              <a:t>E</a:t>
            </a:r>
            <a:r>
              <a:rPr lang="fr" dirty="0"/>
              <a:t>xample de brochures à utiliser pour annoncer le soutien aux initiatives d’entraide communautaire </a:t>
            </a:r>
          </a:p>
          <a:p>
            <a:pPr marL="514350" indent="-514350" rtl="0">
              <a:spcAft>
                <a:spcPts val="600"/>
              </a:spcAft>
              <a:buFont typeface="+mj-lt"/>
              <a:buAutoNum type="arabicPeriod"/>
            </a:pPr>
            <a:r>
              <a:rPr lang="fr" dirty="0"/>
              <a:t>Critères détaillés pour les groupes qui ont l’intention d’appliquer pour des micro-subventions</a:t>
            </a:r>
          </a:p>
          <a:p>
            <a:pPr marL="514350" indent="-514350" rtl="0">
              <a:spcAft>
                <a:spcPts val="600"/>
              </a:spcAft>
              <a:buFont typeface="+mj-lt"/>
              <a:buAutoNum type="arabicPeriod"/>
            </a:pPr>
            <a:r>
              <a:rPr lang="fr" dirty="0"/>
              <a:t> « Format d’enregistrement de l’applicant  » </a:t>
            </a:r>
          </a:p>
          <a:p>
            <a:pPr marL="514350" indent="-514350" rtl="0">
              <a:spcAft>
                <a:spcPts val="600"/>
              </a:spcAft>
              <a:buFont typeface="+mj-lt"/>
              <a:buAutoNum type="arabicPeriod"/>
            </a:pPr>
            <a:r>
              <a:rPr lang="fr" dirty="0"/>
              <a:t>Format de proposition de projet pour les groupes communautaires à utiliser pour préparer leurs propositions </a:t>
            </a:r>
          </a:p>
          <a:p>
            <a:pPr marL="514350" indent="-514350" rtl="0">
              <a:spcAft>
                <a:spcPts val="600"/>
              </a:spcAft>
              <a:buFont typeface="+mj-lt"/>
              <a:buAutoNum type="arabicPeriod"/>
            </a:pPr>
            <a:r>
              <a:rPr lang="fr" dirty="0"/>
              <a:t>Liste de vérification pour reviser les apllications  de micro-subventions 	</a:t>
            </a:r>
          </a:p>
          <a:p>
            <a:pPr marL="514350" indent="-514350" rtl="0">
              <a:spcAft>
                <a:spcPts val="600"/>
              </a:spcAft>
              <a:buFont typeface="+mj-lt"/>
              <a:buAutoNum type="arabicPeriod"/>
            </a:pPr>
            <a:r>
              <a:rPr lang="fr" dirty="0"/>
              <a:t>Enregistrement des décisions du volet de révision de proposition</a:t>
            </a:r>
            <a:endParaRPr lang="en-GB" b="1" dirty="0"/>
          </a:p>
          <a:p>
            <a:pPr marL="514350" indent="-514350" rtl="0">
              <a:spcAft>
                <a:spcPts val="600"/>
              </a:spcAft>
              <a:buFont typeface="+mj-lt"/>
              <a:buAutoNum type="arabicPeriod"/>
            </a:pPr>
            <a:r>
              <a:rPr lang="fr" dirty="0"/>
              <a:t>Modèle de contrat </a:t>
            </a:r>
            <a:endParaRPr lang="en-GB" b="1" dirty="0"/>
          </a:p>
          <a:p>
            <a:pPr marL="514350" indent="-514350" rtl="0">
              <a:spcAft>
                <a:spcPts val="600"/>
              </a:spcAft>
              <a:buFont typeface="+mj-lt"/>
              <a:buAutoNum type="arabicPeriod"/>
            </a:pPr>
            <a:r>
              <a:rPr lang="fr" dirty="0"/>
              <a:t>Lignes directrices pour  d’approvisionnement de la communauté</a:t>
            </a:r>
            <a:endParaRPr lang="en-GB" b="1" dirty="0"/>
          </a:p>
          <a:p>
            <a:pPr marL="514350" indent="-514350" rtl="0">
              <a:spcAft>
                <a:spcPts val="600"/>
              </a:spcAft>
              <a:buFont typeface="+mj-lt"/>
              <a:buAutoNum type="arabicPeriod"/>
            </a:pPr>
            <a:r>
              <a:rPr lang="fr" dirty="0"/>
              <a:t>Consignes pour les bénéficiaires pour rédiger les rapports d'activité finaux et les rapports financiers</a:t>
            </a:r>
          </a:p>
          <a:p>
            <a:pPr marL="514350" indent="-514350" rtl="0">
              <a:spcAft>
                <a:spcPts val="600"/>
              </a:spcAft>
              <a:buFont typeface="+mj-lt"/>
              <a:buAutoNum type="arabicPeriod"/>
            </a:pPr>
            <a:r>
              <a:rPr lang="fr" dirty="0"/>
              <a:t>Suivi et évaluation</a:t>
            </a:r>
            <a:endParaRPr lang="en-GB" dirty="0"/>
          </a:p>
          <a:p>
            <a:pPr rtl="0">
              <a:buNone/>
            </a:pPr>
            <a:endParaRPr lang="en-GB" dirty="0"/>
          </a:p>
        </p:txBody>
      </p:sp>
      <p:pic>
        <p:nvPicPr>
          <p:cNvPr id="4" name="Graphic 28" descr="Presentation with bar chart">
            <a:extLst>
              <a:ext uri="{FF2B5EF4-FFF2-40B4-BE49-F238E27FC236}">
                <a16:creationId xmlns:a16="http://schemas.microsoft.com/office/drawing/2014/main" id="{EB3A66A4-9BEF-4421-9309-5F5801E6DE8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rtlCol="0">
            <a:normAutofit fontScale="90000"/>
          </a:bodyPr>
          <a:lstStyle/>
          <a:p>
            <a:pPr rtl="0"/>
            <a:r>
              <a:rPr lang="fr" dirty="0"/>
              <a:t>Contraintes à surmonter, les risques à atténuer</a:t>
            </a:r>
            <a:endParaRPr lang="en-GB" dirty="0"/>
          </a:p>
        </p:txBody>
      </p:sp>
      <p:sp>
        <p:nvSpPr>
          <p:cNvPr id="3" name="Content Placeholder 2"/>
          <p:cNvSpPr>
            <a:spLocks noGrp="1"/>
          </p:cNvSpPr>
          <p:nvPr>
            <p:ph idx="1"/>
          </p:nvPr>
        </p:nvSpPr>
        <p:spPr>
          <a:xfrm>
            <a:off x="457200" y="1434698"/>
            <a:ext cx="8229600" cy="4525963"/>
          </a:xfrm>
        </p:spPr>
        <p:txBody>
          <a:bodyPr rtlCol="0">
            <a:normAutofit fontScale="77500" lnSpcReduction="20000"/>
          </a:bodyPr>
          <a:lstStyle/>
          <a:p>
            <a:pPr rtl="0"/>
            <a:r>
              <a:rPr lang="fr" dirty="0"/>
              <a:t>Manque de capacité à planifier et mettre en oeuvre</a:t>
            </a:r>
          </a:p>
          <a:p>
            <a:pPr rtl="0"/>
            <a:r>
              <a:rPr lang="fr" dirty="0"/>
              <a:t>Manque d’idées sur ce qu’il faut faire</a:t>
            </a:r>
          </a:p>
          <a:p>
            <a:pPr rtl="0"/>
            <a:r>
              <a:rPr lang="fr" dirty="0"/>
              <a:t>Domination par les groupes de pouvoir existants (certains groupes exclus)</a:t>
            </a:r>
          </a:p>
          <a:p>
            <a:pPr rtl="0"/>
            <a:r>
              <a:rPr lang="fr" dirty="0"/>
              <a:t>Mauvaise utilisation des fonds</a:t>
            </a:r>
          </a:p>
          <a:p>
            <a:pPr rtl="0"/>
            <a:r>
              <a:rPr lang="fr" dirty="0"/>
              <a:t>Favorisant les jalousies, la tension locale entre les groupes ; fonds insuffisants</a:t>
            </a:r>
          </a:p>
          <a:p>
            <a:pPr rtl="0"/>
            <a:r>
              <a:rPr lang="fr" dirty="0"/>
              <a:t>Favorisant le conflit entre les groupes</a:t>
            </a:r>
          </a:p>
          <a:p>
            <a:pPr rtl="0"/>
            <a:r>
              <a:rPr lang="fr" dirty="0"/>
              <a:t>Devient trop lent</a:t>
            </a:r>
          </a:p>
          <a:p>
            <a:pPr rtl="0"/>
            <a:r>
              <a:rPr lang="fr" dirty="0"/>
              <a:t>suscite des attentes, entraine des déceptions</a:t>
            </a:r>
          </a:p>
          <a:p>
            <a:pPr rtl="0"/>
            <a:r>
              <a:rPr lang="fr" dirty="0"/>
              <a:t>conteste certaines normes sociales qui causent des tensions</a:t>
            </a:r>
          </a:p>
          <a:p>
            <a:pPr rtl="0"/>
            <a:endParaRPr lang="en-GB" dirty="0"/>
          </a:p>
        </p:txBody>
      </p:sp>
      <p:pic>
        <p:nvPicPr>
          <p:cNvPr id="4" name="Graphic 3" descr="Customer review">
            <a:extLst>
              <a:ext uri="{FF2B5EF4-FFF2-40B4-BE49-F238E27FC236}">
                <a16:creationId xmlns:a16="http://schemas.microsoft.com/office/drawing/2014/main" id="{DF28ABDC-382E-4364-9477-CE5CF45A3AA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527E0-09F2-4456-9A47-0C63D97B7E34}"/>
              </a:ext>
            </a:extLst>
          </p:cNvPr>
          <p:cNvSpPr>
            <a:spLocks noGrp="1"/>
          </p:cNvSpPr>
          <p:nvPr>
            <p:ph type="title"/>
          </p:nvPr>
        </p:nvSpPr>
        <p:spPr/>
        <p:txBody>
          <a:bodyPr/>
          <a:lstStyle/>
          <a:p>
            <a:r>
              <a:rPr lang="en-GB" dirty="0"/>
              <a:t>Exercise brochure MG#1&amp;2</a:t>
            </a:r>
          </a:p>
        </p:txBody>
      </p:sp>
      <p:sp>
        <p:nvSpPr>
          <p:cNvPr id="3" name="Content Placeholder 2">
            <a:extLst>
              <a:ext uri="{FF2B5EF4-FFF2-40B4-BE49-F238E27FC236}">
                <a16:creationId xmlns:a16="http://schemas.microsoft.com/office/drawing/2014/main" id="{BDCE40F6-081A-4FCD-AAC3-87BC16DB57D1}"/>
              </a:ext>
            </a:extLst>
          </p:cNvPr>
          <p:cNvSpPr>
            <a:spLocks noGrp="1"/>
          </p:cNvSpPr>
          <p:nvPr>
            <p:ph idx="1"/>
          </p:nvPr>
        </p:nvSpPr>
        <p:spPr/>
        <p:txBody>
          <a:bodyPr/>
          <a:lstStyle/>
          <a:p>
            <a:endParaRPr lang="en-GB"/>
          </a:p>
        </p:txBody>
      </p:sp>
      <p:pic>
        <p:nvPicPr>
          <p:cNvPr id="4" name="Graphic 3" descr="Customer review">
            <a:extLst>
              <a:ext uri="{FF2B5EF4-FFF2-40B4-BE49-F238E27FC236}">
                <a16:creationId xmlns:a16="http://schemas.microsoft.com/office/drawing/2014/main" id="{BBF79C49-7E7E-41B0-97CE-22F8E944CDC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39052"/>
            <a:ext cx="914400" cy="914400"/>
          </a:xfrm>
          <a:prstGeom prst="rect">
            <a:avLst/>
          </a:prstGeom>
        </p:spPr>
      </p:pic>
      <p:pic>
        <p:nvPicPr>
          <p:cNvPr id="5" name="Graphic 4" descr="Boardroom">
            <a:extLst>
              <a:ext uri="{FF2B5EF4-FFF2-40B4-BE49-F238E27FC236}">
                <a16:creationId xmlns:a16="http://schemas.microsoft.com/office/drawing/2014/main" id="{474B3947-CE28-42E0-9C01-1B24326B193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16153" y="0"/>
            <a:ext cx="914400" cy="914400"/>
          </a:xfrm>
          <a:prstGeom prst="rect">
            <a:avLst/>
          </a:prstGeom>
        </p:spPr>
      </p:pic>
    </p:spTree>
    <p:extLst>
      <p:ext uri="{BB962C8B-B14F-4D97-AF65-F5344CB8AC3E}">
        <p14:creationId xmlns:p14="http://schemas.microsoft.com/office/powerpoint/2010/main" val="2984632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3CD8A-FB86-4E78-B49A-8BC083FE709B}"/>
              </a:ext>
            </a:extLst>
          </p:cNvPr>
          <p:cNvSpPr>
            <a:spLocks noGrp="1"/>
          </p:cNvSpPr>
          <p:nvPr>
            <p:ph type="title"/>
          </p:nvPr>
        </p:nvSpPr>
        <p:spPr/>
        <p:txBody>
          <a:bodyPr>
            <a:normAutofit fontScale="90000"/>
          </a:bodyPr>
          <a:lstStyle/>
          <a:p>
            <a:r>
              <a:rPr lang="en-GB" dirty="0"/>
              <a:t>Proposition + </a:t>
            </a:r>
            <a:r>
              <a:rPr lang="en-GB" dirty="0" err="1"/>
              <a:t>liste</a:t>
            </a:r>
            <a:r>
              <a:rPr lang="en-GB" dirty="0"/>
              <a:t> de v</a:t>
            </a:r>
            <a:r>
              <a:rPr lang="fr" dirty="0"/>
              <a:t>é</a:t>
            </a:r>
            <a:r>
              <a:rPr lang="en-GB" dirty="0" err="1"/>
              <a:t>rification</a:t>
            </a:r>
            <a:r>
              <a:rPr lang="en-GB" dirty="0"/>
              <a:t> MC#3,4,5,6</a:t>
            </a:r>
          </a:p>
        </p:txBody>
      </p:sp>
      <p:sp>
        <p:nvSpPr>
          <p:cNvPr id="3" name="Content Placeholder 2">
            <a:extLst>
              <a:ext uri="{FF2B5EF4-FFF2-40B4-BE49-F238E27FC236}">
                <a16:creationId xmlns:a16="http://schemas.microsoft.com/office/drawing/2014/main" id="{250E26F0-573C-4BB8-8BF0-17D274F1A08D}"/>
              </a:ext>
            </a:extLst>
          </p:cNvPr>
          <p:cNvSpPr>
            <a:spLocks noGrp="1"/>
          </p:cNvSpPr>
          <p:nvPr>
            <p:ph idx="1"/>
          </p:nvPr>
        </p:nvSpPr>
        <p:spPr/>
        <p:txBody>
          <a:bodyPr/>
          <a:lstStyle/>
          <a:p>
            <a:endParaRPr lang="en-GB"/>
          </a:p>
        </p:txBody>
      </p:sp>
      <p:pic>
        <p:nvPicPr>
          <p:cNvPr id="5" name="Graphic 4" descr="Customer review">
            <a:extLst>
              <a:ext uri="{FF2B5EF4-FFF2-40B4-BE49-F238E27FC236}">
                <a16:creationId xmlns:a16="http://schemas.microsoft.com/office/drawing/2014/main" id="{EA09F3AD-33EC-4052-826D-49AABD7D2DB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39052"/>
            <a:ext cx="914400" cy="914400"/>
          </a:xfrm>
          <a:prstGeom prst="rect">
            <a:avLst/>
          </a:prstGeom>
        </p:spPr>
      </p:pic>
      <p:pic>
        <p:nvPicPr>
          <p:cNvPr id="6" name="Graphic 5" descr="Boardroom">
            <a:extLst>
              <a:ext uri="{FF2B5EF4-FFF2-40B4-BE49-F238E27FC236}">
                <a16:creationId xmlns:a16="http://schemas.microsoft.com/office/drawing/2014/main" id="{4F5AC72C-C82B-4004-B750-5677511C77D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16153" y="0"/>
            <a:ext cx="914400" cy="914400"/>
          </a:xfrm>
          <a:prstGeom prst="rect">
            <a:avLst/>
          </a:prstGeom>
        </p:spPr>
      </p:pic>
    </p:spTree>
    <p:extLst>
      <p:ext uri="{BB962C8B-B14F-4D97-AF65-F5344CB8AC3E}">
        <p14:creationId xmlns:p14="http://schemas.microsoft.com/office/powerpoint/2010/main" val="4210606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ACC0-7783-462D-8AEC-7BCD2C309BB4}"/>
              </a:ext>
            </a:extLst>
          </p:cNvPr>
          <p:cNvSpPr>
            <a:spLocks noGrp="1"/>
          </p:cNvSpPr>
          <p:nvPr>
            <p:ph type="title"/>
          </p:nvPr>
        </p:nvSpPr>
        <p:spPr>
          <a:xfrm>
            <a:off x="152400" y="76200"/>
            <a:ext cx="8229600" cy="1143000"/>
          </a:xfrm>
        </p:spPr>
        <p:txBody>
          <a:bodyPr>
            <a:normAutofit/>
          </a:bodyPr>
          <a:lstStyle/>
          <a:p>
            <a:r>
              <a:rPr lang="en-GB" sz="3200" b="1" dirty="0" err="1"/>
              <a:t>Redevabilité</a:t>
            </a:r>
            <a:br>
              <a:rPr lang="en-GB" sz="1800" b="1" dirty="0"/>
            </a:br>
            <a:r>
              <a:rPr lang="en-GB" sz="1800" b="1" dirty="0"/>
              <a:t>(#7 </a:t>
            </a:r>
            <a:r>
              <a:rPr lang="en-GB" sz="1800" b="1" dirty="0" err="1"/>
              <a:t>Canevas</a:t>
            </a:r>
            <a:r>
              <a:rPr lang="en-GB" sz="1800" b="1" dirty="0"/>
              <a:t> de </a:t>
            </a:r>
            <a:r>
              <a:rPr lang="en-GB" sz="1800" b="1" dirty="0" err="1"/>
              <a:t>contrat</a:t>
            </a:r>
            <a:r>
              <a:rPr lang="en-GB" sz="1800" b="1" dirty="0"/>
              <a:t> et  #8 </a:t>
            </a:r>
            <a:r>
              <a:rPr lang="en-GB" sz="1800" b="1" dirty="0" err="1"/>
              <a:t>lignes</a:t>
            </a:r>
            <a:r>
              <a:rPr lang="en-GB" sz="1800" b="1" dirty="0"/>
              <a:t> directrices de </a:t>
            </a:r>
            <a:r>
              <a:rPr lang="en-GB" sz="1800" b="1" dirty="0" err="1"/>
              <a:t>passation</a:t>
            </a:r>
            <a:r>
              <a:rPr lang="en-GB" sz="1800" b="1" dirty="0"/>
              <a:t> de </a:t>
            </a:r>
            <a:r>
              <a:rPr lang="en-GB" sz="1800" b="1" dirty="0" err="1"/>
              <a:t>marché</a:t>
            </a:r>
            <a:r>
              <a:rPr lang="en-GB" sz="1800" b="1" dirty="0"/>
              <a:t> )</a:t>
            </a:r>
            <a:endParaRPr lang="en-GB" sz="1800" dirty="0"/>
          </a:p>
        </p:txBody>
      </p:sp>
      <p:pic>
        <p:nvPicPr>
          <p:cNvPr id="4" name="Graphic 3" descr="Customer review">
            <a:extLst>
              <a:ext uri="{FF2B5EF4-FFF2-40B4-BE49-F238E27FC236}">
                <a16:creationId xmlns:a16="http://schemas.microsoft.com/office/drawing/2014/main" id="{E34D3011-E0F4-486B-97ED-2B51257699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39052"/>
            <a:ext cx="914400" cy="914400"/>
          </a:xfrm>
          <a:prstGeom prst="rect">
            <a:avLst/>
          </a:prstGeom>
        </p:spPr>
      </p:pic>
      <p:pic>
        <p:nvPicPr>
          <p:cNvPr id="5" name="Graphic 4" descr="Boardroom">
            <a:extLst>
              <a:ext uri="{FF2B5EF4-FFF2-40B4-BE49-F238E27FC236}">
                <a16:creationId xmlns:a16="http://schemas.microsoft.com/office/drawing/2014/main" id="{FCAD52E5-594D-402D-BEAA-336B921C42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16153" y="0"/>
            <a:ext cx="914400" cy="914400"/>
          </a:xfrm>
          <a:prstGeom prst="rect">
            <a:avLst/>
          </a:prstGeom>
        </p:spPr>
      </p:pic>
      <p:sp>
        <p:nvSpPr>
          <p:cNvPr id="6" name="Arrow: Quad 5">
            <a:extLst>
              <a:ext uri="{FF2B5EF4-FFF2-40B4-BE49-F238E27FC236}">
                <a16:creationId xmlns:a16="http://schemas.microsoft.com/office/drawing/2014/main" id="{2BFE2518-2951-43FB-9206-942CA4601312}"/>
              </a:ext>
            </a:extLst>
          </p:cNvPr>
          <p:cNvSpPr/>
          <p:nvPr/>
        </p:nvSpPr>
        <p:spPr>
          <a:xfrm>
            <a:off x="3132046" y="1752600"/>
            <a:ext cx="4572000" cy="4648200"/>
          </a:xfrm>
          <a:prstGeom prst="quadArrow">
            <a:avLst>
              <a:gd name="adj1" fmla="val 6221"/>
              <a:gd name="adj2" fmla="val 22500"/>
              <a:gd name="adj3" fmla="val 2250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A15B18E-B074-4BED-9ACB-C18E072CC4EC}"/>
              </a:ext>
            </a:extLst>
          </p:cNvPr>
          <p:cNvSpPr txBox="1"/>
          <p:nvPr/>
        </p:nvSpPr>
        <p:spPr>
          <a:xfrm>
            <a:off x="4728884" y="3815089"/>
            <a:ext cx="1447800" cy="523220"/>
          </a:xfrm>
          <a:prstGeom prst="rect">
            <a:avLst/>
          </a:prstGeom>
          <a:noFill/>
        </p:spPr>
        <p:txBody>
          <a:bodyPr wrap="square" rtlCol="0">
            <a:spAutoFit/>
          </a:bodyPr>
          <a:lstStyle/>
          <a:p>
            <a:pPr algn="ctr"/>
            <a:r>
              <a:rPr lang="en-GB" sz="2800" b="1" dirty="0"/>
              <a:t>Groupe</a:t>
            </a:r>
          </a:p>
        </p:txBody>
      </p:sp>
      <p:sp>
        <p:nvSpPr>
          <p:cNvPr id="8" name="TextBox 7">
            <a:extLst>
              <a:ext uri="{FF2B5EF4-FFF2-40B4-BE49-F238E27FC236}">
                <a16:creationId xmlns:a16="http://schemas.microsoft.com/office/drawing/2014/main" id="{C6908E55-9ADF-466C-B83A-351C7FEA157F}"/>
              </a:ext>
            </a:extLst>
          </p:cNvPr>
          <p:cNvSpPr txBox="1"/>
          <p:nvPr/>
        </p:nvSpPr>
        <p:spPr>
          <a:xfrm>
            <a:off x="5562600" y="1850374"/>
            <a:ext cx="1447800" cy="523220"/>
          </a:xfrm>
          <a:prstGeom prst="rect">
            <a:avLst/>
          </a:prstGeom>
          <a:noFill/>
        </p:spPr>
        <p:txBody>
          <a:bodyPr wrap="square" rtlCol="0">
            <a:spAutoFit/>
          </a:bodyPr>
          <a:lstStyle/>
          <a:p>
            <a:pPr algn="ctr"/>
            <a:r>
              <a:rPr lang="en-GB" sz="2800" b="1" dirty="0"/>
              <a:t>NGO</a:t>
            </a:r>
          </a:p>
        </p:txBody>
      </p:sp>
      <p:sp>
        <p:nvSpPr>
          <p:cNvPr id="9" name="TextBox 8">
            <a:extLst>
              <a:ext uri="{FF2B5EF4-FFF2-40B4-BE49-F238E27FC236}">
                <a16:creationId xmlns:a16="http://schemas.microsoft.com/office/drawing/2014/main" id="{0222515E-6DD8-4900-8A8E-847EA8467C43}"/>
              </a:ext>
            </a:extLst>
          </p:cNvPr>
          <p:cNvSpPr txBox="1"/>
          <p:nvPr/>
        </p:nvSpPr>
        <p:spPr>
          <a:xfrm>
            <a:off x="7390279" y="3384202"/>
            <a:ext cx="1651747" cy="1384995"/>
          </a:xfrm>
          <a:prstGeom prst="rect">
            <a:avLst/>
          </a:prstGeom>
          <a:noFill/>
        </p:spPr>
        <p:txBody>
          <a:bodyPr wrap="square" rtlCol="0">
            <a:spAutoFit/>
          </a:bodyPr>
          <a:lstStyle/>
          <a:p>
            <a:pPr algn="ctr"/>
            <a:r>
              <a:rPr lang="en-GB" sz="2800" b="1" dirty="0" err="1"/>
              <a:t>Membres</a:t>
            </a:r>
            <a:r>
              <a:rPr lang="en-GB" sz="2800" b="1" dirty="0"/>
              <a:t> des </a:t>
            </a:r>
            <a:r>
              <a:rPr lang="en-GB" sz="2800" b="1" dirty="0" err="1"/>
              <a:t>groupe</a:t>
            </a:r>
            <a:endParaRPr lang="en-GB" sz="2800" b="1" dirty="0"/>
          </a:p>
        </p:txBody>
      </p:sp>
      <p:sp>
        <p:nvSpPr>
          <p:cNvPr id="10" name="TextBox 9">
            <a:extLst>
              <a:ext uri="{FF2B5EF4-FFF2-40B4-BE49-F238E27FC236}">
                <a16:creationId xmlns:a16="http://schemas.microsoft.com/office/drawing/2014/main" id="{4D844356-EEB4-43D3-BEEE-9FCAF2AFBC84}"/>
              </a:ext>
            </a:extLst>
          </p:cNvPr>
          <p:cNvSpPr txBox="1"/>
          <p:nvPr/>
        </p:nvSpPr>
        <p:spPr>
          <a:xfrm>
            <a:off x="4374205" y="6282260"/>
            <a:ext cx="2087682" cy="523220"/>
          </a:xfrm>
          <a:prstGeom prst="rect">
            <a:avLst/>
          </a:prstGeom>
          <a:noFill/>
        </p:spPr>
        <p:txBody>
          <a:bodyPr wrap="square" rtlCol="0">
            <a:spAutoFit/>
          </a:bodyPr>
          <a:lstStyle/>
          <a:p>
            <a:pPr algn="ctr"/>
            <a:r>
              <a:rPr lang="fr-FR" sz="2800" b="1" dirty="0" err="1"/>
              <a:t>Beneficiares</a:t>
            </a:r>
            <a:endParaRPr lang="fr-FR" sz="2800" b="1" dirty="0"/>
          </a:p>
        </p:txBody>
      </p:sp>
      <p:sp>
        <p:nvSpPr>
          <p:cNvPr id="11" name="TextBox 10">
            <a:extLst>
              <a:ext uri="{FF2B5EF4-FFF2-40B4-BE49-F238E27FC236}">
                <a16:creationId xmlns:a16="http://schemas.microsoft.com/office/drawing/2014/main" id="{935D91AF-4EE9-4A3E-B26F-F17B9331C7BC}"/>
              </a:ext>
            </a:extLst>
          </p:cNvPr>
          <p:cNvSpPr txBox="1"/>
          <p:nvPr/>
        </p:nvSpPr>
        <p:spPr>
          <a:xfrm>
            <a:off x="4382908" y="1344376"/>
            <a:ext cx="1789292" cy="523220"/>
          </a:xfrm>
          <a:prstGeom prst="rect">
            <a:avLst/>
          </a:prstGeom>
          <a:noFill/>
        </p:spPr>
        <p:txBody>
          <a:bodyPr wrap="square" rtlCol="0">
            <a:spAutoFit/>
          </a:bodyPr>
          <a:lstStyle/>
          <a:p>
            <a:pPr algn="ctr"/>
            <a:r>
              <a:rPr lang="en-GB" sz="2800" b="1" dirty="0" err="1"/>
              <a:t>Donateur</a:t>
            </a:r>
            <a:endParaRPr lang="en-GB" sz="2800" b="1" dirty="0"/>
          </a:p>
        </p:txBody>
      </p:sp>
      <p:sp>
        <p:nvSpPr>
          <p:cNvPr id="12" name="TextBox 11">
            <a:extLst>
              <a:ext uri="{FF2B5EF4-FFF2-40B4-BE49-F238E27FC236}">
                <a16:creationId xmlns:a16="http://schemas.microsoft.com/office/drawing/2014/main" id="{7E30B118-1EE2-46DA-9395-0607DC5AF839}"/>
              </a:ext>
            </a:extLst>
          </p:cNvPr>
          <p:cNvSpPr txBox="1"/>
          <p:nvPr/>
        </p:nvSpPr>
        <p:spPr>
          <a:xfrm>
            <a:off x="2971800" y="1850374"/>
            <a:ext cx="2582668" cy="523220"/>
          </a:xfrm>
          <a:prstGeom prst="rect">
            <a:avLst/>
          </a:prstGeom>
          <a:noFill/>
        </p:spPr>
        <p:txBody>
          <a:bodyPr wrap="square" rtlCol="0">
            <a:spAutoFit/>
          </a:bodyPr>
          <a:lstStyle/>
          <a:p>
            <a:pPr algn="ctr"/>
            <a:r>
              <a:rPr lang="en-GB" sz="2800" b="1" dirty="0" err="1"/>
              <a:t>Authorite</a:t>
            </a:r>
            <a:r>
              <a:rPr lang="en-GB" sz="2800" b="1" dirty="0"/>
              <a:t> Local</a:t>
            </a:r>
          </a:p>
        </p:txBody>
      </p:sp>
      <p:sp>
        <p:nvSpPr>
          <p:cNvPr id="13" name="TextBox 12">
            <a:extLst>
              <a:ext uri="{FF2B5EF4-FFF2-40B4-BE49-F238E27FC236}">
                <a16:creationId xmlns:a16="http://schemas.microsoft.com/office/drawing/2014/main" id="{4B194338-79C9-47A0-8294-0642D84DCE81}"/>
              </a:ext>
            </a:extLst>
          </p:cNvPr>
          <p:cNvSpPr txBox="1"/>
          <p:nvPr/>
        </p:nvSpPr>
        <p:spPr>
          <a:xfrm>
            <a:off x="1637180" y="3507254"/>
            <a:ext cx="2477620" cy="1384995"/>
          </a:xfrm>
          <a:prstGeom prst="rect">
            <a:avLst/>
          </a:prstGeom>
          <a:noFill/>
        </p:spPr>
        <p:txBody>
          <a:bodyPr wrap="square" rtlCol="0">
            <a:spAutoFit/>
          </a:bodyPr>
          <a:lstStyle/>
          <a:p>
            <a:pPr algn="ctr"/>
            <a:r>
              <a:rPr lang="en-GB" sz="2800" b="1" dirty="0"/>
              <a:t>Parties </a:t>
            </a:r>
            <a:r>
              <a:rPr lang="en-GB" sz="2800" b="1" dirty="0" err="1"/>
              <a:t>Prenante</a:t>
            </a:r>
            <a:r>
              <a:rPr lang="en-GB" sz="2800" b="1" dirty="0"/>
              <a:t> </a:t>
            </a:r>
            <a:r>
              <a:rPr lang="en-GB" sz="2800" b="1" dirty="0" err="1"/>
              <a:t>Communauteir</a:t>
            </a:r>
            <a:endParaRPr lang="en-GB" sz="2800" b="1" dirty="0"/>
          </a:p>
        </p:txBody>
      </p:sp>
      <p:sp>
        <p:nvSpPr>
          <p:cNvPr id="14" name="Left Brace 13">
            <a:extLst>
              <a:ext uri="{FF2B5EF4-FFF2-40B4-BE49-F238E27FC236}">
                <a16:creationId xmlns:a16="http://schemas.microsoft.com/office/drawing/2014/main" id="{985085CA-5D1F-461F-9F0B-1D4921AFA5A4}"/>
              </a:ext>
            </a:extLst>
          </p:cNvPr>
          <p:cNvSpPr/>
          <p:nvPr/>
        </p:nvSpPr>
        <p:spPr>
          <a:xfrm>
            <a:off x="914400" y="1752600"/>
            <a:ext cx="1143000" cy="4876800"/>
          </a:xfrm>
          <a:prstGeom prst="leftBrace">
            <a:avLst>
              <a:gd name="adj1" fmla="val 9263"/>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D2197B61-EEB6-4A07-9C94-871111AA081D}"/>
              </a:ext>
            </a:extLst>
          </p:cNvPr>
          <p:cNvSpPr txBox="1"/>
          <p:nvPr/>
        </p:nvSpPr>
        <p:spPr>
          <a:xfrm>
            <a:off x="-423580" y="3929390"/>
            <a:ext cx="1789292" cy="523220"/>
          </a:xfrm>
          <a:prstGeom prst="rect">
            <a:avLst/>
          </a:prstGeom>
          <a:noFill/>
        </p:spPr>
        <p:txBody>
          <a:bodyPr wrap="square" rtlCol="0">
            <a:spAutoFit/>
          </a:bodyPr>
          <a:lstStyle/>
          <a:p>
            <a:pPr algn="ctr"/>
            <a:r>
              <a:rPr lang="en-GB" sz="2800" b="1" dirty="0"/>
              <a:t>PALC</a:t>
            </a:r>
          </a:p>
        </p:txBody>
      </p:sp>
    </p:spTree>
    <p:extLst>
      <p:ext uri="{BB962C8B-B14F-4D97-AF65-F5344CB8AC3E}">
        <p14:creationId xmlns:p14="http://schemas.microsoft.com/office/powerpoint/2010/main" val="290206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6C4E-75FE-436E-B854-D4B5A5E2AC0B}"/>
              </a:ext>
            </a:extLst>
          </p:cNvPr>
          <p:cNvSpPr>
            <a:spLocks noGrp="1"/>
          </p:cNvSpPr>
          <p:nvPr>
            <p:ph type="title"/>
          </p:nvPr>
        </p:nvSpPr>
        <p:spPr>
          <a:xfrm>
            <a:off x="228600" y="274638"/>
            <a:ext cx="8229600" cy="1143000"/>
          </a:xfrm>
        </p:spPr>
        <p:txBody>
          <a:bodyPr>
            <a:normAutofit/>
          </a:bodyPr>
          <a:lstStyle/>
          <a:p>
            <a:r>
              <a:rPr lang="en-GB" sz="3400" b="1" dirty="0" err="1"/>
              <a:t>Modalit</a:t>
            </a:r>
            <a:r>
              <a:rPr lang="fr" sz="3400" b="1" dirty="0"/>
              <a:t>és de transfert</a:t>
            </a:r>
            <a:r>
              <a:rPr lang="en-GB" sz="3400" b="1" dirty="0"/>
              <a:t> de micro-subvention et coordination des </a:t>
            </a:r>
            <a:r>
              <a:rPr lang="en-GB" sz="3400" b="1" dirty="0" err="1"/>
              <a:t>besoins</a:t>
            </a:r>
            <a:endParaRPr lang="en-GB" sz="3400" dirty="0">
              <a:solidFill>
                <a:srgbClr val="FF0000"/>
              </a:solidFill>
            </a:endParaRPr>
          </a:p>
        </p:txBody>
      </p:sp>
      <p:sp>
        <p:nvSpPr>
          <p:cNvPr id="3" name="Content Placeholder 2">
            <a:extLst>
              <a:ext uri="{FF2B5EF4-FFF2-40B4-BE49-F238E27FC236}">
                <a16:creationId xmlns:a16="http://schemas.microsoft.com/office/drawing/2014/main" id="{5E2AB847-E470-41ED-A361-A73C020DE77E}"/>
              </a:ext>
            </a:extLst>
          </p:cNvPr>
          <p:cNvSpPr>
            <a:spLocks noGrp="1"/>
          </p:cNvSpPr>
          <p:nvPr>
            <p:ph idx="1"/>
          </p:nvPr>
        </p:nvSpPr>
        <p:spPr/>
        <p:txBody>
          <a:bodyPr/>
          <a:lstStyle/>
          <a:p>
            <a:r>
              <a:rPr lang="en-GB" dirty="0" err="1"/>
              <a:t>Quels</a:t>
            </a:r>
            <a:r>
              <a:rPr lang="en-GB" dirty="0"/>
              <a:t> </a:t>
            </a:r>
            <a:r>
              <a:rPr lang="en-GB" dirty="0" err="1"/>
              <a:t>sont</a:t>
            </a:r>
            <a:r>
              <a:rPr lang="en-GB" dirty="0"/>
              <a:t> les </a:t>
            </a:r>
            <a:r>
              <a:rPr lang="en-GB" dirty="0" err="1"/>
              <a:t>risques</a:t>
            </a:r>
            <a:r>
              <a:rPr lang="en-GB" dirty="0"/>
              <a:t>… et comment les </a:t>
            </a:r>
            <a:r>
              <a:rPr lang="en-GB" dirty="0" err="1"/>
              <a:t>atténuer</a:t>
            </a:r>
            <a:r>
              <a:rPr lang="en-GB" dirty="0"/>
              <a:t>?</a:t>
            </a:r>
          </a:p>
          <a:p>
            <a:r>
              <a:rPr lang="en-GB" dirty="0" err="1"/>
              <a:t>Quelles</a:t>
            </a:r>
            <a:r>
              <a:rPr lang="en-GB" dirty="0"/>
              <a:t> </a:t>
            </a:r>
            <a:r>
              <a:rPr lang="en-GB" dirty="0" err="1"/>
              <a:t>sont</a:t>
            </a:r>
            <a:r>
              <a:rPr lang="en-GB" dirty="0"/>
              <a:t> les </a:t>
            </a:r>
            <a:r>
              <a:rPr lang="en-GB" dirty="0" err="1"/>
              <a:t>opportunit</a:t>
            </a:r>
            <a:r>
              <a:rPr lang="fr" dirty="0"/>
              <a:t>é</a:t>
            </a:r>
            <a:r>
              <a:rPr lang="en-GB" dirty="0"/>
              <a:t>s?</a:t>
            </a:r>
          </a:p>
          <a:p>
            <a:endParaRPr lang="en-GB" dirty="0"/>
          </a:p>
        </p:txBody>
      </p:sp>
      <p:pic>
        <p:nvPicPr>
          <p:cNvPr id="4" name="Graphic 3" descr="Customer review">
            <a:extLst>
              <a:ext uri="{FF2B5EF4-FFF2-40B4-BE49-F238E27FC236}">
                <a16:creationId xmlns:a16="http://schemas.microsoft.com/office/drawing/2014/main" id="{395E5D22-2816-422E-9B40-EC9C9B612AD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274637"/>
            <a:ext cx="914400" cy="914400"/>
          </a:xfrm>
          <a:prstGeom prst="rect">
            <a:avLst/>
          </a:prstGeom>
        </p:spPr>
      </p:pic>
    </p:spTree>
    <p:extLst>
      <p:ext uri="{BB962C8B-B14F-4D97-AF65-F5344CB8AC3E}">
        <p14:creationId xmlns:p14="http://schemas.microsoft.com/office/powerpoint/2010/main" val="291924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EEA52-D7AF-4C1C-9846-FF2455204586}"/>
              </a:ext>
            </a:extLst>
          </p:cNvPr>
          <p:cNvSpPr>
            <a:spLocks noGrp="1"/>
          </p:cNvSpPr>
          <p:nvPr>
            <p:ph type="title"/>
          </p:nvPr>
        </p:nvSpPr>
        <p:spPr>
          <a:xfrm>
            <a:off x="228600" y="274638"/>
            <a:ext cx="8229600" cy="1143000"/>
          </a:xfrm>
        </p:spPr>
        <p:txBody>
          <a:bodyPr>
            <a:normAutofit fontScale="90000"/>
          </a:bodyPr>
          <a:lstStyle/>
          <a:p>
            <a:r>
              <a:rPr lang="en-GB" sz="3600" b="1" dirty="0"/>
              <a:t>#9 </a:t>
            </a:r>
            <a:r>
              <a:rPr lang="en-GB" sz="3600" b="1" dirty="0" err="1"/>
              <a:t>Lignes</a:t>
            </a:r>
            <a:r>
              <a:rPr lang="en-GB" sz="3600" b="1" dirty="0"/>
              <a:t> directrices pour les rapports </a:t>
            </a:r>
            <a:r>
              <a:rPr lang="en-GB" sz="3600" b="1" dirty="0" err="1"/>
              <a:t>finaux</a:t>
            </a:r>
            <a:endParaRPr lang="en-GB" sz="3600" dirty="0"/>
          </a:p>
        </p:txBody>
      </p:sp>
      <p:sp>
        <p:nvSpPr>
          <p:cNvPr id="3" name="Content Placeholder 2">
            <a:extLst>
              <a:ext uri="{FF2B5EF4-FFF2-40B4-BE49-F238E27FC236}">
                <a16:creationId xmlns:a16="http://schemas.microsoft.com/office/drawing/2014/main" id="{7E257904-E921-497A-B7F0-B95B8DA349B0}"/>
              </a:ext>
            </a:extLst>
          </p:cNvPr>
          <p:cNvSpPr>
            <a:spLocks noGrp="1"/>
          </p:cNvSpPr>
          <p:nvPr>
            <p:ph idx="1"/>
          </p:nvPr>
        </p:nvSpPr>
        <p:spPr/>
        <p:txBody>
          <a:bodyPr/>
          <a:lstStyle/>
          <a:p>
            <a:endParaRPr lang="en-GB"/>
          </a:p>
        </p:txBody>
      </p:sp>
      <p:pic>
        <p:nvPicPr>
          <p:cNvPr id="4" name="Graphic 28" descr="Presentation with bar chart">
            <a:extLst>
              <a:ext uri="{FF2B5EF4-FFF2-40B4-BE49-F238E27FC236}">
                <a16:creationId xmlns:a16="http://schemas.microsoft.com/office/drawing/2014/main" id="{876343F4-2C5B-4241-9FAB-F47B0239251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152400"/>
            <a:ext cx="914400" cy="914400"/>
          </a:xfrm>
          <a:prstGeom prst="rect">
            <a:avLst/>
          </a:prstGeom>
        </p:spPr>
      </p:pic>
    </p:spTree>
    <p:extLst>
      <p:ext uri="{BB962C8B-B14F-4D97-AF65-F5344CB8AC3E}">
        <p14:creationId xmlns:p14="http://schemas.microsoft.com/office/powerpoint/2010/main" val="2971673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rtlCol="0">
            <a:normAutofit fontScale="90000"/>
          </a:bodyPr>
          <a:lstStyle/>
          <a:p>
            <a:r>
              <a:rPr lang="fr" sz="3600" b="1" dirty="0"/>
              <a:t>Systèmes supplémentaires/problématiques à contre-vérifier</a:t>
            </a:r>
          </a:p>
        </p:txBody>
      </p:sp>
      <p:sp>
        <p:nvSpPr>
          <p:cNvPr id="3" name="Content Placeholder 2"/>
          <p:cNvSpPr>
            <a:spLocks noGrp="1"/>
          </p:cNvSpPr>
          <p:nvPr>
            <p:ph idx="1"/>
          </p:nvPr>
        </p:nvSpPr>
        <p:spPr/>
        <p:txBody>
          <a:bodyPr rtlCol="0">
            <a:normAutofit fontScale="92500"/>
          </a:bodyPr>
          <a:lstStyle/>
          <a:p>
            <a:pPr rtl="0"/>
            <a:r>
              <a:rPr lang="fr" dirty="0"/>
              <a:t>Taille/fréquence des micro-subventions ;</a:t>
            </a:r>
            <a:endParaRPr lang="en-US" dirty="0"/>
          </a:p>
          <a:p>
            <a:pPr rtl="0"/>
            <a:r>
              <a:rPr lang="fr" dirty="0"/>
              <a:t>Mécanisme de transfert des micro-subventions ;</a:t>
            </a:r>
          </a:p>
          <a:p>
            <a:pPr rtl="0"/>
            <a:r>
              <a:rPr lang="fr" dirty="0"/>
              <a:t>Questions liées au genre et à l'inclusion</a:t>
            </a:r>
          </a:p>
          <a:p>
            <a:pPr rtl="0"/>
            <a:r>
              <a:rPr lang="fr" dirty="0"/>
              <a:t>Mécanismes de plaintes</a:t>
            </a:r>
          </a:p>
          <a:p>
            <a:pPr rtl="0"/>
            <a:r>
              <a:rPr lang="fr" dirty="0"/>
              <a:t>Suivi des initiatives individuelles : c'est le rôle des bénévoles de PALC</a:t>
            </a:r>
          </a:p>
          <a:p>
            <a:pPr rtl="0"/>
            <a:r>
              <a:rPr lang="fr" dirty="0"/>
              <a:t>Contrôler les portefeuilles croissants des interventions</a:t>
            </a:r>
          </a:p>
          <a:p>
            <a:pPr rtl="0">
              <a:buNone/>
            </a:pPr>
            <a:endParaRPr lang="en-NZ" dirty="0"/>
          </a:p>
          <a:p>
            <a:pPr rtl="0"/>
            <a:endParaRPr lang="en-GB" dirty="0"/>
          </a:p>
        </p:txBody>
      </p:sp>
      <p:pic>
        <p:nvPicPr>
          <p:cNvPr id="4" name="Graphic 3" descr="Customer review">
            <a:extLst>
              <a:ext uri="{FF2B5EF4-FFF2-40B4-BE49-F238E27FC236}">
                <a16:creationId xmlns:a16="http://schemas.microsoft.com/office/drawing/2014/main" id="{68960C68-3060-4850-9DD4-9D5DF3CB30C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137319"/>
            <a:ext cx="914400" cy="914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Récapitulatif</a:t>
            </a:r>
            <a:endParaRPr lang="en-US" dirty="0"/>
          </a:p>
        </p:txBody>
      </p:sp>
      <p:sp>
        <p:nvSpPr>
          <p:cNvPr id="3" name="Content Placeholder 2"/>
          <p:cNvSpPr>
            <a:spLocks noGrp="1"/>
          </p:cNvSpPr>
          <p:nvPr>
            <p:ph idx="1"/>
          </p:nvPr>
        </p:nvSpPr>
        <p:spPr/>
        <p:txBody>
          <a:bodyPr rtlCol="0"/>
          <a:lstStyle/>
          <a:p>
            <a:pPr rtl="0"/>
            <a:r>
              <a:rPr lang="fr"/>
              <a:t>Qu’avez-vous retenu du 2</a:t>
            </a:r>
            <a:r>
              <a:rPr lang="en" baseline="30000"/>
              <a:t>e</a:t>
            </a:r>
            <a:r>
              <a:rPr lang="en"/>
              <a:t> jour?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668304" y="4690557"/>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lstStyle/>
          <a:p>
            <a:pPr algn="ctr">
              <a:buNone/>
            </a:pPr>
            <a:r>
              <a:rPr lang="fr" dirty="0"/>
              <a:t>          Une pratique émergente des RMC</a:t>
            </a:r>
            <a:endParaRPr lang="en-GB" dirty="0"/>
          </a:p>
        </p:txBody>
      </p:sp>
      <p:sp>
        <p:nvSpPr>
          <p:cNvPr id="8" name="TextBox 7"/>
          <p:cNvSpPr txBox="1"/>
          <p:nvPr/>
        </p:nvSpPr>
        <p:spPr>
          <a:xfrm>
            <a:off x="6477000" y="1144950"/>
            <a:ext cx="2057400" cy="2785378"/>
          </a:xfrm>
          <a:prstGeom prst="rect">
            <a:avLst/>
          </a:prstGeom>
          <a:noFill/>
        </p:spPr>
        <p:txBody>
          <a:bodyPr wrap="square" rtlCol="0">
            <a:spAutoFit/>
          </a:bodyPr>
          <a:lstStyle/>
          <a:p>
            <a:pPr lvl="0" algn="ctr"/>
            <a:r>
              <a:rPr lang="fr-FR" sz="1600" dirty="0"/>
              <a:t>Mise à disposition rapide de compétences pertinentes à l’urgence </a:t>
            </a:r>
          </a:p>
          <a:p>
            <a:pPr lvl="0" algn="ctr"/>
            <a:r>
              <a:rPr lang="fr" sz="1500" dirty="0"/>
              <a:t>- technique et gestion adaptées au contexte</a:t>
            </a:r>
          </a:p>
          <a:p>
            <a:pPr marL="65088" lvl="0" indent="-65088" algn="ctr" rtl="0">
              <a:spcAft>
                <a:spcPts val="600"/>
              </a:spcAft>
              <a:buNone/>
            </a:pPr>
            <a:r>
              <a:rPr lang="fr" sz="1500" dirty="0"/>
              <a:t>- intervention psycho-sociale</a:t>
            </a:r>
          </a:p>
          <a:p>
            <a:pPr marL="114300" lvl="0" indent="-114300" algn="ctr" rtl="0">
              <a:spcAft>
                <a:spcPts val="600"/>
              </a:spcAft>
              <a:buNone/>
            </a:pPr>
            <a:r>
              <a:rPr lang="fr" sz="1500" dirty="0"/>
              <a:t>- analyse et résolution de conflit</a:t>
            </a:r>
          </a:p>
        </p:txBody>
      </p:sp>
      <p:sp>
        <p:nvSpPr>
          <p:cNvPr id="9" name="TextBox 8"/>
          <p:cNvSpPr txBox="1"/>
          <p:nvPr/>
        </p:nvSpPr>
        <p:spPr>
          <a:xfrm>
            <a:off x="3381466" y="5418217"/>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781800" y="4953000"/>
            <a:ext cx="1752600" cy="1015663"/>
          </a:xfrm>
          <a:prstGeom prst="rect">
            <a:avLst/>
          </a:prstGeom>
          <a:noFill/>
        </p:spPr>
        <p:txBody>
          <a:bodyPr wrap="square" rtlCol="0">
            <a:spAutoFit/>
          </a:bodyPr>
          <a:lstStyle/>
          <a:p>
            <a:pPr algn="ctr" rtl="0"/>
            <a:r>
              <a:rPr lang="fr" sz="1500" dirty="0"/>
              <a:t>Connexion, networking, alliances (y compris le secteur privé)</a:t>
            </a:r>
          </a:p>
        </p:txBody>
      </p:sp>
      <p:sp>
        <p:nvSpPr>
          <p:cNvPr id="13" name="TextBox 12"/>
          <p:cNvSpPr txBox="1"/>
          <p:nvPr/>
        </p:nvSpPr>
        <p:spPr>
          <a:xfrm>
            <a:off x="457200" y="2489537"/>
            <a:ext cx="2133600" cy="1015663"/>
          </a:xfrm>
          <a:prstGeom prst="rect">
            <a:avLst/>
          </a:prstGeom>
          <a:noFill/>
        </p:spPr>
        <p:txBody>
          <a:bodyPr wrap="square" rtlCol="0">
            <a:spAutoFit/>
          </a:bodyPr>
          <a:lstStyle/>
          <a:p>
            <a:pPr rtl="0"/>
            <a:r>
              <a:rPr lang="fr" sz="1500" b="1" dirty="0"/>
              <a:t>Changements </a:t>
            </a:r>
          </a:p>
          <a:p>
            <a:r>
              <a:rPr lang="fr" sz="1500" b="1" dirty="0"/>
              <a:t>dans les rôles les relations et les systèmes insitutionnels</a:t>
            </a:r>
          </a:p>
        </p:txBody>
      </p:sp>
      <p:sp>
        <p:nvSpPr>
          <p:cNvPr id="14" name="TextBox 13"/>
          <p:cNvSpPr txBox="1"/>
          <p:nvPr/>
        </p:nvSpPr>
        <p:spPr>
          <a:xfrm>
            <a:off x="3581400" y="2788384"/>
            <a:ext cx="1828800" cy="1631216"/>
          </a:xfrm>
          <a:prstGeom prst="rect">
            <a:avLst/>
          </a:prstGeom>
          <a:noFill/>
        </p:spPr>
        <p:txBody>
          <a:bodyPr wrap="square" rtlCol="0">
            <a:spAutoFit/>
          </a:bodyPr>
          <a:lstStyle/>
          <a:p>
            <a:pPr algn="ctr"/>
            <a:r>
              <a:rPr lang="fr-FR" sz="1600" b="1" dirty="0"/>
              <a:t>Autonomie dans l’</a:t>
            </a:r>
            <a:r>
              <a:rPr lang="fr-FR" sz="1600" b="1" dirty="0" err="1"/>
              <a:t>entreaide</a:t>
            </a:r>
            <a:r>
              <a:rPr lang="fr-FR" sz="1600" b="1" dirty="0"/>
              <a:t> par des personnes affectées  </a:t>
            </a:r>
            <a:endParaRPr lang="en-US" sz="1600" dirty="0"/>
          </a:p>
          <a:p>
            <a:pPr algn="ctr"/>
            <a:r>
              <a:rPr lang="fr-FR" sz="1600" b="1" dirty="0"/>
              <a:t>par une </a:t>
            </a:r>
            <a:endParaRPr lang="en-US" sz="1600" dirty="0"/>
          </a:p>
          <a:p>
            <a:pPr algn="ctr"/>
            <a:r>
              <a:rPr lang="fr-FR" sz="1600" b="1" dirty="0"/>
              <a:t>crise</a:t>
            </a:r>
            <a:endParaRPr lang="en-US" sz="1600" dirty="0"/>
          </a:p>
        </p:txBody>
      </p:sp>
      <p:sp>
        <p:nvSpPr>
          <p:cNvPr id="16" name="TextBox 15"/>
          <p:cNvSpPr txBox="1"/>
          <p:nvPr/>
        </p:nvSpPr>
        <p:spPr>
          <a:xfrm>
            <a:off x="3656014" y="914400"/>
            <a:ext cx="1752600" cy="784830"/>
          </a:xfrm>
          <a:prstGeom prst="rect">
            <a:avLst/>
          </a:prstGeom>
          <a:noFill/>
        </p:spPr>
        <p:txBody>
          <a:bodyPr wrap="square" rtlCol="0">
            <a:spAutoFit/>
          </a:bodyPr>
          <a:lstStyle/>
          <a:p>
            <a:r>
              <a:rPr lang="fr" sz="1500" dirty="0"/>
              <a:t>Micro-subventions </a:t>
            </a:r>
            <a:r>
              <a:rPr lang="en-US" sz="1500" dirty="0"/>
              <a:t>collectives </a:t>
            </a:r>
            <a:r>
              <a:rPr lang="en-US" sz="1500" dirty="0" err="1"/>
              <a:t>en</a:t>
            </a:r>
            <a:r>
              <a:rPr lang="en-US" sz="1500" dirty="0"/>
              <a:t> situation d’</a:t>
            </a:r>
            <a:r>
              <a:rPr lang="fr" sz="1500" dirty="0"/>
              <a:t>urgence</a:t>
            </a:r>
            <a:endParaRPr lang="en-GB" sz="1500" dirty="0"/>
          </a:p>
        </p:txBody>
      </p:sp>
      <p:sp>
        <p:nvSpPr>
          <p:cNvPr id="17" name="TextBox 16"/>
          <p:cNvSpPr txBox="1"/>
          <p:nvPr/>
        </p:nvSpPr>
        <p:spPr>
          <a:xfrm>
            <a:off x="381000" y="762000"/>
            <a:ext cx="2590800" cy="784830"/>
          </a:xfrm>
          <a:prstGeom prst="rect">
            <a:avLst/>
          </a:prstGeom>
          <a:noFill/>
        </p:spPr>
        <p:txBody>
          <a:bodyPr wrap="square" rtlCol="0">
            <a:spAutoFit/>
          </a:bodyPr>
          <a:lstStyle/>
          <a:p>
            <a:r>
              <a:rPr lang="fr" sz="1500" dirty="0"/>
              <a:t>Informations, mobilisation et systèmes d’apprentissage basés sur la communauté</a:t>
            </a:r>
            <a:endParaRPr lang="en-GB" sz="1500"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9" name="TextBox 14"/>
          <p:cNvSpPr txBox="1"/>
          <p:nvPr/>
        </p:nvSpPr>
        <p:spPr>
          <a:xfrm>
            <a:off x="634156" y="4277348"/>
            <a:ext cx="1947545" cy="1920240"/>
          </a:xfrm>
          <a:prstGeom prst="rect">
            <a:avLst/>
          </a:prstGeom>
          <a:noFill/>
        </p:spPr>
        <p:txBody>
          <a:bodyPr wrap="square" rtlCol="0">
            <a:noAutofit/>
          </a:bodyPr>
          <a:lstStyle/>
          <a:p>
            <a:pPr marL="0" marR="0" algn="ctr">
              <a:spcBef>
                <a:spcPts val="0"/>
              </a:spcBef>
              <a:spcAft>
                <a:spcPts val="0"/>
              </a:spcAft>
            </a:pPr>
            <a:r>
              <a:rPr lang="fr-FR" sz="1400" kern="1200" dirty="0">
                <a:solidFill>
                  <a:srgbClr val="000000"/>
                </a:solidFill>
                <a:effectLst/>
                <a:latin typeface="Calibri"/>
                <a:ea typeface="Times New Roman"/>
                <a:cs typeface="Times New Roman"/>
              </a:rPr>
              <a:t>Support </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aux processus</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à plus long terme menés au niveau local afin de s’attaquer aux causes fondamentales</a:t>
            </a:r>
            <a:r>
              <a:rPr lang="fr-FR" sz="1400" u="sng" kern="1200" dirty="0">
                <a:solidFill>
                  <a:srgbClr val="008080"/>
                </a:solidFill>
                <a:effectLst/>
                <a:latin typeface="Calibri"/>
                <a:ea typeface="Times New Roman"/>
                <a:cs typeface="Times New Roman"/>
              </a:rPr>
              <a:t> </a:t>
            </a:r>
            <a:r>
              <a:rPr lang="fr-FR" sz="1400" kern="1200" dirty="0">
                <a:solidFill>
                  <a:srgbClr val="000000"/>
                </a:solidFill>
                <a:effectLst/>
                <a:latin typeface="Calibri"/>
                <a:ea typeface="Times New Roman"/>
                <a:cs typeface="Times New Roman"/>
              </a:rPr>
              <a:t>de la vulnérabilité et de mentorat</a:t>
            </a:r>
            <a:endParaRPr lang="en-US" sz="1200" dirty="0">
              <a:effectLst/>
              <a:latin typeface="Times New Roman"/>
              <a:ea typeface="Times New Roman"/>
            </a:endParaRPr>
          </a:p>
        </p:txBody>
      </p:sp>
      <p:pic>
        <p:nvPicPr>
          <p:cNvPr id="31" name="Graphic 30" descr="Presentation with bar chart">
            <a:extLst>
              <a:ext uri="{FF2B5EF4-FFF2-40B4-BE49-F238E27FC236}">
                <a16:creationId xmlns:a16="http://schemas.microsoft.com/office/drawing/2014/main" id="{F595C54D-FC15-4926-A826-7BAEB0D8BC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877675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rtlCol="0">
            <a:normAutofit fontScale="90000"/>
          </a:bodyPr>
          <a:lstStyle/>
          <a:p>
            <a:pPr rtl="0"/>
            <a:r>
              <a:rPr lang="fr" sz="2000" dirty="0"/>
              <a:t>3</a:t>
            </a:r>
            <a:r>
              <a:rPr lang="en" sz="2000" baseline="30000" dirty="0"/>
              <a:t>e</a:t>
            </a:r>
            <a:r>
              <a:rPr lang="en" sz="2000" dirty="0"/>
              <a:t> jour Nbi 18 octobre
</a:t>
            </a:r>
            <a:br>
              <a:rPr lang="en-US" sz="2000" dirty="0"/>
            </a:br>
            <a:br>
              <a:rPr lang="en-US" sz="2000" dirty="0"/>
            </a:br>
            <a:r>
              <a:rPr lang="fr" dirty="0"/>
              <a:t>Micro-subventions en situations de crises</a:t>
            </a:r>
            <a:endParaRPr lang="en-GB" dirty="0"/>
          </a:p>
        </p:txBody>
      </p:sp>
      <p:sp>
        <p:nvSpPr>
          <p:cNvPr id="3" name="Content Placeholder 2"/>
          <p:cNvSpPr>
            <a:spLocks noGrp="1"/>
          </p:cNvSpPr>
          <p:nvPr>
            <p:ph idx="1"/>
          </p:nvPr>
        </p:nvSpPr>
        <p:spPr>
          <a:xfrm>
            <a:off x="457200" y="1600200"/>
            <a:ext cx="8686800" cy="4525963"/>
          </a:xfrm>
        </p:spPr>
        <p:txBody>
          <a:bodyPr rtlCol="0">
            <a:normAutofit lnSpcReduction="10000"/>
          </a:bodyPr>
          <a:lstStyle/>
          <a:p>
            <a:pPr algn="ctr" rtl="0">
              <a:buNone/>
            </a:pPr>
            <a:endParaRPr lang="en-US" dirty="0"/>
          </a:p>
          <a:p>
            <a:pPr marL="0" indent="0" rtl="0">
              <a:buNone/>
            </a:pPr>
            <a:r>
              <a:rPr lang="fr" sz="3600" dirty="0"/>
              <a:t>Systèmes pour une utilisation rapide de micro-subventions permettant une auto-assistance </a:t>
            </a:r>
            <a:r>
              <a:rPr lang="fr" sz="3600" u="sng" dirty="0"/>
              <a:t>collective</a:t>
            </a:r>
            <a:r>
              <a:rPr lang="fr" sz="3600" dirty="0"/>
              <a:t> plus forte et plus grande afin de mieux appréhender les crises, de s’en remettre et de réduire la vulnérabilité aux futurs chocs</a:t>
            </a:r>
            <a:endParaRPr lang="en-GB" sz="3600" dirty="0"/>
          </a:p>
          <a:p>
            <a:pPr marL="0" indent="0" rtl="0">
              <a:buNone/>
            </a:pPr>
            <a:r>
              <a:rPr lang="fr" sz="3600" b="1" dirty="0">
                <a:solidFill>
                  <a:srgbClr val="7030A0"/>
                </a:solidFill>
              </a:rPr>
              <a:t>(= résilience renforcée) </a:t>
            </a:r>
          </a:p>
        </p:txBody>
      </p:sp>
      <p:pic>
        <p:nvPicPr>
          <p:cNvPr id="4" name="Graphic 28" descr="Presentation with bar chart">
            <a:extLst>
              <a:ext uri="{FF2B5EF4-FFF2-40B4-BE49-F238E27FC236}">
                <a16:creationId xmlns:a16="http://schemas.microsoft.com/office/drawing/2014/main" id="{C0B94A8E-D3CD-40ED-8262-B004BF6D8EF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23019"/>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rtlCol="0">
            <a:normAutofit lnSpcReduction="10000"/>
          </a:bodyPr>
          <a:lstStyle/>
          <a:p>
            <a:pPr rtl="0">
              <a:buNone/>
            </a:pPr>
            <a:r>
              <a:rPr lang="fr" dirty="0"/>
              <a:t>Nous avons besoin d’un système qui est:</a:t>
            </a:r>
          </a:p>
          <a:p>
            <a:pPr rtl="0"/>
            <a:r>
              <a:rPr lang="fr" dirty="0"/>
              <a:t>rapide et évolutif, mais également</a:t>
            </a:r>
          </a:p>
          <a:p>
            <a:pPr rtl="0"/>
            <a:r>
              <a:rPr lang="fr" dirty="0"/>
              <a:t>redevable (transparent)</a:t>
            </a:r>
          </a:p>
          <a:p>
            <a:pPr rtl="0"/>
            <a:r>
              <a:rPr lang="fr" dirty="0"/>
              <a:t>inclusif (inclusion du genre+)</a:t>
            </a:r>
          </a:p>
          <a:p>
            <a:pPr rtl="0"/>
            <a:r>
              <a:rPr lang="fr" dirty="0"/>
              <a:t>reconnaît et répond à des différents niveaux de capacité</a:t>
            </a:r>
          </a:p>
          <a:p>
            <a:pPr rtl="0"/>
            <a:r>
              <a:rPr lang="fr" dirty="0"/>
              <a:t>évite les tensions locales, les divisions au sein de la communauté</a:t>
            </a:r>
          </a:p>
          <a:p>
            <a:pPr rtl="0"/>
            <a:r>
              <a:rPr lang="fr" dirty="0"/>
              <a:t>évite la dépendance</a:t>
            </a:r>
          </a:p>
          <a:p>
            <a:pPr rtl="0"/>
            <a:r>
              <a:rPr lang="fr" dirty="0"/>
              <a:t>gère les risques, prévoit les échecs</a:t>
            </a:r>
          </a:p>
          <a:p>
            <a:pPr rtl="0"/>
            <a:endParaRPr lang="en-NZ" dirty="0"/>
          </a:p>
          <a:p>
            <a:pPr rtl="0"/>
            <a:endParaRPr lang="en-NZ" dirty="0"/>
          </a:p>
          <a:p>
            <a:pPr rtl="0"/>
            <a:endParaRPr lang="en-US" dirty="0"/>
          </a:p>
        </p:txBody>
      </p:sp>
      <p:pic>
        <p:nvPicPr>
          <p:cNvPr id="4" name="Graphic 28" descr="Presentation with bar chart">
            <a:extLst>
              <a:ext uri="{FF2B5EF4-FFF2-40B4-BE49-F238E27FC236}">
                <a16:creationId xmlns:a16="http://schemas.microsoft.com/office/drawing/2014/main" id="{C0B94A8E-D3CD-40ED-8262-B004BF6D8EF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endParaRPr lang="en-US"/>
          </a:p>
        </p:txBody>
      </p:sp>
      <p:sp>
        <p:nvSpPr>
          <p:cNvPr id="3" name="Content Placeholder 2"/>
          <p:cNvSpPr>
            <a:spLocks noGrp="1"/>
          </p:cNvSpPr>
          <p:nvPr>
            <p:ph idx="1"/>
          </p:nvPr>
        </p:nvSpPr>
        <p:spPr>
          <a:xfrm>
            <a:off x="457200" y="1600200"/>
            <a:ext cx="8229600" cy="4525963"/>
          </a:xfrm>
        </p:spPr>
        <p:txBody>
          <a:bodyPr rtlCol="0">
            <a:normAutofit lnSpcReduction="10000"/>
          </a:bodyPr>
          <a:lstStyle/>
          <a:p>
            <a:pPr rtl="0"/>
            <a:r>
              <a:rPr lang="fr" sz="4000" dirty="0"/>
              <a:t>Pourquoi utiliser des micro-subventions ?</a:t>
            </a:r>
          </a:p>
          <a:p>
            <a:pPr rtl="0">
              <a:buNone/>
            </a:pPr>
            <a:endParaRPr lang="en-NZ" sz="4000" dirty="0"/>
          </a:p>
          <a:p>
            <a:pPr rtl="0"/>
            <a:r>
              <a:rPr lang="fr" sz="4000" dirty="0"/>
              <a:t>Les avantages sont-ils réels ?</a:t>
            </a:r>
          </a:p>
          <a:p>
            <a:pPr rtl="0"/>
            <a:endParaRPr lang="en-NZ" sz="4000" dirty="0"/>
          </a:p>
          <a:p>
            <a:pPr rtl="0"/>
            <a:r>
              <a:rPr lang="fr" sz="4000" dirty="0"/>
              <a:t>Est-ce que les risques peuvent être gérés ?</a:t>
            </a:r>
            <a:endParaRPr lang="en-US" sz="4000" dirty="0"/>
          </a:p>
        </p:txBody>
      </p:sp>
      <p:sp>
        <p:nvSpPr>
          <p:cNvPr id="4" name="Rectangle 3"/>
          <p:cNvSpPr/>
          <p:nvPr/>
        </p:nvSpPr>
        <p:spPr>
          <a:xfrm>
            <a:off x="-5943600" y="-2209800"/>
            <a:ext cx="5943600" cy="923330"/>
          </a:xfrm>
          <a:prstGeom prst="rect">
            <a:avLst/>
          </a:prstGeom>
        </p:spPr>
        <p:txBody>
          <a:bodyPr wrap="square">
            <a:spAutoFit/>
          </a:bodyPr>
          <a:lstStyle/>
          <a:p>
            <a:pPr lvl="1"/>
            <a:r>
              <a:rPr lang="en-GB" dirty="0"/>
              <a:t>HH cash grants are also very good and complement nicely community cash grants</a:t>
            </a:r>
            <a:endParaRPr lang="en-US" dirty="0"/>
          </a:p>
          <a:p>
            <a:endParaRPr lang="en-US" dirty="0"/>
          </a:p>
        </p:txBody>
      </p:sp>
      <p:pic>
        <p:nvPicPr>
          <p:cNvPr id="5" name="Graphic 3" descr="Customer review">
            <a:extLst>
              <a:ext uri="{FF2B5EF4-FFF2-40B4-BE49-F238E27FC236}">
                <a16:creationId xmlns:a16="http://schemas.microsoft.com/office/drawing/2014/main" id="{9B43113E-B7AA-47B5-88DC-650DCDC02CA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792162"/>
          </a:xfrm>
        </p:spPr>
        <p:txBody>
          <a:bodyPr rtlCol="0">
            <a:normAutofit fontScale="90000"/>
          </a:bodyPr>
          <a:lstStyle/>
          <a:p>
            <a:pPr rtl="0"/>
            <a:r>
              <a:rPr lang="fr" sz="2900" b="1" dirty="0"/>
              <a:t>Avantages émergents de renforcer les premiers intervenants</a:t>
            </a:r>
            <a:endParaRPr lang="en-NZ" sz="2900" dirty="0"/>
          </a:p>
        </p:txBody>
      </p:sp>
      <p:sp>
        <p:nvSpPr>
          <p:cNvPr id="3" name="Content Placeholder 2"/>
          <p:cNvSpPr>
            <a:spLocks noGrp="1"/>
          </p:cNvSpPr>
          <p:nvPr>
            <p:ph idx="1"/>
          </p:nvPr>
        </p:nvSpPr>
        <p:spPr>
          <a:xfrm>
            <a:off x="457200" y="1295400"/>
            <a:ext cx="8229600" cy="5181600"/>
          </a:xfrm>
        </p:spPr>
        <p:txBody>
          <a:bodyPr rtlCol="0">
            <a:normAutofit fontScale="70000" lnSpcReduction="20000"/>
          </a:bodyPr>
          <a:lstStyle/>
          <a:p>
            <a:pPr lvl="0" rtl="0"/>
            <a:r>
              <a:rPr lang="fr" dirty="0"/>
              <a:t>Plus adapté et holistique : permet plusieurs micro-projets qui peuvent mieux convenir aux besoins et opportunités locaux</a:t>
            </a:r>
          </a:p>
          <a:p>
            <a:pPr lvl="0" rtl="0"/>
            <a:r>
              <a:rPr lang="fr" dirty="0"/>
              <a:t>Plus rapide</a:t>
            </a:r>
          </a:p>
          <a:p>
            <a:pPr lvl="0" rtl="0"/>
            <a:r>
              <a:rPr lang="fr" dirty="0"/>
              <a:t>Rentable : moins d’argent pour aider plus de personnes</a:t>
            </a:r>
          </a:p>
          <a:p>
            <a:pPr rtl="0"/>
            <a:r>
              <a:rPr lang="fr" dirty="0"/>
              <a:t>Avantages psychologiques : dignité, évite l’impuissance acquise</a:t>
            </a:r>
          </a:p>
          <a:p>
            <a:pPr lvl="0" rtl="0"/>
            <a:r>
              <a:rPr lang="fr" dirty="0"/>
              <a:t>Avantages sociaux (cohésion, entraide, redevabilité)</a:t>
            </a:r>
          </a:p>
          <a:p>
            <a:pPr lvl="0" rtl="0"/>
            <a:r>
              <a:rPr lang="fr" dirty="0"/>
              <a:t>Génère de nouvelles idées à la base (émergent, organique)</a:t>
            </a:r>
          </a:p>
          <a:p>
            <a:pPr lvl="0" rtl="0"/>
            <a:r>
              <a:rPr lang="fr" dirty="0"/>
              <a:t>Renforcement de capacité à travers l’apprentissage par la pratique </a:t>
            </a:r>
          </a:p>
          <a:p>
            <a:pPr lvl="0" rtl="0"/>
            <a:r>
              <a:rPr lang="fr" dirty="0"/>
              <a:t>Encourage des procéssus à long terme afin d’adresser les </a:t>
            </a:r>
            <a:r>
              <a:rPr lang="en-US" dirty="0"/>
              <a:t>causes </a:t>
            </a:r>
            <a:r>
              <a:rPr lang="en-US" dirty="0" err="1"/>
              <a:t>fondamentales</a:t>
            </a:r>
            <a:endParaRPr lang="fr" dirty="0"/>
          </a:p>
          <a:p>
            <a:pPr lvl="0" rtl="0"/>
            <a:r>
              <a:rPr lang="fr" dirty="0"/>
              <a:t>(... compréhension accrue des détenteurs d’obligations, des changements d’approche) </a:t>
            </a:r>
          </a:p>
        </p:txBody>
      </p:sp>
      <p:pic>
        <p:nvPicPr>
          <p:cNvPr id="4" name="Graphic 28" descr="Presentation with bar chart">
            <a:extLst>
              <a:ext uri="{FF2B5EF4-FFF2-40B4-BE49-F238E27FC236}">
                <a16:creationId xmlns:a16="http://schemas.microsoft.com/office/drawing/2014/main" id="{C0B94A8E-D3CD-40ED-8262-B004BF6D8EF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9144000" cy="6858000"/>
          </a:xfrm>
        </p:spPr>
        <p:txBody>
          <a:bodyPr rtlCol="0">
            <a:normAutofit fontScale="32500" lnSpcReduction="20000"/>
          </a:bodyPr>
          <a:lstStyle/>
          <a:p>
            <a:pPr marL="592138" rtl="0">
              <a:buNone/>
            </a:pPr>
            <a:r>
              <a:rPr lang="fr" sz="4800" b="1" dirty="0"/>
              <a:t>Aide typique</a:t>
            </a:r>
            <a:endParaRPr lang="en-GB" sz="4800" dirty="0"/>
          </a:p>
          <a:p>
            <a:pPr marL="592138" lvl="0" rtl="0"/>
            <a:r>
              <a:rPr lang="fr" sz="4800" dirty="0"/>
              <a:t>Beaucoup de groupes communautaires (différents groupes CSOs d’entraide émergents existants) : alimentation d’urgence, abri, eau (ex. : 1500 $ pour 30 HHS)</a:t>
            </a:r>
          </a:p>
          <a:p>
            <a:pPr marL="592138" lvl="0" rtl="0"/>
            <a:r>
              <a:rPr lang="fr" sz="4800" dirty="0"/>
              <a:t>Des Associations de services funéraires ciblé la nourriture/de l’argent pour les HHS plus vulnérables (4000 $ pour 80 HH)</a:t>
            </a:r>
          </a:p>
          <a:p>
            <a:pPr marL="592138" rtl="0">
              <a:buNone/>
            </a:pPr>
            <a:r>
              <a:rPr lang="fr" sz="4800" dirty="0"/>
              <a:t> </a:t>
            </a:r>
          </a:p>
          <a:p>
            <a:pPr marL="592138" rtl="0">
              <a:buNone/>
            </a:pPr>
            <a:r>
              <a:rPr lang="fr" sz="4800" b="1" dirty="0"/>
              <a:t>Moyens de subsistance</a:t>
            </a:r>
            <a:endParaRPr lang="en-GB" sz="4800" dirty="0"/>
          </a:p>
          <a:p>
            <a:pPr marL="592138" lvl="0" rtl="0"/>
            <a:r>
              <a:rPr lang="fr" sz="4800" dirty="0"/>
              <a:t>Association de service funéraire du Village: programmes de semences dans l’urgence (2 000$ pour 120 HHs)</a:t>
            </a:r>
          </a:p>
          <a:p>
            <a:pPr marL="592138" lvl="0" rtl="0"/>
            <a:r>
              <a:rPr lang="fr" sz="4800" dirty="0"/>
              <a:t>Associations d’agriculteurs collectant des semences résistantes à la sécheresse, et les échangeant contre de la nourriture (nourriture et 500 $ pour le transport)</a:t>
            </a:r>
          </a:p>
          <a:p>
            <a:pPr marL="592138" lvl="0" rtl="0"/>
            <a:r>
              <a:rPr lang="fr" sz="4800" dirty="0"/>
              <a:t>CBOs locaux gérant des programmes renouvelables d’élevage de porcins au profit de femmes à la tête de HHs (1500 $ pour un démarrage)</a:t>
            </a:r>
          </a:p>
          <a:p>
            <a:pPr marL="592138" lvl="0" rtl="0"/>
            <a:r>
              <a:rPr lang="fr" sz="4800" dirty="0"/>
              <a:t>Groupes d’intérêt à la diversification des moyens de subsistance : ex. horticulture, fonds renouvelables (800 $ pour 20 HHs)</a:t>
            </a:r>
            <a:endParaRPr lang="en-GB" sz="4800" dirty="0"/>
          </a:p>
          <a:p>
            <a:pPr marL="592138" lvl="0" rtl="0"/>
            <a:r>
              <a:rPr lang="fr" sz="4800" dirty="0"/>
              <a:t>Formation professionnelle de l’association des forgerons concernant les nouveaux produits (800 $ pour 31 membres)</a:t>
            </a:r>
          </a:p>
          <a:p>
            <a:pPr marL="592138" lvl="0" rtl="0"/>
            <a:r>
              <a:rPr lang="fr" sz="4800" dirty="0"/>
              <a:t>Gouvernance NRM pastoraliste traditionnelle : Plateforme de gestion d’informations liées au marché du bétail,</a:t>
            </a:r>
          </a:p>
          <a:p>
            <a:pPr marL="592138" lvl="0" rtl="0"/>
            <a:r>
              <a:rPr lang="fr" sz="4800" dirty="0"/>
              <a:t>Groupes d’éleveurs concernant les banques de fourrage pour le bétail (400 $ pour 70 HHs)</a:t>
            </a:r>
          </a:p>
          <a:p>
            <a:pPr marL="592138" lvl="0" rtl="0"/>
            <a:r>
              <a:rPr lang="fr" sz="4800" dirty="0"/>
              <a:t>Collection de graines d’arbres de la part du gouvernement local et national et des groupes nomades</a:t>
            </a:r>
          </a:p>
          <a:p>
            <a:pPr marL="592138" lvl="0" rtl="0"/>
            <a:r>
              <a:rPr lang="fr" sz="4800" dirty="0"/>
              <a:t>Groupes de CAHWs existants à la recherche de nouvelle formation professionnelle et démarrage de fonds renouvelables concernant les médicaments pour bétail administrés par les CAHWs</a:t>
            </a:r>
          </a:p>
          <a:p>
            <a:pPr marL="592138" lvl="0" rtl="0"/>
            <a:r>
              <a:rPr lang="fr" sz="4800" dirty="0"/>
              <a:t>Introduction de l’apiculture ainsi que des ruches par les CBOs locaux et le gouvernement local (3500 $)</a:t>
            </a:r>
          </a:p>
          <a:p>
            <a:pPr marL="592138" lvl="0" rtl="0"/>
            <a:r>
              <a:rPr lang="fr" sz="4800" dirty="0"/>
              <a:t>Groupes d’apiculteurs obtenant l’équipement de traitement (comme les mini-poulaillers (1200 $, 45 membres)</a:t>
            </a:r>
          </a:p>
          <a:p>
            <a:pPr marL="592138" lvl="0" rtl="0"/>
            <a:r>
              <a:rPr lang="fr" sz="4800" dirty="0"/>
              <a:t>Clubs scolaires en faveur de l’environnement</a:t>
            </a:r>
          </a:p>
          <a:p>
            <a:pPr rtl="0"/>
            <a:endParaRPr lang="en-GB" dirty="0"/>
          </a:p>
        </p:txBody>
      </p:sp>
      <p:pic>
        <p:nvPicPr>
          <p:cNvPr id="4" name="Graphic 28" descr="Presentation with bar chart">
            <a:extLst>
              <a:ext uri="{FF2B5EF4-FFF2-40B4-BE49-F238E27FC236}">
                <a16:creationId xmlns:a16="http://schemas.microsoft.com/office/drawing/2014/main" id="{C0B94A8E-D3CD-40ED-8262-B004BF6D8EF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rtlCol="0">
            <a:normAutofit fontScale="55000" lnSpcReduction="20000"/>
          </a:bodyPr>
          <a:lstStyle/>
          <a:p>
            <a:pPr marL="582613" indent="-292100" rtl="0">
              <a:buNone/>
            </a:pPr>
            <a:endParaRPr lang="en-GB" sz="3500" b="1" dirty="0"/>
          </a:p>
          <a:p>
            <a:pPr marL="582613" indent="-292100" rtl="0">
              <a:buNone/>
            </a:pPr>
            <a:r>
              <a:rPr lang="fr" sz="3500" b="1" dirty="0"/>
              <a:t>Services</a:t>
            </a:r>
            <a:endParaRPr lang="en-GB" sz="3500" dirty="0"/>
          </a:p>
          <a:p>
            <a:pPr marL="582613" lvl="0" indent="-292100" rtl="0"/>
            <a:r>
              <a:rPr lang="fr" sz="3500" dirty="0"/>
              <a:t>Comités d’eau achetant des outils et des pièces supplémentaires pour une maintenance du forage (200 $ par groupe, le forage sert 200 HHs)</a:t>
            </a:r>
          </a:p>
          <a:p>
            <a:pPr marL="582613" lvl="0" indent="-292100" rtl="0"/>
            <a:r>
              <a:rPr lang="fr" sz="3500" dirty="0"/>
              <a:t>Réparation des écoles, cliniques, routes, ponts (500 $ - 5000 $)</a:t>
            </a:r>
          </a:p>
          <a:p>
            <a:pPr marL="582613" lvl="0" indent="-292100" rtl="0"/>
            <a:r>
              <a:rPr lang="fr" sz="3500" dirty="0"/>
              <a:t>Prise en charge des enseignants, repas scolaires, livres scolaires, matériaux (300 $ - 1500 $)</a:t>
            </a:r>
          </a:p>
          <a:p>
            <a:pPr marL="582613" lvl="0" indent="-292100" rtl="0"/>
            <a:r>
              <a:rPr lang="fr" sz="3500" dirty="0"/>
              <a:t>Cliniques vétérinaires mobiles... pour la paix (5000 $ pour la réparation de véhicule, médicaments, coûts)</a:t>
            </a:r>
          </a:p>
          <a:p>
            <a:pPr marL="582613" indent="-292100" rtl="0">
              <a:buNone/>
            </a:pPr>
            <a:r>
              <a:rPr lang="fr" sz="3500" dirty="0"/>
              <a:t> </a:t>
            </a:r>
          </a:p>
          <a:p>
            <a:pPr marL="582613" indent="-292100" rtl="0">
              <a:buNone/>
            </a:pPr>
            <a:r>
              <a:rPr lang="fr" sz="3500" b="1" dirty="0"/>
              <a:t>Protection, paix, droits, gouvernance</a:t>
            </a:r>
            <a:endParaRPr lang="en-GB" sz="3500" dirty="0"/>
          </a:p>
          <a:p>
            <a:pPr marL="582613" lvl="0" indent="-292100" rtl="0"/>
            <a:r>
              <a:rPr lang="fr" sz="3500" dirty="0"/>
              <a:t>Comités de camp locaux pour déplacés internes explorant les itinéraires de retour sécuritaires et aider aux rétablissement de moyens de subsistance (300 $)</a:t>
            </a:r>
          </a:p>
          <a:p>
            <a:pPr marL="582613" lvl="0" indent="-292100" rtl="0"/>
            <a:r>
              <a:rPr lang="fr" sz="3500" dirty="0"/>
              <a:t>Association de femmes organisant et formant les groupes d’autoprotection sur l’autoprotection communautaire, les premiers soins, réponse psycho-sociale (4000 $ pour la formation, les matériaux et les coûts de transport)</a:t>
            </a:r>
          </a:p>
          <a:p>
            <a:pPr marL="582613" lvl="0" indent="-292100"/>
            <a:r>
              <a:rPr lang="fr" sz="3500" dirty="0"/>
              <a:t>Groupes de protection assurant leurs propres interventions, y compris les extensions de cheveux et parfum (200 $ par groupe, servant jusqu’à 200 HHs)</a:t>
            </a:r>
          </a:p>
          <a:p>
            <a:pPr marL="582613" lvl="0" indent="-292100" rtl="0"/>
            <a:r>
              <a:rPr lang="fr" sz="3500" dirty="0"/>
              <a:t>Paix : Musiciens et femmes chanteuses traditionneles : instruments, chansons de paix, mobilité (500 $ pour le collectif de musiciens et danseurs rendant visite aux villageois) </a:t>
            </a:r>
          </a:p>
        </p:txBody>
      </p:sp>
      <p:pic>
        <p:nvPicPr>
          <p:cNvPr id="4" name="Graphic 28" descr="Presentation with bar chart">
            <a:extLst>
              <a:ext uri="{FF2B5EF4-FFF2-40B4-BE49-F238E27FC236}">
                <a16:creationId xmlns:a16="http://schemas.microsoft.com/office/drawing/2014/main" id="{C0B94A8E-D3CD-40ED-8262-B004BF6D8EF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780</Words>
  <Application>Microsoft Office PowerPoint</Application>
  <PresentationFormat>On-screen Show (4:3)</PresentationFormat>
  <Paragraphs>198</Paragraphs>
  <Slides>19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Jour 3</vt:lpstr>
      <vt:lpstr>Récapitulatif</vt:lpstr>
      <vt:lpstr>PowerPoint Presentation</vt:lpstr>
      <vt:lpstr>3e jour Nbi 18 octobre
  Micro-subventions en situations de crises</vt:lpstr>
      <vt:lpstr>PowerPoint Presentation</vt:lpstr>
      <vt:lpstr>PowerPoint Presentation</vt:lpstr>
      <vt:lpstr>Avantages émergents de renforcer les premiers intervenants</vt:lpstr>
      <vt:lpstr>PowerPoint Presentation</vt:lpstr>
      <vt:lpstr>PowerPoint Presentation</vt:lpstr>
      <vt:lpstr>PowerPoint Presentation</vt:lpstr>
      <vt:lpstr>Destinataires éventuelles</vt:lpstr>
      <vt:lpstr>Composante du processus de micro-subventions communautaire dans l’urgence</vt:lpstr>
      <vt:lpstr>Contraintes à surmonter, les risques à atténuer</vt:lpstr>
      <vt:lpstr>Exercise brochure MG#1&amp;2</vt:lpstr>
      <vt:lpstr>Proposition + liste de vérification MC#3,4,5,6</vt:lpstr>
      <vt:lpstr>Redevabilité (#7 Canevas de contrat et  #8 lignes directrices de passation de marché )</vt:lpstr>
      <vt:lpstr>Modalités de transfert de micro-subvention et coordination des besoins</vt:lpstr>
      <vt:lpstr>#9 Lignes directrices pour les rapports finaux</vt:lpstr>
      <vt:lpstr>Systèmes supplémentaires/problématiques à contre-vérifier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2019-02-11T09:49:06Z</dcterms:created>
  <dcterms:modified xsi:type="dcterms:W3CDTF">2019-06-19T11:31:19Z</dcterms:modified>
</cp:coreProperties>
</file>