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371" r:id="rId2"/>
    <p:sldId id="372" r:id="rId3"/>
    <p:sldId id="386" r:id="rId4"/>
    <p:sldId id="397" r:id="rId5"/>
    <p:sldId id="398" r:id="rId6"/>
    <p:sldId id="390" r:id="rId7"/>
    <p:sldId id="406" r:id="rId8"/>
    <p:sldId id="388" r:id="rId9"/>
    <p:sldId id="389" r:id="rId10"/>
    <p:sldId id="396" r:id="rId11"/>
    <p:sldId id="404" r:id="rId12"/>
    <p:sldId id="405" r:id="rId13"/>
    <p:sldId id="403" r:id="rId14"/>
    <p:sldId id="407" r:id="rId15"/>
    <p:sldId id="411" r:id="rId16"/>
    <p:sldId id="412" r:id="rId17"/>
    <p:sldId id="366" r:id="rId18"/>
    <p:sldId id="420" r:id="rId19"/>
    <p:sldId id="419" r:id="rId20"/>
    <p:sldId id="416" r:id="rId21"/>
    <p:sldId id="417" r:id="rId22"/>
    <p:sldId id="413" r:id="rId23"/>
    <p:sldId id="414" r:id="rId24"/>
    <p:sldId id="415" r:id="rId25"/>
    <p:sldId id="375" r:id="rId26"/>
    <p:sldId id="418" r:id="rId27"/>
    <p:sldId id="409" r:id="rId28"/>
    <p:sldId id="410" r:id="rId29"/>
    <p:sldId id="401" r:id="rId30"/>
  </p:sldIdLst>
  <p:sldSz cx="9144000" cy="6858000" type="screen4x3"/>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86808" autoAdjust="0"/>
  </p:normalViewPr>
  <p:slideViewPr>
    <p:cSldViewPr>
      <p:cViewPr>
        <p:scale>
          <a:sx n="108" d="100"/>
          <a:sy n="108" d="100"/>
        </p:scale>
        <p:origin x="-2574" y="-54"/>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52" d="100"/>
          <a:sy n="52" d="100"/>
        </p:scale>
        <p:origin x="-288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r>
              <a:rPr lang="en-GB"/>
              <a:t>22/11/2018</a:t>
            </a: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2703F1D2-4CB7-4E71-92E2-337E2422B7BA}" type="slidenum">
              <a:rPr lang="en-GB" smtClean="0"/>
              <a:pPr/>
              <a:t>‹#›</a:t>
            </a:fld>
            <a:endParaRPr lang="en-GB"/>
          </a:p>
        </p:txBody>
      </p:sp>
    </p:spTree>
    <p:extLst>
      <p:ext uri="{BB962C8B-B14F-4D97-AF65-F5344CB8AC3E}">
        <p14:creationId xmlns:p14="http://schemas.microsoft.com/office/powerpoint/2010/main" val="18933636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r>
              <a:rPr lang="en-GB"/>
              <a:t>22/11/2018</a:t>
            </a: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rtl="0"/>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B7877386-3080-40A6-81C4-6DC7A47E26BD}" type="slidenum">
              <a:rPr lang="en-GB" smtClean="0"/>
              <a:pPr/>
              <a:t>‹#›</a:t>
            </a:fld>
            <a:endParaRPr lang="en-GB"/>
          </a:p>
        </p:txBody>
      </p:sp>
    </p:spTree>
    <p:extLst>
      <p:ext uri="{BB962C8B-B14F-4D97-AF65-F5344CB8AC3E}">
        <p14:creationId xmlns:p14="http://schemas.microsoft.com/office/powerpoint/2010/main" val="3868046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GB"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a:t>21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lnSpcReduction="10000"/>
          </a:bodyPr>
          <a:lstStyle/>
          <a:p>
            <a:pPr lvl="0" rtl="0"/>
            <a:r>
              <a:rPr lang="fr" sz="1200" kern="1200">
                <a:solidFill>
                  <a:schemeClr val="tx1"/>
                </a:solidFill>
                <a:latin typeface="+mn-lt"/>
                <a:ea typeface="+mn-ea"/>
                <a:cs typeface="+mn-cs"/>
              </a:rPr>
              <a:t>Exemples possibles : </a:t>
            </a:r>
            <a:endParaRPr lang="en-US" sz="1200" kern="1200" dirty="0">
              <a:solidFill>
                <a:schemeClr val="tx1"/>
              </a:solidFill>
              <a:latin typeface="+mn-lt"/>
              <a:ea typeface="+mn-ea"/>
              <a:cs typeface="+mn-cs"/>
            </a:endParaRPr>
          </a:p>
          <a:p>
            <a:pPr marL="685800" lvl="1" indent="-228600" rtl="0">
              <a:buFont typeface="+mj-lt"/>
              <a:buAutoNum type="arabicPeriod"/>
            </a:pPr>
            <a:r>
              <a:rPr lang="fr" sz="1200" kern="1200">
                <a:solidFill>
                  <a:schemeClr val="tx1"/>
                </a:solidFill>
                <a:latin typeface="+mn-lt"/>
                <a:ea typeface="+mn-ea"/>
                <a:cs typeface="+mn-cs"/>
              </a:rPr>
              <a:t>Centre de ressources local Nargis (Myanmar). Révolte spontanée contre le groupe HCR/OCHA (tout en anglais, vous devez vous enregistrer et cela n'a pas été utile). Les ONGN locales ont cherché une plate-forme locale pour les mettre en relation, partager des informations et renforcer leurs capacités. Désormais, cela est devenu une ONG nationale axée sur le renforcement des capacités </a:t>
            </a:r>
            <a:endParaRPr lang="en-US" sz="1200" kern="1200" dirty="0">
              <a:solidFill>
                <a:schemeClr val="tx1"/>
              </a:solidFill>
              <a:latin typeface="+mn-lt"/>
              <a:ea typeface="+mn-ea"/>
              <a:cs typeface="+mn-cs"/>
            </a:endParaRPr>
          </a:p>
          <a:p>
            <a:pPr marL="685800" lvl="1" indent="-228600" rtl="0">
              <a:buFont typeface="+mj-lt"/>
              <a:buAutoNum type="arabicPeriod"/>
            </a:pPr>
            <a:r>
              <a:rPr lang="fr" sz="1200" kern="1200">
                <a:solidFill>
                  <a:schemeClr val="tx1"/>
                </a:solidFill>
                <a:latin typeface="+mn-lt"/>
                <a:ea typeface="+mn-ea"/>
                <a:cs typeface="+mn-cs"/>
              </a:rPr>
              <a:t>Bangon Marawi (Philippines). Frustration concernant OCHA, avec un cluster gouvernemental exclusif, ECOWEB a donc créé une plate-forme/un espace pour partager des informations et créer des liens. A eu quelques idées, mais pas de fonds donc accent mis sur la création de liens. Surtout des réunions. Mais s’est ensuite réuni pour élaborer un cadre de travail complétant les ressources « Les ONGI ne devraient pas vous représenter, vous devriez vous représenter vous-même » Nanette.  La plate-forme est devenue motivante. Vous n’avez pas besoin de fonds pour commencer à travailler. La plate-forme a permis aux groupes de personnes déplacées internes de s’inscrire et s’organise pour représenter leurs voix. Vous avez juste besoin d’un peu d’argent pour la réunion. Aucun fonds important n’est nécessaire pour commencer</a:t>
            </a:r>
            <a:endParaRPr lang="en-US" sz="1200" kern="1200" dirty="0">
              <a:solidFill>
                <a:schemeClr val="tx1"/>
              </a:solidFill>
              <a:latin typeface="+mn-lt"/>
              <a:ea typeface="+mn-ea"/>
              <a:cs typeface="+mn-cs"/>
            </a:endParaRPr>
          </a:p>
          <a:p>
            <a:pPr marL="685800" lvl="1" indent="-228600" rtl="0">
              <a:buFont typeface="+mj-lt"/>
              <a:buAutoNum type="arabicPeriod"/>
            </a:pPr>
            <a:r>
              <a:rPr lang="fr" sz="1200" kern="1200">
                <a:solidFill>
                  <a:schemeClr val="tx1"/>
                </a:solidFill>
                <a:latin typeface="+mn-lt"/>
                <a:ea typeface="+mn-ea"/>
                <a:cs typeface="+mn-cs"/>
              </a:rPr>
              <a:t>L'Unité de coordination (pour les zones de conflit au Soudan, créée par des acteurs locaux pour les acteurs locaux et les étrangers qui ont réussi à venir...)</a:t>
            </a:r>
            <a:endParaRPr lang="en-US" sz="1200" kern="1200" dirty="0">
              <a:solidFill>
                <a:schemeClr val="tx1"/>
              </a:solidFill>
              <a:latin typeface="+mn-lt"/>
              <a:ea typeface="+mn-ea"/>
              <a:cs typeface="+mn-cs"/>
            </a:endParaRPr>
          </a:p>
          <a:p>
            <a:pPr lvl="0" rtl="0"/>
            <a:endParaRPr lang="en-GB"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Ne vous plaignez pas du système existant. Construisez-en un nouveau !</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a:t>22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0" lvl="0" indent="0" algn="l" rtl="0">
              <a:lnSpc>
                <a:spcPct val="110000"/>
              </a:lnSpc>
              <a:spcBef>
                <a:spcPts val="0"/>
              </a:spcBef>
              <a:buNone/>
            </a:pPr>
            <a:r>
              <a:rPr lang="fr" b="1"/>
              <a:t>Informations communautaires, mobilisation et systèmes d’apprentissage </a:t>
            </a:r>
          </a:p>
          <a:p>
            <a:pPr marL="0" lvl="0" indent="0" rtl="0">
              <a:lnSpc>
                <a:spcPct val="110000"/>
              </a:lnSpc>
              <a:spcBef>
                <a:spcPts val="0"/>
              </a:spcBef>
              <a:buFont typeface="Arial" pitchFamily="34" charset="0"/>
              <a:buChar char="•"/>
            </a:pPr>
            <a:r>
              <a:rPr lang="fr" sz="1200"/>
              <a:t>     Prise en charge des communautés pour commencer </a:t>
            </a:r>
            <a:r>
              <a:rPr lang="fr" sz="1000"/>
              <a:t>rapidement</a:t>
            </a:r>
            <a:r>
              <a:rPr lang="fr" sz="1200"/>
              <a:t> (et soutenir) leur propre analyse rapide de la situation et enquête d’appréciation</a:t>
            </a:r>
          </a:p>
          <a:p>
            <a:pPr marL="293688" indent="-293688" rtl="0">
              <a:buFont typeface="Arial" pitchFamily="34" charset="0"/>
              <a:buChar char="•"/>
            </a:pPr>
            <a:r>
              <a:rPr lang="fr" sz="1200"/>
              <a:t>Génération de nouvelles initiatives ou plus grandes</a:t>
            </a:r>
            <a:endParaRPr lang="en-GB" sz="1200" dirty="0"/>
          </a:p>
          <a:p>
            <a:pPr marL="293688" indent="-293688" rtl="0">
              <a:buFont typeface="Arial" pitchFamily="34" charset="0"/>
              <a:buChar char="•"/>
            </a:pPr>
            <a:r>
              <a:rPr lang="fr" sz="1200"/>
              <a:t>Apprentissage à partir des réponses immédiates</a:t>
            </a:r>
          </a:p>
          <a:p>
            <a:pPr marL="293688" indent="-293688" rtl="0">
              <a:buFont typeface="Arial" pitchFamily="34" charset="0"/>
              <a:buChar char="•"/>
            </a:pPr>
            <a:r>
              <a:rPr lang="fr" sz="1200"/>
              <a:t>Ciblage et analyse des lacunes</a:t>
            </a:r>
          </a:p>
          <a:p>
            <a:pPr marL="293688" indent="-293688" rtl="0">
              <a:buFont typeface="Arial" pitchFamily="34" charset="0"/>
              <a:buChar char="•"/>
            </a:pPr>
            <a:r>
              <a:rPr lang="fr" sz="1200"/>
              <a:t>Problèmes de pouvoir et relations, </a:t>
            </a:r>
          </a:p>
          <a:p>
            <a:pPr marL="293688" indent="-293688" rtl="0">
              <a:buFont typeface="Arial" pitchFamily="34" charset="0"/>
              <a:buChar char="•"/>
            </a:pPr>
            <a:r>
              <a:rPr lang="fr" sz="1200"/>
              <a:t>Systèmes de responsabilisation</a:t>
            </a:r>
          </a:p>
          <a:p>
            <a:pPr marL="293688" indent="-293688" rtl="0">
              <a:buFont typeface="Arial" pitchFamily="34" charset="0"/>
              <a:buChar char="•"/>
            </a:pPr>
            <a:r>
              <a:rPr lang="fr" sz="1200"/>
              <a:t>Sensibilité au conflit</a:t>
            </a:r>
          </a:p>
        </p:txBody>
      </p:sp>
      <p:sp>
        <p:nvSpPr>
          <p:cNvPr id="4" name="Slide Number Placeholder 3"/>
          <p:cNvSpPr>
            <a:spLocks noGrp="1"/>
          </p:cNvSpPr>
          <p:nvPr>
            <p:ph type="sldNum" sz="quarter" idx="10"/>
          </p:nvPr>
        </p:nvSpPr>
        <p:spPr/>
        <p:txBody>
          <a:bodyPr rtlCol="0"/>
          <a:lstStyle/>
          <a:p>
            <a:pPr rtl="0"/>
            <a:fld id="{188EDC54-348B-4434-9C10-97BC64BC024A}" type="slidenum">
              <a:rPr lang="en-GB" smtClean="0"/>
              <a:pPr/>
              <a:t>28</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t>L'approche RMC tente de changer la façon dont nous répondons aux crises : </a:t>
            </a:r>
            <a:r>
              <a:rPr lang="fr" sz="1200" b="1"/>
              <a:t>transfert du pouvoir et de la prise de décision</a:t>
            </a:r>
            <a:r>
              <a:t> aux groupes d'entraide dans les communautés touchées par la crise ; faire confiance aux mécanismes de </a:t>
            </a:r>
            <a:r>
              <a:rPr lang="fr" sz="1200" b="1"/>
              <a:t>responsabilisation locaux ; donner la priorité à </a:t>
            </a:r>
            <a:r>
              <a:rPr lang="en" sz="1200" b="1"/>
              <a:t>l'apprentissage par la pratique, la gestion des risques</a:t>
            </a:r>
            <a:r>
              <a:t> </a:t>
            </a:r>
            <a:endParaRPr lang="en-US" dirty="0"/>
          </a:p>
          <a:p>
            <a:pPr rtl="0"/>
            <a:endParaRPr lang="en-US" dirty="0"/>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a:t>29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0" lvl="0" indent="0" algn="l" rtl="0">
              <a:lnSpc>
                <a:spcPct val="110000"/>
              </a:lnSpc>
              <a:spcBef>
                <a:spcPts val="0"/>
              </a:spcBef>
              <a:buNone/>
            </a:pPr>
            <a:r>
              <a:rPr lang="fr" b="1"/>
              <a:t>Informations communautaires, mobilisation et systèmes d’apprentissage </a:t>
            </a:r>
          </a:p>
          <a:p>
            <a:pPr marL="0" lvl="0" indent="0" rtl="0">
              <a:lnSpc>
                <a:spcPct val="110000"/>
              </a:lnSpc>
              <a:spcBef>
                <a:spcPts val="0"/>
              </a:spcBef>
              <a:buFont typeface="Arial" pitchFamily="34" charset="0"/>
              <a:buChar char="•"/>
            </a:pPr>
            <a:r>
              <a:rPr lang="fr" sz="1200"/>
              <a:t>     Prise en charge des communautés pour commencer </a:t>
            </a:r>
            <a:r>
              <a:rPr lang="fr" sz="1000"/>
              <a:t>rapidement</a:t>
            </a:r>
            <a:r>
              <a:rPr lang="fr" sz="1200"/>
              <a:t> (et soutenir) leur propre analyse rapide de la situation et enquête d’appréciation</a:t>
            </a:r>
          </a:p>
          <a:p>
            <a:pPr marL="293688" indent="-293688" rtl="0">
              <a:buFont typeface="Arial" pitchFamily="34" charset="0"/>
              <a:buChar char="•"/>
            </a:pPr>
            <a:r>
              <a:rPr lang="fr" sz="1200"/>
              <a:t>Génération de nouvelles initiatives ou plus grandes</a:t>
            </a:r>
            <a:endParaRPr lang="en-GB" sz="1200" dirty="0"/>
          </a:p>
          <a:p>
            <a:pPr marL="293688" indent="-293688" rtl="0">
              <a:buFont typeface="Arial" pitchFamily="34" charset="0"/>
              <a:buChar char="•"/>
            </a:pPr>
            <a:r>
              <a:rPr lang="fr" sz="1200"/>
              <a:t>Apprentissage à partir des réponses immédiates</a:t>
            </a:r>
          </a:p>
          <a:p>
            <a:pPr marL="293688" indent="-293688" rtl="0">
              <a:buFont typeface="Arial" pitchFamily="34" charset="0"/>
              <a:buChar char="•"/>
            </a:pPr>
            <a:r>
              <a:rPr lang="fr" sz="1200"/>
              <a:t>Ciblage et analyse des lacunes</a:t>
            </a:r>
          </a:p>
          <a:p>
            <a:pPr marL="293688" indent="-293688" rtl="0">
              <a:buFont typeface="Arial" pitchFamily="34" charset="0"/>
              <a:buChar char="•"/>
            </a:pPr>
            <a:r>
              <a:rPr lang="fr" sz="1200"/>
              <a:t>Problèmes de pouvoir et relations, </a:t>
            </a:r>
          </a:p>
          <a:p>
            <a:pPr marL="293688" indent="-293688" rtl="0">
              <a:buFont typeface="Arial" pitchFamily="34" charset="0"/>
              <a:buChar char="•"/>
            </a:pPr>
            <a:r>
              <a:rPr lang="fr" sz="1200"/>
              <a:t>Systèmes de responsabilisation</a:t>
            </a:r>
          </a:p>
          <a:p>
            <a:pPr marL="293688" indent="-293688" rtl="0">
              <a:buFont typeface="Arial" pitchFamily="34" charset="0"/>
              <a:buChar char="•"/>
            </a:pPr>
            <a:r>
              <a:rPr lang="fr" sz="1200"/>
              <a:t>Sensibilité au conflit</a:t>
            </a:r>
          </a:p>
        </p:txBody>
      </p:sp>
      <p:sp>
        <p:nvSpPr>
          <p:cNvPr id="4" name="Slide Number Placeholder 3"/>
          <p:cNvSpPr>
            <a:spLocks noGrp="1"/>
          </p:cNvSpPr>
          <p:nvPr>
            <p:ph type="sldNum" sz="quarter" idx="10"/>
          </p:nvPr>
        </p:nvSpPr>
        <p:spPr/>
        <p:txBody>
          <a:bodyPr rtlCol="0"/>
          <a:lstStyle/>
          <a:p>
            <a:pPr rtl="0"/>
            <a:fld id="{188EDC54-348B-4434-9C10-97BC64BC024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a:solidFill>
                  <a:schemeClr val="tx1"/>
                </a:solidFill>
                <a:latin typeface="+mn-lt"/>
                <a:ea typeface="+mn-ea"/>
                <a:cs typeface="+mn-cs"/>
              </a:rPr>
              <a:t>Vous faites partie du système. L'aide n'est pas séparée du conflit</a:t>
            </a:r>
            <a:endParaRPr lang="en-US"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Insistez sur l’usage courant du principe de précaution pour éviter toute nuisance (ne vous trompez pas) par rapport à une définition correcte par laquelle nous reconnaissons que nous avons un rôle à jouer dans le conflit (nous ne pouvons pas être indépendants) et que nous devons par conséquent être proactifs dans la recherche de moyens pour éviter de prolonger le conflit en renforçant les possibilités locales permettant aux populations de trouver des options pacifiques pour réduire les conflits </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a:t>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fontScale="85000" lnSpcReduction="10000"/>
          </a:bodyPr>
          <a:lstStyle/>
          <a:p>
            <a:pPr lvl="0" rtl="0"/>
            <a:r>
              <a:rPr lang="fr" sz="1200" kern="1200">
                <a:solidFill>
                  <a:schemeClr val="tx1"/>
                </a:solidFill>
                <a:latin typeface="+mn-lt"/>
                <a:ea typeface="+mn-ea"/>
                <a:cs typeface="+mn-cs"/>
              </a:rPr>
              <a:t>Comment les RMC fonctionnent dans un conflit</a:t>
            </a:r>
            <a:endParaRPr lang="en-US" sz="1200" kern="1200" dirty="0">
              <a:solidFill>
                <a:schemeClr val="tx1"/>
              </a:solidFill>
              <a:latin typeface="+mn-lt"/>
              <a:ea typeface="+mn-ea"/>
              <a:cs typeface="+mn-cs"/>
            </a:endParaRPr>
          </a:p>
          <a:p>
            <a:pPr lvl="1" rtl="0"/>
            <a:r>
              <a:rPr lang="fr" sz="1200" kern="1200">
                <a:solidFill>
                  <a:schemeClr val="tx1"/>
                </a:solidFill>
                <a:latin typeface="+mn-lt"/>
                <a:ea typeface="+mn-ea"/>
                <a:cs typeface="+mn-cs"/>
              </a:rPr>
              <a:t>Sensibilité aux conflits lors de la sélection des micro-subventions et des bénévoles du PALC</a:t>
            </a:r>
            <a:endParaRPr lang="en-US" sz="1200" kern="1200" dirty="0">
              <a:solidFill>
                <a:schemeClr val="tx1"/>
              </a:solidFill>
              <a:latin typeface="+mn-lt"/>
              <a:ea typeface="+mn-ea"/>
              <a:cs typeface="+mn-cs"/>
            </a:endParaRPr>
          </a:p>
          <a:p>
            <a:pPr lvl="1" rtl="0"/>
            <a:r>
              <a:rPr lang="fr" sz="1200" kern="1200">
                <a:solidFill>
                  <a:schemeClr val="tx1"/>
                </a:solidFill>
                <a:latin typeface="+mn-lt"/>
                <a:ea typeface="+mn-ea"/>
                <a:cs typeface="+mn-cs"/>
              </a:rPr>
              <a:t>Elle favorise les initiatives de protection de base communautaire</a:t>
            </a:r>
            <a:endParaRPr lang="en-US" sz="1200" kern="1200" dirty="0">
              <a:solidFill>
                <a:schemeClr val="tx1"/>
              </a:solidFill>
              <a:latin typeface="+mn-lt"/>
              <a:ea typeface="+mn-ea"/>
              <a:cs typeface="+mn-cs"/>
            </a:endParaRPr>
          </a:p>
          <a:p>
            <a:pPr lvl="1" rtl="0"/>
            <a:r>
              <a:rPr lang="fr" sz="1200" kern="1200">
                <a:solidFill>
                  <a:schemeClr val="tx1"/>
                </a:solidFill>
                <a:latin typeface="+mn-lt"/>
                <a:ea typeface="+mn-ea"/>
                <a:cs typeface="+mn-cs"/>
              </a:rPr>
              <a:t>Permet la transformation des conflits en utilisant les opportunités locales</a:t>
            </a:r>
            <a:endParaRPr lang="en-US" sz="1200" kern="1200" dirty="0">
              <a:solidFill>
                <a:schemeClr val="tx1"/>
              </a:solidFill>
              <a:latin typeface="+mn-lt"/>
              <a:ea typeface="+mn-ea"/>
              <a:cs typeface="+mn-cs"/>
            </a:endParaRPr>
          </a:p>
          <a:p>
            <a:pPr lvl="1" rtl="0"/>
            <a:r>
              <a:rPr lang="fr" sz="1200" kern="1200">
                <a:solidFill>
                  <a:schemeClr val="tx1"/>
                </a:solidFill>
                <a:latin typeface="+mn-lt"/>
                <a:ea typeface="+mn-ea"/>
                <a:cs typeface="+mn-cs"/>
              </a:rPr>
              <a:t>Aide à faire le lien avec le conflit à une échelle plus large en vue de la transformation </a:t>
            </a:r>
            <a:endParaRPr lang="en-US"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soulignez le fait que c'est un espace sûr. Dans les RMC, vous êtes autorisé à penser à la transformation. Comment une réponse humanitaire peut-elle contribuer à la réduction des conflits ? Découvrons cela !</a:t>
            </a:r>
            <a:endParaRPr lang="en-US" sz="1200" kern="1200" dirty="0">
              <a:solidFill>
                <a:schemeClr val="tx1"/>
              </a:solidFill>
              <a:latin typeface="+mn-lt"/>
              <a:ea typeface="+mn-ea"/>
              <a:cs typeface="+mn-cs"/>
            </a:endParaRPr>
          </a:p>
          <a:p>
            <a:pPr rtl="0"/>
            <a:endParaRPr lang="en-NZ" dirty="0"/>
          </a:p>
          <a:p>
            <a:pPr marL="228600" lvl="0" indent="-228600" rtl="0">
              <a:buFont typeface="Arial" pitchFamily="34" charset="0"/>
              <a:buChar char="•"/>
            </a:pPr>
            <a:r>
              <a:rPr lang="fr" sz="1200" kern="1200">
                <a:solidFill>
                  <a:schemeClr val="tx1"/>
                </a:solidFill>
                <a:latin typeface="+mn-lt"/>
                <a:ea typeface="+mn-ea"/>
                <a:cs typeface="+mn-cs"/>
              </a:rPr>
              <a:t>Commencer par une protection basée sur la communauté, pas de « consolidation de la paix ». Ensuite, SGH commence à envisager la consolidation de la paix au niveau local.</a:t>
            </a:r>
            <a:endParaRPr lang="en-US" sz="1200" kern="1200" dirty="0">
              <a:solidFill>
                <a:schemeClr val="tx1"/>
              </a:solidFill>
              <a:latin typeface="+mn-lt"/>
              <a:ea typeface="+mn-ea"/>
              <a:cs typeface="+mn-cs"/>
            </a:endParaRPr>
          </a:p>
          <a:p>
            <a:pPr marL="228600" indent="-228600" rtl="0">
              <a:buFont typeface="Arial" pitchFamily="34" charset="0"/>
              <a:buChar char="•"/>
            </a:pPr>
            <a:r>
              <a:rPr lang="fr" sz="1200" kern="1200">
                <a:solidFill>
                  <a:schemeClr val="tx1"/>
                </a:solidFill>
                <a:latin typeface="+mn-lt"/>
                <a:ea typeface="+mn-ea"/>
                <a:cs typeface="+mn-cs"/>
              </a:rPr>
              <a:t>En ne la mentionnant pas et en se concentrant uniquement sur la protection au niveau local, cela a changé la dynamique et permis que cela ait lieu</a:t>
            </a:r>
            <a:endParaRPr lang="en-US" sz="1200" kern="1200" dirty="0">
              <a:solidFill>
                <a:schemeClr val="tx1"/>
              </a:solidFill>
              <a:latin typeface="+mn-lt"/>
              <a:ea typeface="+mn-ea"/>
              <a:cs typeface="+mn-cs"/>
            </a:endParaRPr>
          </a:p>
          <a:p>
            <a:pPr marL="228600" indent="-228600" rtl="0">
              <a:buFont typeface="Arial" pitchFamily="34" charset="0"/>
              <a:buChar char="•"/>
            </a:pPr>
            <a:r>
              <a:rPr lang="fr" sz="1200" kern="1200">
                <a:solidFill>
                  <a:schemeClr val="tx1"/>
                </a:solidFill>
                <a:latin typeface="+mn-lt"/>
                <a:ea typeface="+mn-ea"/>
                <a:cs typeface="+mn-cs"/>
              </a:rPr>
              <a:t>En mettant l’accent sur la consolidation de la paix, beaucoup de gens partent et cela ne permet pas d’émettre de nouvelles idées. </a:t>
            </a:r>
            <a:endParaRPr lang="en-US" sz="1200" kern="1200" dirty="0">
              <a:solidFill>
                <a:schemeClr val="tx1"/>
              </a:solidFill>
              <a:latin typeface="+mn-lt"/>
              <a:ea typeface="+mn-ea"/>
              <a:cs typeface="+mn-cs"/>
            </a:endParaRPr>
          </a:p>
          <a:p>
            <a:pPr marL="228600" indent="-228600" rtl="0">
              <a:buFont typeface="Arial" pitchFamily="34" charset="0"/>
              <a:buChar char="•"/>
            </a:pPr>
            <a:r>
              <a:rPr lang="fr" sz="1200" kern="1200">
                <a:solidFill>
                  <a:schemeClr val="tx1"/>
                </a:solidFill>
                <a:latin typeface="+mn-lt"/>
                <a:ea typeface="+mn-ea"/>
                <a:cs typeface="+mn-cs"/>
              </a:rPr>
              <a:t>En tant qu'ONGN, avec vos bénévoles du PALC, vous pouvez commencer progressivement à en parler</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utilisez la cartographie des conflits pertinente au niveau local. Augmenter les opportunités de transformation locale des groupes, le cas échéant. Outil très simple</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dans le cadre du processus du PALC (créé par les initiateurs du PALC ou le personnel de l'ONG) lors de discussions avec de nombreux acteurs.</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Permettre la résolution de conflits locaux à partir de réalités</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Commencer petit, se concentrer sur la communauté vers la communauté</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Essayer plusieurs options, elles ne fonctionneront pas toutes (sécurité en cas d’échec !)</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Organiser des forums/plates-formes locales communautaires pour partager l'analyse et agir comme alternative aux processus de paix.</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Voici une façon de voir les choses : Médiateur humanitaire « Impact humanitaire sur le travail pour la paix »</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Du point de vue des ONGI, vous devez vous demander s'il s'agit du bon partenaire/point d'entrée pour la transformation du conflit </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a:t>7</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a:t>8</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sz="1200" kern="1200">
                <a:solidFill>
                  <a:schemeClr val="tx1"/>
                </a:solidFill>
                <a:latin typeface="+mn-lt"/>
                <a:ea typeface="+mn-ea"/>
                <a:cs typeface="+mn-cs"/>
              </a:rPr>
              <a:t>Travail en groupe : pouvez-vous partager un exemple d’une communauté qui a pris des mesures pour réduire le conflit ?</a:t>
            </a:r>
            <a:endParaRPr lang="en-US"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Retour d’informations et discussion en plénière</a:t>
            </a:r>
            <a:endParaRPr lang="en-US"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Retenir la discussion et les points clés</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a:t>14</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0" lvl="0" indent="0" algn="l" rtl="0">
              <a:lnSpc>
                <a:spcPct val="110000"/>
              </a:lnSpc>
              <a:spcBef>
                <a:spcPts val="0"/>
              </a:spcBef>
              <a:buNone/>
            </a:pPr>
            <a:endParaRPr lang="en-GB" sz="1200" dirty="0"/>
          </a:p>
        </p:txBody>
      </p:sp>
      <p:sp>
        <p:nvSpPr>
          <p:cNvPr id="4" name="Slide Number Placeholder 3"/>
          <p:cNvSpPr>
            <a:spLocks noGrp="1"/>
          </p:cNvSpPr>
          <p:nvPr>
            <p:ph type="sldNum" sz="quarter" idx="10"/>
          </p:nvPr>
        </p:nvSpPr>
        <p:spPr/>
        <p:txBody>
          <a:bodyPr rtlCol="0"/>
          <a:lstStyle/>
          <a:p>
            <a:pPr rtl="0"/>
            <a:fld id="{188EDC54-348B-4434-9C10-97BC64BC024A}" type="slidenum">
              <a:rPr lang="en-GB" smtClean="0"/>
              <a:pPr/>
              <a:t>16</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a:t>Diapositive de libération !</a:t>
            </a:r>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a:t>19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fontScale="92500"/>
          </a:bodyPr>
          <a:lstStyle/>
          <a:p>
            <a:pPr rtl="0"/>
            <a:r>
              <a:rPr lang="fr"/>
              <a:t>Le « concept » est le suivant : en aidant activement les groupes communautaires à répondre aux demandes immédiates et/ou de reconstruction induites par une crise, nous pouvons alimenter et aider à renforcer l’énergie et le potentiel des populations locales pour traiter les causes principales. Ce n’est pas nouveau et cela nous ramène aux vieilles discussions d’il y a 30 ans sur le « continuum des secours, de reconstruction et de développement » qui reconnaissait (à terme) que celles-ci ne devraient pas être considérées comme des étapes séquentielles distinctes, mais pouvaient en réalité toutes se dérouler simultanément à différents niveaux. En tant que facilitateurs, nous devons permettre, encourager et soutenir les communautés locales qui profitent d’opportunités à court terme et doivent également penser à traiter en premier lieu les causes sous-jacentes de leur vulnérabilité aux crises. Le concept est un état d'esprit, qui nous rappelle simplement que nous ne devons pas attendre la fin de l'aide et de la reconstruction, ni qu'un projet de « développement » se déclenche pour lancer un tel processus. Il peut démarrer quelques heures après la crise. Par exemple, lorsque la destruction de Marawi a commencé et que des centaines de milliers de déplacés internes sont partis sans rien, certains dirigeants communautaires réfléchissaient déjà aux mesures à prendre pour lutter contre la radicalisation de la jeunesse locale privée de ses droits et aux moyens d'influencer la politique du gouvernement central afin d'empêcher une nouvelle escalade du conflit.  De même, en pleine guerre au Soudan, les communautés locales au cœur du conflit élaborent leurs propres accords de paix, tandis que dans le Delta, alors que l'aide et la reconstruction dominaient encore la plupart des ONGI, certaines organisations communautaires locales s'organisaient déjà pour faire pression sur le gouvernement central afin de changer les restrictions oppressives en matière de pêche qui étaient une des raisons de la grande pauvreté qui rendait les gens beaucoup plus vulnérables au cyclone Nargis en premier lieu. </a:t>
            </a:r>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a:t>20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rtlCol="0"/>
          <a:lstStyle/>
          <a:p>
            <a:pPr rtl="0"/>
            <a:r>
              <a:rPr lang="fr"/>
              <a:t>Click to edit Master title style</a:t>
            </a:r>
          </a:p>
        </p:txBody>
      </p:sp>
      <p:sp>
        <p:nvSpPr>
          <p:cNvPr id="3" name="Subtitle 2"/>
          <p:cNvSpPr>
            <a:spLocks noGrp="1"/>
          </p:cNvSpPr>
          <p:nvPr>
            <p:ph type="subTitle" idx="1"/>
          </p:nvPr>
        </p:nvSpPr>
        <p:spPr>
          <a:xfrm>
            <a:off x="1371600" y="3886200"/>
            <a:ext cx="6400800" cy="1752600"/>
          </a:xfrm>
        </p:spPr>
        <p:txBody>
          <a:bodyPr rtlCol="0"/>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fr"/>
              <a:t>Click to edit Master subtitle style</a:t>
            </a:r>
          </a:p>
        </p:txBody>
      </p:sp>
      <p:sp>
        <p:nvSpPr>
          <p:cNvPr id="4" name="Date Placeholder 3"/>
          <p:cNvSpPr>
            <a:spLocks noGrp="1"/>
          </p:cNvSpPr>
          <p:nvPr>
            <p:ph type="dt" sz="half" idx="10"/>
          </p:nvPr>
        </p:nvSpPr>
        <p:spPr/>
        <p:txBody>
          <a:bodyPr rtlCol="0"/>
          <a:lstStyle/>
          <a:p>
            <a:pPr rtl="0"/>
            <a:r>
              <a:rPr lang="en-US"/>
              <a:t>11/22/2018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p:cNvSpPr>
            <a:spLocks noGrp="1"/>
          </p:cNvSpPr>
          <p:nvPr>
            <p:ph type="dt" sz="half" idx="10"/>
          </p:nvPr>
        </p:nvSpPr>
        <p:spPr/>
        <p:txBody>
          <a:bodyPr rtlCol="0"/>
          <a:lstStyle/>
          <a:p>
            <a:pPr rtl="0"/>
            <a:r>
              <a:rPr lang="en-US"/>
              <a:t>11/22/2018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p:cNvSpPr>
            <a:spLocks noGrp="1"/>
          </p:cNvSpPr>
          <p:nvPr>
            <p:ph type="dt" sz="half" idx="10"/>
          </p:nvPr>
        </p:nvSpPr>
        <p:spPr/>
        <p:txBody>
          <a:bodyPr rtlCol="0"/>
          <a:lstStyle/>
          <a:p>
            <a:pPr rtl="0"/>
            <a:r>
              <a:rPr lang="en-US"/>
              <a:t>11/22/2018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p:cNvSpPr>
            <a:spLocks noGrp="1"/>
          </p:cNvSpPr>
          <p:nvPr>
            <p:ph type="dt" sz="half" idx="10"/>
          </p:nvPr>
        </p:nvSpPr>
        <p:spPr/>
        <p:txBody>
          <a:bodyPr rtlCol="0"/>
          <a:lstStyle/>
          <a:p>
            <a:pPr rtl="0"/>
            <a:r>
              <a:rPr lang="en-US"/>
              <a:t>11/22/2018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rtlCol="0" anchor="t"/>
          <a:lstStyle>
            <a:lvl1pPr algn="l">
              <a:defRPr sz="4000" b="1" cap="all"/>
            </a:lvl1pPr>
          </a:lstStyle>
          <a:p>
            <a:pPr rtl="0"/>
            <a:r>
              <a:rPr lang="fr"/>
              <a:t>Click to edit Master title style</a:t>
            </a:r>
          </a:p>
        </p:txBody>
      </p:sp>
      <p:sp>
        <p:nvSpPr>
          <p:cNvPr id="3" name="Text Placeholder 2"/>
          <p:cNvSpPr>
            <a:spLocks noGrp="1"/>
          </p:cNvSpPr>
          <p:nvPr>
            <p:ph type="body" idx="1"/>
          </p:nvPr>
        </p:nvSpPr>
        <p:spPr>
          <a:xfrm>
            <a:off x="722313" y="2906713"/>
            <a:ext cx="7772400" cy="1500187"/>
          </a:xfrm>
        </p:spPr>
        <p:txBody>
          <a:bodyPr rtlCol="0"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fr"/>
              <a:t>Click to edit Master text styles</a:t>
            </a:r>
          </a:p>
        </p:txBody>
      </p:sp>
      <p:sp>
        <p:nvSpPr>
          <p:cNvPr id="4" name="Date Placeholder 3"/>
          <p:cNvSpPr>
            <a:spLocks noGrp="1"/>
          </p:cNvSpPr>
          <p:nvPr>
            <p:ph type="dt" sz="half" idx="10"/>
          </p:nvPr>
        </p:nvSpPr>
        <p:spPr/>
        <p:txBody>
          <a:bodyPr rtlCol="0"/>
          <a:lstStyle/>
          <a:p>
            <a:pPr rtl="0"/>
            <a:r>
              <a:rPr lang="en-US"/>
              <a:t>11/22/2018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Date Placeholder 4"/>
          <p:cNvSpPr>
            <a:spLocks noGrp="1"/>
          </p:cNvSpPr>
          <p:nvPr>
            <p:ph type="dt" sz="half" idx="10"/>
          </p:nvPr>
        </p:nvSpPr>
        <p:spPr/>
        <p:txBody>
          <a:bodyPr rtlCol="0"/>
          <a:lstStyle/>
          <a:p>
            <a:pPr rtl="0"/>
            <a:r>
              <a:rPr lang="en-US"/>
              <a:t>11/22/2018</a:t>
            </a:r>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3"/>
            <a:ext cx="4040188"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7" name="Date Placeholder 6"/>
          <p:cNvSpPr>
            <a:spLocks noGrp="1"/>
          </p:cNvSpPr>
          <p:nvPr>
            <p:ph type="dt" sz="half" idx="10"/>
          </p:nvPr>
        </p:nvSpPr>
        <p:spPr/>
        <p:txBody>
          <a:bodyPr rtlCol="0"/>
          <a:lstStyle/>
          <a:p>
            <a:pPr rtl="0"/>
            <a:r>
              <a:rPr lang="en-US"/>
              <a:t>11/22/2018</a:t>
            </a:r>
          </a:p>
        </p:txBody>
      </p:sp>
      <p:sp>
        <p:nvSpPr>
          <p:cNvPr id="8" name="Footer Placeholder 7"/>
          <p:cNvSpPr>
            <a:spLocks noGrp="1"/>
          </p:cNvSpPr>
          <p:nvPr>
            <p:ph type="ftr" sz="quarter" idx="11"/>
          </p:nvPr>
        </p:nvSpPr>
        <p:spPr/>
        <p:txBody>
          <a:bodyPr rtlCol="0"/>
          <a:lstStyle/>
          <a:p>
            <a:pPr rtl="0"/>
            <a:endParaRPr lang="en-US"/>
          </a:p>
        </p:txBody>
      </p:sp>
      <p:sp>
        <p:nvSpPr>
          <p:cNvPr id="9" name="Slide Number Placeholder 8"/>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Date Placeholder 2"/>
          <p:cNvSpPr>
            <a:spLocks noGrp="1"/>
          </p:cNvSpPr>
          <p:nvPr>
            <p:ph type="dt" sz="half" idx="10"/>
          </p:nvPr>
        </p:nvSpPr>
        <p:spPr/>
        <p:txBody>
          <a:bodyPr rtlCol="0"/>
          <a:lstStyle/>
          <a:p>
            <a:pPr rtl="0"/>
            <a:r>
              <a:rPr lang="en-US"/>
              <a:t>11/22/2018</a:t>
            </a:r>
          </a:p>
        </p:txBody>
      </p:sp>
      <p:sp>
        <p:nvSpPr>
          <p:cNvPr id="4" name="Footer Placeholder 3"/>
          <p:cNvSpPr>
            <a:spLocks noGrp="1"/>
          </p:cNvSpPr>
          <p:nvPr>
            <p:ph type="ftr" sz="quarter" idx="11"/>
          </p:nvPr>
        </p:nvSpPr>
        <p:spPr/>
        <p:txBody>
          <a:bodyPr rtlCol="0"/>
          <a:lstStyle/>
          <a:p>
            <a:pPr rtl="0"/>
            <a:endParaRPr lang="en-US"/>
          </a:p>
        </p:txBody>
      </p:sp>
      <p:sp>
        <p:nvSpPr>
          <p:cNvPr id="5" name="Slide Number Placeholder 4"/>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r>
              <a:rPr lang="en-US"/>
              <a:t>11/22/2018</a:t>
            </a:r>
          </a:p>
        </p:txBody>
      </p:sp>
      <p:sp>
        <p:nvSpPr>
          <p:cNvPr id="3" name="Footer Placeholder 2"/>
          <p:cNvSpPr>
            <a:spLocks noGrp="1"/>
          </p:cNvSpPr>
          <p:nvPr>
            <p:ph type="ftr" sz="quarter" idx="11"/>
          </p:nvPr>
        </p:nvSpPr>
        <p:spPr/>
        <p:txBody>
          <a:bodyPr rtlCol="0"/>
          <a:lstStyle/>
          <a:p>
            <a:pPr rtl="0"/>
            <a:endParaRPr lang="en-US"/>
          </a:p>
        </p:txBody>
      </p:sp>
      <p:sp>
        <p:nvSpPr>
          <p:cNvPr id="4" name="Slide Number Placeholder 3"/>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rtlCol="0" anchor="b"/>
          <a:lstStyle>
            <a:lvl1pPr algn="l">
              <a:defRPr sz="2000" b="1"/>
            </a:lvl1pPr>
          </a:lstStyle>
          <a:p>
            <a:pPr rtl="0"/>
            <a:r>
              <a:rPr lang="fr"/>
              <a:t>Click to edit Master title style</a:t>
            </a:r>
          </a:p>
        </p:txBody>
      </p:sp>
      <p:sp>
        <p:nvSpPr>
          <p:cNvPr id="3" name="Content Placeholder 2"/>
          <p:cNvSpPr>
            <a:spLocks noGrp="1"/>
          </p:cNvSpPr>
          <p:nvPr>
            <p:ph idx="1"/>
          </p:nvPr>
        </p:nvSpPr>
        <p:spPr>
          <a:xfrm>
            <a:off x="3575050" y="273050"/>
            <a:ext cx="5111750" cy="5853113"/>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0" y="1435100"/>
            <a:ext cx="3008313" cy="4691063"/>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Date Placeholder 4"/>
          <p:cNvSpPr>
            <a:spLocks noGrp="1"/>
          </p:cNvSpPr>
          <p:nvPr>
            <p:ph type="dt" sz="half" idx="10"/>
          </p:nvPr>
        </p:nvSpPr>
        <p:spPr/>
        <p:txBody>
          <a:bodyPr rtlCol="0"/>
          <a:lstStyle/>
          <a:p>
            <a:pPr rtl="0"/>
            <a:r>
              <a:rPr lang="en-US"/>
              <a:t>11/22/2018</a:t>
            </a:r>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20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US"/>
          </a:p>
        </p:txBody>
      </p:sp>
      <p:sp>
        <p:nvSpPr>
          <p:cNvPr id="4" name="Text Placeholder 3"/>
          <p:cNvSpPr>
            <a:spLocks noGrp="1"/>
          </p:cNvSpPr>
          <p:nvPr>
            <p:ph type="body" sz="half" idx="2"/>
          </p:nvPr>
        </p:nvSpPr>
        <p:spPr>
          <a:xfrm>
            <a:off x="1792288" y="5367338"/>
            <a:ext cx="5486400" cy="804862"/>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Date Placeholder 4"/>
          <p:cNvSpPr>
            <a:spLocks noGrp="1"/>
          </p:cNvSpPr>
          <p:nvPr>
            <p:ph type="dt" sz="half" idx="10"/>
          </p:nvPr>
        </p:nvSpPr>
        <p:spPr/>
        <p:txBody>
          <a:bodyPr rtlCol="0"/>
          <a:lstStyle/>
          <a:p>
            <a:pPr rtl="0"/>
            <a:r>
              <a:rPr lang="en-US"/>
              <a:t>11/22/2018</a:t>
            </a:r>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pPr rtl="0"/>
            <a:r>
              <a:rPr lang="fr"/>
              <a:t>Cliquez pour modifier le style du titre principal</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rtl="0"/>
            <a:r>
              <a:rPr lang="fr"/>
              <a:t>Cliquez pour modifier les styles de texte principaux</a:t>
            </a:r>
          </a:p>
          <a:p>
            <a:pPr lvl="1" rtl="0"/>
            <a:r>
              <a:rPr lang="fr"/>
              <a:t>Deuxième niveau</a:t>
            </a:r>
          </a:p>
          <a:p>
            <a:pPr lvl="2" rtl="0"/>
            <a:r>
              <a:rPr lang="fr"/>
              <a:t>Troisième niveau</a:t>
            </a:r>
          </a:p>
          <a:p>
            <a:pPr lvl="3" rtl="0"/>
            <a:r>
              <a:rPr lang="fr"/>
              <a:t>Quatrième niveau</a:t>
            </a:r>
          </a:p>
          <a:p>
            <a:pPr lvl="4" rtl="0"/>
            <a:r>
              <a:rPr lang="fr"/>
              <a:t>Cinquième niveau</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r>
              <a:rPr lang="en-US"/>
              <a:t>22/11/2018</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dacollaborative.org/publication/do-no-harm-how-aid-can-support-peace-or-war/"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rtlCol="0">
            <a:normAutofit fontScale="90000"/>
          </a:bodyPr>
          <a:lstStyle/>
          <a:p>
            <a:pPr rtl="0"/>
            <a:r>
              <a:rPr lang="fr" dirty="0"/>
              <a:t>Jour 5</a:t>
            </a:r>
            <a:endParaRPr lang="en-GB" dirty="0"/>
          </a:p>
        </p:txBody>
      </p:sp>
      <p:sp>
        <p:nvSpPr>
          <p:cNvPr id="3" name="Content Placeholder 2"/>
          <p:cNvSpPr>
            <a:spLocks noGrp="1"/>
          </p:cNvSpPr>
          <p:nvPr>
            <p:ph idx="1"/>
          </p:nvPr>
        </p:nvSpPr>
        <p:spPr>
          <a:xfrm>
            <a:off x="457200" y="997744"/>
            <a:ext cx="8458200" cy="5440362"/>
          </a:xfrm>
        </p:spPr>
        <p:txBody>
          <a:bodyPr rtlCol="0">
            <a:normAutofit fontScale="70000" lnSpcReduction="20000"/>
          </a:bodyPr>
          <a:lstStyle/>
          <a:p>
            <a:pPr marL="514350" indent="-514350" rtl="0">
              <a:buNone/>
            </a:pPr>
            <a:r>
              <a:rPr lang="fr" sz="3500" dirty="0"/>
              <a:t>Module 4 (suite)</a:t>
            </a:r>
            <a:endParaRPr lang="en-US" sz="3500" dirty="0"/>
          </a:p>
          <a:p>
            <a:pPr marL="514350" indent="-514350" rtl="0">
              <a:buNone/>
            </a:pPr>
            <a:r>
              <a:rPr lang="fr" sz="3500" dirty="0"/>
              <a:t>4.4. Protection et transformation des conflits</a:t>
            </a:r>
          </a:p>
          <a:p>
            <a:pPr marL="514350" indent="-514350" rtl="0">
              <a:buNone/>
            </a:pPr>
            <a:r>
              <a:rPr lang="fr" sz="3500" dirty="0"/>
              <a:t>4.5.  Mise en relation, connexion et mentorat</a:t>
            </a:r>
          </a:p>
          <a:p>
            <a:pPr marL="514350" indent="-514350" rtl="0">
              <a:buNone/>
            </a:pPr>
            <a:endParaRPr lang="en-GB" sz="3500" dirty="0"/>
          </a:p>
          <a:p>
            <a:pPr marL="1614488" indent="-1614488" rtl="0">
              <a:buNone/>
            </a:pPr>
            <a:r>
              <a:rPr lang="fr" sz="3500" dirty="0"/>
              <a:t>Module 5 :  </a:t>
            </a:r>
            <a:r>
              <a:rPr lang="fr" sz="3500" b="1" dirty="0"/>
              <a:t>  </a:t>
            </a:r>
            <a:r>
              <a:rPr lang="fr" sz="3500" dirty="0"/>
              <a:t>Aider les groupes communautaires à s'attaquer aux causes principales</a:t>
            </a:r>
          </a:p>
          <a:p>
            <a:pPr marL="1614488" indent="-1614488" rtl="0">
              <a:buNone/>
            </a:pPr>
            <a:endParaRPr lang="en-GB" sz="3500" dirty="0"/>
          </a:p>
          <a:p>
            <a:pPr marL="1614488" indent="-1614488" rtl="0">
              <a:buNone/>
            </a:pPr>
            <a:r>
              <a:rPr lang="fr" sz="3500" dirty="0"/>
              <a:t>Module 6 :    Mettre en place de systèmes de coordination basés sur la demande, localement et avec des acteurs externes</a:t>
            </a:r>
          </a:p>
          <a:p>
            <a:pPr marL="1614488" indent="-1614488" rtl="0">
              <a:buNone/>
            </a:pPr>
            <a:endParaRPr lang="en-GB" sz="3500" dirty="0"/>
          </a:p>
          <a:p>
            <a:pPr marL="1614488" indent="-1614488" rtl="0">
              <a:buNone/>
            </a:pPr>
            <a:r>
              <a:rPr lang="fr" sz="3500" dirty="0"/>
              <a:t>Module 7 :    Changement institutionnel : rôles et relations entre les communautés, les ONGN, les ONGI, les donateurs, le gouvernement local et le </a:t>
            </a:r>
            <a:r>
              <a:rPr lang="fr" sz="3500"/>
              <a:t>secteur </a:t>
            </a:r>
            <a:r>
              <a:rPr lang="fr" sz="3500" smtClean="0"/>
              <a:t>privé </a:t>
            </a:r>
            <a:endParaRPr lang="fr" sz="3500" dirty="0"/>
          </a:p>
          <a:p>
            <a:pPr marL="514350" indent="-514350" rtl="0">
              <a:buNone/>
            </a:pPr>
            <a:endParaRPr lang="en-GB"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xmlns="" id="{910899A3-977F-43DC-99BB-B1974C4DCCD7}"/>
              </a:ext>
            </a:extLst>
          </p:cNvPr>
          <p:cNvGrpSpPr/>
          <p:nvPr/>
        </p:nvGrpSpPr>
        <p:grpSpPr>
          <a:xfrm>
            <a:off x="1043608" y="260648"/>
            <a:ext cx="8100392" cy="6597352"/>
            <a:chOff x="1043608" y="260648"/>
            <a:chExt cx="8100392" cy="6597352"/>
          </a:xfrm>
        </p:grpSpPr>
        <p:pic>
          <p:nvPicPr>
            <p:cNvPr id="2" name="Picture 1">
              <a:extLst>
                <a:ext uri="{FF2B5EF4-FFF2-40B4-BE49-F238E27FC236}">
                  <a16:creationId xmlns:a16="http://schemas.microsoft.com/office/drawing/2014/main" xmlns="" id="{1ED93175-4F8B-4121-A3D9-B98E92DCF488}"/>
                </a:ext>
              </a:extLst>
            </p:cNvPr>
            <p:cNvPicPr>
              <a:picLocks noChangeAspect="1"/>
            </p:cNvPicPr>
            <p:nvPr/>
          </p:nvPicPr>
          <p:blipFill>
            <a:blip r:embed="rId2"/>
            <a:stretch>
              <a:fillRect/>
            </a:stretch>
          </p:blipFill>
          <p:spPr>
            <a:xfrm>
              <a:off x="1752600" y="304800"/>
              <a:ext cx="5756350" cy="6553200"/>
            </a:xfrm>
            <a:prstGeom prst="rect">
              <a:avLst/>
            </a:prstGeom>
          </p:spPr>
        </p:pic>
        <p:grpSp>
          <p:nvGrpSpPr>
            <p:cNvPr id="13" name="Group 12">
              <a:extLst>
                <a:ext uri="{FF2B5EF4-FFF2-40B4-BE49-F238E27FC236}">
                  <a16:creationId xmlns:a16="http://schemas.microsoft.com/office/drawing/2014/main" xmlns="" id="{B7E95B1C-166D-473B-9FB6-355ECF7FB9C9}"/>
                </a:ext>
              </a:extLst>
            </p:cNvPr>
            <p:cNvGrpSpPr/>
            <p:nvPr/>
          </p:nvGrpSpPr>
          <p:grpSpPr>
            <a:xfrm>
              <a:off x="1043608" y="260648"/>
              <a:ext cx="8100392" cy="6336817"/>
              <a:chOff x="1043608" y="260648"/>
              <a:chExt cx="8100392" cy="6336817"/>
            </a:xfrm>
          </p:grpSpPr>
          <p:sp>
            <p:nvSpPr>
              <p:cNvPr id="3" name="TextBox 2">
                <a:extLst>
                  <a:ext uri="{FF2B5EF4-FFF2-40B4-BE49-F238E27FC236}">
                    <a16:creationId xmlns:a16="http://schemas.microsoft.com/office/drawing/2014/main" xmlns="" id="{E8BC0EB3-3F54-4AAE-92E2-02A8E784F41C}"/>
                  </a:ext>
                </a:extLst>
              </p:cNvPr>
              <p:cNvSpPr txBox="1"/>
              <p:nvPr/>
            </p:nvSpPr>
            <p:spPr>
              <a:xfrm>
                <a:off x="1043608" y="260648"/>
                <a:ext cx="7704856" cy="2169825"/>
              </a:xfrm>
              <a:prstGeom prst="rect">
                <a:avLst/>
              </a:prstGeom>
              <a:solidFill>
                <a:schemeClr val="bg1"/>
              </a:solidFill>
            </p:spPr>
            <p:txBody>
              <a:bodyPr wrap="square" rtlCol="0">
                <a:spAutoFit/>
              </a:bodyPr>
              <a:lstStyle/>
              <a:p>
                <a:r>
                  <a:rPr lang="fr-FR" sz="1400" dirty="0"/>
                  <a:t>Activité 1 : Processus de mappage de conflit et d’analyse des acteurs :</a:t>
                </a:r>
              </a:p>
              <a:p>
                <a:endParaRPr lang="fr-FR" sz="1400" dirty="0"/>
              </a:p>
              <a:p>
                <a:r>
                  <a:rPr lang="fr-FR" sz="1400" dirty="0"/>
                  <a:t> Processus :</a:t>
                </a:r>
              </a:p>
              <a:p>
                <a:endParaRPr lang="fr-FR" sz="1400" dirty="0"/>
              </a:p>
              <a:p>
                <a:pPr marL="465138">
                  <a:lnSpc>
                    <a:spcPct val="150000"/>
                  </a:lnSpc>
                </a:pPr>
                <a:r>
                  <a:rPr lang="fr-FR" sz="1400" dirty="0"/>
                  <a:t>Notez par écrit les conflits existants dans la zone du projet</a:t>
                </a:r>
              </a:p>
              <a:p>
                <a:pPr marL="465138">
                  <a:lnSpc>
                    <a:spcPct val="150000"/>
                  </a:lnSpc>
                </a:pPr>
                <a:r>
                  <a:rPr lang="fr-FR" sz="1400" dirty="0"/>
                  <a:t>Notez tous les acteurs pertinents du conflit ? (personnalités et groupes/organisation/institution) </a:t>
                </a:r>
              </a:p>
              <a:p>
                <a:pPr marL="465138">
                  <a:lnSpc>
                    <a:spcPct val="150000"/>
                  </a:lnSpc>
                </a:pPr>
                <a:r>
                  <a:rPr lang="fr-FR" sz="1400" dirty="0"/>
                  <a:t>Dessinez la relation entre les acteurs pertinents en utilisant les lignes suivantes :</a:t>
                </a:r>
              </a:p>
              <a:p>
                <a:endParaRPr lang="fr-FR" sz="1600" dirty="0"/>
              </a:p>
            </p:txBody>
          </p:sp>
          <p:sp>
            <p:nvSpPr>
              <p:cNvPr id="7" name="TextBox 6">
                <a:extLst>
                  <a:ext uri="{FF2B5EF4-FFF2-40B4-BE49-F238E27FC236}">
                    <a16:creationId xmlns:a16="http://schemas.microsoft.com/office/drawing/2014/main" xmlns="" id="{D9EF3AF4-7F64-43B7-8DF4-9097BA385FD0}"/>
                  </a:ext>
                </a:extLst>
              </p:cNvPr>
              <p:cNvSpPr txBox="1"/>
              <p:nvPr/>
            </p:nvSpPr>
            <p:spPr>
              <a:xfrm>
                <a:off x="3779912" y="2590739"/>
                <a:ext cx="4227846" cy="307777"/>
              </a:xfrm>
              <a:prstGeom prst="rect">
                <a:avLst/>
              </a:prstGeom>
              <a:solidFill>
                <a:schemeClr val="bg1"/>
              </a:solidFill>
            </p:spPr>
            <p:txBody>
              <a:bodyPr wrap="square" rtlCol="0">
                <a:spAutoFit/>
              </a:bodyPr>
              <a:lstStyle/>
              <a:p>
                <a:r>
                  <a:rPr lang="fr-FR" sz="1400" dirty="0"/>
                  <a:t>(Deux lignes droites) si la relation est très bonne</a:t>
                </a:r>
                <a:endParaRPr lang="fr-FR" sz="1600" dirty="0"/>
              </a:p>
            </p:txBody>
          </p:sp>
          <p:sp>
            <p:nvSpPr>
              <p:cNvPr id="8" name="TextBox 7">
                <a:extLst>
                  <a:ext uri="{FF2B5EF4-FFF2-40B4-BE49-F238E27FC236}">
                    <a16:creationId xmlns:a16="http://schemas.microsoft.com/office/drawing/2014/main" xmlns="" id="{5CF82E0B-961B-4E21-9A49-2E67C61D7ACC}"/>
                  </a:ext>
                </a:extLst>
              </p:cNvPr>
              <p:cNvSpPr txBox="1"/>
              <p:nvPr/>
            </p:nvSpPr>
            <p:spPr>
              <a:xfrm>
                <a:off x="3779912" y="3284984"/>
                <a:ext cx="4227846" cy="307777"/>
              </a:xfrm>
              <a:prstGeom prst="rect">
                <a:avLst/>
              </a:prstGeom>
              <a:solidFill>
                <a:schemeClr val="bg1"/>
              </a:solidFill>
            </p:spPr>
            <p:txBody>
              <a:bodyPr wrap="square" rtlCol="0">
                <a:spAutoFit/>
              </a:bodyPr>
              <a:lstStyle/>
              <a:p>
                <a:r>
                  <a:rPr lang="fr-FR" sz="1400" dirty="0"/>
                  <a:t>(Une ligne droite) si la relation est neutre</a:t>
                </a:r>
                <a:endParaRPr lang="fr-FR" sz="1600" dirty="0"/>
              </a:p>
            </p:txBody>
          </p:sp>
          <p:sp>
            <p:nvSpPr>
              <p:cNvPr id="9" name="TextBox 8">
                <a:extLst>
                  <a:ext uri="{FF2B5EF4-FFF2-40B4-BE49-F238E27FC236}">
                    <a16:creationId xmlns:a16="http://schemas.microsoft.com/office/drawing/2014/main" xmlns="" id="{274F0154-BCB4-4C28-B271-D1BB3B7828DA}"/>
                  </a:ext>
                </a:extLst>
              </p:cNvPr>
              <p:cNvSpPr txBox="1"/>
              <p:nvPr/>
            </p:nvSpPr>
            <p:spPr>
              <a:xfrm>
                <a:off x="3779912" y="4057327"/>
                <a:ext cx="4227846" cy="307777"/>
              </a:xfrm>
              <a:prstGeom prst="rect">
                <a:avLst/>
              </a:prstGeom>
              <a:solidFill>
                <a:schemeClr val="bg1"/>
              </a:solidFill>
            </p:spPr>
            <p:txBody>
              <a:bodyPr wrap="square" rtlCol="0">
                <a:spAutoFit/>
              </a:bodyPr>
              <a:lstStyle/>
              <a:p>
                <a:r>
                  <a:rPr lang="fr-FR" sz="1400" dirty="0"/>
                  <a:t>(Lignes en courbe) si la relation n’est pas bonne</a:t>
                </a:r>
                <a:endParaRPr lang="fr-FR" sz="1600" dirty="0"/>
              </a:p>
            </p:txBody>
          </p:sp>
          <p:sp>
            <p:nvSpPr>
              <p:cNvPr id="10" name="TextBox 9">
                <a:extLst>
                  <a:ext uri="{FF2B5EF4-FFF2-40B4-BE49-F238E27FC236}">
                    <a16:creationId xmlns:a16="http://schemas.microsoft.com/office/drawing/2014/main" xmlns="" id="{FB02D38D-9713-4F0D-AA7A-7D2C4358983A}"/>
                  </a:ext>
                </a:extLst>
              </p:cNvPr>
              <p:cNvSpPr txBox="1"/>
              <p:nvPr/>
            </p:nvSpPr>
            <p:spPr>
              <a:xfrm>
                <a:off x="3779912" y="4705980"/>
                <a:ext cx="3456384" cy="523220"/>
              </a:xfrm>
              <a:prstGeom prst="rect">
                <a:avLst/>
              </a:prstGeom>
              <a:solidFill>
                <a:schemeClr val="bg1"/>
              </a:solidFill>
            </p:spPr>
            <p:txBody>
              <a:bodyPr wrap="square" rtlCol="0">
                <a:spAutoFit/>
              </a:bodyPr>
              <a:lstStyle/>
              <a:p>
                <a:r>
                  <a:rPr lang="fr-FR" sz="1400" dirty="0"/>
                  <a:t>(Lignes découpées) si la relation est ouvertement conflictuelle ou hostile</a:t>
                </a:r>
                <a:endParaRPr lang="fr-FR" sz="1600" dirty="0"/>
              </a:p>
            </p:txBody>
          </p:sp>
          <p:sp>
            <p:nvSpPr>
              <p:cNvPr id="12" name="TextBox 11">
                <a:extLst>
                  <a:ext uri="{FF2B5EF4-FFF2-40B4-BE49-F238E27FC236}">
                    <a16:creationId xmlns:a16="http://schemas.microsoft.com/office/drawing/2014/main" xmlns="" id="{2AF4E60D-3F23-4732-BC5B-C4F4E9140B7B}"/>
                  </a:ext>
                </a:extLst>
              </p:cNvPr>
              <p:cNvSpPr txBox="1"/>
              <p:nvPr/>
            </p:nvSpPr>
            <p:spPr>
              <a:xfrm>
                <a:off x="1979712" y="5569042"/>
                <a:ext cx="7164288" cy="1028423"/>
              </a:xfrm>
              <a:prstGeom prst="rect">
                <a:avLst/>
              </a:prstGeom>
              <a:solidFill>
                <a:schemeClr val="bg1"/>
              </a:solidFill>
            </p:spPr>
            <p:txBody>
              <a:bodyPr wrap="square" rtlCol="0">
                <a:spAutoFit/>
              </a:bodyPr>
              <a:lstStyle/>
              <a:p>
                <a:pPr>
                  <a:lnSpc>
                    <a:spcPct val="150000"/>
                  </a:lnSpc>
                </a:pPr>
                <a:r>
                  <a:rPr lang="fr-FR" sz="1400" dirty="0"/>
                  <a:t>Formulez votre carte de paix et votre analyse par l’identification des diviseurs et connecteurs.</a:t>
                </a:r>
              </a:p>
              <a:p>
                <a:pPr>
                  <a:lnSpc>
                    <a:spcPct val="150000"/>
                  </a:lnSpc>
                </a:pPr>
                <a:r>
                  <a:rPr lang="fr-FR" sz="1400" dirty="0"/>
                  <a:t>Notez-les par écrit dans le journal de Manille et présentez-le en séance plénière.</a:t>
                </a:r>
              </a:p>
              <a:p>
                <a:pPr>
                  <a:lnSpc>
                    <a:spcPct val="150000"/>
                  </a:lnSpc>
                </a:pPr>
                <a:r>
                  <a:rPr lang="fr-FR" sz="1400" dirty="0"/>
                  <a:t>Postez-les dans la zone risible à l’intérieur du lieu de référence facile.</a:t>
                </a:r>
              </a:p>
            </p:txBody>
          </p:sp>
        </p:grpSp>
      </p:grpSp>
    </p:spTree>
    <p:extLst>
      <p:ext uri="{BB962C8B-B14F-4D97-AF65-F5344CB8AC3E}">
        <p14:creationId xmlns:p14="http://schemas.microsoft.com/office/powerpoint/2010/main" val="260300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458200" cy="5668963"/>
          </a:xfrm>
        </p:spPr>
        <p:txBody>
          <a:bodyPr rtlCol="0">
            <a:normAutofit/>
          </a:bodyPr>
          <a:lstStyle/>
          <a:p>
            <a:pPr marL="0" indent="0" rtl="0">
              <a:buNone/>
            </a:pPr>
            <a:r>
              <a:rPr lang="fr" sz="2000" b="1" dirty="0"/>
              <a:t>Exemples d'initiatives de protection, de droits et de consolidation de la paix identifiées et menées par des groupes communautaires</a:t>
            </a:r>
            <a:endParaRPr lang="en-GB" sz="2000" dirty="0"/>
          </a:p>
          <a:p>
            <a:pPr rtl="0">
              <a:buNone/>
            </a:pPr>
            <a:endParaRPr lang="en-GB" sz="2000" dirty="0"/>
          </a:p>
          <a:p>
            <a:pPr lvl="0" rtl="0"/>
            <a:r>
              <a:rPr lang="fr" sz="2000" dirty="0"/>
              <a:t>Paix : Musiciens et chanteuses traditionnels : instruments, chansons de paix, mobilité (500 $ pour le collectif de musiciens et danseurs rendant visite aux villageois) </a:t>
            </a:r>
          </a:p>
          <a:p>
            <a:pPr rtl="0"/>
            <a:r>
              <a:rPr lang="fr" sz="2000" dirty="0"/>
              <a:t>Association de jeunes des deux côtés de clubs de jeunesse construction, football, netball (3 000 $ pour jusqu’à 200 membres)</a:t>
            </a:r>
          </a:p>
          <a:p>
            <a:pPr rtl="0"/>
            <a:r>
              <a:rPr lang="fr" sz="2000" dirty="0"/>
              <a:t>Clinique vétérinaire mobile (4 000 $ pour la réparation de la camionnette, l'achat de médicaments, l'équipe de soutien) </a:t>
            </a:r>
            <a:endParaRPr lang="en-GB" sz="2000" dirty="0"/>
          </a:p>
          <a:p>
            <a:pPr lvl="0" rtl="0"/>
            <a:r>
              <a:rPr lang="fr" sz="2000" dirty="0"/>
              <a:t>Chefs de communauté et organisations communautaires organisant des ateliers et des conférences inter-conflits sur la non-violence et la paix (2 000 $ pour des conférences de paix dans la brousse)</a:t>
            </a:r>
          </a:p>
          <a:p>
            <a:pPr lvl="0" rtl="0"/>
            <a:r>
              <a:rPr lang="fr" sz="2000" dirty="0"/>
              <a:t>… lien avec l'émergence de « marchés de la paix » et de transferts monétaires à grande échelle par des ONG locales</a:t>
            </a:r>
            <a:endParaRPr lang="en-GB"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458200" cy="5668963"/>
          </a:xfrm>
        </p:spPr>
        <p:txBody>
          <a:bodyPr rtlCol="0">
            <a:normAutofit fontScale="92500" lnSpcReduction="20000"/>
          </a:bodyPr>
          <a:lstStyle/>
          <a:p>
            <a:pPr rtl="0"/>
            <a:r>
              <a:rPr lang="fr" sz="2800"/>
              <a:t>Cinéma mobile, pièces de théâtre et spectacles de marionnettes organisés par les organisations communautaires (1 500 $ pour les matériaux, transports, avantages)</a:t>
            </a:r>
            <a:endParaRPr lang="en-GB" sz="2800" dirty="0"/>
          </a:p>
          <a:p>
            <a:pPr lvl="0" rtl="0"/>
            <a:r>
              <a:rPr lang="fr" sz="2800"/>
              <a:t>Clubs liés à l’éducation pour la paix/éducation civique (25 000 $, plus 100 $ par club)</a:t>
            </a:r>
            <a:endParaRPr lang="en-GB" sz="2800" dirty="0"/>
          </a:p>
          <a:p>
            <a:pPr lvl="0" rtl="0"/>
            <a:r>
              <a:rPr lang="fr" sz="2800"/>
              <a:t>Dialogue réunions/conférence (100 $ - 600 $ pour le transport et les repas)</a:t>
            </a:r>
            <a:endParaRPr lang="en-GB" sz="2800" dirty="0"/>
          </a:p>
          <a:p>
            <a:pPr lvl="0" rtl="0"/>
            <a:r>
              <a:rPr lang="fr" sz="2800"/>
              <a:t>Formation de la police locale concernant la sensibilité aux conflits et le maintien des droits de l’homme</a:t>
            </a:r>
            <a:endParaRPr lang="en-GB" sz="2800" dirty="0"/>
          </a:p>
          <a:p>
            <a:pPr lvl="0" rtl="0"/>
            <a:r>
              <a:rPr lang="fr" sz="2800"/>
              <a:t>Accès des femmes à la justice (Mecs/judiciaire/police) </a:t>
            </a:r>
            <a:endParaRPr lang="en-GB" sz="2800" dirty="0"/>
          </a:p>
          <a:p>
            <a:pPr lvl="0" rtl="0"/>
            <a:r>
              <a:rPr lang="fr" sz="2800"/>
              <a:t>Leadership et responsabilité, facilitation, formation à la résolution de conflits : structures formelles et traditionnelles</a:t>
            </a:r>
          </a:p>
          <a:p>
            <a:pPr lvl="0" rtl="0"/>
            <a:r>
              <a:rPr lang="fr" sz="2800"/>
              <a:t>Exemples de Marawi…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Passer aux niveaux nationaux</a:t>
            </a:r>
            <a:endParaRPr lang="en-US" dirty="0"/>
          </a:p>
        </p:txBody>
      </p:sp>
      <p:sp>
        <p:nvSpPr>
          <p:cNvPr id="3" name="Content Placeholder 2"/>
          <p:cNvSpPr>
            <a:spLocks noGrp="1"/>
          </p:cNvSpPr>
          <p:nvPr>
            <p:ph idx="1"/>
          </p:nvPr>
        </p:nvSpPr>
        <p:spPr/>
        <p:txBody>
          <a:bodyPr rtlCol="0"/>
          <a:lstStyle/>
          <a:p>
            <a:pPr rtl="0"/>
            <a:r>
              <a:rPr lang="fr"/>
              <a:t>Création de forums locaux d’acteurs pour le changement de la société civile et la consolidation de la paix</a:t>
            </a:r>
          </a:p>
          <a:p>
            <a:pPr rtl="0"/>
            <a:r>
              <a:rPr lang="fr"/>
              <a:t>Animation autour des ToC locales  </a:t>
            </a:r>
            <a:endParaRPr lang="en-US" dirty="0"/>
          </a:p>
          <a:p>
            <a:pPr rtl="0"/>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Travail en groupe</a:t>
            </a:r>
            <a:endParaRPr lang="en-US" dirty="0"/>
          </a:p>
        </p:txBody>
      </p:sp>
      <p:sp>
        <p:nvSpPr>
          <p:cNvPr id="3" name="Content Placeholder 2"/>
          <p:cNvSpPr>
            <a:spLocks noGrp="1"/>
          </p:cNvSpPr>
          <p:nvPr>
            <p:ph idx="1"/>
          </p:nvPr>
        </p:nvSpPr>
        <p:spPr/>
        <p:txBody>
          <a:bodyPr rtlCol="0">
            <a:normAutofit fontScale="92500" lnSpcReduction="20000"/>
          </a:bodyPr>
          <a:lstStyle/>
          <a:p>
            <a:pPr marL="0" indent="0" rtl="0">
              <a:buNone/>
            </a:pPr>
            <a:r>
              <a:rPr lang="fr"/>
              <a:t>Dans les contextes de conflit que vous connaissez bien, décrivez les opportunités pour les groupes communautaires de prendre leurs propres initiatives pour réduire la violence et transformer les conflits </a:t>
            </a:r>
          </a:p>
          <a:p>
            <a:pPr marL="0" indent="0" rtl="0">
              <a:buNone/>
            </a:pPr>
            <a:r>
              <a:rPr lang="fr"/>
              <a:t>Existe-t-il des principes ou des tendances communes qui permettent de telles réponses locales ?</a:t>
            </a:r>
          </a:p>
          <a:p>
            <a:pPr marL="0" indent="0" rtl="0">
              <a:buNone/>
            </a:pPr>
            <a:r>
              <a:rPr lang="fr"/>
              <a:t>D'un point de vue des RMC, comment pourrions-nous davantage soutenir ces initiatives pour en faire plus ?</a:t>
            </a:r>
            <a:endParaRPr lang="en-US" dirty="0"/>
          </a:p>
        </p:txBody>
      </p:sp>
    </p:spTree>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Module 6</a:t>
            </a:r>
            <a:endParaRPr lang="en-US" dirty="0"/>
          </a:p>
        </p:txBody>
      </p:sp>
      <p:sp>
        <p:nvSpPr>
          <p:cNvPr id="3" name="Content Placeholder 2"/>
          <p:cNvSpPr>
            <a:spLocks noGrp="1"/>
          </p:cNvSpPr>
          <p:nvPr>
            <p:ph idx="1"/>
          </p:nvPr>
        </p:nvSpPr>
        <p:spPr/>
        <p:txBody>
          <a:bodyPr rtlCol="0">
            <a:normAutofit/>
          </a:bodyPr>
          <a:lstStyle/>
          <a:p>
            <a:pPr algn="ctr" rtl="0">
              <a:buNone/>
            </a:pPr>
            <a:endParaRPr lang="en-NZ" sz="5400" b="1" dirty="0"/>
          </a:p>
          <a:p>
            <a:pPr algn="ctr" rtl="0">
              <a:buNone/>
            </a:pPr>
            <a:r>
              <a:rPr lang="fr" sz="5400" b="1"/>
              <a:t>Traitement des causes principales</a:t>
            </a:r>
            <a:endParaRPr lang="en-US" sz="54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a:xfrm>
            <a:off x="3352800" y="5257800"/>
            <a:ext cx="2438400" cy="1066800"/>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6" name="Wave 25"/>
          <p:cNvSpPr/>
          <p:nvPr/>
        </p:nvSpPr>
        <p:spPr>
          <a:xfrm>
            <a:off x="381000" y="2286000"/>
            <a:ext cx="2286000" cy="1676400"/>
          </a:xfrm>
          <a:prstGeom prst="wave">
            <a:avLst/>
          </a:prstGeom>
          <a:solidFill>
            <a:srgbClr val="FF60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5" name="Oval 24"/>
          <p:cNvSpPr/>
          <p:nvPr/>
        </p:nvSpPr>
        <p:spPr>
          <a:xfrm>
            <a:off x="457200" y="4114800"/>
            <a:ext cx="2362200" cy="2286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3" name="Oval 22"/>
          <p:cNvSpPr/>
          <p:nvPr/>
        </p:nvSpPr>
        <p:spPr>
          <a:xfrm>
            <a:off x="6705600" y="4724400"/>
            <a:ext cx="1981200" cy="17526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2" name="Oval 21"/>
          <p:cNvSpPr/>
          <p:nvPr/>
        </p:nvSpPr>
        <p:spPr>
          <a:xfrm>
            <a:off x="6019800" y="685800"/>
            <a:ext cx="2895600" cy="3429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1" name="Oval 20"/>
          <p:cNvSpPr/>
          <p:nvPr/>
        </p:nvSpPr>
        <p:spPr>
          <a:xfrm>
            <a:off x="3352800" y="762000"/>
            <a:ext cx="2133600" cy="1219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0" name="Oval 19"/>
          <p:cNvSpPr/>
          <p:nvPr/>
        </p:nvSpPr>
        <p:spPr>
          <a:xfrm>
            <a:off x="304800" y="381000"/>
            <a:ext cx="25908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9" name="Flowchart: Merge 18"/>
          <p:cNvSpPr/>
          <p:nvPr/>
        </p:nvSpPr>
        <p:spPr>
          <a:xfrm>
            <a:off x="3200400" y="2667000"/>
            <a:ext cx="2590800" cy="2286000"/>
          </a:xfrm>
          <a:prstGeom prst="flowChartMerge">
            <a:avLst/>
          </a:prstGeom>
          <a:solidFill>
            <a:srgbClr val="92D050"/>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3" name="Content Placeholder 2"/>
          <p:cNvSpPr>
            <a:spLocks noGrp="1"/>
          </p:cNvSpPr>
          <p:nvPr>
            <p:ph idx="1"/>
          </p:nvPr>
        </p:nvSpPr>
        <p:spPr>
          <a:xfrm>
            <a:off x="228600" y="0"/>
            <a:ext cx="8915400" cy="6629400"/>
          </a:xfrm>
        </p:spPr>
        <p:txBody>
          <a:bodyPr rtlCol="0">
            <a:normAutofit/>
          </a:bodyPr>
          <a:lstStyle/>
          <a:p>
            <a:pPr algn="ctr" rtl="0">
              <a:buNone/>
            </a:pPr>
            <a:r>
              <a:rPr lang="fr" sz="2800" dirty="0"/>
              <a:t>  Une pratique émergente des RMC</a:t>
            </a:r>
            <a:endParaRPr lang="en-GB" sz="2800" dirty="0"/>
          </a:p>
        </p:txBody>
      </p:sp>
      <p:sp>
        <p:nvSpPr>
          <p:cNvPr id="8" name="TextBox 7"/>
          <p:cNvSpPr txBox="1"/>
          <p:nvPr/>
        </p:nvSpPr>
        <p:spPr>
          <a:xfrm>
            <a:off x="6400800" y="1143000"/>
            <a:ext cx="2514600" cy="2631490"/>
          </a:xfrm>
          <a:prstGeom prst="rect">
            <a:avLst/>
          </a:prstGeom>
          <a:noFill/>
        </p:spPr>
        <p:txBody>
          <a:bodyPr wrap="square" rtlCol="0">
            <a:spAutoFit/>
          </a:bodyPr>
          <a:lstStyle/>
          <a:p>
            <a:pPr lvl="0" rtl="0">
              <a:buNone/>
            </a:pPr>
            <a:r>
              <a:rPr lang="fr" sz="1600" dirty="0"/>
              <a:t>Mesure rapide </a:t>
            </a:r>
          </a:p>
          <a:p>
            <a:pPr lvl="0" rtl="0">
              <a:spcAft>
                <a:spcPts val="600"/>
              </a:spcAft>
              <a:buNone/>
            </a:pPr>
            <a:r>
              <a:rPr lang="fr" sz="1600" dirty="0"/>
              <a:t>d’un classement de compétences relatives à une urgence pertinente : </a:t>
            </a:r>
          </a:p>
          <a:p>
            <a:pPr marL="65088" lvl="0" indent="-65088" rtl="0">
              <a:spcAft>
                <a:spcPts val="600"/>
              </a:spcAft>
              <a:buNone/>
            </a:pPr>
            <a:r>
              <a:rPr lang="fr" sz="1600" dirty="0"/>
              <a:t>- technique et gestion spécifiques au contexte</a:t>
            </a:r>
          </a:p>
          <a:p>
            <a:pPr marL="65088" lvl="0" indent="-65088" rtl="0">
              <a:spcAft>
                <a:spcPts val="600"/>
              </a:spcAft>
              <a:buNone/>
            </a:pPr>
            <a:r>
              <a:rPr lang="fr" sz="1600" dirty="0"/>
              <a:t>- réponse psycho-sociale</a:t>
            </a:r>
          </a:p>
          <a:p>
            <a:pPr marL="114300" lvl="0" indent="-114300" rtl="0">
              <a:spcAft>
                <a:spcPts val="600"/>
              </a:spcAft>
              <a:buNone/>
            </a:pPr>
            <a:r>
              <a:rPr lang="fr" sz="1600" dirty="0"/>
              <a:t>- analyse et résolution du conflit</a:t>
            </a:r>
          </a:p>
        </p:txBody>
      </p:sp>
      <p:sp>
        <p:nvSpPr>
          <p:cNvPr id="9" name="TextBox 8"/>
          <p:cNvSpPr txBox="1"/>
          <p:nvPr/>
        </p:nvSpPr>
        <p:spPr>
          <a:xfrm>
            <a:off x="3352800" y="5334000"/>
            <a:ext cx="2362200" cy="830997"/>
          </a:xfrm>
          <a:prstGeom prst="rect">
            <a:avLst/>
          </a:prstGeom>
          <a:noFill/>
        </p:spPr>
        <p:txBody>
          <a:bodyPr wrap="square" rtlCol="0">
            <a:spAutoFit/>
          </a:bodyPr>
          <a:lstStyle/>
          <a:p>
            <a:pPr algn="ctr" rtl="0"/>
            <a:r>
              <a:rPr lang="fr" sz="1600" dirty="0"/>
              <a:t>Services de coordination pertinents au niveau local (horizontaux et verticaux)</a:t>
            </a:r>
          </a:p>
        </p:txBody>
      </p:sp>
      <p:sp>
        <p:nvSpPr>
          <p:cNvPr id="12" name="TextBox 11"/>
          <p:cNvSpPr txBox="1"/>
          <p:nvPr/>
        </p:nvSpPr>
        <p:spPr>
          <a:xfrm>
            <a:off x="6644459" y="5136882"/>
            <a:ext cx="2057400" cy="1077218"/>
          </a:xfrm>
          <a:prstGeom prst="rect">
            <a:avLst/>
          </a:prstGeom>
          <a:noFill/>
        </p:spPr>
        <p:txBody>
          <a:bodyPr wrap="square" rtlCol="0">
            <a:spAutoFit/>
          </a:bodyPr>
          <a:lstStyle/>
          <a:p>
            <a:pPr algn="ctr" rtl="0"/>
            <a:r>
              <a:rPr lang="fr" sz="1600" dirty="0"/>
              <a:t>Connexion, mise en réseau, alliances</a:t>
            </a:r>
          </a:p>
          <a:p>
            <a:pPr algn="ctr" rtl="0"/>
            <a:r>
              <a:rPr lang="fr" sz="1600" dirty="0"/>
              <a:t>(y compris le secteur privé)</a:t>
            </a:r>
          </a:p>
        </p:txBody>
      </p:sp>
      <p:sp>
        <p:nvSpPr>
          <p:cNvPr id="13" name="TextBox 12"/>
          <p:cNvSpPr txBox="1"/>
          <p:nvPr/>
        </p:nvSpPr>
        <p:spPr>
          <a:xfrm>
            <a:off x="381001" y="2495798"/>
            <a:ext cx="2285998" cy="1077218"/>
          </a:xfrm>
          <a:prstGeom prst="rect">
            <a:avLst/>
          </a:prstGeom>
          <a:noFill/>
        </p:spPr>
        <p:txBody>
          <a:bodyPr wrap="square" rtlCol="0">
            <a:spAutoFit/>
          </a:bodyPr>
          <a:lstStyle/>
          <a:p>
            <a:pPr rtl="0"/>
            <a:r>
              <a:rPr lang="fr" sz="1600" b="1" dirty="0"/>
              <a:t>Modifications</a:t>
            </a:r>
          </a:p>
          <a:p>
            <a:pPr rtl="0"/>
            <a:r>
              <a:rPr lang="fr" sz="1600" b="1" dirty="0"/>
              <a:t>dans les rôles d’institution, les relations, et les systèmes</a:t>
            </a:r>
          </a:p>
        </p:txBody>
      </p:sp>
      <p:sp>
        <p:nvSpPr>
          <p:cNvPr id="14" name="TextBox 13"/>
          <p:cNvSpPr txBox="1"/>
          <p:nvPr/>
        </p:nvSpPr>
        <p:spPr>
          <a:xfrm>
            <a:off x="3581400" y="2667000"/>
            <a:ext cx="1828800" cy="1938992"/>
          </a:xfrm>
          <a:prstGeom prst="rect">
            <a:avLst/>
          </a:prstGeom>
          <a:noFill/>
        </p:spPr>
        <p:txBody>
          <a:bodyPr wrap="square" rtlCol="0">
            <a:spAutoFit/>
          </a:bodyPr>
          <a:lstStyle/>
          <a:p>
            <a:pPr algn="ctr" rtl="0"/>
            <a:r>
              <a:rPr lang="fr" sz="2000" b="1" dirty="0"/>
              <a:t>Entraide autonome par des personnes affectées  </a:t>
            </a:r>
          </a:p>
          <a:p>
            <a:pPr algn="ctr" rtl="0"/>
            <a:r>
              <a:rPr lang="fr" sz="2000" b="1" dirty="0"/>
              <a:t>par une</a:t>
            </a:r>
          </a:p>
          <a:p>
            <a:pPr algn="ctr" rtl="0"/>
            <a:r>
              <a:rPr lang="fr" sz="2000" b="1" dirty="0"/>
              <a:t> crise</a:t>
            </a:r>
            <a:endParaRPr lang="en-GB" sz="2000" b="1" dirty="0"/>
          </a:p>
        </p:txBody>
      </p:sp>
      <p:sp>
        <p:nvSpPr>
          <p:cNvPr id="15" name="TextBox 14"/>
          <p:cNvSpPr txBox="1"/>
          <p:nvPr/>
        </p:nvSpPr>
        <p:spPr>
          <a:xfrm>
            <a:off x="495300" y="4247446"/>
            <a:ext cx="2286000" cy="2062103"/>
          </a:xfrm>
          <a:prstGeom prst="rect">
            <a:avLst/>
          </a:prstGeom>
          <a:noFill/>
        </p:spPr>
        <p:txBody>
          <a:bodyPr wrap="square" rtlCol="0">
            <a:spAutoFit/>
          </a:bodyPr>
          <a:lstStyle/>
          <a:p>
            <a:pPr algn="ctr" rtl="0"/>
            <a:r>
              <a:rPr lang="fr" sz="1600" dirty="0"/>
              <a:t> Prise en charge</a:t>
            </a:r>
          </a:p>
          <a:p>
            <a:pPr algn="ctr" rtl="0"/>
            <a:r>
              <a:rPr lang="fr" sz="1600" dirty="0"/>
              <a:t> pour une procédure à long terme et menée au niveau local afin d’aborder les causes principales de vulnérabilité et parrainage</a:t>
            </a:r>
          </a:p>
        </p:txBody>
      </p:sp>
      <p:sp>
        <p:nvSpPr>
          <p:cNvPr id="16" name="TextBox 15"/>
          <p:cNvSpPr txBox="1"/>
          <p:nvPr/>
        </p:nvSpPr>
        <p:spPr>
          <a:xfrm>
            <a:off x="3467101" y="1028124"/>
            <a:ext cx="1904998" cy="584775"/>
          </a:xfrm>
          <a:prstGeom prst="rect">
            <a:avLst/>
          </a:prstGeom>
          <a:noFill/>
        </p:spPr>
        <p:txBody>
          <a:bodyPr wrap="square" rtlCol="0">
            <a:spAutoFit/>
          </a:bodyPr>
          <a:lstStyle/>
          <a:p>
            <a:pPr rtl="0"/>
            <a:r>
              <a:rPr lang="fr" sz="1600" dirty="0"/>
              <a:t>Micro-subventions urgentes collectives</a:t>
            </a:r>
            <a:endParaRPr lang="en-GB" sz="1600" dirty="0"/>
          </a:p>
        </p:txBody>
      </p:sp>
      <p:sp>
        <p:nvSpPr>
          <p:cNvPr id="17" name="TextBox 16"/>
          <p:cNvSpPr txBox="1"/>
          <p:nvPr/>
        </p:nvSpPr>
        <p:spPr>
          <a:xfrm>
            <a:off x="380999" y="685800"/>
            <a:ext cx="2590799" cy="830997"/>
          </a:xfrm>
          <a:prstGeom prst="rect">
            <a:avLst/>
          </a:prstGeom>
          <a:noFill/>
        </p:spPr>
        <p:txBody>
          <a:bodyPr wrap="square" rtlCol="0">
            <a:spAutoFit/>
          </a:bodyPr>
          <a:lstStyle/>
          <a:p>
            <a:pPr rtl="0"/>
            <a:r>
              <a:rPr lang="fr" sz="1600" dirty="0"/>
              <a:t>Informations basées sur la communauté, mobilisation et systèmes d’apprentissage </a:t>
            </a:r>
            <a:endParaRPr lang="en-GB" sz="1600" dirty="0"/>
          </a:p>
        </p:txBody>
      </p:sp>
      <p:cxnSp>
        <p:nvCxnSpPr>
          <p:cNvPr id="28" name="Straight Arrow Connector 27"/>
          <p:cNvCxnSpPr/>
          <p:nvPr/>
        </p:nvCxnSpPr>
        <p:spPr>
          <a:xfrm>
            <a:off x="2514600" y="1752600"/>
            <a:ext cx="762000" cy="838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4"/>
          </p:cNvCxnSpPr>
          <p:nvPr/>
        </p:nvCxnSpPr>
        <p:spPr>
          <a:xfrm>
            <a:off x="4419600" y="1981200"/>
            <a:ext cx="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2600" y="3124200"/>
            <a:ext cx="609600" cy="76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181600" y="4038600"/>
            <a:ext cx="1600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667000" y="4038600"/>
            <a:ext cx="99060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8" name="Curved Left Arrow 97"/>
          <p:cNvSpPr/>
          <p:nvPr/>
        </p:nvSpPr>
        <p:spPr>
          <a:xfrm flipH="1">
            <a:off x="3886200" y="4572000"/>
            <a:ext cx="381000" cy="685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solidFill>
                <a:schemeClr val="tx1"/>
              </a:solidFill>
            </a:endParaRPr>
          </a:p>
        </p:txBody>
      </p:sp>
      <p:sp>
        <p:nvSpPr>
          <p:cNvPr id="100" name="Curved Right Arrow 99"/>
          <p:cNvSpPr/>
          <p:nvPr/>
        </p:nvSpPr>
        <p:spPr>
          <a:xfrm rot="11027840">
            <a:off x="4745908" y="4583846"/>
            <a:ext cx="379697" cy="6621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solidFill>
                <a:schemeClr val="tx1"/>
              </a:solidFill>
            </a:endParaRPr>
          </a:p>
        </p:txBody>
      </p:sp>
      <p:sp>
        <p:nvSpPr>
          <p:cNvPr id="105" name="Down Arrow 104"/>
          <p:cNvSpPr/>
          <p:nvPr/>
        </p:nvSpPr>
        <p:spPr>
          <a:xfrm rot="3304455">
            <a:off x="3016354" y="6073589"/>
            <a:ext cx="139492" cy="924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06" name="Down Arrow 105"/>
          <p:cNvSpPr/>
          <p:nvPr/>
        </p:nvSpPr>
        <p:spPr>
          <a:xfrm rot="18434311">
            <a:off x="6144411" y="5947757"/>
            <a:ext cx="105640" cy="9638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cxnSp>
        <p:nvCxnSpPr>
          <p:cNvPr id="30" name="Elbow Connector 29"/>
          <p:cNvCxnSpPr/>
          <p:nvPr/>
        </p:nvCxnSpPr>
        <p:spPr>
          <a:xfrm>
            <a:off x="3581400" y="-914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9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9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26" grpId="0" animBg="1"/>
      <p:bldP spid="23" grpId="0" animBg="1"/>
      <p:bldP spid="22" grpId="0" animBg="1"/>
      <p:bldP spid="21" grpId="0" animBg="1"/>
      <p:bldP spid="20" grpId="0" animBg="1"/>
      <p:bldP spid="19" grpId="0" animBg="1"/>
      <p:bldP spid="8" grpId="0"/>
      <p:bldP spid="12" grpId="0"/>
      <p:bldP spid="13" grpId="0"/>
      <p:bldP spid="14" grpId="0"/>
      <p:bldP spid="15" grpId="0"/>
      <p:bldP spid="16" grpId="0"/>
      <p:bldP spid="17" grpId="0"/>
      <p:bldP spid="98" grpId="0" animBg="1"/>
      <p:bldP spid="100" grpId="0" animBg="1"/>
      <p:bldP spid="105" grpId="0" animBg="1"/>
      <p:bldP spid="10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xmlns="" id="{591176E7-78AF-490C-854F-CE344D64B216}"/>
              </a:ext>
            </a:extLst>
          </p:cNvPr>
          <p:cNvPicPr>
            <a:picLocks noGrp="1" noChangeAspect="1"/>
          </p:cNvPicPr>
          <p:nvPr>
            <p:ph idx="1"/>
          </p:nvPr>
        </p:nvPicPr>
        <p:blipFill>
          <a:blip r:embed="rId2" cstate="print"/>
          <a:stretch>
            <a:fillRect/>
          </a:stretch>
        </p:blipFill>
        <p:spPr>
          <a:xfrm>
            <a:off x="380999" y="609600"/>
            <a:ext cx="8394529" cy="5486400"/>
          </a:xfrm>
          <a:prstGeom prst="rect">
            <a:avLst/>
          </a:prstGeom>
        </p:spPr>
      </p:pic>
      <p:grpSp>
        <p:nvGrpSpPr>
          <p:cNvPr id="9" name="Group 8">
            <a:extLst>
              <a:ext uri="{FF2B5EF4-FFF2-40B4-BE49-F238E27FC236}">
                <a16:creationId xmlns:a16="http://schemas.microsoft.com/office/drawing/2014/main" xmlns="" id="{3CE04939-8AB8-4762-9F5E-D853E491265D}"/>
              </a:ext>
            </a:extLst>
          </p:cNvPr>
          <p:cNvGrpSpPr/>
          <p:nvPr/>
        </p:nvGrpSpPr>
        <p:grpSpPr>
          <a:xfrm>
            <a:off x="380999" y="5373216"/>
            <a:ext cx="8394529" cy="720080"/>
            <a:chOff x="380999" y="5373216"/>
            <a:chExt cx="8394529" cy="720080"/>
          </a:xfrm>
        </p:grpSpPr>
        <p:sp>
          <p:nvSpPr>
            <p:cNvPr id="2" name="TextBox 1">
              <a:extLst>
                <a:ext uri="{FF2B5EF4-FFF2-40B4-BE49-F238E27FC236}">
                  <a16:creationId xmlns:a16="http://schemas.microsoft.com/office/drawing/2014/main" xmlns="" id="{A691B0E7-B2D9-45D1-B3DD-872BE6F7B07E}"/>
                </a:ext>
              </a:extLst>
            </p:cNvPr>
            <p:cNvSpPr txBox="1"/>
            <p:nvPr/>
          </p:nvSpPr>
          <p:spPr>
            <a:xfrm>
              <a:off x="380999" y="5373216"/>
              <a:ext cx="4191002" cy="720080"/>
            </a:xfrm>
            <a:prstGeom prst="rect">
              <a:avLst/>
            </a:prstGeom>
            <a:gradFill flip="none" rotWithShape="1">
              <a:gsLst>
                <a:gs pos="0">
                  <a:schemeClr val="accent3">
                    <a:lumMod val="67000"/>
                  </a:schemeClr>
                </a:gs>
                <a:gs pos="48000">
                  <a:schemeClr val="accent3">
                    <a:lumMod val="97000"/>
                    <a:lumOff val="3000"/>
                  </a:schemeClr>
                </a:gs>
                <a:gs pos="99000">
                  <a:schemeClr val="accent3">
                    <a:lumMod val="60000"/>
                    <a:lumOff val="40000"/>
                  </a:schemeClr>
                </a:gs>
              </a:gsLst>
              <a:lin ang="5400000" scaled="1"/>
              <a:tileRect/>
            </a:gradFill>
          </p:spPr>
          <p:txBody>
            <a:bodyPr wrap="square" rtlCol="0">
              <a:spAutoFit/>
            </a:bodyPr>
            <a:lstStyle/>
            <a:p>
              <a:endParaRPr lang="en-US" dirty="0"/>
            </a:p>
          </p:txBody>
        </p:sp>
        <p:sp>
          <p:nvSpPr>
            <p:cNvPr id="5" name="TextBox 4">
              <a:extLst>
                <a:ext uri="{FF2B5EF4-FFF2-40B4-BE49-F238E27FC236}">
                  <a16:creationId xmlns:a16="http://schemas.microsoft.com/office/drawing/2014/main" xmlns="" id="{9A3BDBFB-AC20-4B9F-B71E-5045376389AB}"/>
                </a:ext>
              </a:extLst>
            </p:cNvPr>
            <p:cNvSpPr txBox="1"/>
            <p:nvPr/>
          </p:nvSpPr>
          <p:spPr>
            <a:xfrm>
              <a:off x="4644008" y="5373216"/>
              <a:ext cx="4131520" cy="720080"/>
            </a:xfrm>
            <a:prstGeom prst="rect">
              <a:avLst/>
            </a:prstGeom>
            <a:gradFill flip="none" rotWithShape="1">
              <a:gsLst>
                <a:gs pos="0">
                  <a:schemeClr val="accent3">
                    <a:lumMod val="67000"/>
                  </a:schemeClr>
                </a:gs>
                <a:gs pos="48000">
                  <a:schemeClr val="accent3">
                    <a:lumMod val="97000"/>
                    <a:lumOff val="3000"/>
                  </a:schemeClr>
                </a:gs>
                <a:gs pos="99000">
                  <a:schemeClr val="accent3">
                    <a:lumMod val="60000"/>
                    <a:lumOff val="40000"/>
                  </a:schemeClr>
                </a:gs>
              </a:gsLst>
              <a:lin ang="5400000" scaled="1"/>
              <a:tileRect/>
            </a:gradFill>
          </p:spPr>
          <p:txBody>
            <a:bodyPr wrap="square" rtlCol="0">
              <a:spAutoFit/>
            </a:bodyPr>
            <a:lstStyle/>
            <a:p>
              <a:endParaRPr lang="en-US" dirty="0"/>
            </a:p>
          </p:txBody>
        </p:sp>
        <p:sp>
          <p:nvSpPr>
            <p:cNvPr id="7" name="TextBox 6">
              <a:extLst>
                <a:ext uri="{FF2B5EF4-FFF2-40B4-BE49-F238E27FC236}">
                  <a16:creationId xmlns:a16="http://schemas.microsoft.com/office/drawing/2014/main" xmlns="" id="{CFD530B7-D2C7-4B5C-B81C-6E88BE56D110}"/>
                </a:ext>
              </a:extLst>
            </p:cNvPr>
            <p:cNvSpPr txBox="1"/>
            <p:nvPr/>
          </p:nvSpPr>
          <p:spPr>
            <a:xfrm>
              <a:off x="892324" y="5471646"/>
              <a:ext cx="3168352" cy="523220"/>
            </a:xfrm>
            <a:prstGeom prst="rect">
              <a:avLst/>
            </a:prstGeom>
            <a:noFill/>
          </p:spPr>
          <p:txBody>
            <a:bodyPr wrap="square" rtlCol="0">
              <a:spAutoFit/>
            </a:bodyPr>
            <a:lstStyle/>
            <a:p>
              <a:pPr algn="ctr"/>
              <a:r>
                <a:rPr lang="fr-FR" sz="2800" b="1" dirty="0">
                  <a:solidFill>
                    <a:schemeClr val="bg1"/>
                  </a:solidFill>
                </a:rPr>
                <a:t>ÉGALITÉ</a:t>
              </a:r>
              <a:endParaRPr lang="en-US" sz="2800" b="1" dirty="0">
                <a:solidFill>
                  <a:schemeClr val="bg1"/>
                </a:solidFill>
              </a:endParaRPr>
            </a:p>
          </p:txBody>
        </p:sp>
        <p:sp>
          <p:nvSpPr>
            <p:cNvPr id="8" name="TextBox 7">
              <a:extLst>
                <a:ext uri="{FF2B5EF4-FFF2-40B4-BE49-F238E27FC236}">
                  <a16:creationId xmlns:a16="http://schemas.microsoft.com/office/drawing/2014/main" xmlns="" id="{4E6EB943-E1C0-40E5-AD0F-C70E61A527EB}"/>
                </a:ext>
              </a:extLst>
            </p:cNvPr>
            <p:cNvSpPr txBox="1"/>
            <p:nvPr/>
          </p:nvSpPr>
          <p:spPr>
            <a:xfrm>
              <a:off x="5125592" y="5471646"/>
              <a:ext cx="3168352" cy="523220"/>
            </a:xfrm>
            <a:prstGeom prst="rect">
              <a:avLst/>
            </a:prstGeom>
            <a:noFill/>
          </p:spPr>
          <p:txBody>
            <a:bodyPr wrap="square" rtlCol="0">
              <a:spAutoFit/>
            </a:bodyPr>
            <a:lstStyle/>
            <a:p>
              <a:pPr algn="ctr"/>
              <a:r>
                <a:rPr lang="fr-FR" sz="2800" b="1" dirty="0">
                  <a:solidFill>
                    <a:schemeClr val="bg1"/>
                  </a:solidFill>
                </a:rPr>
                <a:t>ÉQUITÉ</a:t>
              </a:r>
              <a:endParaRPr lang="en-US" sz="2800" b="1" dirty="0">
                <a:solidFill>
                  <a:schemeClr val="bg1"/>
                </a:solidFill>
              </a:endParaRPr>
            </a:p>
          </p:txBody>
        </p:sp>
      </p:grpSp>
    </p:spTree>
    <p:extLst>
      <p:ext uri="{BB962C8B-B14F-4D97-AF65-F5344CB8AC3E}">
        <p14:creationId xmlns:p14="http://schemas.microsoft.com/office/powerpoint/2010/main" val="21708933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endParaRPr lang="en-US"/>
          </a:p>
        </p:txBody>
      </p:sp>
      <p:pic>
        <p:nvPicPr>
          <p:cNvPr id="4" name="Content Placeholder 3">
            <a:extLst>
              <a:ext uri="{FF2B5EF4-FFF2-40B4-BE49-F238E27FC236}">
                <a16:creationId xmlns:a16="http://schemas.microsoft.com/office/drawing/2014/main" xmlns="" id="{E1481719-59DF-4996-9DE9-8174E81151FB}"/>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85801" y="1"/>
            <a:ext cx="8061242" cy="6858000"/>
          </a:xfrm>
          <a:prstGeom prst="rect">
            <a:avLst/>
          </a:prstGeom>
        </p:spPr>
      </p:pic>
      <p:sp>
        <p:nvSpPr>
          <p:cNvPr id="10" name="Rectangle 9">
            <a:extLst>
              <a:ext uri="{FF2B5EF4-FFF2-40B4-BE49-F238E27FC236}">
                <a16:creationId xmlns:a16="http://schemas.microsoft.com/office/drawing/2014/main" xmlns="" id="{D2F27115-B875-408A-AD58-8E84DAB3D170}"/>
              </a:ext>
            </a:extLst>
          </p:cNvPr>
          <p:cNvSpPr/>
          <p:nvPr/>
        </p:nvSpPr>
        <p:spPr>
          <a:xfrm>
            <a:off x="685801" y="980728"/>
            <a:ext cx="8000999"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xmlns="" id="{F7FB8813-31FD-4ADF-AE58-EB20F76307DA}"/>
              </a:ext>
            </a:extLst>
          </p:cNvPr>
          <p:cNvSpPr txBox="1"/>
          <p:nvPr/>
        </p:nvSpPr>
        <p:spPr>
          <a:xfrm>
            <a:off x="395536" y="1128214"/>
            <a:ext cx="8568952" cy="461665"/>
          </a:xfrm>
          <a:prstGeom prst="rect">
            <a:avLst/>
          </a:prstGeom>
          <a:noFill/>
        </p:spPr>
        <p:txBody>
          <a:bodyPr wrap="square" rtlCol="0">
            <a:spAutoFit/>
          </a:bodyPr>
          <a:lstStyle/>
          <a:p>
            <a:r>
              <a:rPr lang="fr-FR" sz="2400" b="1" i="1" dirty="0">
                <a:solidFill>
                  <a:srgbClr val="006600"/>
                </a:solidFill>
              </a:rPr>
              <a:t>Ne racontez pas seulement une autre version de la même histoire.</a:t>
            </a:r>
            <a:endParaRPr lang="en-US" sz="2400" b="1" i="1" dirty="0">
              <a:solidFill>
                <a:srgbClr val="006600"/>
              </a:solidFill>
            </a:endParaRPr>
          </a:p>
        </p:txBody>
      </p:sp>
      <p:sp>
        <p:nvSpPr>
          <p:cNvPr id="15" name="TextBox 14">
            <a:extLst>
              <a:ext uri="{FF2B5EF4-FFF2-40B4-BE49-F238E27FC236}">
                <a16:creationId xmlns:a16="http://schemas.microsoft.com/office/drawing/2014/main" xmlns="" id="{5280C79F-1986-4152-8CE7-36D0B59A3256}"/>
              </a:ext>
            </a:extLst>
          </p:cNvPr>
          <p:cNvSpPr txBox="1"/>
          <p:nvPr/>
        </p:nvSpPr>
        <p:spPr>
          <a:xfrm>
            <a:off x="467544" y="1506888"/>
            <a:ext cx="8424936" cy="707886"/>
          </a:xfrm>
          <a:prstGeom prst="rect">
            <a:avLst/>
          </a:prstGeom>
          <a:noFill/>
        </p:spPr>
        <p:txBody>
          <a:bodyPr wrap="square" rtlCol="0">
            <a:spAutoFit/>
          </a:bodyPr>
          <a:lstStyle/>
          <a:p>
            <a:pPr algn="ctr"/>
            <a:r>
              <a:rPr lang="fr-FR" sz="4000" b="1" dirty="0">
                <a:solidFill>
                  <a:srgbClr val="006600"/>
                </a:solidFill>
              </a:rPr>
              <a:t>Changez d’histoire !</a:t>
            </a:r>
            <a:endParaRPr lang="en-US" sz="4000" b="1" dirty="0">
              <a:solidFill>
                <a:srgbClr val="006600"/>
              </a:solidFill>
            </a:endParaRPr>
          </a:p>
        </p:txBody>
      </p:sp>
      <p:grpSp>
        <p:nvGrpSpPr>
          <p:cNvPr id="21" name="Group 20">
            <a:extLst>
              <a:ext uri="{FF2B5EF4-FFF2-40B4-BE49-F238E27FC236}">
                <a16:creationId xmlns:a16="http://schemas.microsoft.com/office/drawing/2014/main" xmlns="" id="{E6C0C9EE-5B06-4687-AB2B-D06428F9CA30}"/>
              </a:ext>
            </a:extLst>
          </p:cNvPr>
          <p:cNvGrpSpPr/>
          <p:nvPr/>
        </p:nvGrpSpPr>
        <p:grpSpPr>
          <a:xfrm>
            <a:off x="1259633" y="6021288"/>
            <a:ext cx="7101032" cy="403465"/>
            <a:chOff x="1259633" y="6021288"/>
            <a:chExt cx="7101032" cy="403465"/>
          </a:xfrm>
        </p:grpSpPr>
        <p:sp>
          <p:nvSpPr>
            <p:cNvPr id="11" name="Rectangle 10">
              <a:extLst>
                <a:ext uri="{FF2B5EF4-FFF2-40B4-BE49-F238E27FC236}">
                  <a16:creationId xmlns:a16="http://schemas.microsoft.com/office/drawing/2014/main" xmlns="" id="{A4AA4F5A-6115-413B-AD39-F78A42BF7CD5}"/>
                </a:ext>
              </a:extLst>
            </p:cNvPr>
            <p:cNvSpPr/>
            <p:nvPr/>
          </p:nvSpPr>
          <p:spPr>
            <a:xfrm>
              <a:off x="1259633" y="6021288"/>
              <a:ext cx="1800200" cy="360040"/>
            </a:xfrm>
            <a:prstGeom prst="rect">
              <a:avLst/>
            </a:prstGeom>
            <a:solidFill>
              <a:schemeClr val="bg1"/>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FDEF78CD-6CE3-4467-920B-091380493104}"/>
                </a:ext>
              </a:extLst>
            </p:cNvPr>
            <p:cNvSpPr/>
            <p:nvPr/>
          </p:nvSpPr>
          <p:spPr>
            <a:xfrm>
              <a:off x="3923928" y="6021288"/>
              <a:ext cx="1800200" cy="360040"/>
            </a:xfrm>
            <a:prstGeom prst="rect">
              <a:avLst/>
            </a:prstGeom>
            <a:solidFill>
              <a:schemeClr val="bg1"/>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xmlns="" id="{BA1B91CF-18EF-4B92-903D-FE07B00FC733}"/>
                </a:ext>
              </a:extLst>
            </p:cNvPr>
            <p:cNvSpPr/>
            <p:nvPr/>
          </p:nvSpPr>
          <p:spPr>
            <a:xfrm>
              <a:off x="6478791" y="6021288"/>
              <a:ext cx="1800200" cy="360040"/>
            </a:xfrm>
            <a:prstGeom prst="rect">
              <a:avLst/>
            </a:prstGeom>
            <a:solidFill>
              <a:schemeClr val="bg1"/>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xmlns="" id="{270BF597-9139-4289-8EF4-9DDCEEACDD88}"/>
                </a:ext>
              </a:extLst>
            </p:cNvPr>
            <p:cNvSpPr txBox="1"/>
            <p:nvPr/>
          </p:nvSpPr>
          <p:spPr>
            <a:xfrm>
              <a:off x="1273426" y="6024643"/>
              <a:ext cx="1839046" cy="400110"/>
            </a:xfrm>
            <a:prstGeom prst="rect">
              <a:avLst/>
            </a:prstGeom>
            <a:noFill/>
          </p:spPr>
          <p:txBody>
            <a:bodyPr wrap="square" rtlCol="0">
              <a:spAutoFit/>
            </a:bodyPr>
            <a:lstStyle/>
            <a:p>
              <a:pPr algn="ctr"/>
              <a:r>
                <a:rPr lang="fr-FR" sz="2000" b="1" dirty="0"/>
                <a:t>ÉGALITÉ</a:t>
              </a:r>
              <a:endParaRPr lang="en-US" sz="2000" b="1" dirty="0"/>
            </a:p>
          </p:txBody>
        </p:sp>
        <p:sp>
          <p:nvSpPr>
            <p:cNvPr id="17" name="TextBox 16">
              <a:extLst>
                <a:ext uri="{FF2B5EF4-FFF2-40B4-BE49-F238E27FC236}">
                  <a16:creationId xmlns:a16="http://schemas.microsoft.com/office/drawing/2014/main" xmlns="" id="{441369D8-B2B0-4121-BD1D-AD76E90BFC7E}"/>
                </a:ext>
              </a:extLst>
            </p:cNvPr>
            <p:cNvSpPr txBox="1"/>
            <p:nvPr/>
          </p:nvSpPr>
          <p:spPr>
            <a:xfrm>
              <a:off x="3923928" y="6024643"/>
              <a:ext cx="1839046" cy="400110"/>
            </a:xfrm>
            <a:prstGeom prst="rect">
              <a:avLst/>
            </a:prstGeom>
            <a:noFill/>
          </p:spPr>
          <p:txBody>
            <a:bodyPr wrap="square" rtlCol="0">
              <a:spAutoFit/>
            </a:bodyPr>
            <a:lstStyle/>
            <a:p>
              <a:pPr algn="ctr"/>
              <a:r>
                <a:rPr lang="fr-FR" sz="2000" b="1" dirty="0"/>
                <a:t>ÉQUITÉ</a:t>
              </a:r>
              <a:endParaRPr lang="en-US" sz="2000" b="1" dirty="0"/>
            </a:p>
          </p:txBody>
        </p:sp>
        <p:sp>
          <p:nvSpPr>
            <p:cNvPr id="20" name="TextBox 19">
              <a:extLst>
                <a:ext uri="{FF2B5EF4-FFF2-40B4-BE49-F238E27FC236}">
                  <a16:creationId xmlns:a16="http://schemas.microsoft.com/office/drawing/2014/main" xmlns="" id="{41213626-7BD0-40EC-B768-C638521DAEBD}"/>
                </a:ext>
              </a:extLst>
            </p:cNvPr>
            <p:cNvSpPr txBox="1"/>
            <p:nvPr/>
          </p:nvSpPr>
          <p:spPr>
            <a:xfrm>
              <a:off x="6521619" y="6024643"/>
              <a:ext cx="1839046" cy="400110"/>
            </a:xfrm>
            <a:prstGeom prst="rect">
              <a:avLst/>
            </a:prstGeom>
            <a:noFill/>
          </p:spPr>
          <p:txBody>
            <a:bodyPr wrap="square" rtlCol="0">
              <a:spAutoFit/>
            </a:bodyPr>
            <a:lstStyle/>
            <a:p>
              <a:pPr algn="ctr"/>
              <a:r>
                <a:rPr lang="fr-FR" sz="2000" b="1" dirty="0"/>
                <a:t>LIBÉRATION</a:t>
              </a:r>
              <a:endParaRPr lang="en-US" sz="2000" b="1"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endParaRPr lang="en-US"/>
          </a:p>
        </p:txBody>
      </p:sp>
      <p:sp>
        <p:nvSpPr>
          <p:cNvPr id="3" name="Content Placeholder 2"/>
          <p:cNvSpPr>
            <a:spLocks noGrp="1"/>
          </p:cNvSpPr>
          <p:nvPr>
            <p:ph idx="1"/>
          </p:nvPr>
        </p:nvSpPr>
        <p:spPr/>
        <p:txBody>
          <a:bodyPr rtlCol="0"/>
          <a:lstStyle/>
          <a:p>
            <a:pPr rtl="0"/>
            <a:r>
              <a:rPr lang="fr"/>
              <a:t>Photo de libération sans clôture – Justin, où est-ce passé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a:xfrm>
            <a:off x="3352800" y="5257800"/>
            <a:ext cx="2438400" cy="1066800"/>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6" name="Wave 25"/>
          <p:cNvSpPr/>
          <p:nvPr/>
        </p:nvSpPr>
        <p:spPr>
          <a:xfrm>
            <a:off x="381000" y="2286000"/>
            <a:ext cx="2286000" cy="1676400"/>
          </a:xfrm>
          <a:prstGeom prst="wave">
            <a:avLst/>
          </a:prstGeom>
          <a:solidFill>
            <a:srgbClr val="FF60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5" name="Oval 24"/>
          <p:cNvSpPr/>
          <p:nvPr/>
        </p:nvSpPr>
        <p:spPr>
          <a:xfrm>
            <a:off x="457200" y="4114800"/>
            <a:ext cx="2362200" cy="2286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3" name="Oval 22"/>
          <p:cNvSpPr/>
          <p:nvPr/>
        </p:nvSpPr>
        <p:spPr>
          <a:xfrm>
            <a:off x="6705600" y="4724400"/>
            <a:ext cx="1981200" cy="17526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2" name="Oval 21"/>
          <p:cNvSpPr/>
          <p:nvPr/>
        </p:nvSpPr>
        <p:spPr>
          <a:xfrm>
            <a:off x="6019800" y="685800"/>
            <a:ext cx="2895600" cy="3429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1" name="Oval 20"/>
          <p:cNvSpPr/>
          <p:nvPr/>
        </p:nvSpPr>
        <p:spPr>
          <a:xfrm>
            <a:off x="3352800" y="762000"/>
            <a:ext cx="2133600" cy="1219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0" name="Oval 19"/>
          <p:cNvSpPr/>
          <p:nvPr/>
        </p:nvSpPr>
        <p:spPr>
          <a:xfrm>
            <a:off x="304800" y="381000"/>
            <a:ext cx="25908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9" name="Flowchart: Merge 18"/>
          <p:cNvSpPr/>
          <p:nvPr/>
        </p:nvSpPr>
        <p:spPr>
          <a:xfrm>
            <a:off x="3200400" y="2667000"/>
            <a:ext cx="2590800" cy="2286000"/>
          </a:xfrm>
          <a:prstGeom prst="flowChartMerge">
            <a:avLst/>
          </a:prstGeom>
          <a:solidFill>
            <a:srgbClr val="92D050"/>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3" name="Content Placeholder 2"/>
          <p:cNvSpPr>
            <a:spLocks noGrp="1"/>
          </p:cNvSpPr>
          <p:nvPr>
            <p:ph idx="1"/>
          </p:nvPr>
        </p:nvSpPr>
        <p:spPr>
          <a:xfrm>
            <a:off x="228600" y="0"/>
            <a:ext cx="8915400" cy="6629400"/>
          </a:xfrm>
        </p:spPr>
        <p:txBody>
          <a:bodyPr rtlCol="0">
            <a:normAutofit/>
          </a:bodyPr>
          <a:lstStyle/>
          <a:p>
            <a:pPr algn="ctr" rtl="0">
              <a:buNone/>
            </a:pPr>
            <a:r>
              <a:rPr lang="fr" sz="2800" dirty="0"/>
              <a:t>  Une pratique émergente des RMC</a:t>
            </a:r>
            <a:endParaRPr lang="en-GB" sz="2800" dirty="0"/>
          </a:p>
        </p:txBody>
      </p:sp>
      <p:sp>
        <p:nvSpPr>
          <p:cNvPr id="8" name="TextBox 7"/>
          <p:cNvSpPr txBox="1"/>
          <p:nvPr/>
        </p:nvSpPr>
        <p:spPr>
          <a:xfrm>
            <a:off x="6400800" y="1143000"/>
            <a:ext cx="2514600" cy="2462213"/>
          </a:xfrm>
          <a:prstGeom prst="rect">
            <a:avLst/>
          </a:prstGeom>
          <a:noFill/>
        </p:spPr>
        <p:txBody>
          <a:bodyPr wrap="square" rtlCol="0">
            <a:spAutoFit/>
          </a:bodyPr>
          <a:lstStyle/>
          <a:p>
            <a:pPr lvl="0" rtl="0">
              <a:buNone/>
            </a:pPr>
            <a:r>
              <a:rPr lang="fr" sz="1600" dirty="0"/>
              <a:t>Mesure rapide d’un classement de </a:t>
            </a:r>
          </a:p>
          <a:p>
            <a:pPr lvl="0" rtl="0">
              <a:buNone/>
            </a:pPr>
            <a:r>
              <a:rPr lang="fr" sz="1600" dirty="0"/>
              <a:t>compétences relatives à une urgence pertinente : </a:t>
            </a:r>
          </a:p>
          <a:p>
            <a:pPr marL="65088" lvl="0" indent="-65088" rtl="0">
              <a:spcAft>
                <a:spcPts val="600"/>
              </a:spcAft>
              <a:buNone/>
            </a:pPr>
            <a:r>
              <a:rPr lang="fr" sz="1600" dirty="0"/>
              <a:t>- technique et gestion spécifiques au contexte</a:t>
            </a:r>
          </a:p>
          <a:p>
            <a:pPr marL="65088" lvl="0" indent="-65088" rtl="0">
              <a:spcAft>
                <a:spcPts val="600"/>
              </a:spcAft>
              <a:buNone/>
            </a:pPr>
            <a:r>
              <a:rPr lang="fr" sz="1600" dirty="0"/>
              <a:t>- réponse psycho-sociale</a:t>
            </a:r>
          </a:p>
          <a:p>
            <a:pPr marL="114300" lvl="0" indent="-114300" rtl="0">
              <a:spcAft>
                <a:spcPts val="600"/>
              </a:spcAft>
              <a:buNone/>
            </a:pPr>
            <a:r>
              <a:rPr lang="fr" sz="1600" dirty="0"/>
              <a:t>- analyse et résolution du conflit</a:t>
            </a:r>
          </a:p>
        </p:txBody>
      </p:sp>
      <p:sp>
        <p:nvSpPr>
          <p:cNvPr id="9" name="TextBox 8"/>
          <p:cNvSpPr txBox="1"/>
          <p:nvPr/>
        </p:nvSpPr>
        <p:spPr>
          <a:xfrm>
            <a:off x="3352800" y="5334000"/>
            <a:ext cx="2362200" cy="830997"/>
          </a:xfrm>
          <a:prstGeom prst="rect">
            <a:avLst/>
          </a:prstGeom>
          <a:noFill/>
        </p:spPr>
        <p:txBody>
          <a:bodyPr wrap="square" rtlCol="0">
            <a:spAutoFit/>
          </a:bodyPr>
          <a:lstStyle/>
          <a:p>
            <a:pPr algn="ctr" rtl="0"/>
            <a:r>
              <a:rPr lang="fr" sz="1600" dirty="0"/>
              <a:t>Services de coordination pertinents au niveau local (horizontaux et verticaux)</a:t>
            </a:r>
          </a:p>
        </p:txBody>
      </p:sp>
      <p:sp>
        <p:nvSpPr>
          <p:cNvPr id="12" name="TextBox 11"/>
          <p:cNvSpPr txBox="1"/>
          <p:nvPr/>
        </p:nvSpPr>
        <p:spPr>
          <a:xfrm>
            <a:off x="6692149" y="5080553"/>
            <a:ext cx="2038194" cy="1077218"/>
          </a:xfrm>
          <a:prstGeom prst="rect">
            <a:avLst/>
          </a:prstGeom>
          <a:noFill/>
        </p:spPr>
        <p:txBody>
          <a:bodyPr wrap="square" rtlCol="0">
            <a:spAutoFit/>
          </a:bodyPr>
          <a:lstStyle/>
          <a:p>
            <a:pPr algn="ctr" rtl="0"/>
            <a:r>
              <a:rPr lang="fr" sz="1600" dirty="0"/>
              <a:t>Connexion, mise </a:t>
            </a:r>
          </a:p>
          <a:p>
            <a:pPr algn="ctr" rtl="0"/>
            <a:r>
              <a:rPr lang="fr" sz="1600" dirty="0"/>
              <a:t>en réseau, alliances </a:t>
            </a:r>
          </a:p>
          <a:p>
            <a:pPr algn="ctr" rtl="0"/>
            <a:r>
              <a:rPr lang="fr" sz="1600" dirty="0"/>
              <a:t>(y compris le secteur privé)</a:t>
            </a:r>
          </a:p>
        </p:txBody>
      </p:sp>
      <p:sp>
        <p:nvSpPr>
          <p:cNvPr id="13" name="TextBox 12"/>
          <p:cNvSpPr txBox="1"/>
          <p:nvPr/>
        </p:nvSpPr>
        <p:spPr>
          <a:xfrm>
            <a:off x="323528" y="2492896"/>
            <a:ext cx="2503710" cy="1077218"/>
          </a:xfrm>
          <a:prstGeom prst="rect">
            <a:avLst/>
          </a:prstGeom>
          <a:noFill/>
        </p:spPr>
        <p:txBody>
          <a:bodyPr wrap="square" rtlCol="0">
            <a:spAutoFit/>
          </a:bodyPr>
          <a:lstStyle/>
          <a:p>
            <a:pPr rtl="0"/>
            <a:r>
              <a:rPr lang="fr" sz="1600" b="1" dirty="0"/>
              <a:t>Modifications </a:t>
            </a:r>
          </a:p>
          <a:p>
            <a:pPr rtl="0"/>
            <a:r>
              <a:rPr lang="fr" sz="1600" b="1" dirty="0"/>
              <a:t>dans les rôles d’institution, les relations, et les systèmes</a:t>
            </a:r>
          </a:p>
        </p:txBody>
      </p:sp>
      <p:sp>
        <p:nvSpPr>
          <p:cNvPr id="14" name="TextBox 13"/>
          <p:cNvSpPr txBox="1"/>
          <p:nvPr/>
        </p:nvSpPr>
        <p:spPr>
          <a:xfrm>
            <a:off x="3581400" y="2667000"/>
            <a:ext cx="1828800" cy="1938992"/>
          </a:xfrm>
          <a:prstGeom prst="rect">
            <a:avLst/>
          </a:prstGeom>
          <a:noFill/>
        </p:spPr>
        <p:txBody>
          <a:bodyPr wrap="square" rtlCol="0">
            <a:spAutoFit/>
          </a:bodyPr>
          <a:lstStyle/>
          <a:p>
            <a:pPr algn="ctr" rtl="0"/>
            <a:r>
              <a:rPr lang="fr" sz="2000" b="1" dirty="0"/>
              <a:t>Entraide autonome par des personnes affectées  </a:t>
            </a:r>
          </a:p>
          <a:p>
            <a:pPr algn="ctr" rtl="0"/>
            <a:r>
              <a:rPr lang="fr" sz="2000" b="1" dirty="0"/>
              <a:t>par une </a:t>
            </a:r>
          </a:p>
          <a:p>
            <a:pPr algn="ctr" rtl="0"/>
            <a:r>
              <a:rPr lang="fr" sz="2000" b="1" dirty="0"/>
              <a:t>crise</a:t>
            </a:r>
            <a:endParaRPr lang="en-GB" sz="2000" b="1" dirty="0"/>
          </a:p>
        </p:txBody>
      </p:sp>
      <p:sp>
        <p:nvSpPr>
          <p:cNvPr id="15" name="TextBox 14"/>
          <p:cNvSpPr txBox="1"/>
          <p:nvPr/>
        </p:nvSpPr>
        <p:spPr>
          <a:xfrm>
            <a:off x="447597" y="4247217"/>
            <a:ext cx="2429740" cy="2062103"/>
          </a:xfrm>
          <a:prstGeom prst="rect">
            <a:avLst/>
          </a:prstGeom>
          <a:noFill/>
        </p:spPr>
        <p:txBody>
          <a:bodyPr wrap="square" rtlCol="0">
            <a:spAutoFit/>
          </a:bodyPr>
          <a:lstStyle/>
          <a:p>
            <a:pPr algn="ctr" rtl="0"/>
            <a:r>
              <a:rPr lang="fr" sz="1600" dirty="0"/>
              <a:t> Prise en charge </a:t>
            </a:r>
          </a:p>
          <a:p>
            <a:pPr algn="ctr" rtl="0"/>
            <a:r>
              <a:rPr lang="fr" sz="1600" dirty="0"/>
              <a:t>pour une procédure à </a:t>
            </a:r>
          </a:p>
          <a:p>
            <a:pPr algn="ctr" rtl="0"/>
            <a:r>
              <a:rPr lang="fr" sz="1600" dirty="0"/>
              <a:t>long terme et menée </a:t>
            </a:r>
          </a:p>
          <a:p>
            <a:pPr algn="ctr" rtl="0"/>
            <a:r>
              <a:rPr lang="fr" sz="1600" dirty="0"/>
              <a:t>au niveau local afin d’aborder les causes principales de </a:t>
            </a:r>
          </a:p>
          <a:p>
            <a:pPr algn="ctr" rtl="0"/>
            <a:r>
              <a:rPr lang="fr" sz="1600" dirty="0"/>
              <a:t>vulnérabilité </a:t>
            </a:r>
          </a:p>
          <a:p>
            <a:pPr algn="ctr" rtl="0"/>
            <a:r>
              <a:rPr lang="fr" sz="1600" dirty="0"/>
              <a:t>et parrainage</a:t>
            </a:r>
          </a:p>
        </p:txBody>
      </p:sp>
      <p:sp>
        <p:nvSpPr>
          <p:cNvPr id="16" name="TextBox 15"/>
          <p:cNvSpPr txBox="1"/>
          <p:nvPr/>
        </p:nvSpPr>
        <p:spPr>
          <a:xfrm>
            <a:off x="3537857" y="1079212"/>
            <a:ext cx="1981199" cy="584775"/>
          </a:xfrm>
          <a:prstGeom prst="rect">
            <a:avLst/>
          </a:prstGeom>
          <a:noFill/>
        </p:spPr>
        <p:txBody>
          <a:bodyPr wrap="square" rtlCol="0">
            <a:spAutoFit/>
          </a:bodyPr>
          <a:lstStyle/>
          <a:p>
            <a:pPr rtl="0"/>
            <a:r>
              <a:rPr lang="fr" sz="1600" dirty="0"/>
              <a:t>Micro-subventions urgentes collectives</a:t>
            </a:r>
            <a:endParaRPr lang="en-GB" sz="1600" dirty="0"/>
          </a:p>
        </p:txBody>
      </p:sp>
      <p:sp>
        <p:nvSpPr>
          <p:cNvPr id="17" name="TextBox 16"/>
          <p:cNvSpPr txBox="1"/>
          <p:nvPr/>
        </p:nvSpPr>
        <p:spPr>
          <a:xfrm>
            <a:off x="381000" y="685800"/>
            <a:ext cx="2667000" cy="830997"/>
          </a:xfrm>
          <a:prstGeom prst="rect">
            <a:avLst/>
          </a:prstGeom>
          <a:noFill/>
        </p:spPr>
        <p:txBody>
          <a:bodyPr wrap="square" rtlCol="0">
            <a:spAutoFit/>
          </a:bodyPr>
          <a:lstStyle/>
          <a:p>
            <a:pPr rtl="0"/>
            <a:r>
              <a:rPr lang="fr" sz="1600" dirty="0"/>
              <a:t>Informations basées sur la communauté, mobilisation </a:t>
            </a:r>
          </a:p>
          <a:p>
            <a:pPr rtl="0"/>
            <a:r>
              <a:rPr lang="fr" sz="1600" dirty="0"/>
              <a:t>et systèmes d’apprentissage </a:t>
            </a:r>
            <a:endParaRPr lang="en-GB" sz="1600" dirty="0"/>
          </a:p>
        </p:txBody>
      </p:sp>
      <p:cxnSp>
        <p:nvCxnSpPr>
          <p:cNvPr id="28" name="Straight Arrow Connector 27"/>
          <p:cNvCxnSpPr/>
          <p:nvPr/>
        </p:nvCxnSpPr>
        <p:spPr>
          <a:xfrm>
            <a:off x="2514600" y="1752600"/>
            <a:ext cx="762000" cy="838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4"/>
          </p:cNvCxnSpPr>
          <p:nvPr/>
        </p:nvCxnSpPr>
        <p:spPr>
          <a:xfrm>
            <a:off x="4419600" y="1981200"/>
            <a:ext cx="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2600" y="3124200"/>
            <a:ext cx="609600" cy="76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181600" y="4038600"/>
            <a:ext cx="1600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667000" y="4038600"/>
            <a:ext cx="99060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8" name="Curved Left Arrow 97"/>
          <p:cNvSpPr/>
          <p:nvPr/>
        </p:nvSpPr>
        <p:spPr>
          <a:xfrm flipH="1">
            <a:off x="3886200" y="4572000"/>
            <a:ext cx="381000" cy="685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solidFill>
                <a:schemeClr val="tx1"/>
              </a:solidFill>
            </a:endParaRPr>
          </a:p>
        </p:txBody>
      </p:sp>
      <p:sp>
        <p:nvSpPr>
          <p:cNvPr id="100" name="Curved Right Arrow 99"/>
          <p:cNvSpPr/>
          <p:nvPr/>
        </p:nvSpPr>
        <p:spPr>
          <a:xfrm rot="11027840">
            <a:off x="4745908" y="4583846"/>
            <a:ext cx="379697" cy="6621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solidFill>
                <a:schemeClr val="tx1"/>
              </a:solidFill>
            </a:endParaRPr>
          </a:p>
        </p:txBody>
      </p:sp>
      <p:sp>
        <p:nvSpPr>
          <p:cNvPr id="105" name="Down Arrow 104"/>
          <p:cNvSpPr/>
          <p:nvPr/>
        </p:nvSpPr>
        <p:spPr>
          <a:xfrm rot="3304455">
            <a:off x="3016354" y="6073589"/>
            <a:ext cx="139492" cy="924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06" name="Down Arrow 105"/>
          <p:cNvSpPr/>
          <p:nvPr/>
        </p:nvSpPr>
        <p:spPr>
          <a:xfrm rot="18434311">
            <a:off x="6144411" y="5947757"/>
            <a:ext cx="105640" cy="9638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cxnSp>
        <p:nvCxnSpPr>
          <p:cNvPr id="30" name="Elbow Connector 29"/>
          <p:cNvCxnSpPr/>
          <p:nvPr/>
        </p:nvCxnSpPr>
        <p:spPr>
          <a:xfrm>
            <a:off x="3581400" y="-914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9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9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26" grpId="0" animBg="1"/>
      <p:bldP spid="23" grpId="0" animBg="1"/>
      <p:bldP spid="22" grpId="0" animBg="1"/>
      <p:bldP spid="21" grpId="0" animBg="1"/>
      <p:bldP spid="20" grpId="0" animBg="1"/>
      <p:bldP spid="19" grpId="0" animBg="1"/>
      <p:bldP spid="8" grpId="0"/>
      <p:bldP spid="12" grpId="0"/>
      <p:bldP spid="13" grpId="0"/>
      <p:bldP spid="14" grpId="0"/>
      <p:bldP spid="15" grpId="0"/>
      <p:bldP spid="16" grpId="0"/>
      <p:bldP spid="17" grpId="0"/>
      <p:bldP spid="98" grpId="0" animBg="1"/>
      <p:bldP spid="100" grpId="0" animBg="1"/>
      <p:bldP spid="105" grpId="0" animBg="1"/>
      <p:bldP spid="10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rtl="0"/>
            <a:r>
              <a:rPr lang="fr"/>
              <a:t>Diapositive ToT/état de l’environnement</a:t>
            </a:r>
            <a:endParaRPr lang="en-US" dirty="0"/>
          </a:p>
        </p:txBody>
      </p:sp>
      <p:sp>
        <p:nvSpPr>
          <p:cNvPr id="3" name="Content Placeholder 2"/>
          <p:cNvSpPr>
            <a:spLocks noGrp="1"/>
          </p:cNvSpPr>
          <p:nvPr>
            <p:ph idx="1"/>
          </p:nvPr>
        </p:nvSpPr>
        <p:spPr/>
        <p:txBody>
          <a:bodyPr rtlCol="0"/>
          <a:lstStyle/>
          <a:p>
            <a:pPr marL="514350" indent="-514350" rtl="0">
              <a:buFont typeface="+mj-lt"/>
              <a:buAutoNum type="arabicPeriod"/>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rtl="0"/>
            <a:r>
              <a:rPr lang="fr"/>
              <a:t>Surmonter certaines contraintes</a:t>
            </a:r>
            <a:endParaRPr lang="en-US" dirty="0"/>
          </a:p>
        </p:txBody>
      </p:sp>
      <p:sp>
        <p:nvSpPr>
          <p:cNvPr id="3" name="Content Placeholder 2"/>
          <p:cNvSpPr>
            <a:spLocks noGrp="1"/>
          </p:cNvSpPr>
          <p:nvPr>
            <p:ph idx="1"/>
          </p:nvPr>
        </p:nvSpPr>
        <p:spPr/>
        <p:txBody>
          <a:bodyPr rtlCol="0">
            <a:normAutofit fontScale="92500" lnSpcReduction="20000"/>
          </a:bodyPr>
          <a:lstStyle/>
          <a:p>
            <a:pPr rtl="0"/>
            <a:r>
              <a:rPr lang="fr" sz="2800"/>
              <a:t>Catalyser des processus en dehors de l'aide, soutien communautaire plus large, diaspora, secteur privé…</a:t>
            </a:r>
          </a:p>
          <a:p>
            <a:pPr rtl="0"/>
            <a:r>
              <a:rPr lang="fr" sz="2800"/>
              <a:t>Permettre aux idées locales d’initier des processus à plus long terme</a:t>
            </a:r>
          </a:p>
          <a:p>
            <a:pPr rtl="0"/>
            <a:r>
              <a:rPr lang="fr" sz="2800"/>
              <a:t>Reconditionner les idées dans un langage adapté aux donateurs</a:t>
            </a:r>
          </a:p>
          <a:p>
            <a:pPr rtl="0"/>
            <a:r>
              <a:rPr lang="fr" sz="2800"/>
              <a:t>Idées de financement de base</a:t>
            </a:r>
          </a:p>
          <a:p>
            <a:pPr rtl="0"/>
            <a:r>
              <a:rPr lang="fr" sz="2800"/>
              <a:t>Mettre en œuvre de la politique nationale et du financement (il faudra peut-être encore beaucoup de plaidoyer)</a:t>
            </a:r>
          </a:p>
          <a:p>
            <a:pPr rtl="0"/>
            <a:r>
              <a:rPr lang="fr" sz="2800"/>
              <a:t>Vendre les RMC en tant qu’approche, ce qui peut réellement attirer des donateurs</a:t>
            </a:r>
          </a:p>
          <a:p>
            <a:pPr rtl="0"/>
            <a:endParaRPr lang="en-US"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Module 7</a:t>
            </a:r>
            <a:endParaRPr lang="en-US" dirty="0"/>
          </a:p>
        </p:txBody>
      </p:sp>
      <p:sp>
        <p:nvSpPr>
          <p:cNvPr id="3" name="Content Placeholder 2"/>
          <p:cNvSpPr>
            <a:spLocks noGrp="1"/>
          </p:cNvSpPr>
          <p:nvPr>
            <p:ph idx="1"/>
          </p:nvPr>
        </p:nvSpPr>
        <p:spPr/>
        <p:txBody>
          <a:bodyPr rtlCol="0">
            <a:normAutofit lnSpcReduction="10000"/>
          </a:bodyPr>
          <a:lstStyle/>
          <a:p>
            <a:pPr algn="ctr" rtl="0">
              <a:buNone/>
            </a:pPr>
            <a:endParaRPr lang="en-NZ" sz="5400" b="1" dirty="0"/>
          </a:p>
          <a:p>
            <a:pPr algn="ctr" rtl="0">
              <a:buNone/>
            </a:pPr>
            <a:r>
              <a:rPr lang="fr" sz="5400" b="1"/>
              <a:t>Systèmes de coordination développés au </a:t>
            </a:r>
          </a:p>
          <a:p>
            <a:pPr algn="ctr" rtl="0">
              <a:buNone/>
            </a:pPr>
            <a:r>
              <a:rPr lang="fr" sz="5400" b="1"/>
              <a:t>niveau local, axés sur la demande</a:t>
            </a:r>
            <a:endParaRPr lang="en-US" sz="5400"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Séance plénière de brainstorming</a:t>
            </a:r>
            <a:endParaRPr lang="en-US" dirty="0"/>
          </a:p>
        </p:txBody>
      </p:sp>
      <p:sp>
        <p:nvSpPr>
          <p:cNvPr id="3" name="Content Placeholder 2"/>
          <p:cNvSpPr>
            <a:spLocks noGrp="1"/>
          </p:cNvSpPr>
          <p:nvPr>
            <p:ph idx="1"/>
          </p:nvPr>
        </p:nvSpPr>
        <p:spPr/>
        <p:txBody>
          <a:bodyPr rtlCol="0"/>
          <a:lstStyle/>
          <a:p>
            <a:pPr rtl="0"/>
            <a:r>
              <a:rPr lang="fr"/>
              <a:t>Selon vous, quelles devraient être les fonctions d'un système de coordination efficace dans votre contexte ?</a:t>
            </a:r>
          </a:p>
          <a:p>
            <a:pPr rtl="0"/>
            <a:r>
              <a:rPr lang="fr"/>
              <a:t>Quels sont les problèmes des systèmes de coordination existants ?</a:t>
            </a:r>
          </a:p>
          <a:p>
            <a:pPr rtl="0">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Travail en groupe</a:t>
            </a:r>
            <a:endParaRPr lang="en-US" dirty="0"/>
          </a:p>
        </p:txBody>
      </p:sp>
      <p:sp>
        <p:nvSpPr>
          <p:cNvPr id="3" name="Content Placeholder 2"/>
          <p:cNvSpPr>
            <a:spLocks noGrp="1"/>
          </p:cNvSpPr>
          <p:nvPr>
            <p:ph idx="1"/>
          </p:nvPr>
        </p:nvSpPr>
        <p:spPr/>
        <p:txBody>
          <a:bodyPr rtlCol="0"/>
          <a:lstStyle/>
          <a:p>
            <a:pPr marL="514350" indent="-514350" rtl="0">
              <a:buFont typeface="+mj-lt"/>
              <a:buAutoNum type="arabicPeriod"/>
            </a:pPr>
            <a:r>
              <a:rPr lang="fr"/>
              <a:t>Quelles sont les fonctions et attributs possibles d’un bon système de coordination ?</a:t>
            </a:r>
            <a:endParaRPr lang="en-NZ" dirty="0"/>
          </a:p>
          <a:p>
            <a:pPr marL="514350" indent="-514350" rtl="0">
              <a:buFont typeface="+mj-lt"/>
              <a:buAutoNum type="arabicPeriod"/>
            </a:pPr>
            <a:r>
              <a:rPr lang="fr"/>
              <a:t>Dans les contextes où vous travaillez, que pourrait-on faire dans la pratique pour mettre en place le type de système de coordination que nous souhaitons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rtlCol="0">
            <a:normAutofit fontScale="90000"/>
          </a:bodyPr>
          <a:lstStyle/>
          <a:p>
            <a:pPr rtl="0"/>
            <a:r>
              <a:rPr lang="fr" sz="2400" b="1"/>
              <a:t>Fonctions et attributs possibles d'un bon système de coordination</a:t>
            </a:r>
            <a:endParaRPr lang="en-GB" sz="2400" b="1" dirty="0"/>
          </a:p>
        </p:txBody>
      </p:sp>
      <p:sp>
        <p:nvSpPr>
          <p:cNvPr id="3" name="Content Placeholder 2"/>
          <p:cNvSpPr>
            <a:spLocks noGrp="1"/>
          </p:cNvSpPr>
          <p:nvPr>
            <p:ph idx="1"/>
          </p:nvPr>
        </p:nvSpPr>
        <p:spPr>
          <a:xfrm>
            <a:off x="228600" y="990600"/>
            <a:ext cx="8763000" cy="5867400"/>
          </a:xfrm>
        </p:spPr>
        <p:txBody>
          <a:bodyPr rtlCol="0">
            <a:normAutofit fontScale="47500" lnSpcReduction="20000"/>
          </a:bodyPr>
          <a:lstStyle/>
          <a:p>
            <a:pPr rtl="0"/>
            <a:r>
              <a:rPr lang="fr" sz="4200"/>
              <a:t>Rassembler tous les acteurs concernés pour assurer une réponse aux crises cohérente, efficace et fondée sur des principes (facilite la programmation collaborative)</a:t>
            </a:r>
            <a:endParaRPr lang="en-US" sz="4200" dirty="0"/>
          </a:p>
          <a:p>
            <a:pPr rtl="0"/>
            <a:r>
              <a:rPr lang="fr" sz="4200"/>
              <a:t>Recueille et partage des informations sur les opportunités, les besoins, les plans et les réponses</a:t>
            </a:r>
          </a:p>
          <a:p>
            <a:pPr rtl="0"/>
            <a:r>
              <a:rPr lang="fr" sz="4200"/>
              <a:t>Promeut le rôle central des communautés en tant que premiers intervenants et le rôle clé des acteurs locaux pour appuyer la réponse. </a:t>
            </a:r>
          </a:p>
          <a:p>
            <a:pPr rtl="0"/>
            <a:r>
              <a:rPr lang="fr" sz="4200"/>
              <a:t>Accessible aux membres de la communauté locale ; s'assurer que la voix et les besoins des OSC locales sont entendus et leur permet d’éclairer les plans et interventions externes (plaidoyer)</a:t>
            </a:r>
          </a:p>
          <a:p>
            <a:pPr rtl="0"/>
            <a:r>
              <a:rPr lang="fr" sz="4200"/>
              <a:t>Fournit un appui à la coordination opérationnelle (transport, partage de ressources, collaboration sur le terrain)</a:t>
            </a:r>
            <a:endParaRPr lang="en-US" sz="4200" dirty="0"/>
          </a:p>
          <a:p>
            <a:pPr rtl="0"/>
            <a:r>
              <a:rPr lang="fr" sz="4200"/>
              <a:t>Permet aux ONG et aux agences gouvernementales de coordonner leurs interventions menées depuis l'extérieur (distributions, rétablissement, transferts monétaires) avec des interventions locales</a:t>
            </a:r>
          </a:p>
          <a:p>
            <a:pPr rtl="0"/>
            <a:r>
              <a:rPr lang="fr" sz="4200"/>
              <a:t>Recueille et partage des informations sur les opportunités, les besoins, les plans et les réponses</a:t>
            </a:r>
          </a:p>
          <a:p>
            <a:pPr rtl="0"/>
            <a:r>
              <a:rPr lang="fr" sz="4200"/>
              <a:t>Établit des liens et connecte les acteurs concernés – gouvernement local, ONGN, ONGI, </a:t>
            </a:r>
          </a:p>
          <a:p>
            <a:pPr rtl="0"/>
            <a:r>
              <a:rPr lang="fr" sz="4200"/>
              <a:t>Accent mis sur la promotion et l'apprentissage en temps réel </a:t>
            </a:r>
          </a:p>
          <a:p>
            <a:pPr rtl="0"/>
            <a:endParaRPr lang="en-GB" dirty="0"/>
          </a:p>
          <a:p>
            <a:pPr rtl="0"/>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rtlCol="0">
            <a:normAutofit fontScale="90000"/>
          </a:bodyPr>
          <a:lstStyle/>
          <a:p>
            <a:pPr rtl="0"/>
            <a:r>
              <a:rPr lang="fr" sz="3200"/>
              <a:t>Que peut-on faire dans la pratique pour mettre en place le type de système de coordination que nous souhaitons ?</a:t>
            </a:r>
            <a:endParaRPr lang="en-US" sz="3200" dirty="0"/>
          </a:p>
        </p:txBody>
      </p:sp>
      <p:sp>
        <p:nvSpPr>
          <p:cNvPr id="3" name="Content Placeholder 2"/>
          <p:cNvSpPr>
            <a:spLocks noGrp="1"/>
          </p:cNvSpPr>
          <p:nvPr>
            <p:ph idx="1"/>
          </p:nvPr>
        </p:nvSpPr>
        <p:spPr/>
        <p:txBody>
          <a:bodyPr rtlCol="0"/>
          <a:lstStyle/>
          <a:p>
            <a:pPr rtl="0">
              <a:buNone/>
            </a:pPr>
            <a:r>
              <a:rPr lang="fr"/>
              <a:t>Études de cas :</a:t>
            </a:r>
          </a:p>
          <a:p>
            <a:pPr marL="514350" indent="-514350" rtl="0">
              <a:buAutoNum type="arabicPeriod"/>
            </a:pPr>
            <a:r>
              <a:rPr lang="fr"/>
              <a:t>CRL du cyclone Nargis (Myanmar)</a:t>
            </a:r>
          </a:p>
          <a:p>
            <a:pPr marL="514350" indent="-514350" rtl="0">
              <a:buAutoNum type="arabicPeriod"/>
            </a:pPr>
            <a:r>
              <a:rPr lang="fr"/>
              <a:t>Plateforme de l’OSC de Bangon Marawi (Mindanao)</a:t>
            </a:r>
          </a:p>
          <a:p>
            <a:pPr marL="514350" indent="-514350" rtl="0">
              <a:buAutoNum type="arabicPeriod"/>
            </a:pPr>
            <a:r>
              <a:rPr lang="fr"/>
              <a:t>Unité de coordination (Soudan)</a:t>
            </a:r>
          </a:p>
          <a:p>
            <a:pPr marL="514350" indent="-514350" rtl="0">
              <a:buAutoNum type="arabicPeriod"/>
            </a:pPr>
            <a:r>
              <a:rPr lang="fr"/>
              <a:t>Centre de connaissances humanitaires (Indonésie)</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Module 8</a:t>
            </a:r>
            <a:endParaRPr lang="en-US" dirty="0"/>
          </a:p>
        </p:txBody>
      </p:sp>
      <p:sp>
        <p:nvSpPr>
          <p:cNvPr id="3" name="Content Placeholder 2"/>
          <p:cNvSpPr>
            <a:spLocks noGrp="1"/>
          </p:cNvSpPr>
          <p:nvPr>
            <p:ph idx="1"/>
          </p:nvPr>
        </p:nvSpPr>
        <p:spPr>
          <a:xfrm>
            <a:off x="457200" y="1600200"/>
            <a:ext cx="8507288" cy="4525963"/>
          </a:xfrm>
        </p:spPr>
        <p:txBody>
          <a:bodyPr rtlCol="0"/>
          <a:lstStyle/>
          <a:p>
            <a:pPr rtl="0">
              <a:buNone/>
            </a:pPr>
            <a:r>
              <a:rPr lang="fr" b="1" dirty="0"/>
              <a:t>Modifications des rôles institutionnels, des relations, et les systèmes</a:t>
            </a:r>
          </a:p>
          <a:p>
            <a:pPr rtl="0"/>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a:xfrm>
            <a:off x="3352800" y="5257800"/>
            <a:ext cx="2438400" cy="1066800"/>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sp>
        <p:nvSpPr>
          <p:cNvPr id="26" name="Wave 25"/>
          <p:cNvSpPr/>
          <p:nvPr/>
        </p:nvSpPr>
        <p:spPr>
          <a:xfrm>
            <a:off x="381000" y="2286000"/>
            <a:ext cx="2286000" cy="1676400"/>
          </a:xfrm>
          <a:prstGeom prst="wave">
            <a:avLst/>
          </a:prstGeom>
          <a:solidFill>
            <a:srgbClr val="FF60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sp>
        <p:nvSpPr>
          <p:cNvPr id="25" name="Oval 24"/>
          <p:cNvSpPr/>
          <p:nvPr/>
        </p:nvSpPr>
        <p:spPr>
          <a:xfrm>
            <a:off x="457200" y="4114800"/>
            <a:ext cx="2362200" cy="2286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sp>
        <p:nvSpPr>
          <p:cNvPr id="23" name="Oval 22"/>
          <p:cNvSpPr/>
          <p:nvPr/>
        </p:nvSpPr>
        <p:spPr>
          <a:xfrm>
            <a:off x="6705600" y="4724400"/>
            <a:ext cx="1981200" cy="17526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sp>
        <p:nvSpPr>
          <p:cNvPr id="22" name="Oval 21"/>
          <p:cNvSpPr/>
          <p:nvPr/>
        </p:nvSpPr>
        <p:spPr>
          <a:xfrm>
            <a:off x="6019800" y="685800"/>
            <a:ext cx="2895600" cy="3429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sp>
        <p:nvSpPr>
          <p:cNvPr id="21" name="Oval 20"/>
          <p:cNvSpPr/>
          <p:nvPr/>
        </p:nvSpPr>
        <p:spPr>
          <a:xfrm>
            <a:off x="3352800" y="762000"/>
            <a:ext cx="2133600" cy="1219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sp>
        <p:nvSpPr>
          <p:cNvPr id="20" name="Oval 19"/>
          <p:cNvSpPr/>
          <p:nvPr/>
        </p:nvSpPr>
        <p:spPr>
          <a:xfrm>
            <a:off x="304800" y="381000"/>
            <a:ext cx="25908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sp>
        <p:nvSpPr>
          <p:cNvPr id="19" name="Flowchart: Merge 18"/>
          <p:cNvSpPr/>
          <p:nvPr/>
        </p:nvSpPr>
        <p:spPr>
          <a:xfrm>
            <a:off x="3200400" y="2667000"/>
            <a:ext cx="2590800" cy="2286000"/>
          </a:xfrm>
          <a:prstGeom prst="flowChartMerge">
            <a:avLst/>
          </a:prstGeom>
          <a:solidFill>
            <a:srgbClr val="92D050"/>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sp>
        <p:nvSpPr>
          <p:cNvPr id="3" name="Content Placeholder 2"/>
          <p:cNvSpPr>
            <a:spLocks noGrp="1"/>
          </p:cNvSpPr>
          <p:nvPr>
            <p:ph idx="1"/>
          </p:nvPr>
        </p:nvSpPr>
        <p:spPr>
          <a:xfrm>
            <a:off x="228600" y="0"/>
            <a:ext cx="8915400" cy="6629400"/>
          </a:xfrm>
        </p:spPr>
        <p:txBody>
          <a:bodyPr rtlCol="0"/>
          <a:lstStyle/>
          <a:p>
            <a:pPr algn="ctr" rtl="0">
              <a:buNone/>
            </a:pPr>
            <a:r>
              <a:rPr lang="fr"/>
              <a:t>  Une pratique émergente des RMC</a:t>
            </a:r>
            <a:endParaRPr lang="en-GB" dirty="0"/>
          </a:p>
        </p:txBody>
      </p:sp>
      <p:sp>
        <p:nvSpPr>
          <p:cNvPr id="8" name="TextBox 7"/>
          <p:cNvSpPr txBox="1"/>
          <p:nvPr/>
        </p:nvSpPr>
        <p:spPr>
          <a:xfrm>
            <a:off x="6400800" y="1320641"/>
            <a:ext cx="2514600" cy="2400657"/>
          </a:xfrm>
          <a:prstGeom prst="rect">
            <a:avLst/>
          </a:prstGeom>
          <a:noFill/>
        </p:spPr>
        <p:txBody>
          <a:bodyPr wrap="square" rtlCol="0">
            <a:spAutoFit/>
          </a:bodyPr>
          <a:lstStyle/>
          <a:p>
            <a:pPr lvl="0" rtl="0">
              <a:buNone/>
            </a:pPr>
            <a:r>
              <a:rPr lang="fr" sz="1500" dirty="0"/>
              <a:t>Mesure rapide </a:t>
            </a:r>
          </a:p>
          <a:p>
            <a:pPr lvl="0" rtl="0">
              <a:spcAft>
                <a:spcPts val="600"/>
              </a:spcAft>
              <a:buNone/>
            </a:pPr>
            <a:r>
              <a:rPr lang="fr" sz="1500" dirty="0"/>
              <a:t>d’un classement de compétences relatives à une urgence pertinente : </a:t>
            </a:r>
          </a:p>
          <a:p>
            <a:pPr marL="65088" lvl="0" indent="-65088" rtl="0">
              <a:spcAft>
                <a:spcPts val="600"/>
              </a:spcAft>
              <a:buNone/>
            </a:pPr>
            <a:r>
              <a:rPr lang="fr" sz="1500" dirty="0"/>
              <a:t>- technique et gestion spécifiques au contexte</a:t>
            </a:r>
          </a:p>
          <a:p>
            <a:pPr marL="65088" lvl="0" indent="-65088" rtl="0">
              <a:spcAft>
                <a:spcPts val="600"/>
              </a:spcAft>
              <a:buNone/>
            </a:pPr>
            <a:r>
              <a:rPr lang="fr" sz="1500" dirty="0"/>
              <a:t>- réponse psycho-sociale</a:t>
            </a:r>
          </a:p>
          <a:p>
            <a:pPr marL="114300" lvl="0" indent="-114300" rtl="0">
              <a:spcAft>
                <a:spcPts val="600"/>
              </a:spcAft>
              <a:buNone/>
            </a:pPr>
            <a:r>
              <a:rPr lang="fr" sz="1500" dirty="0"/>
              <a:t>- analyse et résolution du conflit</a:t>
            </a:r>
          </a:p>
        </p:txBody>
      </p:sp>
      <p:sp>
        <p:nvSpPr>
          <p:cNvPr id="9" name="TextBox 8"/>
          <p:cNvSpPr txBox="1"/>
          <p:nvPr/>
        </p:nvSpPr>
        <p:spPr>
          <a:xfrm>
            <a:off x="3352800" y="5373216"/>
            <a:ext cx="2362200" cy="784830"/>
          </a:xfrm>
          <a:prstGeom prst="rect">
            <a:avLst/>
          </a:prstGeom>
          <a:noFill/>
        </p:spPr>
        <p:txBody>
          <a:bodyPr wrap="square" rtlCol="0">
            <a:spAutoFit/>
          </a:bodyPr>
          <a:lstStyle/>
          <a:p>
            <a:pPr algn="ctr" rtl="0"/>
            <a:r>
              <a:rPr lang="fr" sz="1500" dirty="0"/>
              <a:t>Services de coordination pertinents au niveau local (horizontaux et verticaux)</a:t>
            </a:r>
          </a:p>
        </p:txBody>
      </p:sp>
      <p:sp>
        <p:nvSpPr>
          <p:cNvPr id="12" name="TextBox 11"/>
          <p:cNvSpPr txBox="1"/>
          <p:nvPr/>
        </p:nvSpPr>
        <p:spPr>
          <a:xfrm>
            <a:off x="6934200" y="5085184"/>
            <a:ext cx="1600200" cy="1246495"/>
          </a:xfrm>
          <a:prstGeom prst="rect">
            <a:avLst/>
          </a:prstGeom>
          <a:noFill/>
        </p:spPr>
        <p:txBody>
          <a:bodyPr wrap="square" rtlCol="0">
            <a:spAutoFit/>
          </a:bodyPr>
          <a:lstStyle/>
          <a:p>
            <a:pPr algn="ctr" rtl="0"/>
            <a:r>
              <a:rPr lang="fr" sz="1500" dirty="0"/>
              <a:t>Connexion, mise en réseau, alliances (y compris le secteur privé)</a:t>
            </a:r>
          </a:p>
        </p:txBody>
      </p:sp>
      <p:sp>
        <p:nvSpPr>
          <p:cNvPr id="13" name="TextBox 12"/>
          <p:cNvSpPr txBox="1"/>
          <p:nvPr/>
        </p:nvSpPr>
        <p:spPr>
          <a:xfrm>
            <a:off x="457200" y="2616041"/>
            <a:ext cx="2133600" cy="1015663"/>
          </a:xfrm>
          <a:prstGeom prst="rect">
            <a:avLst/>
          </a:prstGeom>
          <a:noFill/>
        </p:spPr>
        <p:txBody>
          <a:bodyPr wrap="square" rtlCol="0">
            <a:spAutoFit/>
          </a:bodyPr>
          <a:lstStyle/>
          <a:p>
            <a:pPr rtl="0"/>
            <a:r>
              <a:rPr lang="fr" sz="1500" b="1" dirty="0"/>
              <a:t>Modifications dans </a:t>
            </a:r>
          </a:p>
          <a:p>
            <a:pPr rtl="0"/>
            <a:r>
              <a:rPr lang="fr" sz="1500" b="1" dirty="0"/>
              <a:t>les rôles d’institution, les relations, </a:t>
            </a:r>
          </a:p>
          <a:p>
            <a:pPr rtl="0"/>
            <a:r>
              <a:rPr lang="fr" sz="1500" b="1" dirty="0"/>
              <a:t>              et les systèmes</a:t>
            </a:r>
          </a:p>
        </p:txBody>
      </p:sp>
      <p:sp>
        <p:nvSpPr>
          <p:cNvPr id="14" name="TextBox 13"/>
          <p:cNvSpPr txBox="1"/>
          <p:nvPr/>
        </p:nvSpPr>
        <p:spPr>
          <a:xfrm>
            <a:off x="3581400" y="2844641"/>
            <a:ext cx="1828800" cy="1015663"/>
          </a:xfrm>
          <a:prstGeom prst="rect">
            <a:avLst/>
          </a:prstGeom>
          <a:noFill/>
        </p:spPr>
        <p:txBody>
          <a:bodyPr wrap="square" rtlCol="0">
            <a:spAutoFit/>
          </a:bodyPr>
          <a:lstStyle/>
          <a:p>
            <a:pPr algn="ctr" rtl="0"/>
            <a:r>
              <a:rPr lang="fr" sz="1500" b="1"/>
              <a:t>Entraide autonome par des personnes affectées  </a:t>
            </a:r>
          </a:p>
          <a:p>
            <a:pPr algn="ctr" rtl="0"/>
            <a:r>
              <a:rPr lang="fr" sz="1500" b="1"/>
              <a:t>par une crise</a:t>
            </a:r>
            <a:endParaRPr lang="en-GB" sz="1500" b="1" dirty="0"/>
          </a:p>
        </p:txBody>
      </p:sp>
      <p:sp>
        <p:nvSpPr>
          <p:cNvPr id="15" name="TextBox 14"/>
          <p:cNvSpPr txBox="1"/>
          <p:nvPr/>
        </p:nvSpPr>
        <p:spPr>
          <a:xfrm>
            <a:off x="539552" y="4543960"/>
            <a:ext cx="2286000" cy="1477328"/>
          </a:xfrm>
          <a:prstGeom prst="rect">
            <a:avLst/>
          </a:prstGeom>
          <a:noFill/>
        </p:spPr>
        <p:txBody>
          <a:bodyPr wrap="square" rtlCol="0">
            <a:spAutoFit/>
          </a:bodyPr>
          <a:lstStyle/>
          <a:p>
            <a:pPr rtl="0"/>
            <a:r>
              <a:rPr lang="fr" sz="1500" dirty="0"/>
              <a:t> Prise en charge pour une procédure à long terme et menée au niveau local afin d’aborder les causes principales de vulnérabilité   </a:t>
            </a:r>
          </a:p>
          <a:p>
            <a:pPr rtl="0"/>
            <a:r>
              <a:rPr lang="fr" sz="1500" dirty="0"/>
              <a:t>      et parrainage</a:t>
            </a:r>
          </a:p>
        </p:txBody>
      </p:sp>
      <p:sp>
        <p:nvSpPr>
          <p:cNvPr id="16" name="TextBox 15"/>
          <p:cNvSpPr txBox="1"/>
          <p:nvPr/>
        </p:nvSpPr>
        <p:spPr>
          <a:xfrm>
            <a:off x="3810000" y="908720"/>
            <a:ext cx="1447800" cy="1015663"/>
          </a:xfrm>
          <a:prstGeom prst="rect">
            <a:avLst/>
          </a:prstGeom>
          <a:noFill/>
        </p:spPr>
        <p:txBody>
          <a:bodyPr wrap="square" rtlCol="0">
            <a:spAutoFit/>
          </a:bodyPr>
          <a:lstStyle/>
          <a:p>
            <a:pPr rtl="0"/>
            <a:r>
              <a:rPr lang="fr" sz="1500"/>
              <a:t>Micro-subventions urgentes collectives</a:t>
            </a:r>
            <a:endParaRPr lang="en-GB" sz="1500" dirty="0"/>
          </a:p>
        </p:txBody>
      </p:sp>
      <p:sp>
        <p:nvSpPr>
          <p:cNvPr id="17" name="TextBox 16"/>
          <p:cNvSpPr txBox="1"/>
          <p:nvPr/>
        </p:nvSpPr>
        <p:spPr>
          <a:xfrm>
            <a:off x="381000" y="692696"/>
            <a:ext cx="2667000" cy="784830"/>
          </a:xfrm>
          <a:prstGeom prst="rect">
            <a:avLst/>
          </a:prstGeom>
          <a:noFill/>
        </p:spPr>
        <p:txBody>
          <a:bodyPr wrap="square" rtlCol="0">
            <a:spAutoFit/>
          </a:bodyPr>
          <a:lstStyle/>
          <a:p>
            <a:pPr rtl="0"/>
            <a:r>
              <a:rPr lang="fr" sz="1500" dirty="0"/>
              <a:t>Informations basées sur la communauté, mobilisation et systèmes d’apprentissage </a:t>
            </a:r>
            <a:endParaRPr lang="en-GB" sz="1500" dirty="0"/>
          </a:p>
        </p:txBody>
      </p:sp>
      <p:cxnSp>
        <p:nvCxnSpPr>
          <p:cNvPr id="28" name="Straight Arrow Connector 27"/>
          <p:cNvCxnSpPr/>
          <p:nvPr/>
        </p:nvCxnSpPr>
        <p:spPr>
          <a:xfrm>
            <a:off x="2514600" y="1752600"/>
            <a:ext cx="762000" cy="838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4"/>
          </p:cNvCxnSpPr>
          <p:nvPr/>
        </p:nvCxnSpPr>
        <p:spPr>
          <a:xfrm>
            <a:off x="4419600" y="1981200"/>
            <a:ext cx="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2600" y="3124200"/>
            <a:ext cx="609600" cy="76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181600" y="4038600"/>
            <a:ext cx="1600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667000" y="4038600"/>
            <a:ext cx="99060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8" name="Curved Left Arrow 97"/>
          <p:cNvSpPr/>
          <p:nvPr/>
        </p:nvSpPr>
        <p:spPr>
          <a:xfrm flipH="1">
            <a:off x="3886200" y="4572000"/>
            <a:ext cx="381000" cy="685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solidFill>
                <a:schemeClr val="tx1"/>
              </a:solidFill>
            </a:endParaRPr>
          </a:p>
        </p:txBody>
      </p:sp>
      <p:sp>
        <p:nvSpPr>
          <p:cNvPr id="100" name="Curved Right Arrow 99"/>
          <p:cNvSpPr/>
          <p:nvPr/>
        </p:nvSpPr>
        <p:spPr>
          <a:xfrm rot="11027840">
            <a:off x="4745908" y="4583846"/>
            <a:ext cx="379697" cy="6621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solidFill>
                <a:schemeClr val="tx1"/>
              </a:solidFill>
            </a:endParaRPr>
          </a:p>
        </p:txBody>
      </p:sp>
      <p:sp>
        <p:nvSpPr>
          <p:cNvPr id="105" name="Down Arrow 104"/>
          <p:cNvSpPr/>
          <p:nvPr/>
        </p:nvSpPr>
        <p:spPr>
          <a:xfrm rot="3304455">
            <a:off x="3016354" y="6073589"/>
            <a:ext cx="139492" cy="924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06" name="Down Arrow 105"/>
          <p:cNvSpPr/>
          <p:nvPr/>
        </p:nvSpPr>
        <p:spPr>
          <a:xfrm rot="18434311">
            <a:off x="6144411" y="5947757"/>
            <a:ext cx="105640" cy="9638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cxnSp>
        <p:nvCxnSpPr>
          <p:cNvPr id="30" name="Elbow Connector 29"/>
          <p:cNvCxnSpPr/>
          <p:nvPr/>
        </p:nvCxnSpPr>
        <p:spPr>
          <a:xfrm>
            <a:off x="3581400" y="-914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9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9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26" grpId="0" animBg="1"/>
      <p:bldP spid="23" grpId="0" animBg="1"/>
      <p:bldP spid="22" grpId="0" animBg="1"/>
      <p:bldP spid="21" grpId="0" animBg="1"/>
      <p:bldP spid="20" grpId="0" animBg="1"/>
      <p:bldP spid="19" grpId="0" animBg="1"/>
      <p:bldP spid="8" grpId="0"/>
      <p:bldP spid="12" grpId="0"/>
      <p:bldP spid="13" grpId="0"/>
      <p:bldP spid="14" grpId="0"/>
      <p:bldP spid="15" grpId="0"/>
      <p:bldP spid="16" grpId="0"/>
      <p:bldP spid="17" grpId="0"/>
      <p:bldP spid="98" grpId="0" animBg="1"/>
      <p:bldP spid="100" grpId="0" animBg="1"/>
      <p:bldP spid="105" grpId="0" animBg="1"/>
      <p:bldP spid="10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6328"/>
            <a:ext cx="8991600" cy="914400"/>
          </a:xfrm>
        </p:spPr>
        <p:txBody>
          <a:bodyPr rtlCol="0">
            <a:normAutofit fontScale="90000"/>
          </a:bodyPr>
          <a:lstStyle/>
          <a:p>
            <a:pPr rtl="0"/>
            <a:r>
              <a:rPr lang="fr" sz="2800" b="1" u="sng" dirty="0"/>
              <a:t>Nouvel environnement institutionnel pour les agences faisant la promotion des RMC</a:t>
            </a:r>
            <a:endParaRPr lang="en-US" sz="2800" dirty="0"/>
          </a:p>
        </p:txBody>
      </p:sp>
      <p:sp>
        <p:nvSpPr>
          <p:cNvPr id="3" name="Content Placeholder 2"/>
          <p:cNvSpPr>
            <a:spLocks noGrp="1"/>
          </p:cNvSpPr>
          <p:nvPr>
            <p:ph idx="1"/>
          </p:nvPr>
        </p:nvSpPr>
        <p:spPr>
          <a:xfrm>
            <a:off x="228600" y="1245765"/>
            <a:ext cx="8915400" cy="5135563"/>
          </a:xfrm>
        </p:spPr>
        <p:txBody>
          <a:bodyPr rtlCol="0">
            <a:normAutofit fontScale="47500" lnSpcReduction="20000"/>
          </a:bodyPr>
          <a:lstStyle/>
          <a:p>
            <a:pPr marL="0" indent="0" rtl="0">
              <a:buNone/>
            </a:pPr>
            <a:r>
              <a:rPr lang="fr" sz="4100" dirty="0"/>
              <a:t>Pour optimiser les chances que ces nouvelles approches fonctionnent dans la pratique : </a:t>
            </a:r>
          </a:p>
          <a:p>
            <a:pPr marL="0" indent="0" rtl="0">
              <a:buNone/>
            </a:pPr>
            <a:endParaRPr lang="en-US" sz="1500" dirty="0"/>
          </a:p>
          <a:p>
            <a:pPr marL="514350" indent="-514350" rtl="0">
              <a:buFont typeface="+mj-lt"/>
              <a:buAutoNum type="arabicPeriod"/>
            </a:pPr>
            <a:r>
              <a:rPr lang="fr" sz="4700" dirty="0"/>
              <a:t>Quels changements pourraient être nécessaires dans </a:t>
            </a:r>
            <a:r>
              <a:rPr lang="fr" sz="4700" b="1" dirty="0"/>
              <a:t>les relations de travail et la répartition des rôles</a:t>
            </a:r>
            <a:r>
              <a:rPr lang="fr" sz="4700" dirty="0"/>
              <a:t> entre :</a:t>
            </a:r>
          </a:p>
          <a:p>
            <a:pPr marL="514350" indent="-152400" rtl="0">
              <a:buAutoNum type="alphaLcParenR"/>
              <a:tabLst>
                <a:tab pos="993775" algn="l"/>
              </a:tabLst>
            </a:pPr>
            <a:r>
              <a:rPr lang="fr" sz="4700" dirty="0"/>
              <a:t>  l'ONGI (« donateur ») et les ONG nationales (« partenaires ») ? </a:t>
            </a:r>
          </a:p>
          <a:p>
            <a:pPr marL="514350" indent="-152400" rtl="0">
              <a:buAutoNum type="alphaLcParenR"/>
              <a:tabLst>
                <a:tab pos="993775" algn="l"/>
              </a:tabLst>
            </a:pPr>
            <a:r>
              <a:rPr lang="fr" sz="4700" dirty="0"/>
              <a:t>  les ONG locales et les organisations communautaires locales ?</a:t>
            </a:r>
          </a:p>
          <a:p>
            <a:pPr marL="514350" indent="-514350" rtl="0">
              <a:buNone/>
            </a:pPr>
            <a:endParaRPr lang="en-NZ" sz="1500" dirty="0"/>
          </a:p>
          <a:p>
            <a:pPr marL="514350" indent="-514350" rtl="0">
              <a:buFont typeface="+mj-lt"/>
              <a:buAutoNum type="arabicPeriod" startAt="2"/>
            </a:pPr>
            <a:r>
              <a:rPr lang="fr" sz="5100" dirty="0"/>
              <a:t>Quelles sont les</a:t>
            </a:r>
            <a:r>
              <a:rPr lang="fr" sz="5100" b="1" dirty="0"/>
              <a:t> contraintes internes actuelles au sein de votre propre organisation qui empêchent ces nouvelles </a:t>
            </a:r>
            <a:r>
              <a:rPr lang="fr" sz="5100" dirty="0"/>
              <a:t>relations et rôles de se développer dans la pratique ?</a:t>
            </a:r>
          </a:p>
          <a:p>
            <a:pPr marL="514350" indent="-514350" rtl="0">
              <a:buFont typeface="+mj-lt"/>
              <a:buAutoNum type="arabicPeriod" startAt="2"/>
            </a:pPr>
            <a:endParaRPr lang="en-US" sz="1500" dirty="0"/>
          </a:p>
          <a:p>
            <a:pPr marL="514350" indent="-514350" rtl="0">
              <a:buFont typeface="+mj-lt"/>
              <a:buAutoNum type="arabicPeriod" startAt="2"/>
            </a:pPr>
            <a:r>
              <a:rPr lang="fr" sz="5100" dirty="0"/>
              <a:t>Quels changements pourraient être nécessaires dans le </a:t>
            </a:r>
            <a:r>
              <a:rPr lang="fr" sz="5100" b="1" dirty="0"/>
              <a:t>style de gestion interne et les systèmes</a:t>
            </a:r>
            <a:r>
              <a:rPr lang="fr" sz="5100" dirty="0"/>
              <a:t> de votre propre organisation (qu’il s’agisse d’ONGN ou d’ONGI ?) pour surmonter ces contraintes</a:t>
            </a:r>
            <a:r>
              <a:rPr lang="fr" sz="4400" dirty="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rtl="0"/>
            <a:r>
              <a:rPr lang="fr" b="1"/>
              <a:t>Renforcement des capacités de réponse aux conflits</a:t>
            </a:r>
            <a:endParaRPr lang="en-US" b="1" dirty="0"/>
          </a:p>
        </p:txBody>
      </p:sp>
      <p:sp>
        <p:nvSpPr>
          <p:cNvPr id="3" name="Content Placeholder 2"/>
          <p:cNvSpPr>
            <a:spLocks noGrp="1"/>
          </p:cNvSpPr>
          <p:nvPr>
            <p:ph idx="1"/>
          </p:nvPr>
        </p:nvSpPr>
        <p:spPr/>
        <p:txBody>
          <a:bodyPr rtlCol="0"/>
          <a:lstStyle/>
          <a:p>
            <a:pPr rtl="0"/>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nd the horse.jpg"/>
          <p:cNvPicPr>
            <a:picLocks noChangeAspect="1"/>
          </p:cNvPicPr>
          <p:nvPr/>
        </p:nvPicPr>
        <p:blipFill rotWithShape="1">
          <a:blip r:embed="rId2" cstate="print">
            <a:extLst>
              <a:ext uri="{28A0092B-C50C-407E-A947-70E740481C1C}">
                <a14:useLocalDpi xmlns:a14="http://schemas.microsoft.com/office/drawing/2010/main" val="0"/>
              </a:ext>
            </a:extLst>
          </a:blip>
          <a:srcRect t="13750"/>
          <a:stretch/>
        </p:blipFill>
        <p:spPr>
          <a:xfrm rot="16200000">
            <a:off x="625692" y="79751"/>
            <a:ext cx="8111067" cy="6785552"/>
          </a:xfrm>
          <a:prstGeom prst="rect">
            <a:avLst/>
          </a:prstGeom>
          <a:ln>
            <a:noFill/>
          </a:ln>
          <a:effectLst>
            <a:softEdge rad="112500"/>
          </a:effectLst>
        </p:spPr>
      </p:pic>
    </p:spTree>
    <p:extLst>
      <p:ext uri="{BB962C8B-B14F-4D97-AF65-F5344CB8AC3E}">
        <p14:creationId xmlns:p14="http://schemas.microsoft.com/office/powerpoint/2010/main" val="557833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xmlns="" id="{8CAE959C-1824-442F-A668-6FB09D7D5A56}"/>
              </a:ext>
            </a:extLst>
          </p:cNvPr>
          <p:cNvGrpSpPr/>
          <p:nvPr/>
        </p:nvGrpSpPr>
        <p:grpSpPr>
          <a:xfrm>
            <a:off x="-324544" y="-1267568"/>
            <a:ext cx="15591260" cy="22050496"/>
            <a:chOff x="-324544" y="-1267568"/>
            <a:chExt cx="15591260" cy="22050496"/>
          </a:xfrm>
        </p:grpSpPr>
        <p:pic>
          <p:nvPicPr>
            <p:cNvPr id="4" name="Picture 3" descr="A close up of a logo&#10;&#10;Description automatically generated">
              <a:extLst>
                <a:ext uri="{FF2B5EF4-FFF2-40B4-BE49-F238E27FC236}">
                  <a16:creationId xmlns:a16="http://schemas.microsoft.com/office/drawing/2014/main" xmlns="" id="{CDC7BB33-9C80-4099-B321-C2AD556D06E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4544" y="-1267568"/>
              <a:ext cx="15591260" cy="22050496"/>
            </a:xfrm>
            <a:prstGeom prst="rect">
              <a:avLst/>
            </a:prstGeom>
          </p:spPr>
        </p:pic>
        <p:grpSp>
          <p:nvGrpSpPr>
            <p:cNvPr id="5" name="Group 4">
              <a:extLst>
                <a:ext uri="{FF2B5EF4-FFF2-40B4-BE49-F238E27FC236}">
                  <a16:creationId xmlns:a16="http://schemas.microsoft.com/office/drawing/2014/main" xmlns="" id="{ECD69E3E-A30A-4DCE-B55C-FA848C37113B}"/>
                </a:ext>
              </a:extLst>
            </p:cNvPr>
            <p:cNvGrpSpPr/>
            <p:nvPr/>
          </p:nvGrpSpPr>
          <p:grpSpPr>
            <a:xfrm>
              <a:off x="840336" y="404664"/>
              <a:ext cx="7260056" cy="6052740"/>
              <a:chOff x="840336" y="404664"/>
              <a:chExt cx="7260056" cy="6052740"/>
            </a:xfrm>
          </p:grpSpPr>
          <p:sp>
            <p:nvSpPr>
              <p:cNvPr id="2" name="TextBox 1">
                <a:extLst>
                  <a:ext uri="{FF2B5EF4-FFF2-40B4-BE49-F238E27FC236}">
                    <a16:creationId xmlns:a16="http://schemas.microsoft.com/office/drawing/2014/main" xmlns="" id="{1436D5EA-6129-49BE-A315-550C640BE954}"/>
                  </a:ext>
                </a:extLst>
              </p:cNvPr>
              <p:cNvSpPr txBox="1"/>
              <p:nvPr/>
            </p:nvSpPr>
            <p:spPr>
              <a:xfrm>
                <a:off x="1115616" y="4149080"/>
                <a:ext cx="6984776" cy="2308324"/>
              </a:xfrm>
              <a:prstGeom prst="rect">
                <a:avLst/>
              </a:prstGeom>
              <a:noFill/>
            </p:spPr>
            <p:txBody>
              <a:bodyPr wrap="square" rtlCol="0">
                <a:spAutoFit/>
              </a:bodyPr>
              <a:lstStyle/>
              <a:p>
                <a:pPr algn="ctr"/>
                <a:r>
                  <a:rPr lang="fr-FR" sz="3600" b="1" dirty="0"/>
                  <a:t>Le seul fait que vous avez raison ne veut pas dire que j’ai tort. Vous n’avez simplement pas connu la réalité de mon point de vue.</a:t>
                </a:r>
                <a:endParaRPr lang="en-US" sz="3600" b="1" dirty="0"/>
              </a:p>
            </p:txBody>
          </p:sp>
          <p:sp>
            <p:nvSpPr>
              <p:cNvPr id="7" name="TextBox 6">
                <a:extLst>
                  <a:ext uri="{FF2B5EF4-FFF2-40B4-BE49-F238E27FC236}">
                    <a16:creationId xmlns:a16="http://schemas.microsoft.com/office/drawing/2014/main" xmlns="" id="{651D97DF-8576-47C1-8E04-6562C109EB6D}"/>
                  </a:ext>
                </a:extLst>
              </p:cNvPr>
              <p:cNvSpPr txBox="1"/>
              <p:nvPr/>
            </p:nvSpPr>
            <p:spPr>
              <a:xfrm>
                <a:off x="840336" y="404664"/>
                <a:ext cx="1427408" cy="646331"/>
              </a:xfrm>
              <a:prstGeom prst="rect">
                <a:avLst/>
              </a:prstGeom>
              <a:noFill/>
            </p:spPr>
            <p:txBody>
              <a:bodyPr wrap="square" rtlCol="0">
                <a:spAutoFit/>
              </a:bodyPr>
              <a:lstStyle/>
              <a:p>
                <a:pPr algn="ctr"/>
                <a:r>
                  <a:rPr lang="fr-FR" sz="3600" b="1" dirty="0"/>
                  <a:t>SIX</a:t>
                </a:r>
                <a:endParaRPr lang="en-US" sz="3600" b="1" dirty="0"/>
              </a:p>
            </p:txBody>
          </p:sp>
          <p:sp>
            <p:nvSpPr>
              <p:cNvPr id="8" name="TextBox 7">
                <a:extLst>
                  <a:ext uri="{FF2B5EF4-FFF2-40B4-BE49-F238E27FC236}">
                    <a16:creationId xmlns:a16="http://schemas.microsoft.com/office/drawing/2014/main" xmlns="" id="{CC14E578-88CD-45F4-A646-CBB0355D2B78}"/>
                  </a:ext>
                </a:extLst>
              </p:cNvPr>
              <p:cNvSpPr txBox="1"/>
              <p:nvPr/>
            </p:nvSpPr>
            <p:spPr>
              <a:xfrm>
                <a:off x="6609772" y="404664"/>
                <a:ext cx="1427408" cy="646331"/>
              </a:xfrm>
              <a:prstGeom prst="rect">
                <a:avLst/>
              </a:prstGeom>
              <a:noFill/>
            </p:spPr>
            <p:txBody>
              <a:bodyPr wrap="square" rtlCol="0">
                <a:spAutoFit/>
              </a:bodyPr>
              <a:lstStyle/>
              <a:p>
                <a:pPr algn="ctr"/>
                <a:r>
                  <a:rPr lang="fr-FR" sz="3600" b="1" dirty="0"/>
                  <a:t>NEUF</a:t>
                </a:r>
                <a:endParaRPr lang="en-US" sz="3600" b="1" dirty="0"/>
              </a:p>
            </p:txBody>
          </p:sp>
        </p:grpSp>
      </p:grpSp>
    </p:spTree>
    <p:extLst>
      <p:ext uri="{BB962C8B-B14F-4D97-AF65-F5344CB8AC3E}">
        <p14:creationId xmlns:p14="http://schemas.microsoft.com/office/powerpoint/2010/main" val="17517131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61036"/>
            <a:ext cx="8521700" cy="6293764"/>
          </a:xfrm>
        </p:spPr>
        <p:txBody>
          <a:bodyPr rtlCol="0">
            <a:normAutofit fontScale="25000" lnSpcReduction="20000"/>
          </a:bodyPr>
          <a:lstStyle/>
          <a:p>
            <a:pPr rtl="0"/>
            <a:r>
              <a:rPr lang="fr" sz="10000" b="1" dirty="0"/>
              <a:t>Lorsque l’aide internationale (même locale) est apportée dans le cadre d'un conflit violent, </a:t>
            </a:r>
            <a:r>
              <a:rPr lang="fr" sz="10000" b="1" dirty="0">
                <a:solidFill>
                  <a:srgbClr val="FF0000"/>
                </a:solidFill>
              </a:rPr>
              <a:t>elle devient partie</a:t>
            </a:r>
            <a:r>
              <a:rPr lang="fr" sz="10000" b="1" dirty="0"/>
              <a:t> intégrante de ce contexte et </a:t>
            </a:r>
            <a:r>
              <a:rPr lang="fr" sz="10000" b="1" dirty="0">
                <a:solidFill>
                  <a:srgbClr val="FF0000"/>
                </a:solidFill>
              </a:rPr>
              <a:t>donc également du conflit. </a:t>
            </a:r>
            <a:endParaRPr lang="en-US" sz="10000" b="1" dirty="0"/>
          </a:p>
          <a:p>
            <a:pPr rtl="0"/>
            <a:r>
              <a:rPr lang="fr" sz="10000" b="1" dirty="0"/>
              <a:t>Bien que les agences d'aide cherchent souvent à être neutres ou non partisanes envers les gagnants et les perdants d'une guerre ; </a:t>
            </a:r>
            <a:r>
              <a:rPr lang="fr" sz="10000" b="1" dirty="0">
                <a:solidFill>
                  <a:srgbClr val="FF0000"/>
                </a:solidFill>
              </a:rPr>
              <a:t>l'impact de leur aide n'est pas neutre quant à savoir si le conflit s'aggrave ou s'atténue. </a:t>
            </a:r>
          </a:p>
          <a:p>
            <a:pPr rtl="0"/>
            <a:r>
              <a:rPr lang="fr" sz="10000" b="1" dirty="0"/>
              <a:t>Lorsqu’elle est apportée dans le cadre d’un conflit :</a:t>
            </a:r>
          </a:p>
          <a:p>
            <a:pPr lvl="1" rtl="0"/>
            <a:r>
              <a:rPr lang="fr" sz="10000" b="1" dirty="0"/>
              <a:t>l'aide peut renforcer et prolonger le conflit ou </a:t>
            </a:r>
          </a:p>
          <a:p>
            <a:pPr lvl="1" rtl="0"/>
            <a:r>
              <a:rPr lang="fr" sz="10000" b="1" dirty="0"/>
              <a:t>elle peut aussi aider à réduire les tensions et à renforcer la capacité des gens à trouver des solutions pacifiques pour résoudre les problèmes. </a:t>
            </a:r>
          </a:p>
          <a:p>
            <a:pPr rtl="0"/>
            <a:r>
              <a:rPr lang="fr" sz="10000" b="1" dirty="0"/>
              <a:t>Un programme d’aide fait souvent les deux</a:t>
            </a:r>
          </a:p>
          <a:p>
            <a:pPr rtl="0"/>
            <a:r>
              <a:rPr lang="fr" sz="10000" b="1" dirty="0"/>
              <a:t>Mais dans tous les cas, l'aide fournie pendant un conflit ne peut rester externe au conflit. </a:t>
            </a:r>
          </a:p>
          <a:p>
            <a:pPr rtl="0"/>
            <a:r>
              <a:rPr lang="fr" sz="10000" b="1" dirty="0">
                <a:solidFill>
                  <a:srgbClr val="800000"/>
                </a:solidFill>
              </a:rPr>
              <a:t>Ainsi, le désir d'un programme favorable à la paix et sensible aux conflits/de précaution</a:t>
            </a:r>
            <a:r>
              <a:rPr lang="fr" sz="10000" b="1" dirty="0"/>
              <a:t>. </a:t>
            </a:r>
            <a:endParaRPr lang="en-US" sz="6400" b="1" u="sng" dirty="0">
              <a:hlinkClick r:id="rId3"/>
            </a:endParaRPr>
          </a:p>
          <a:p>
            <a:pPr marL="0" indent="0" algn="r" rtl="0">
              <a:buNone/>
            </a:pPr>
            <a:endParaRPr lang="en-US" sz="6400" b="1" u="sng" dirty="0">
              <a:hlinkClick r:id="rId3"/>
            </a:endParaRPr>
          </a:p>
          <a:p>
            <a:pPr marL="0" indent="0" algn="r" rtl="0">
              <a:buNone/>
            </a:pPr>
            <a:r>
              <a:rPr lang="fr" sz="6400" b="1" u="sng" dirty="0">
                <a:hlinkClick r:id="rId3"/>
              </a:rPr>
              <a:t>http://cdacollaborative.org/publication/do-no-harm-how-aid-can-support-peace-or-war/</a:t>
            </a:r>
            <a:endParaRPr lang="en-US" sz="6400" b="1" dirty="0"/>
          </a:p>
          <a:p>
            <a:pPr rtl="0"/>
            <a:endParaRPr lang="en-US" sz="3200" b="1" dirty="0"/>
          </a:p>
        </p:txBody>
      </p:sp>
    </p:spTree>
    <p:extLst>
      <p:ext uri="{BB962C8B-B14F-4D97-AF65-F5344CB8AC3E}">
        <p14:creationId xmlns:p14="http://schemas.microsoft.com/office/powerpoint/2010/main" val="4108690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p:spPr>
        <p:txBody>
          <a:bodyPr rtlCol="0">
            <a:noAutofit/>
          </a:bodyPr>
          <a:lstStyle/>
          <a:p>
            <a:pPr rtl="0"/>
            <a:r>
              <a:rPr lang="fr" sz="2000" b="1"/>
              <a:t>Intervention dans les situations de conflit – quelques leçons tirées des différentes situations</a:t>
            </a:r>
            <a:endParaRPr lang="en-US" sz="2000" b="1" dirty="0"/>
          </a:p>
        </p:txBody>
      </p:sp>
      <p:sp>
        <p:nvSpPr>
          <p:cNvPr id="3" name="Content Placeholder 2"/>
          <p:cNvSpPr>
            <a:spLocks noGrp="1"/>
          </p:cNvSpPr>
          <p:nvPr>
            <p:ph idx="1"/>
          </p:nvPr>
        </p:nvSpPr>
        <p:spPr>
          <a:xfrm>
            <a:off x="152400" y="838200"/>
            <a:ext cx="8763000" cy="6019800"/>
          </a:xfrm>
        </p:spPr>
        <p:txBody>
          <a:bodyPr rtlCol="0">
            <a:noAutofit/>
          </a:bodyPr>
          <a:lstStyle/>
          <a:p>
            <a:pPr marL="457200" lvl="0" indent="-457200" rtl="0">
              <a:buFont typeface="+mj-lt"/>
              <a:buAutoNum type="arabicPeriod"/>
            </a:pPr>
            <a:r>
              <a:rPr lang="fr" sz="1800" dirty="0"/>
              <a:t>Filtres puissants de sensibilité aux conflits sur les micro-subventions et enquête de précaution du processus PALC </a:t>
            </a:r>
            <a:endParaRPr lang="en-US" sz="1800" dirty="0"/>
          </a:p>
          <a:p>
            <a:pPr marL="457200" lvl="0" indent="-457200" rtl="0">
              <a:buFont typeface="+mj-lt"/>
              <a:buAutoNum type="arabicPeriod"/>
            </a:pPr>
            <a:r>
              <a:rPr lang="fr" sz="1800" dirty="0"/>
              <a:t>Renforcer l’approche psycho-sociale</a:t>
            </a:r>
            <a:endParaRPr lang="en-US" sz="1800" dirty="0"/>
          </a:p>
          <a:p>
            <a:pPr marL="457200" lvl="0" indent="-457200" rtl="0">
              <a:buFont typeface="+mj-lt"/>
              <a:buAutoNum type="arabicPeriod"/>
            </a:pPr>
            <a:r>
              <a:rPr lang="fr" sz="1800" dirty="0"/>
              <a:t>Commencer par une protection basée sur la communauté (pas de « consolidation de la paix »)</a:t>
            </a:r>
            <a:endParaRPr lang="en-US" sz="1800" dirty="0"/>
          </a:p>
          <a:p>
            <a:pPr marL="457200" lvl="0" indent="-457200" rtl="0">
              <a:buFont typeface="+mj-lt"/>
              <a:buAutoNum type="arabicPeriod"/>
            </a:pPr>
            <a:r>
              <a:rPr lang="fr" sz="1800" dirty="0"/>
              <a:t>Utiliser une analyse de conflit localement acceptable, cartographie des conflits, pour mieux comprendre les opportunités possibles de transformation locale, le cas échéant</a:t>
            </a:r>
            <a:endParaRPr lang="en-US" sz="1800" dirty="0"/>
          </a:p>
          <a:p>
            <a:pPr marL="457200" lvl="0" indent="-457200" rtl="0">
              <a:buFont typeface="+mj-lt"/>
              <a:buAutoNum type="arabicPeriod"/>
            </a:pPr>
            <a:r>
              <a:rPr lang="fr" sz="1800" dirty="0"/>
              <a:t>Utiliser le processus PALC pour entamer des conversations avec de nombreux acteurs locaux. Introduire des expériences pertinentes venues d’ailleurs pour stimuler la réflexion</a:t>
            </a:r>
            <a:endParaRPr lang="en-US" sz="1800" dirty="0"/>
          </a:p>
          <a:p>
            <a:pPr marL="457200" lvl="0" indent="-457200" rtl="0">
              <a:buFont typeface="+mj-lt"/>
              <a:buAutoNum type="arabicPeriod"/>
            </a:pPr>
            <a:r>
              <a:rPr lang="fr" sz="1800" dirty="0"/>
              <a:t>Permettez aux opportunités de transformation des conflits locaux d'émerger des réalités et des priorités locales</a:t>
            </a:r>
            <a:endParaRPr lang="en-US" sz="1800" dirty="0"/>
          </a:p>
          <a:p>
            <a:pPr marL="457200" lvl="0" indent="-457200" rtl="0">
              <a:buFont typeface="+mj-lt"/>
              <a:buAutoNum type="arabicPeriod"/>
            </a:pPr>
            <a:r>
              <a:rPr lang="fr" sz="1800" dirty="0"/>
              <a:t>Commencez petit, concentrez-vous sur l'intervention d’une communauté à une autre</a:t>
            </a:r>
            <a:endParaRPr lang="en-US" sz="1800" dirty="0"/>
          </a:p>
          <a:p>
            <a:pPr marL="457200" lvl="0" indent="-457200" rtl="0">
              <a:buFont typeface="+mj-lt"/>
              <a:buAutoNum type="arabicPeriod"/>
            </a:pPr>
            <a:r>
              <a:rPr lang="fr" sz="1800" dirty="0"/>
              <a:t>Essayez plusieurs options, elles ne fonctionneront pas toutes (sécurité en cas d’échec !)</a:t>
            </a:r>
            <a:endParaRPr lang="en-US" sz="1800" dirty="0"/>
          </a:p>
          <a:p>
            <a:pPr marL="457200" lvl="0" indent="-457200" rtl="0">
              <a:buFont typeface="+mj-lt"/>
              <a:buAutoNum type="arabicPeriod"/>
            </a:pPr>
            <a:r>
              <a:rPr lang="fr" sz="1800" dirty="0"/>
              <a:t>Établir un forum/une plateforme locale d'acteurs de changement basés sur la communauté pour partager les analyses, les idées et travailler sur des alternatives aux « processus de paix » officiels </a:t>
            </a:r>
            <a:endParaRPr lang="en-US" sz="1800" dirty="0"/>
          </a:p>
          <a:p>
            <a:pPr marL="457200" lvl="0" indent="-457200" rtl="0">
              <a:buFont typeface="+mj-lt"/>
              <a:buAutoNum type="arabicPeriod"/>
            </a:pPr>
            <a:r>
              <a:rPr lang="fr" sz="1800" dirty="0"/>
              <a:t>… chercher des occasions de créer un lien vers une transformation de conflit étendue (nationale ? sous-nationale ?)</a:t>
            </a:r>
            <a:endParaRPr lang="en-US" sz="1800" dirty="0"/>
          </a:p>
          <a:p>
            <a:pPr marL="514350" indent="-514350" rtl="0">
              <a:buFont typeface="+mj-lt"/>
              <a:buAutoNum type="arabicPeriod"/>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rtl="0"/>
            <a:r>
              <a:rPr lang="fr" sz="3600"/>
              <a:t>Commencer par une protection communautaire et de précaution...</a:t>
            </a:r>
          </a:p>
        </p:txBody>
      </p:sp>
      <p:sp>
        <p:nvSpPr>
          <p:cNvPr id="3" name="Content Placeholder 2"/>
          <p:cNvSpPr>
            <a:spLocks noGrp="1"/>
          </p:cNvSpPr>
          <p:nvPr>
            <p:ph idx="1"/>
          </p:nvPr>
        </p:nvSpPr>
        <p:spPr/>
        <p:txBody>
          <a:bodyPr rtlCol="0">
            <a:normAutofit fontScale="77500" lnSpcReduction="20000"/>
          </a:bodyPr>
          <a:lstStyle/>
          <a:p>
            <a:pPr rtl="0"/>
            <a:r>
              <a:rPr lang="fr" sz="2800">
                <a:solidFill>
                  <a:srgbClr val="00B050"/>
                </a:solidFill>
              </a:rPr>
              <a:t>Dans les situations de conflit, les filtres PALC et de micro-subventions doivent d’abord se concentrer sur le principe de précaution…</a:t>
            </a:r>
          </a:p>
          <a:p>
            <a:pPr rtl="0"/>
            <a:r>
              <a:rPr lang="fr" sz="2800">
                <a:solidFill>
                  <a:srgbClr val="00B050"/>
                </a:solidFill>
              </a:rPr>
              <a:t>… et l’identification (et le partage) des expériences de mécanismes d’adaptation réussis de la protection communautaire.</a:t>
            </a:r>
          </a:p>
          <a:p>
            <a:pPr rtl="0"/>
            <a:endParaRPr lang="en-NZ" sz="2800" dirty="0">
              <a:solidFill>
                <a:srgbClr val="00B050"/>
              </a:solidFill>
            </a:endParaRPr>
          </a:p>
          <a:p>
            <a:pPr rtl="0">
              <a:buNone/>
            </a:pPr>
            <a:r>
              <a:rPr lang="fr" sz="2800"/>
              <a:t>Toutefois…</a:t>
            </a:r>
          </a:p>
          <a:p>
            <a:pPr rtl="0">
              <a:buNone/>
            </a:pPr>
            <a:endParaRPr lang="en-NZ" sz="2800" dirty="0"/>
          </a:p>
          <a:p>
            <a:pPr rtl="0"/>
            <a:r>
              <a:rPr lang="fr" sz="2800">
                <a:solidFill>
                  <a:srgbClr val="0070C0"/>
                </a:solidFill>
              </a:rPr>
              <a:t>Cela peut donner lieu à des idées et à des possibilités de réduction de la violence et de l'insécurité plutôt que de simplement l'éviter</a:t>
            </a:r>
          </a:p>
          <a:p>
            <a:pPr rtl="0"/>
            <a:r>
              <a:rPr lang="fr" sz="2800">
                <a:solidFill>
                  <a:srgbClr val="0070C0"/>
                </a:solidFill>
              </a:rPr>
              <a:t>En tant qu'animateurs PALC des ONGN, vous pouvez entamer des discussions sur les possibilités de contribuer à la transformation des conflits locaux</a:t>
            </a:r>
          </a:p>
          <a:p>
            <a:pPr rtl="0"/>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rtlCol="0"/>
          <a:lstStyle/>
          <a:p>
            <a:pPr rtl="0"/>
            <a:r>
              <a:rPr lang="fr"/>
              <a:t>Mesures d'autoprotection</a:t>
            </a:r>
            <a:endParaRPr lang="en-US" dirty="0"/>
          </a:p>
        </p:txBody>
      </p:sp>
      <p:sp>
        <p:nvSpPr>
          <p:cNvPr id="3" name="Content Placeholder 2"/>
          <p:cNvSpPr>
            <a:spLocks noGrp="1"/>
          </p:cNvSpPr>
          <p:nvPr>
            <p:ph idx="1"/>
          </p:nvPr>
        </p:nvSpPr>
        <p:spPr>
          <a:xfrm>
            <a:off x="457200" y="1447800"/>
            <a:ext cx="8229600" cy="5410200"/>
          </a:xfrm>
        </p:spPr>
        <p:txBody>
          <a:bodyPr rtlCol="0">
            <a:normAutofit fontScale="62500" lnSpcReduction="20000"/>
          </a:bodyPr>
          <a:lstStyle/>
          <a:p>
            <a:pPr rtl="0"/>
            <a:r>
              <a:rPr lang="fr"/>
              <a:t>Moyens de subsistance</a:t>
            </a:r>
          </a:p>
          <a:p>
            <a:pPr rtl="0"/>
            <a:r>
              <a:rPr lang="fr"/>
              <a:t>Trous de renard</a:t>
            </a:r>
          </a:p>
          <a:p>
            <a:pPr rtl="0"/>
            <a:r>
              <a:rPr lang="fr"/>
              <a:t>Systèmes d'alerte précoce</a:t>
            </a:r>
          </a:p>
          <a:p>
            <a:pPr rtl="0"/>
            <a:r>
              <a:rPr lang="fr"/>
              <a:t>Enterrer la nourriture/propriété</a:t>
            </a:r>
          </a:p>
          <a:p>
            <a:pPr rtl="0"/>
            <a:r>
              <a:rPr lang="fr"/>
              <a:t>Sacs de course</a:t>
            </a:r>
          </a:p>
          <a:p>
            <a:pPr rtl="0"/>
            <a:r>
              <a:rPr lang="fr"/>
              <a:t>Cuisine traditionnelle</a:t>
            </a:r>
          </a:p>
          <a:p>
            <a:pPr rtl="0"/>
            <a:r>
              <a:rPr lang="fr"/>
              <a:t>Médecine traditionnelle,</a:t>
            </a:r>
          </a:p>
          <a:p>
            <a:pPr rtl="0"/>
            <a:r>
              <a:rPr lang="fr"/>
              <a:t>Compétences en premiers secours</a:t>
            </a:r>
          </a:p>
          <a:p>
            <a:pPr rtl="0"/>
            <a:r>
              <a:rPr lang="fr"/>
              <a:t>Cohésion sociale, solidarité</a:t>
            </a:r>
          </a:p>
          <a:p>
            <a:pPr rtl="0"/>
            <a:r>
              <a:rPr lang="fr"/>
              <a:t>Action</a:t>
            </a:r>
          </a:p>
          <a:p>
            <a:pPr rtl="0"/>
            <a:r>
              <a:rPr lang="fr"/>
              <a:t> Dignité, fierté, </a:t>
            </a:r>
          </a:p>
          <a:p>
            <a:pPr rtl="0"/>
            <a:r>
              <a:rPr lang="fr"/>
              <a:t>Enfants – jouent, vont à l'école</a:t>
            </a:r>
          </a:p>
          <a:p>
            <a:pPr rtl="0"/>
            <a:r>
              <a:rPr lang="fr"/>
              <a:t>Événements culturels... et</a:t>
            </a:r>
          </a:p>
          <a:p>
            <a:pPr algn="r" rtl="0">
              <a:buNone/>
            </a:pPr>
            <a:r>
              <a:rPr lang="fr" sz="5700"/>
              <a:t>... consolidation de la paix au niveau local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11028</TotalTime>
  <Words>1448</Words>
  <Application>Microsoft Office PowerPoint</Application>
  <PresentationFormat>On-screen Show (4:3)</PresentationFormat>
  <Paragraphs>271</Paragraphs>
  <Slides>29</Slides>
  <Notes>13</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Jour 5</vt:lpstr>
      <vt:lpstr>PowerPoint Presentation</vt:lpstr>
      <vt:lpstr>Renforcement des capacités de réponse aux conflits</vt:lpstr>
      <vt:lpstr>PowerPoint Presentation</vt:lpstr>
      <vt:lpstr>PowerPoint Presentation</vt:lpstr>
      <vt:lpstr>PowerPoint Presentation</vt:lpstr>
      <vt:lpstr>Intervention dans les situations de conflit – quelques leçons tirées des différentes situations</vt:lpstr>
      <vt:lpstr>Commencer par une protection communautaire et de précaution...</vt:lpstr>
      <vt:lpstr>Mesures d'autoprotection</vt:lpstr>
      <vt:lpstr>PowerPoint Presentation</vt:lpstr>
      <vt:lpstr>PowerPoint Presentation</vt:lpstr>
      <vt:lpstr>PowerPoint Presentation</vt:lpstr>
      <vt:lpstr>Passer aux niveaux nationaux</vt:lpstr>
      <vt:lpstr>Travail en groupe</vt:lpstr>
      <vt:lpstr>Module 6</vt:lpstr>
      <vt:lpstr>PowerPoint Presentation</vt:lpstr>
      <vt:lpstr>PowerPoint Presentation</vt:lpstr>
      <vt:lpstr>PowerPoint Presentation</vt:lpstr>
      <vt:lpstr>PowerPoint Presentation</vt:lpstr>
      <vt:lpstr>Diapositive ToT/état de l’environnement</vt:lpstr>
      <vt:lpstr>Surmonter certaines contraintes</vt:lpstr>
      <vt:lpstr>Module 7</vt:lpstr>
      <vt:lpstr>Séance plénière de brainstorming</vt:lpstr>
      <vt:lpstr>Travail en groupe</vt:lpstr>
      <vt:lpstr>Fonctions et attributs possibles d'un bon système de coordination</vt:lpstr>
      <vt:lpstr>Que peut-on faire dans la pratique pour mettre en place le type de système de coordination que nous souhaitons ?</vt:lpstr>
      <vt:lpstr>Module 8</vt:lpstr>
      <vt:lpstr>PowerPoint Presentation</vt:lpstr>
      <vt:lpstr>Nouvel environnement institutionnel pour les agences faisant la promotion des RMC</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co-design workshop:  To enable facilitators to equip others to adopt sclr approaches</dc:title>
  <dc:creator>jc</dc:creator>
  <cp:lastModifiedBy>OPS72AC8</cp:lastModifiedBy>
  <cp:revision>243</cp:revision>
  <dcterms:created xsi:type="dcterms:W3CDTF">2006-08-16T00:00:00Z</dcterms:created>
  <dcterms:modified xsi:type="dcterms:W3CDTF">2019-02-12T10:29:43Z</dcterms:modified>
</cp:coreProperties>
</file>