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sldIdLst>
    <p:sldId id="257" r:id="rId2"/>
    <p:sldId id="269" r:id="rId3"/>
    <p:sldId id="262" r:id="rId4"/>
    <p:sldId id="264" r:id="rId5"/>
    <p:sldId id="260" r:id="rId6"/>
    <p:sldId id="270" r:id="rId7"/>
    <p:sldId id="266" r:id="rId8"/>
    <p:sldId id="261" r:id="rId9"/>
    <p:sldId id="268" r:id="rId10"/>
    <p:sldId id="271" r:id="rId11"/>
    <p:sldId id="267" r:id="rId12"/>
    <p:sldId id="263" r:id="rId13"/>
  </p:sldIdLst>
  <p:sldSz cx="9144000" cy="6858000" type="screen4x3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219" autoAdjust="0"/>
  </p:normalViewPr>
  <p:slideViewPr>
    <p:cSldViewPr>
      <p:cViewPr>
        <p:scale>
          <a:sx n="97" d="100"/>
          <a:sy n="97" d="100"/>
        </p:scale>
        <p:origin x="-20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11/21/2018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158AA30-0020-43CF-99E9-8808AE282C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25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buNone/>
            </a:pPr>
            <a:r>
              <a:rPr lang="fr" b="1"/>
              <a:t>Informations communautaires, mobilisation et systèmes d’apprentissage </a:t>
            </a:r>
          </a:p>
          <a:p>
            <a:pPr marL="0" lvl="0" indent="0" rtl="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r" sz="1200"/>
              <a:t>     Prise en charge des communautés pour commencer </a:t>
            </a:r>
            <a:r>
              <a:rPr lang="fr" sz="1000"/>
              <a:t>rapidement</a:t>
            </a:r>
            <a:r>
              <a:rPr lang="fr" sz="1200"/>
              <a:t> (et soutenir) leur propre analyse rapide de la situation et enquête d’appréciation</a:t>
            </a:r>
          </a:p>
          <a:p>
            <a:pPr marL="293688" indent="-293688" rtl="0">
              <a:buFont typeface="Arial" pitchFamily="34" charset="0"/>
              <a:buChar char="•"/>
            </a:pPr>
            <a:r>
              <a:rPr lang="fr" sz="1200"/>
              <a:t>Génération de nouvelles initiatives ou plus grandes</a:t>
            </a:r>
            <a:endParaRPr lang="en-GB" sz="1200" dirty="0"/>
          </a:p>
          <a:p>
            <a:pPr marL="293688" indent="-293688" rtl="0">
              <a:buFont typeface="Arial" pitchFamily="34" charset="0"/>
              <a:buChar char="•"/>
            </a:pPr>
            <a:r>
              <a:rPr lang="fr" sz="1200"/>
              <a:t>Apprentissage à partir des réponses immédiates</a:t>
            </a:r>
          </a:p>
          <a:p>
            <a:pPr marL="293688" indent="-293688" rtl="0">
              <a:buFont typeface="Arial" pitchFamily="34" charset="0"/>
              <a:buChar char="•"/>
            </a:pPr>
            <a:r>
              <a:rPr lang="fr" sz="1200"/>
              <a:t>Ciblage et analyse des lacunes</a:t>
            </a:r>
          </a:p>
          <a:p>
            <a:pPr marL="293688" indent="-293688" rtl="0">
              <a:buFont typeface="Arial" pitchFamily="34" charset="0"/>
              <a:buChar char="•"/>
            </a:pPr>
            <a:r>
              <a:rPr lang="fr" sz="1200"/>
              <a:t>Problèmes de pouvoir et relations, </a:t>
            </a:r>
          </a:p>
          <a:p>
            <a:pPr marL="293688" indent="-293688" rtl="0">
              <a:buFont typeface="Arial" pitchFamily="34" charset="0"/>
              <a:buChar char="•"/>
            </a:pPr>
            <a:r>
              <a:rPr lang="fr" sz="1200"/>
              <a:t>Systèmes de responsabilisation</a:t>
            </a:r>
          </a:p>
          <a:p>
            <a:pPr marL="293688" indent="-293688" rtl="0">
              <a:buFont typeface="Arial" pitchFamily="34" charset="0"/>
              <a:buChar char="•"/>
            </a:pPr>
            <a:r>
              <a:rPr lang="fr" sz="1200"/>
              <a:t>Sensibilité au conflit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188EDC54-348B-4434-9C10-97BC64BC024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fr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11/21/2018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11/21/2018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rtlCol="0"/>
          <a:lstStyle/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11/21/2018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11/21/2018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>
              <a:defRPr sz="4000" b="1" cap="all"/>
            </a:lvl1pPr>
          </a:lstStyle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11/21/2018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11/21/2018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11/21/2018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11/21/2018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11/21/2018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11/21/2018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11/21/2018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"/>
              <a:t>Cliquez pour modifier le style du titre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"/>
              <a:t>Cliquez pour modifier les styles de texte principaux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US"/>
              <a:t>21/11/2018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NZ" sz="2400" dirty="0"/>
              <a:t/>
            </a:r>
            <a:br>
              <a:rPr lang="en-NZ" sz="2400" dirty="0"/>
            </a:br>
            <a:r>
              <a:rPr lang="fr" sz="2400"/>
              <a:t>Jour 6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indent="17463" rtl="0">
              <a:buNone/>
            </a:pPr>
            <a:r>
              <a:rPr lang="fr" sz="4400" dirty="0"/>
              <a:t>Réflexion sur la semaine – planification </a:t>
            </a:r>
            <a:r>
              <a:rPr lang="fr" sz="4400"/>
              <a:t>pour </a:t>
            </a:r>
            <a:r>
              <a:rPr lang="fr" sz="4400" smtClean="0"/>
              <a:t>l'avenir </a:t>
            </a:r>
            <a:endParaRPr lang="en-US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96000"/>
          </a:xfrm>
        </p:spPr>
        <p:txBody>
          <a:bodyPr rtlCol="0">
            <a:normAutofit fontScale="32500" lnSpcReduction="20000"/>
          </a:bodyPr>
          <a:lstStyle/>
          <a:p>
            <a:pPr lvl="0" rtl="0">
              <a:buNone/>
            </a:pPr>
            <a:r>
              <a:rPr lang="fr" sz="4900"/>
              <a:t>Que pensez-vous de la durée de l'atelier ? Était-ce correct ou trop long ou trop court &gt;  trop long ou trop court ? Si trop long/si trop court ?  Si vous pensez que c'était trop long, que faire ?  </a:t>
            </a:r>
          </a:p>
          <a:p>
            <a:pPr lvl="0" rtl="0">
              <a:buNone/>
            </a:pPr>
            <a:endParaRPr lang="en-US" sz="4900" dirty="0"/>
          </a:p>
          <a:p>
            <a:pPr lvl="0" rtl="0">
              <a:buNone/>
            </a:pPr>
            <a:r>
              <a:rPr lang="fr" sz="4900"/>
              <a:t>L'atelier a couvert les séances principales suivantes (voir encadré ci-dessous). Lesquelles ont totalisé un score de 3 (ils étaient des plus intéressants pour vous), lesquelles ont totalisé un score de 2 (elles étaient assez intéressantes) et lesquelles ont totalisé un score de 1 (elles étaient moins intéressantes pour vous) :</a:t>
            </a:r>
          </a:p>
          <a:p>
            <a:pPr rtl="0"/>
            <a:r>
              <a:rPr lang="fr" sz="4900"/>
              <a:t>Raisons des RMC</a:t>
            </a:r>
            <a:endParaRPr lang="en-US" sz="4900" dirty="0"/>
          </a:p>
          <a:p>
            <a:pPr rtl="0"/>
            <a:r>
              <a:rPr lang="fr" sz="4900"/>
              <a:t>Processus PALC</a:t>
            </a:r>
          </a:p>
          <a:p>
            <a:pPr rtl="0"/>
            <a:r>
              <a:rPr lang="fr" sz="4900"/>
              <a:t>Étapes et systèmes de micro-subvention</a:t>
            </a:r>
          </a:p>
          <a:p>
            <a:pPr rtl="0"/>
            <a:r>
              <a:rPr lang="fr" sz="4900"/>
              <a:t>Soutenir l'apprentissage au niveau local</a:t>
            </a:r>
          </a:p>
          <a:p>
            <a:pPr rtl="0"/>
            <a:r>
              <a:rPr lang="fr" sz="4900"/>
              <a:t>Quand les choses se passent mal</a:t>
            </a:r>
          </a:p>
          <a:p>
            <a:pPr rtl="0"/>
            <a:r>
              <a:rPr lang="fr" sz="4900"/>
              <a:t>Formation aux compétences et renforcement des capacités axés sur la demande</a:t>
            </a:r>
          </a:p>
          <a:p>
            <a:pPr rtl="0"/>
            <a:r>
              <a:rPr lang="fr" sz="4900"/>
              <a:t>Psychosociologie</a:t>
            </a:r>
          </a:p>
          <a:p>
            <a:pPr rtl="0"/>
            <a:r>
              <a:rPr lang="fr" sz="4900"/>
              <a:t>Soutenir les réponses locales aux situations de conflit</a:t>
            </a:r>
          </a:p>
          <a:p>
            <a:pPr rtl="0"/>
            <a:r>
              <a:rPr lang="fr" sz="4900"/>
              <a:t>Changements institutionnels</a:t>
            </a:r>
            <a:endParaRPr lang="en-US" sz="4900" dirty="0"/>
          </a:p>
          <a:p>
            <a:pPr rtl="0">
              <a:buNone/>
            </a:pPr>
            <a:r>
              <a:rPr lang="fr" sz="4900"/>
              <a:t> </a:t>
            </a:r>
          </a:p>
          <a:p>
            <a:pPr lvl="0" rtl="0">
              <a:buNone/>
            </a:pPr>
            <a:r>
              <a:rPr lang="fr" sz="4900"/>
              <a:t>Grâce à ce qui a été développé dans l'atelier, vous sentez-vous à l’aise maintenant pour commencer à aider les autres à démarrer des processus de RMC ?</a:t>
            </a:r>
          </a:p>
          <a:p>
            <a:pPr lvl="0" rtl="0">
              <a:buNone/>
            </a:pPr>
            <a:endParaRPr lang="en-US" sz="4900" dirty="0"/>
          </a:p>
          <a:p>
            <a:pPr lvl="0" rtl="0">
              <a:buNone/>
            </a:pPr>
            <a:r>
              <a:rPr lang="fr" sz="4900"/>
              <a:t>Les documents étaient-ils suffisants et clairs – ou devons-nous les améliorer (si oui, comment) ?</a:t>
            </a:r>
          </a:p>
          <a:p>
            <a:pPr rtl="0">
              <a:buNone/>
            </a:pPr>
            <a:r>
              <a:rPr lang="fr" sz="4900"/>
              <a:t> </a:t>
            </a:r>
          </a:p>
          <a:p>
            <a:pPr lvl="0" rtl="0">
              <a:buNone/>
            </a:pPr>
            <a:r>
              <a:rPr lang="fr" sz="4900"/>
              <a:t>Si vous avez d'autres commentaires, observations ou conseils, veuillez les ajouter.</a:t>
            </a:r>
          </a:p>
          <a:p>
            <a:pPr rtl="0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229600" cy="1143000"/>
          </a:xfrm>
        </p:spPr>
        <p:txBody>
          <a:bodyPr rtlCol="0">
            <a:normAutofit/>
          </a:bodyPr>
          <a:lstStyle/>
          <a:p>
            <a:pPr rtl="0"/>
            <a:r>
              <a:rPr lang="fr" sz="5400"/>
              <a:t>Dieu merci…..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925763"/>
          </a:xfrm>
        </p:spPr>
        <p:txBody>
          <a:bodyPr rtlCol="0">
            <a:normAutofit/>
          </a:bodyPr>
          <a:lstStyle/>
          <a:p>
            <a:pPr algn="ctr" rtl="0">
              <a:buNone/>
            </a:pPr>
            <a:r>
              <a:rPr lang="fr" sz="5400"/>
              <a:t>… l'atelier est terminé !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/>
              <a:t>Évaluation de l'atelier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rtl="0">
              <a:buNone/>
            </a:pPr>
            <a:r>
              <a:rPr lang="fr"/>
              <a:t>8 questions rapides – 10 minutes de votre retour d’info</a:t>
            </a:r>
            <a:endParaRPr lang="en-GB" dirty="0"/>
          </a:p>
          <a:p>
            <a:pPr rtl="0">
              <a:buNone/>
            </a:pPr>
            <a:endParaRPr lang="en-US" dirty="0"/>
          </a:p>
          <a:p>
            <a:pPr rtl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 rtlCol="0">
            <a:normAutofit fontScale="90000"/>
          </a:bodyPr>
          <a:lstStyle/>
          <a:p>
            <a:pPr lvl="0" rtl="0"/>
            <a:r>
              <a:rPr lang="fr" b="1" dirty="0"/>
              <a:t>Principales étapes du processus de co-conception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6629400" cy="4983163"/>
          </a:xfrm>
        </p:spPr>
        <p:txBody>
          <a:bodyPr rtlCol="0">
            <a:normAutofit fontScale="92500" lnSpcReduction="20000"/>
          </a:bodyPr>
          <a:lstStyle/>
          <a:p>
            <a:pPr marL="514350" indent="-514350" rtl="0">
              <a:buFont typeface="+mj-lt"/>
              <a:buAutoNum type="arabicPeriod"/>
            </a:pPr>
            <a:r>
              <a:rPr lang="fr" dirty="0"/>
              <a:t>Présenter les concepts aux principaux intervenants</a:t>
            </a:r>
          </a:p>
          <a:p>
            <a:pPr marL="514350" indent="-514350" rtl="0">
              <a:buFont typeface="+mj-lt"/>
              <a:buAutoNum type="arabicPeriod"/>
            </a:pPr>
            <a:r>
              <a:rPr lang="fr" dirty="0"/>
              <a:t>Développer des prototypes de méthodologies et des systèmes et compétences pertinents (atelier de co-conception/formation)…</a:t>
            </a:r>
          </a:p>
          <a:p>
            <a:pPr marL="514350" indent="-514350" rtl="0">
              <a:buFont typeface="+mj-lt"/>
              <a:buAutoNum type="arabicPeriod"/>
            </a:pPr>
            <a:r>
              <a:rPr lang="fr" dirty="0"/>
              <a:t>… les tester en pratique </a:t>
            </a:r>
          </a:p>
          <a:p>
            <a:pPr marL="514350" indent="-514350" rtl="0">
              <a:buFont typeface="+mj-lt"/>
              <a:buAutoNum type="arabicPeriod"/>
            </a:pPr>
            <a:r>
              <a:rPr lang="fr" dirty="0"/>
              <a:t>Tirer des enseignements  </a:t>
            </a:r>
          </a:p>
          <a:p>
            <a:pPr marL="514350" indent="-514350" rtl="0">
              <a:buFont typeface="+mj-lt"/>
              <a:buAutoNum type="arabicPeriod"/>
            </a:pPr>
            <a:r>
              <a:rPr lang="fr" dirty="0"/>
              <a:t>Atelier de réflexion pour partager des expériences et affiner les méthodologies </a:t>
            </a:r>
          </a:p>
          <a:p>
            <a:pPr marL="514350" indent="-514350" rtl="0">
              <a:buFont typeface="+mj-lt"/>
              <a:buAutoNum type="arabicPeriod"/>
            </a:pPr>
            <a:r>
              <a:rPr lang="fr" dirty="0"/>
              <a:t>Intensifier, élargir l'application</a:t>
            </a:r>
          </a:p>
          <a:p>
            <a:pPr marL="514350" indent="-514350" rtl="0">
              <a:buFont typeface="+mj-lt"/>
              <a:buAutoNum type="arabicPeriod"/>
            </a:pPr>
            <a:r>
              <a:rPr lang="fr" dirty="0"/>
              <a:t>Contribuer à une base de preuves plus large pour modifier la réponse à la crise</a:t>
            </a:r>
          </a:p>
          <a:p>
            <a:pPr rtl="0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705600" y="1143000"/>
            <a:ext cx="2438400" cy="5334000"/>
          </a:xfrm>
        </p:spPr>
        <p:txBody>
          <a:bodyPr rtlCol="0">
            <a:normAutofit fontScale="92500" lnSpcReduction="20000"/>
          </a:bodyPr>
          <a:lstStyle/>
          <a:p>
            <a:pPr rtl="0">
              <a:buNone/>
            </a:pPr>
            <a:r>
              <a:rPr lang="fr" dirty="0">
                <a:solidFill>
                  <a:srgbClr val="7030A0"/>
                </a:solidFill>
              </a:rPr>
              <a:t>(en cours)</a:t>
            </a:r>
          </a:p>
          <a:p>
            <a:pPr rtl="0">
              <a:buNone/>
            </a:pPr>
            <a:endParaRPr lang="en-NZ" dirty="0">
              <a:solidFill>
                <a:srgbClr val="7030A0"/>
              </a:solidFill>
            </a:endParaRPr>
          </a:p>
          <a:p>
            <a:pPr rtl="0">
              <a:buNone/>
            </a:pPr>
            <a:r>
              <a:rPr lang="fr" dirty="0">
                <a:solidFill>
                  <a:srgbClr val="7030A0"/>
                </a:solidFill>
              </a:rPr>
              <a:t> maintenant !</a:t>
            </a:r>
          </a:p>
          <a:p>
            <a:pPr rtl="0">
              <a:buNone/>
            </a:pPr>
            <a:endParaRPr lang="en-US" sz="2000" dirty="0">
              <a:solidFill>
                <a:srgbClr val="7030A0"/>
              </a:solidFill>
            </a:endParaRPr>
          </a:p>
          <a:p>
            <a:pPr rtl="0">
              <a:buNone/>
            </a:pPr>
            <a:endParaRPr lang="en-US" sz="2000" dirty="0">
              <a:solidFill>
                <a:srgbClr val="7030A0"/>
              </a:solidFill>
            </a:endParaRPr>
          </a:p>
          <a:p>
            <a:pPr rtl="0">
              <a:buNone/>
            </a:pPr>
            <a:endParaRPr lang="en-US" sz="2000" dirty="0">
              <a:solidFill>
                <a:srgbClr val="7030A0"/>
              </a:solidFill>
            </a:endParaRPr>
          </a:p>
          <a:p>
            <a:pPr marL="0" indent="0" rtl="0">
              <a:buNone/>
            </a:pPr>
            <a:r>
              <a:rPr lang="fr" dirty="0">
                <a:solidFill>
                  <a:srgbClr val="7030A0"/>
                </a:solidFill>
              </a:rPr>
              <a:t>Sept.-déc. 2018</a:t>
            </a:r>
          </a:p>
          <a:p>
            <a:pPr rtl="0">
              <a:buNone/>
            </a:pPr>
            <a:r>
              <a:rPr lang="fr" dirty="0">
                <a:solidFill>
                  <a:srgbClr val="7030A0"/>
                </a:solidFill>
              </a:rPr>
              <a:t>Jan. ? 2019</a:t>
            </a:r>
          </a:p>
          <a:p>
            <a:pPr rtl="0">
              <a:buNone/>
            </a:pPr>
            <a:endParaRPr lang="en-NZ" dirty="0">
              <a:solidFill>
                <a:srgbClr val="7030A0"/>
              </a:solidFill>
            </a:endParaRPr>
          </a:p>
          <a:p>
            <a:pPr rtl="0">
              <a:buNone/>
            </a:pPr>
            <a:r>
              <a:rPr lang="fr" dirty="0">
                <a:solidFill>
                  <a:srgbClr val="7030A0"/>
                </a:solidFill>
              </a:rPr>
              <a:t>Fév. ? 2019</a:t>
            </a:r>
          </a:p>
          <a:p>
            <a:pPr marL="0" indent="0" rtl="0">
              <a:buNone/>
            </a:pPr>
            <a:r>
              <a:rPr lang="fr" dirty="0">
                <a:solidFill>
                  <a:srgbClr val="7030A0"/>
                </a:solidFill>
              </a:rPr>
              <a:t>À partir de 2019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ounded Rectangle 96"/>
          <p:cNvSpPr/>
          <p:nvPr/>
        </p:nvSpPr>
        <p:spPr>
          <a:xfrm>
            <a:off x="3352800" y="5257800"/>
            <a:ext cx="2438400" cy="1066800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26" name="Wave 25"/>
          <p:cNvSpPr/>
          <p:nvPr/>
        </p:nvSpPr>
        <p:spPr>
          <a:xfrm>
            <a:off x="381000" y="2286000"/>
            <a:ext cx="2286000" cy="1676400"/>
          </a:xfrm>
          <a:prstGeom prst="wave">
            <a:avLst/>
          </a:prstGeom>
          <a:solidFill>
            <a:srgbClr val="FF603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57200" y="4114800"/>
            <a:ext cx="2362200" cy="2286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6705600" y="4724400"/>
            <a:ext cx="1981200" cy="17526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6019800" y="685800"/>
            <a:ext cx="2895600" cy="3429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352800" y="762000"/>
            <a:ext cx="2133600" cy="12192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04800" y="381000"/>
            <a:ext cx="2590800" cy="1524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9" name="Flowchart: Merge 18"/>
          <p:cNvSpPr/>
          <p:nvPr/>
        </p:nvSpPr>
        <p:spPr>
          <a:xfrm>
            <a:off x="3200400" y="2667000"/>
            <a:ext cx="2590800" cy="2286000"/>
          </a:xfrm>
          <a:prstGeom prst="flowChartMerge">
            <a:avLst/>
          </a:prstGeom>
          <a:solidFill>
            <a:srgbClr val="92D050"/>
          </a:solidFill>
          <a:ln w="571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915400" cy="6629400"/>
          </a:xfrm>
        </p:spPr>
        <p:txBody>
          <a:bodyPr rtlCol="0"/>
          <a:lstStyle/>
          <a:p>
            <a:pPr algn="ctr" rtl="0">
              <a:buNone/>
            </a:pPr>
            <a:r>
              <a:rPr lang="fr"/>
              <a:t>  Une pratique émergente des RMC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400800" y="1143000"/>
            <a:ext cx="2514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rtl="0">
              <a:buNone/>
            </a:pPr>
            <a:r>
              <a:rPr lang="fr" sz="1500"/>
              <a:t>Mesure rapide </a:t>
            </a:r>
          </a:p>
          <a:p>
            <a:pPr lvl="0" rtl="0">
              <a:spcAft>
                <a:spcPts val="600"/>
              </a:spcAft>
              <a:buNone/>
            </a:pPr>
            <a:r>
              <a:rPr lang="fr" sz="1500"/>
              <a:t>d’un classement de compétences relatives à une urgence pertinente : </a:t>
            </a:r>
          </a:p>
          <a:p>
            <a:pPr marL="65088" lvl="0" indent="-65088" rtl="0">
              <a:spcAft>
                <a:spcPts val="600"/>
              </a:spcAft>
              <a:buNone/>
            </a:pPr>
            <a:r>
              <a:rPr lang="fr" sz="1500"/>
              <a:t>- technique et gestion spécifiques au contexte</a:t>
            </a:r>
          </a:p>
          <a:p>
            <a:pPr marL="65088" lvl="0" indent="-65088" rtl="0">
              <a:spcAft>
                <a:spcPts val="600"/>
              </a:spcAft>
              <a:buNone/>
            </a:pPr>
            <a:r>
              <a:rPr lang="fr" sz="1500"/>
              <a:t>- réponse psycho-sociale</a:t>
            </a:r>
          </a:p>
          <a:p>
            <a:pPr marL="114300" lvl="0" indent="-114300" rtl="0">
              <a:spcAft>
                <a:spcPts val="600"/>
              </a:spcAft>
              <a:buNone/>
            </a:pPr>
            <a:r>
              <a:rPr lang="fr" sz="1500"/>
              <a:t>- analyse et résolution du conflit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2800" y="5334000"/>
            <a:ext cx="23622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" sz="1500"/>
              <a:t>Services de coordination pertinents au niveau local (horizontaux et verticaux)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34200" y="5029200"/>
            <a:ext cx="16002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" sz="1500"/>
              <a:t>Connexion, mise en réseau, alliances (y compris le secteur privé)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2641937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" sz="1500" b="1" dirty="0"/>
              <a:t>Modifications dans </a:t>
            </a:r>
          </a:p>
          <a:p>
            <a:pPr rtl="0"/>
            <a:r>
              <a:rPr lang="fr" sz="1500" b="1" dirty="0"/>
              <a:t>les rôles d’institution, les relations, </a:t>
            </a:r>
          </a:p>
          <a:p>
            <a:pPr rtl="0"/>
            <a:r>
              <a:rPr lang="fr" sz="1500" b="1" dirty="0"/>
              <a:t>              et les systèmes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81400" y="26670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" sz="1500" b="1"/>
              <a:t>Entraide autonome par des personnes affectées  </a:t>
            </a:r>
          </a:p>
          <a:p>
            <a:pPr algn="ctr" rtl="0"/>
            <a:r>
              <a:rPr lang="fr" sz="1500" b="1"/>
              <a:t>par une crise</a:t>
            </a:r>
            <a:endParaRPr lang="en-GB" sz="15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4572000"/>
            <a:ext cx="228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" sz="1500" dirty="0"/>
              <a:t> Prise en charge pour une procédure à long terme et menée au niveau local afin d’aborder les causes principales de vulnérabilité   </a:t>
            </a:r>
          </a:p>
          <a:p>
            <a:pPr rtl="0"/>
            <a:r>
              <a:rPr lang="fr" sz="1500" dirty="0"/>
              <a:t>      et parrainage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0" y="9144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" sz="1500"/>
              <a:t>Micro-subventions urgentes collectives</a:t>
            </a:r>
            <a:endParaRPr lang="en-GB" sz="1500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" y="685800"/>
            <a:ext cx="2667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" sz="1500" dirty="0"/>
              <a:t>Informations basées sur la communauté, mobilisation et systèmes d’apprentissage </a:t>
            </a:r>
            <a:endParaRPr lang="en-GB" sz="15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514600" y="1752600"/>
            <a:ext cx="762000" cy="8382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1" idx="4"/>
          </p:cNvCxnSpPr>
          <p:nvPr/>
        </p:nvCxnSpPr>
        <p:spPr>
          <a:xfrm>
            <a:off x="4419600" y="1981200"/>
            <a:ext cx="0" cy="6096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5562600" y="3124200"/>
            <a:ext cx="609600" cy="762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5181600" y="4038600"/>
            <a:ext cx="1600200" cy="1143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667000" y="4038600"/>
            <a:ext cx="990600" cy="6096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Curved Left Arrow 97"/>
          <p:cNvSpPr/>
          <p:nvPr/>
        </p:nvSpPr>
        <p:spPr>
          <a:xfrm flipH="1">
            <a:off x="3886200" y="4572000"/>
            <a:ext cx="381000" cy="6858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chemeClr val="tx1"/>
              </a:solidFill>
            </a:endParaRPr>
          </a:p>
        </p:txBody>
      </p:sp>
      <p:sp>
        <p:nvSpPr>
          <p:cNvPr id="100" name="Curved Right Arrow 99"/>
          <p:cNvSpPr/>
          <p:nvPr/>
        </p:nvSpPr>
        <p:spPr>
          <a:xfrm rot="11027840">
            <a:off x="4745908" y="4583846"/>
            <a:ext cx="379697" cy="66210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chemeClr val="tx1"/>
              </a:solidFill>
            </a:endParaRPr>
          </a:p>
        </p:txBody>
      </p:sp>
      <p:sp>
        <p:nvSpPr>
          <p:cNvPr id="105" name="Down Arrow 104"/>
          <p:cNvSpPr/>
          <p:nvPr/>
        </p:nvSpPr>
        <p:spPr>
          <a:xfrm rot="3304455">
            <a:off x="3016354" y="6073589"/>
            <a:ext cx="139492" cy="9249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06" name="Down Arrow 105"/>
          <p:cNvSpPr/>
          <p:nvPr/>
        </p:nvSpPr>
        <p:spPr>
          <a:xfrm rot="18434311">
            <a:off x="6144411" y="5947757"/>
            <a:ext cx="105640" cy="9638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cxnSp>
        <p:nvCxnSpPr>
          <p:cNvPr id="30" name="Elbow Connector 29"/>
          <p:cNvCxnSpPr/>
          <p:nvPr/>
        </p:nvCxnSpPr>
        <p:spPr>
          <a:xfrm>
            <a:off x="3581400" y="-914400"/>
            <a:ext cx="914400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26" grpId="0" animBg="1"/>
      <p:bldP spid="23" grpId="0" animBg="1"/>
      <p:bldP spid="22" grpId="0" animBg="1"/>
      <p:bldP spid="21" grpId="0" animBg="1"/>
      <p:bldP spid="20" grpId="0" animBg="1"/>
      <p:bldP spid="19" grpId="0" animBg="1"/>
      <p:bldP spid="8" grpId="0"/>
      <p:bldP spid="12" grpId="0"/>
      <p:bldP spid="13" grpId="0"/>
      <p:bldP spid="14" grpId="0"/>
      <p:bldP spid="15" grpId="0"/>
      <p:bldP spid="16" grpId="0"/>
      <p:bldP spid="17" grpId="0"/>
      <p:bldP spid="98" grpId="0" animBg="1"/>
      <p:bldP spid="100" grpId="0" animBg="1"/>
      <p:bldP spid="105" grpId="0" animBg="1"/>
      <p:bldP spid="10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fr"/>
              <a:t>Réflexion sur la semaine – planification pour l'avenir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0" indent="0" rtl="0">
              <a:buNone/>
            </a:pPr>
            <a:r>
              <a:rPr lang="fr"/>
              <a:t>Les RMC introduisent de nouvelles approches pour répondre aux crises. De votre point de vue :</a:t>
            </a:r>
          </a:p>
          <a:p>
            <a:pPr marL="0" indent="0" rtl="0">
              <a:buNone/>
            </a:pPr>
            <a:r>
              <a:rPr lang="fr"/>
              <a:t> </a:t>
            </a:r>
          </a:p>
          <a:p>
            <a:pPr marL="514350" indent="-514350" rtl="0">
              <a:buFont typeface="+mj-lt"/>
              <a:buAutoNum type="arabicParenR"/>
            </a:pPr>
            <a:r>
              <a:rPr lang="fr"/>
              <a:t>Parmi ces nouvelles méthodes de travail, quelles sont les plus significatives et les plus intéressantes que vous souhaiterez peut-être inclure dans vos projets pilotes ?</a:t>
            </a:r>
          </a:p>
          <a:p>
            <a:pPr marL="514350" indent="-514350" rtl="0">
              <a:buNone/>
            </a:pPr>
            <a:endParaRPr lang="en-NZ" dirty="0"/>
          </a:p>
          <a:p>
            <a:pPr lvl="0" rtl="0">
              <a:buNone/>
            </a:pPr>
            <a:r>
              <a:rPr lang="fr" i="1"/>
              <a:t>… ou réflexion sur la semaine – la pratique émergente : points forts, faiblesses, incertitudes, priorités de test (5 m), travail en groupe (15 m), retour d’informations et discussion en plénière (25 m)</a:t>
            </a: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/>
              <a:t>Planification du projet pilote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514350" indent="-514350" rtl="0">
              <a:buFont typeface="+mj-lt"/>
              <a:buAutoNum type="arabicPeriod"/>
            </a:pPr>
            <a:r>
              <a:rPr lang="fr"/>
              <a:t>Quand ? – Développer un calendrier étendu</a:t>
            </a:r>
          </a:p>
          <a:p>
            <a:pPr marL="514350" indent="-514350" rtl="0">
              <a:buFont typeface="+mj-lt"/>
              <a:buAutoNum type="arabicPeriod"/>
            </a:pPr>
            <a:r>
              <a:rPr lang="fr"/>
              <a:t>Où et avec qui ? – identifier des cantons, des camps ou…</a:t>
            </a:r>
            <a:endParaRPr lang="en-US" dirty="0"/>
          </a:p>
          <a:p>
            <a:pPr marL="514350" indent="-514350" rtl="0">
              <a:buFont typeface="+mj-lt"/>
              <a:buAutoNum type="arabicPeriod"/>
            </a:pPr>
            <a:r>
              <a:rPr lang="fr"/>
              <a:t>Commencer les réunions d’introduction et le processus PALC – qui pourrait être concerné, comment allez-vous procéder ?</a:t>
            </a:r>
            <a:endParaRPr lang="en-US" dirty="0"/>
          </a:p>
          <a:p>
            <a:pPr marL="514350" indent="-514350" rtl="0">
              <a:buFont typeface="+mj-lt"/>
              <a:buAutoNum type="arabicPeriod"/>
            </a:pPr>
            <a:r>
              <a:rPr lang="fr"/>
              <a:t>Quels montants de micro-subventions voulez-vous essayer et quelle part de votre budget allez-vous leur consacrer ?</a:t>
            </a:r>
          </a:p>
          <a:p>
            <a:pPr marL="514350" indent="-514350" rtl="0">
              <a:buFont typeface="+mj-lt"/>
              <a:buAutoNum type="arabicPeriod"/>
            </a:pPr>
            <a:r>
              <a:rPr lang="fr"/>
              <a:t>Quelle formation supplémentaire pourriez-vous vous permettre – mettez-vous de côté un budget pour cela ?</a:t>
            </a:r>
            <a:endParaRPr lang="en-US" dirty="0"/>
          </a:p>
          <a:p>
            <a:pPr marL="514350" indent="-514350" rtl="0">
              <a:buFont typeface="+mj-lt"/>
              <a:buAutoNum type="arabicPeriod"/>
            </a:pPr>
            <a:r>
              <a:rPr lang="fr"/>
              <a:t>Déterminer un budget approximatif</a:t>
            </a:r>
          </a:p>
          <a:p>
            <a:pPr marL="514350" indent="-514350" rtl="0">
              <a:buFont typeface="+mj-lt"/>
              <a:buAutoNum type="arabicPeriod"/>
            </a:pPr>
            <a:r>
              <a:rPr lang="fr"/>
              <a:t>Identifier le soutien supplémentaire nécessaire</a:t>
            </a:r>
          </a:p>
          <a:p>
            <a:pPr marL="514350" indent="-514350" rtl="0">
              <a:buFont typeface="+mj-lt"/>
              <a:buAutoNum type="arabicPeriod"/>
            </a:pPr>
            <a:r>
              <a:rPr lang="fr"/>
              <a:t>S’accorder sur les prochaines étapes</a:t>
            </a:r>
          </a:p>
          <a:p>
            <a:pPr marL="514350" indent="-514350" rtl="0">
              <a:buFont typeface="+mj-lt"/>
              <a:buAutoNum type="arabicPeriod"/>
            </a:pPr>
            <a:endParaRPr lang="en-US" dirty="0"/>
          </a:p>
          <a:p>
            <a:pPr rtl="0"/>
            <a:endParaRPr lang="en-US" u="sng" dirty="0"/>
          </a:p>
          <a:p>
            <a:pPr rtl="0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fr"/>
              <a:t>Exemple de projet de calendrier</a:t>
            </a:r>
          </a:p>
          <a:p>
            <a:pPr rtl="0"/>
            <a:r>
              <a:rPr lang="fr"/>
              <a:t>Exemple de projet de plan d'action ?</a:t>
            </a:r>
          </a:p>
          <a:p>
            <a:pPr rtl="0"/>
            <a:r>
              <a:rPr lang="fr"/>
              <a:t>Exemple de budget prévisionnel</a:t>
            </a:r>
          </a:p>
          <a:p>
            <a:pPr rtl="0"/>
            <a:r>
              <a:rPr lang="fr"/>
              <a:t>Exemple de rapport préliminaire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/>
              <a:t>Adapter le DO et les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0" indent="0" rtl="0">
              <a:buNone/>
            </a:pPr>
            <a:r>
              <a:rPr lang="fr"/>
              <a:t>Pour optimiser les chances de ces nouvelles approches de travail, pensez-vous que des changements pourraient être nécessaires dans :</a:t>
            </a:r>
          </a:p>
          <a:p>
            <a:pPr marL="809625" indent="-809625" rtl="0">
              <a:buNone/>
            </a:pPr>
            <a:r>
              <a:rPr lang="fr"/>
              <a:t>     a) le style de gestion interne et les systèmes de votre organisation ?</a:t>
            </a:r>
          </a:p>
          <a:p>
            <a:pPr marL="809625" indent="-809625" rtl="0">
              <a:buNone/>
            </a:pPr>
            <a:r>
              <a:rPr lang="fr"/>
              <a:t>     b) la relation de travail entre le ministère des affaires communautaires et les ONG locales ? </a:t>
            </a:r>
          </a:p>
          <a:p>
            <a:pPr marL="809625" indent="-809625" rtl="0">
              <a:buNone/>
            </a:pPr>
            <a:r>
              <a:rPr lang="fr"/>
              <a:t>      c) la relation de travail entre les ONG locales et les communautés ?</a:t>
            </a:r>
            <a:endParaRPr lang="en-US" dirty="0"/>
          </a:p>
          <a:p>
            <a:pPr marL="514350" indent="-514350" rtl="0">
              <a:buNone/>
            </a:pPr>
            <a:r>
              <a:rPr lang="fr"/>
              <a:t> </a:t>
            </a:r>
            <a:endParaRPr lang="en-GB" dirty="0"/>
          </a:p>
          <a:p>
            <a:pPr rtl="0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fr"/>
              <a:t>Tirer des enseignements des tests réalisés concernant l'approche des RMC dans la pratique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514350" indent="-514350" rtl="0">
              <a:buNone/>
            </a:pPr>
            <a:r>
              <a:rPr lang="fr"/>
              <a:t>1.  Enregistrer ce qui a été fait (rapports des partenaires)</a:t>
            </a:r>
            <a:endParaRPr lang="en-US" dirty="0"/>
          </a:p>
          <a:p>
            <a:pPr marL="514350" indent="-514350" rtl="0">
              <a:buNone/>
            </a:pPr>
            <a:r>
              <a:rPr lang="fr"/>
              <a:t>2.  Les projets pilotes ont-ils généré l'un des avantages escomptés identifiés au cours de l'atelier ? Si oui, comment/pourquoi ? Si non, pourquoi ?</a:t>
            </a:r>
          </a:p>
          <a:p>
            <a:pPr marL="514350" indent="-514350" rtl="0">
              <a:buNone/>
            </a:pPr>
            <a:r>
              <a:rPr lang="fr"/>
              <a:t>       - Et y a-t-il eu des avantages supplémentaires ?</a:t>
            </a:r>
          </a:p>
          <a:p>
            <a:pPr marL="514350" indent="-514350" rtl="0">
              <a:buNone/>
            </a:pPr>
            <a:r>
              <a:rPr lang="fr"/>
              <a:t>3.  Les projets pilotes ont-ils réussi à surmonter les défis anticipés ? Si oui, comment/pourquoi ? Si non, pourquoi ?</a:t>
            </a:r>
          </a:p>
          <a:p>
            <a:pPr marL="514350" indent="-514350" rtl="0">
              <a:buNone/>
            </a:pPr>
            <a:r>
              <a:rPr lang="fr"/>
              <a:t>       - et y a-t-il eu des problèmes supplémentaires ?</a:t>
            </a:r>
          </a:p>
          <a:p>
            <a:pPr marL="514350" indent="-514350" rtl="0">
              <a:buAutoNum type="arabicPeriod" startAt="4"/>
            </a:pPr>
            <a:r>
              <a:rPr lang="fr"/>
              <a:t>Quelles idées pour améliorer cela ?</a:t>
            </a:r>
          </a:p>
          <a:p>
            <a:pPr marL="514350" indent="-514350" rtl="0">
              <a:buAutoNum type="arabicPeriod" startAt="4"/>
            </a:pPr>
            <a:r>
              <a:rPr lang="fr"/>
              <a:t>Que pouvons-nous apprendre sur le DO interne et les relations pour les RMC ?</a:t>
            </a:r>
          </a:p>
          <a:p>
            <a:pPr rtl="0"/>
            <a:endParaRPr lang="en-NZ" dirty="0"/>
          </a:p>
          <a:p>
            <a:pPr rtl="0"/>
            <a:endParaRPr lang="en-NZ" dirty="0"/>
          </a:p>
          <a:p>
            <a:pPr rtl="0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rtl="0">
              <a:buNone/>
            </a:pPr>
            <a:r>
              <a:rPr lang="fr"/>
              <a:t>Atelier de réflexion post-pilote pour partager des expériences, affiner les méthodologies de travail et planifier la reproduction à plus grande échelle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417</Words>
  <Application>Microsoft Office PowerPoint</Application>
  <PresentationFormat>On-screen Show (4:3)</PresentationFormat>
  <Paragraphs>105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Jour 6</vt:lpstr>
      <vt:lpstr>Principales étapes du processus de co-conception</vt:lpstr>
      <vt:lpstr>PowerPoint Presentation</vt:lpstr>
      <vt:lpstr>Réflexion sur la semaine – planification pour l'avenir</vt:lpstr>
      <vt:lpstr>Planification du projet pilote</vt:lpstr>
      <vt:lpstr>PowerPoint Presentation</vt:lpstr>
      <vt:lpstr>Adapter le DO et les relations</vt:lpstr>
      <vt:lpstr>Tirer des enseignements des tests réalisés concernant l'approche des RMC dans la pratique</vt:lpstr>
      <vt:lpstr>PowerPoint Presentation</vt:lpstr>
      <vt:lpstr>PowerPoint Presentation</vt:lpstr>
      <vt:lpstr>Dieu merci…..</vt:lpstr>
      <vt:lpstr>Évaluation de l'atelier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2019-02-11T10:18:41Z</dcterms:created>
  <dcterms:modified xsi:type="dcterms:W3CDTF">2019-02-12T10:30:15Z</dcterms:modified>
</cp:coreProperties>
</file>