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9"/>
  </p:notesMasterIdLst>
  <p:handoutMasterIdLst>
    <p:handoutMasterId r:id="rId30"/>
  </p:handoutMasterIdLst>
  <p:sldIdLst>
    <p:sldId id="311" r:id="rId2"/>
    <p:sldId id="312" r:id="rId3"/>
    <p:sldId id="313" r:id="rId4"/>
    <p:sldId id="315" r:id="rId5"/>
    <p:sldId id="316" r:id="rId6"/>
    <p:sldId id="340" r:id="rId7"/>
    <p:sldId id="318" r:id="rId8"/>
    <p:sldId id="336" r:id="rId9"/>
    <p:sldId id="354" r:id="rId10"/>
    <p:sldId id="352" r:id="rId11"/>
    <p:sldId id="320" r:id="rId12"/>
    <p:sldId id="355" r:id="rId13"/>
    <p:sldId id="356" r:id="rId14"/>
    <p:sldId id="357" r:id="rId15"/>
    <p:sldId id="327" r:id="rId16"/>
    <p:sldId id="279" r:id="rId17"/>
    <p:sldId id="330" r:id="rId18"/>
    <p:sldId id="332" r:id="rId19"/>
    <p:sldId id="331" r:id="rId20"/>
    <p:sldId id="323" r:id="rId21"/>
    <p:sldId id="350" r:id="rId22"/>
    <p:sldId id="324" r:id="rId23"/>
    <p:sldId id="343" r:id="rId24"/>
    <p:sldId id="339" r:id="rId25"/>
    <p:sldId id="383" r:id="rId26"/>
    <p:sldId id="360" r:id="rId27"/>
    <p:sldId id="363" r:id="rId28"/>
  </p:sldIdLst>
  <p:sldSz cx="9144000" cy="6858000" type="screen4x3"/>
  <p:notesSz cx="6858000" cy="9144000"/>
  <p:defaultTex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71" autoAdjust="0"/>
    <p:restoredTop sz="86016" autoAdjust="0"/>
  </p:normalViewPr>
  <p:slideViewPr>
    <p:cSldViewPr>
      <p:cViewPr varScale="1">
        <p:scale>
          <a:sx n="59" d="100"/>
          <a:sy n="59" d="100"/>
        </p:scale>
        <p:origin x="444" y="4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52" d="100"/>
          <a:sy n="52" d="100"/>
        </p:scale>
        <p:origin x="-285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r>
              <a:rPr lang="en-GB"/>
              <a:t>21/11/2018</a:t>
            </a: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2703F1D2-4CB7-4E71-92E2-337E2422B7BA}" type="slidenum">
              <a:rPr lang="en-GB" smtClean="0"/>
              <a:pPr/>
              <a:t>‹#›</a:t>
            </a:fld>
            <a:endParaRPr lang="en-GB"/>
          </a:p>
        </p:txBody>
      </p:sp>
    </p:spTree>
    <p:extLst>
      <p:ext uri="{BB962C8B-B14F-4D97-AF65-F5344CB8AC3E}">
        <p14:creationId xmlns:p14="http://schemas.microsoft.com/office/powerpoint/2010/main" val="17943533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r>
              <a:rPr lang="en-GB"/>
              <a:t>21/11/2018</a:t>
            </a: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rtl="0"/>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B7877386-3080-40A6-81C4-6DC7A47E26BD}" type="slidenum">
              <a:rPr lang="en-GB" smtClean="0"/>
              <a:pPr/>
              <a:t>‹#›</a:t>
            </a:fld>
            <a:endParaRPr lang="en-GB"/>
          </a:p>
        </p:txBody>
      </p:sp>
    </p:spTree>
    <p:extLst>
      <p:ext uri="{BB962C8B-B14F-4D97-AF65-F5344CB8AC3E}">
        <p14:creationId xmlns:p14="http://schemas.microsoft.com/office/powerpoint/2010/main" val="21536061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   </a:t>
            </a:r>
          </a:p>
        </p:txBody>
      </p:sp>
      <p:sp>
        <p:nvSpPr>
          <p:cNvPr id="4" name="Slide Number Placeholder 3"/>
          <p:cNvSpPr>
            <a:spLocks noGrp="1"/>
          </p:cNvSpPr>
          <p:nvPr>
            <p:ph type="sldNum" sz="quarter" idx="10"/>
          </p:nvPr>
        </p:nvSpPr>
        <p:spPr/>
        <p:txBody>
          <a:bodyPr/>
          <a:lstStyle/>
          <a:p>
            <a:pPr rtl="0"/>
            <a:fld id="{B7877386-3080-40A6-81C4-6DC7A47E26BD}" type="slidenum">
              <a:rPr lang="en-GB" smtClean="0"/>
              <a:pPr rtl="0"/>
              <a:t>1</a:t>
            </a:fld>
            <a:endParaRPr lang="en-GB"/>
          </a:p>
        </p:txBody>
      </p:sp>
    </p:spTree>
    <p:extLst>
      <p:ext uri="{BB962C8B-B14F-4D97-AF65-F5344CB8AC3E}">
        <p14:creationId xmlns:p14="http://schemas.microsoft.com/office/powerpoint/2010/main" val="25101665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lvl="0" rtl="0"/>
            <a:r>
              <a:rPr lang="fr" sz="1200" kern="1200">
                <a:solidFill>
                  <a:schemeClr val="tx1"/>
                </a:solidFill>
                <a:latin typeface="+mn-lt"/>
                <a:ea typeface="+mn-ea"/>
                <a:cs typeface="+mn-cs"/>
              </a:rPr>
              <a:t>Séance de discussion plénière</a:t>
            </a:r>
            <a:endParaRPr lang="en-US" sz="1200" kern="1200" dirty="0">
              <a:solidFill>
                <a:schemeClr val="tx1"/>
              </a:solidFill>
              <a:latin typeface="+mn-lt"/>
              <a:ea typeface="+mn-ea"/>
              <a:cs typeface="+mn-cs"/>
            </a:endParaRPr>
          </a:p>
          <a:p>
            <a:pPr lvl="0" rtl="0"/>
            <a:r>
              <a:rPr lang="fr" sz="1200" kern="1200">
                <a:solidFill>
                  <a:schemeClr val="tx1"/>
                </a:solidFill>
                <a:latin typeface="+mn-lt"/>
                <a:ea typeface="+mn-ea"/>
                <a:cs typeface="+mn-cs"/>
              </a:rPr>
              <a:t>Utilisez des chiffres (études) et l'expérience réelle. Il est nécessaire de trouver des études de cas.</a:t>
            </a:r>
            <a:endParaRPr lang="en-US" sz="1200" kern="1200" dirty="0">
              <a:solidFill>
                <a:schemeClr val="tx1"/>
              </a:solidFill>
              <a:latin typeface="+mn-lt"/>
              <a:ea typeface="+mn-ea"/>
              <a:cs typeface="+mn-cs"/>
            </a:endParaRPr>
          </a:p>
          <a:p>
            <a:pPr rtl="0"/>
            <a:endParaRPr lang="en-NZ" dirty="0"/>
          </a:p>
          <a:p>
            <a:pPr rtl="0"/>
            <a:r>
              <a:rPr lang="fr"/>
              <a:t>... vous pouvez montrer (à la fin de la journée) la courte vidéo de discussion TED de 12 minutes de Peter Walker de Tufts qui apporte d’autres exemples à ce sujet sur : https://www.youtube.com/watch?v=vCGJRIVdOpc</a:t>
            </a:r>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14</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228600" lvl="0" indent="-228600" rtl="0">
              <a:buFont typeface="Arial" pitchFamily="34" charset="0"/>
              <a:buChar char="•"/>
            </a:pPr>
            <a:r>
              <a:rPr lang="fr" sz="1200" kern="1200">
                <a:solidFill>
                  <a:schemeClr val="tx1"/>
                </a:solidFill>
                <a:latin typeface="+mn-lt"/>
                <a:ea typeface="+mn-ea"/>
                <a:cs typeface="+mn-cs"/>
              </a:rPr>
              <a:t>Facultatif : vous pouvez définir collectivement chaque définition. Seulement si vous avez le temps et que vous estimez que c'est important. Cela prend du temps. Vous pouvez diviser en groupes et attribuer un terme à chacun. Ils doivent indiquer « comment ils décriraient le concept à leur voisin ». Utilisez un langage simple, juste des points clés. Pas de débat. </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Les concepts sont relatifs, ils signifient différentes choses pour différentes personnes</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Localisation : concept général pour de nombreuses approches visant à donner plus de ressources et de responsabilité (CHS) aux acteurs locaux</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Mené au niveau local : appropriation, gestion et leadership des acteurs locaux (y compris le gouvernement)   </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RMC : soutien de la réponse communautaire lorsque la réponse du survivant éloigne un peu plus la localisation de la population concernée</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Lien humanitaire-développement : le fossé est une fiction, cela n’a aucun sens pour les populations concernées, c’est un fossé sectoriel de l’aide. Le lien met l'accent sur le chevauchement entre les méthodes de travail humanitaires à court terme et le développement à long terme, qui se penche sur les causes principales des vulnérabilités.</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Crise : nous utilisons ce mot plutôt que humanitaire ou catastrophe, car il rend mieux compte de la façon dont les gens perçoivent leur condition et évite le fossé et le langage liés au développement humanitaire. La crise peut être immédiate, grave, chronique.</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15</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lvl="0" rtl="0"/>
            <a:r>
              <a:rPr lang="fr" sz="1200" kern="1200">
                <a:solidFill>
                  <a:schemeClr val="tx1"/>
                </a:solidFill>
                <a:latin typeface="+mn-lt"/>
                <a:ea typeface="+mn-ea"/>
                <a:cs typeface="+mn-cs"/>
              </a:rPr>
              <a:t>La diapositive présente la façon dont L2GP apprend à utiliser le terme résilience dans ses ateliers</a:t>
            </a:r>
            <a:endParaRPr lang="en-US" sz="1200" kern="1200" dirty="0">
              <a:solidFill>
                <a:schemeClr val="tx1"/>
              </a:solidFill>
              <a:latin typeface="+mn-lt"/>
              <a:ea typeface="+mn-ea"/>
              <a:cs typeface="+mn-cs"/>
            </a:endParaRPr>
          </a:p>
          <a:p>
            <a:pPr lvl="0" rtl="0"/>
            <a:r>
              <a:rPr lang="fr" sz="1200" kern="1200">
                <a:solidFill>
                  <a:schemeClr val="tx1"/>
                </a:solidFill>
                <a:latin typeface="+mn-lt"/>
                <a:ea typeface="+mn-ea"/>
                <a:cs typeface="+mn-cs"/>
              </a:rPr>
              <a:t>Sinon, nous pourrions présenter :</a:t>
            </a:r>
            <a:endParaRPr lang="en-US" sz="1200" kern="1200" dirty="0">
              <a:solidFill>
                <a:schemeClr val="tx1"/>
              </a:solidFill>
              <a:latin typeface="+mn-lt"/>
              <a:ea typeface="+mn-ea"/>
              <a:cs typeface="+mn-cs"/>
            </a:endParaRPr>
          </a:p>
          <a:p>
            <a:pPr lvl="1" rtl="0"/>
            <a:r>
              <a:rPr lang="fr" sz="1200" kern="1200">
                <a:solidFill>
                  <a:schemeClr val="tx1"/>
                </a:solidFill>
                <a:latin typeface="+mn-lt"/>
                <a:ea typeface="+mn-ea"/>
                <a:cs typeface="+mn-cs"/>
              </a:rPr>
              <a:t>Le modèle AAT : absorber (réponse), adapter (rétablissement), transformer (à long terme)</a:t>
            </a:r>
            <a:endParaRPr lang="en-US" sz="1200" kern="1200" dirty="0">
              <a:solidFill>
                <a:schemeClr val="tx1"/>
              </a:solidFill>
              <a:latin typeface="+mn-lt"/>
              <a:ea typeface="+mn-ea"/>
              <a:cs typeface="+mn-cs"/>
            </a:endParaRPr>
          </a:p>
          <a:p>
            <a:pPr lvl="1" rtl="0"/>
            <a:r>
              <a:rPr lang="fr" sz="1200" kern="1200">
                <a:solidFill>
                  <a:schemeClr val="tx1"/>
                </a:solidFill>
                <a:latin typeface="+mn-lt"/>
                <a:ea typeface="+mn-ea"/>
                <a:cs typeface="+mn-cs"/>
              </a:rPr>
              <a:t>La définition de la recherche KCL donnée par certaines survivants : « Les survivants d’une crise estimaient que résilience signifiait à la fois indépendance et soutien lorsque cela est nécessaire » ou « résilience, c’est avoir les compétences et la capacité de prendre soin de soi tout en sachant où et comment demander de l'aide »</a:t>
            </a:r>
            <a:endParaRPr lang="en-US" sz="1200" kern="1200" dirty="0">
              <a:solidFill>
                <a:schemeClr val="tx1"/>
              </a:solidFill>
              <a:latin typeface="+mn-lt"/>
              <a:ea typeface="+mn-ea"/>
              <a:cs typeface="+mn-cs"/>
            </a:endParaRPr>
          </a:p>
          <a:p>
            <a:pPr lvl="0" rtl="0"/>
            <a:r>
              <a:rPr lang="fr" sz="1200" kern="1200">
                <a:solidFill>
                  <a:schemeClr val="tx1"/>
                </a:solidFill>
                <a:latin typeface="+mn-lt"/>
                <a:ea typeface="+mn-ea"/>
                <a:cs typeface="+mn-cs"/>
              </a:rPr>
              <a:t>Ramenez la définition à la façon dont les gens la définissent ou lui donnent un sens.</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16</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228600" marR="0" lvl="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fr" sz="1200" dirty="0">
                <a:latin typeface="+mn-lt"/>
              </a:rPr>
              <a:t>Dans chaque communauté, il existe différentes structures et réseaux, à la fois privés (famille, amis, etc.) et organisationnels (travail, autorités, ONG, etc.) qui peuvent aider les personnes et les communautés en période de crise. </a:t>
            </a:r>
          </a:p>
          <a:p>
            <a:pPr marL="228600" lvl="0" indent="-228600" rtl="0">
              <a:buFont typeface="Arial" pitchFamily="34" charset="0"/>
              <a:buChar char="•"/>
            </a:pPr>
            <a:r>
              <a:rPr lang="fr" sz="1200" kern="1200" dirty="0">
                <a:solidFill>
                  <a:schemeClr val="tx1"/>
                </a:solidFill>
                <a:latin typeface="+mn-lt"/>
                <a:ea typeface="+mn-ea"/>
                <a:cs typeface="+mn-cs"/>
              </a:rPr>
              <a:t>La communauté est un terme relatif. Il y a beaucoup de communautés et nous faisons partie de nombreuses communautés. La communauté est un aspect qui nous rassemble, nous sommes interconnectés, nous faisons partie de différents réseaux. </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dirty="0">
                <a:solidFill>
                  <a:schemeClr val="tx1"/>
                </a:solidFill>
                <a:latin typeface="+mn-lt"/>
                <a:ea typeface="+mn-ea"/>
                <a:cs typeface="+mn-cs"/>
              </a:rPr>
              <a:t>Lorsque nous faisons partie de communautés, notre résilience est plus forte</a:t>
            </a:r>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latin typeface="+mn-lt"/>
            </a:endParaRPr>
          </a:p>
          <a:p>
            <a:pPr rtl="0"/>
            <a:endParaRPr lang="en-US" dirty="0"/>
          </a:p>
        </p:txBody>
      </p:sp>
      <p:sp>
        <p:nvSpPr>
          <p:cNvPr id="4" name="Slide Number Placeholder 3"/>
          <p:cNvSpPr>
            <a:spLocks noGrp="1"/>
          </p:cNvSpPr>
          <p:nvPr>
            <p:ph type="sldNum" sz="quarter" idx="10"/>
          </p:nvPr>
        </p:nvSpPr>
        <p:spPr/>
        <p:txBody>
          <a:bodyPr rtlCol="0"/>
          <a:lstStyle/>
          <a:p>
            <a:pPr rtl="0"/>
            <a:fld id="{7148409E-BF21-4EE3-8C85-4CC125F12ED3}" type="slidenum">
              <a:rPr lang="sv-SE" smtClean="0"/>
              <a:pPr rtl="0"/>
              <a:t>17</a:t>
            </a:fld>
            <a:endParaRPr lang="sv-SE"/>
          </a:p>
        </p:txBody>
      </p:sp>
    </p:spTree>
    <p:extLst>
      <p:ext uri="{BB962C8B-B14F-4D97-AF65-F5344CB8AC3E}">
        <p14:creationId xmlns:p14="http://schemas.microsoft.com/office/powerpoint/2010/main" val="39967969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r>
              <a:rPr lang="fr" dirty="0"/>
              <a:t>Les réseaux communautaires et familiaux qui fournissent un soutien et des soins aux personnes sont perturbés et incapables de fonctionner correctement, ce qui accroît le sabotage de la résilience sociale. Fondamentalement, nous pensons que le cœur de la résilience consiste à permettre aux communautés de reconstruire leurs relations, leur voix et leurs ressources, en restaurant l'espoir, la dignité et la sécurité. Sans le côté social de la résilience, il n'y a pas de reprise holistique.</a:t>
            </a:r>
          </a:p>
          <a:p>
            <a:pPr rtl="0"/>
            <a:endParaRPr lang="en-GB" dirty="0"/>
          </a:p>
          <a:p>
            <a:pPr rtl="0"/>
            <a:r>
              <a:rPr lang="fr" sz="1200" kern="1200" dirty="0">
                <a:solidFill>
                  <a:schemeClr val="tx1"/>
                </a:solidFill>
                <a:latin typeface="+mn-lt"/>
                <a:ea typeface="+mn-ea"/>
                <a:cs typeface="+mn-cs"/>
              </a:rPr>
              <a:t>La communauté pendant la crise</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 Dans une communauté « saine », les différents réseaux sont plus forts et « sûrs », l’individu seul tombe</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Mais pendant une crise, certains réseaux peuvent se désintégrer, comme lors d'un déplacement</a:t>
            </a:r>
            <a:endParaRPr lang="en-US" sz="1200" kern="1200" dirty="0">
              <a:solidFill>
                <a:schemeClr val="tx1"/>
              </a:solidFill>
              <a:latin typeface="+mn-lt"/>
              <a:ea typeface="+mn-ea"/>
              <a:cs typeface="+mn-cs"/>
            </a:endParaRPr>
          </a:p>
          <a:p>
            <a:pPr lvl="0" rtl="0"/>
            <a:r>
              <a:rPr lang="fr" sz="1200" kern="1200" dirty="0">
                <a:solidFill>
                  <a:schemeClr val="tx1"/>
                </a:solidFill>
                <a:latin typeface="+mn-lt"/>
                <a:ea typeface="+mn-ea"/>
                <a:cs typeface="+mn-cs"/>
              </a:rPr>
              <a:t>Notre réponse à la crise doit connaître ces réseaux et les soutenir</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7148409E-BF21-4EE3-8C85-4CC125F12ED3}" type="slidenum">
              <a:rPr lang="sv-SE" smtClean="0"/>
              <a:pPr rtl="0"/>
              <a:t>18</a:t>
            </a:fld>
            <a:endParaRPr lang="sv-SE"/>
          </a:p>
        </p:txBody>
      </p:sp>
    </p:spTree>
    <p:extLst>
      <p:ext uri="{BB962C8B-B14F-4D97-AF65-F5344CB8AC3E}">
        <p14:creationId xmlns:p14="http://schemas.microsoft.com/office/powerpoint/2010/main" val="4156804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 sz="1200">
                <a:latin typeface="+mn-lt"/>
              </a:rPr>
              <a:t>Ce filet de sécurité empêche les personnes de tomber et aide également les personnes à se rétablir et à pouvoir monter plus haut dans le triangle.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latin typeface="+mn-lt"/>
            </a:endParaRPr>
          </a:p>
          <a:p>
            <a:pPr rtl="0"/>
            <a:endParaRPr lang="en-US" dirty="0"/>
          </a:p>
        </p:txBody>
      </p:sp>
      <p:sp>
        <p:nvSpPr>
          <p:cNvPr id="4" name="Slide Number Placeholder 3"/>
          <p:cNvSpPr>
            <a:spLocks noGrp="1"/>
          </p:cNvSpPr>
          <p:nvPr>
            <p:ph type="sldNum" sz="quarter" idx="10"/>
          </p:nvPr>
        </p:nvSpPr>
        <p:spPr/>
        <p:txBody>
          <a:bodyPr rtlCol="0"/>
          <a:lstStyle/>
          <a:p>
            <a:pPr rtl="0"/>
            <a:fld id="{7148409E-BF21-4EE3-8C85-4CC125F12ED3}" type="slidenum">
              <a:rPr lang="sv-SE" smtClean="0"/>
              <a:pPr rtl="0"/>
              <a:t>19</a:t>
            </a:fld>
            <a:endParaRPr lang="sv-SE"/>
          </a:p>
        </p:txBody>
      </p:sp>
    </p:spTree>
    <p:extLst>
      <p:ext uri="{BB962C8B-B14F-4D97-AF65-F5344CB8AC3E}">
        <p14:creationId xmlns:p14="http://schemas.microsoft.com/office/powerpoint/2010/main" val="7703360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lvl="0" rtl="0"/>
            <a:r>
              <a:rPr lang="fr" sz="1200" kern="1200">
                <a:solidFill>
                  <a:schemeClr val="tx1"/>
                </a:solidFill>
                <a:latin typeface="+mn-lt"/>
                <a:ea typeface="+mn-ea"/>
                <a:cs typeface="+mn-cs"/>
              </a:rPr>
              <a:t>Plusieurs initiatives ont identifié ces concepts comme étant essentiels pour rendre la réponse humanitaire plus pertinente pour la perception de la crise par la population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20</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228600" lvl="0" indent="-228600" rtl="0">
              <a:buFont typeface="Arial" pitchFamily="34" charset="0"/>
              <a:buChar char="•"/>
            </a:pPr>
            <a:r>
              <a:rPr lang="fr" sz="1200" kern="1200">
                <a:solidFill>
                  <a:schemeClr val="tx1"/>
                </a:solidFill>
                <a:latin typeface="+mn-lt"/>
                <a:ea typeface="+mn-ea"/>
                <a:cs typeface="+mn-cs"/>
              </a:rPr>
              <a:t>Retour à des exemples pratiques</a:t>
            </a:r>
            <a:endParaRPr lang="en-US" sz="1200" kern="1200" dirty="0">
              <a:solidFill>
                <a:schemeClr val="tx1"/>
              </a:solidFill>
              <a:latin typeface="+mn-lt"/>
              <a:ea typeface="+mn-ea"/>
              <a:cs typeface="+mn-cs"/>
            </a:endParaRPr>
          </a:p>
          <a:p>
            <a:pPr marL="228600" indent="-228600" rtl="0">
              <a:buFont typeface="Arial" pitchFamily="34" charset="0"/>
              <a:buChar char="•"/>
            </a:pPr>
            <a:r>
              <a:rPr lang="fr" sz="1200" kern="1200">
                <a:solidFill>
                  <a:schemeClr val="tx1"/>
                </a:solidFill>
                <a:latin typeface="+mn-lt"/>
                <a:ea typeface="+mn-ea"/>
                <a:cs typeface="+mn-cs"/>
              </a:rPr>
              <a:t>La séance peut se faire en plénière ou en deux groupes parallèles pour gagner du temps</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Nous pouvons nous concentrer sur les défis organisationnels internes si cela est réalisé avec une seule organisation</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22</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23</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228600" lvl="0" indent="-228600" rtl="0">
              <a:buFont typeface="Arial" pitchFamily="34" charset="0"/>
              <a:buChar char="•"/>
            </a:pPr>
            <a:r>
              <a:rPr lang="fr" sz="1200" kern="1200">
                <a:solidFill>
                  <a:schemeClr val="tx1"/>
                </a:solidFill>
                <a:latin typeface="+mn-lt"/>
                <a:ea typeface="+mn-ea"/>
                <a:cs typeface="+mn-cs"/>
              </a:rPr>
              <a:t>Elle s'appuie sur les avantages et les défis identifiés</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Une approche issue de l'expérience sur le terrain </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Elle s'appuie sur des approches pratiques tirées d'outils d'aide humanitaire et de développement</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24</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228600" marR="0" lvl="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fr" sz="1200" kern="1200" dirty="0">
                <a:solidFill>
                  <a:schemeClr val="tx1"/>
                </a:solidFill>
                <a:latin typeface="+mn-lt"/>
                <a:ea typeface="+mn-ea"/>
                <a:cs typeface="+mn-cs"/>
              </a:rPr>
              <a:t>nous pouvons définir ensemble la co-conception</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dirty="0">
                <a:solidFill>
                  <a:schemeClr val="tx1"/>
                </a:solidFill>
                <a:latin typeface="+mn-lt"/>
                <a:ea typeface="+mn-ea"/>
                <a:cs typeface="+mn-cs"/>
              </a:rPr>
              <a:t>1. Co-concevoir l'approche pour l’adapter au contexte ; </a:t>
            </a:r>
          </a:p>
          <a:p>
            <a:pPr marL="228600" lvl="0" indent="-228600" rtl="0">
              <a:buFont typeface="Arial" pitchFamily="34" charset="0"/>
              <a:buChar char="•"/>
            </a:pPr>
            <a:r>
              <a:rPr lang="fr" sz="1200" kern="1200" dirty="0">
                <a:solidFill>
                  <a:schemeClr val="tx1"/>
                </a:solidFill>
                <a:latin typeface="+mn-lt"/>
                <a:ea typeface="+mn-ea"/>
                <a:cs typeface="+mn-cs"/>
              </a:rPr>
              <a:t>2. Développer les capacités des participants pour mettre en œuvre l'approche</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dirty="0">
                <a:solidFill>
                  <a:schemeClr val="tx1"/>
                </a:solidFill>
                <a:latin typeface="+mn-lt"/>
                <a:ea typeface="+mn-ea"/>
                <a:cs typeface="+mn-cs"/>
              </a:rPr>
              <a:t>Insister sur l’apprentissage par la pratique comme le meilleur moyen d’apprendre et de changer les pratiques (apprentissage LPRR et DEPP)</a:t>
            </a:r>
            <a:endParaRPr lang="en-US" sz="1200" kern="1200" dirty="0">
              <a:solidFill>
                <a:schemeClr val="tx1"/>
              </a:solidFill>
              <a:latin typeface="+mn-lt"/>
              <a:ea typeface="+mn-ea"/>
              <a:cs typeface="+mn-cs"/>
            </a:endParaRPr>
          </a:p>
          <a:p>
            <a:pPr lvl="0" rtl="0"/>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0" lvl="0" indent="0" algn="l" rtl="0">
              <a:lnSpc>
                <a:spcPct val="110000"/>
              </a:lnSpc>
              <a:spcBef>
                <a:spcPts val="0"/>
              </a:spcBef>
              <a:buNone/>
            </a:pPr>
            <a:r>
              <a:rPr lang="en-US" b="1" dirty="0"/>
              <a:t>A</a:t>
            </a:r>
            <a:r>
              <a:rPr lang="fr" b="1" dirty="0"/>
              <a:t>nalyse, gestion de l’Information, mobilisation et systèmes d’apprentissage au niveau communautaire</a:t>
            </a:r>
          </a:p>
          <a:p>
            <a:pPr marL="0" lvl="0" indent="0" rtl="0">
              <a:lnSpc>
                <a:spcPct val="110000"/>
              </a:lnSpc>
              <a:spcBef>
                <a:spcPts val="0"/>
              </a:spcBef>
              <a:buFont typeface="Arial" pitchFamily="34" charset="0"/>
              <a:buChar char="•"/>
            </a:pPr>
            <a:r>
              <a:rPr lang="fr" sz="1200" dirty="0"/>
              <a:t>      Support aux communautés pour </a:t>
            </a:r>
            <a:r>
              <a:rPr lang="fr" sz="1200" i="0" dirty="0"/>
              <a:t>initier</a:t>
            </a:r>
            <a:r>
              <a:rPr lang="fr" sz="1200" dirty="0"/>
              <a:t> </a:t>
            </a:r>
            <a:r>
              <a:rPr lang="fr" sz="1000" dirty="0"/>
              <a:t>promptement</a:t>
            </a:r>
            <a:r>
              <a:rPr lang="fr" sz="1200" dirty="0"/>
              <a:t> (et soutenir) leur propre analyse rapide de</a:t>
            </a:r>
            <a:r>
              <a:rPr lang="fr" sz="1200" baseline="0" dirty="0"/>
              <a:t> la </a:t>
            </a:r>
            <a:r>
              <a:rPr lang="fr" sz="1200" dirty="0"/>
              <a:t>situation et enquête appréciative</a:t>
            </a:r>
          </a:p>
          <a:p>
            <a:pPr marL="293688" indent="-293688" rtl="0">
              <a:buFont typeface="Arial" pitchFamily="34" charset="0"/>
              <a:buChar char="•"/>
            </a:pPr>
            <a:r>
              <a:rPr lang="fr" sz="1200" dirty="0"/>
              <a:t>Génération</a:t>
            </a:r>
            <a:r>
              <a:rPr lang="fr" sz="1200" baseline="0" dirty="0"/>
              <a:t> </a:t>
            </a:r>
            <a:r>
              <a:rPr lang="fr" sz="1200" dirty="0"/>
              <a:t> de nouvelles ou de plus grandes initiatives</a:t>
            </a:r>
            <a:endParaRPr lang="en-GB" sz="1200" dirty="0"/>
          </a:p>
          <a:p>
            <a:pPr marL="293688" indent="-293688" rtl="0">
              <a:buFont typeface="Arial" pitchFamily="34" charset="0"/>
              <a:buChar char="•"/>
            </a:pPr>
            <a:r>
              <a:rPr lang="fr" sz="1200" dirty="0"/>
              <a:t>Apprentissage à partir des réponses immédiates</a:t>
            </a:r>
          </a:p>
          <a:p>
            <a:pPr marL="293688" indent="-293688" rtl="0">
              <a:buFont typeface="Arial" pitchFamily="34" charset="0"/>
              <a:buChar char="•"/>
            </a:pPr>
            <a:r>
              <a:rPr lang="fr" sz="1200" dirty="0"/>
              <a:t>Analyse des lacunes</a:t>
            </a:r>
          </a:p>
          <a:p>
            <a:pPr marL="293688" indent="-293688" rtl="0">
              <a:buFont typeface="Arial" pitchFamily="34" charset="0"/>
              <a:buChar char="•"/>
            </a:pPr>
            <a:r>
              <a:rPr lang="fr" sz="1200" dirty="0"/>
              <a:t>Problèmes de pouvoir</a:t>
            </a:r>
            <a:r>
              <a:rPr lang="fr" sz="1200" baseline="0" dirty="0"/>
              <a:t> (autorité)</a:t>
            </a:r>
            <a:r>
              <a:rPr lang="fr" sz="1200" dirty="0"/>
              <a:t> et relationnels, systèmes de redevabilité</a:t>
            </a:r>
          </a:p>
          <a:p>
            <a:pPr marL="293688" indent="-293688" rtl="0">
              <a:buFont typeface="Arial" pitchFamily="34" charset="0"/>
              <a:buChar char="•"/>
            </a:pPr>
            <a:r>
              <a:rPr lang="fr" sz="1200" dirty="0"/>
              <a:t>Sensibilité au conflit</a:t>
            </a:r>
          </a:p>
        </p:txBody>
      </p:sp>
      <p:sp>
        <p:nvSpPr>
          <p:cNvPr id="4" name="Slide Number Placeholder 3"/>
          <p:cNvSpPr>
            <a:spLocks noGrp="1"/>
          </p:cNvSpPr>
          <p:nvPr>
            <p:ph type="sldNum" sz="quarter" idx="10"/>
          </p:nvPr>
        </p:nvSpPr>
        <p:spPr/>
        <p:txBody>
          <a:bodyPr rtlCol="0"/>
          <a:lstStyle/>
          <a:p>
            <a:pPr rtl="0"/>
            <a:fld id="{188EDC54-348B-4434-9C10-97BC64BC024A}" type="slidenum">
              <a:rPr lang="en-GB" smtClean="0"/>
              <a:pPr rtl="0"/>
              <a:t>25</a:t>
            </a:fld>
            <a:endParaRPr lang="en-GB"/>
          </a:p>
        </p:txBody>
      </p:sp>
    </p:spTree>
    <p:extLst>
      <p:ext uri="{BB962C8B-B14F-4D97-AF65-F5344CB8AC3E}">
        <p14:creationId xmlns:p14="http://schemas.microsoft.com/office/powerpoint/2010/main" val="40077686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lvl="0" rtl="0"/>
            <a:r>
              <a:rPr lang="fr" sz="1200" kern="1200">
                <a:solidFill>
                  <a:schemeClr val="tx1"/>
                </a:solidFill>
                <a:latin typeface="+mn-lt"/>
                <a:ea typeface="+mn-ea"/>
                <a:cs typeface="+mn-cs"/>
              </a:rPr>
              <a:t>Présentez la diapositive</a:t>
            </a:r>
            <a:endParaRPr lang="en-US" sz="1200" kern="1200" dirty="0">
              <a:solidFill>
                <a:schemeClr val="tx1"/>
              </a:solidFill>
              <a:latin typeface="+mn-lt"/>
              <a:ea typeface="+mn-ea"/>
              <a:cs typeface="+mn-cs"/>
            </a:endParaRPr>
          </a:p>
          <a:p>
            <a:pPr lvl="0" rtl="0"/>
            <a:r>
              <a:rPr lang="fr" sz="1200" kern="1200">
                <a:solidFill>
                  <a:schemeClr val="tx1"/>
                </a:solidFill>
                <a:latin typeface="+mn-lt"/>
                <a:ea typeface="+mn-ea"/>
                <a:cs typeface="+mn-cs"/>
              </a:rPr>
              <a:t>Ajoutez « espace sûr » et « l'approche est déterminée par la demande » </a:t>
            </a:r>
            <a:endParaRPr lang="en-US" sz="1200" kern="1200" dirty="0">
              <a:solidFill>
                <a:schemeClr val="tx1"/>
              </a:solidFill>
              <a:latin typeface="+mn-lt"/>
              <a:ea typeface="+mn-ea"/>
              <a:cs typeface="+mn-cs"/>
            </a:endParaRPr>
          </a:p>
          <a:p>
            <a:pPr lvl="0" rtl="0"/>
            <a:r>
              <a:rPr lang="fr" sz="1200" kern="1200">
                <a:solidFill>
                  <a:schemeClr val="tx1"/>
                </a:solidFill>
                <a:latin typeface="+mn-lt"/>
                <a:ea typeface="+mn-ea"/>
                <a:cs typeface="+mn-cs"/>
              </a:rPr>
              <a:t>Souvenez-vous du système de responsabilité et de commentaires</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6</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228600" lvl="0" indent="-228600" rtl="0">
              <a:buFont typeface="+mj-lt"/>
              <a:buAutoNum type="arabicPeriod"/>
            </a:pPr>
            <a:r>
              <a:rPr lang="fr" sz="1200" kern="1200">
                <a:solidFill>
                  <a:schemeClr val="tx1"/>
                </a:solidFill>
                <a:latin typeface="+mn-lt"/>
                <a:ea typeface="+mn-ea"/>
                <a:cs typeface="+mn-cs"/>
              </a:rPr>
              <a:t>Définissez collectivement les règles de base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fr" sz="1200" b="1" kern="1200">
                <a:solidFill>
                  <a:schemeClr val="tx1"/>
                </a:solidFill>
                <a:latin typeface="+mn-lt"/>
                <a:ea typeface="+mn-ea"/>
                <a:cs typeface="+mn-cs"/>
              </a:rPr>
              <a:t>Demandez-leur de définir le mécanisme de responsabilisation pour l'atelier (indicateur d'humeur quotidien, comité de rétroaction (renouvelable ?), boîte à suggestions – (composant du PALC)</a:t>
            </a:r>
            <a:endParaRPr lang="en-US" sz="1200" b="1" kern="1200" dirty="0">
              <a:solidFill>
                <a:schemeClr val="tx1"/>
              </a:solidFill>
              <a:latin typeface="+mn-lt"/>
              <a:ea typeface="+mn-ea"/>
              <a:cs typeface="+mn-cs"/>
            </a:endParaRPr>
          </a:p>
          <a:p>
            <a:pPr marL="228600" lvl="0" indent="-228600" rtl="0">
              <a:buFont typeface="+mj-lt"/>
              <a:buAutoNum type="arabicPeriod"/>
            </a:pPr>
            <a:r>
              <a:rPr lang="fr" sz="1200" kern="1200">
                <a:solidFill>
                  <a:schemeClr val="tx1"/>
                </a:solidFill>
                <a:latin typeface="+mn-lt"/>
                <a:ea typeface="+mn-ea"/>
                <a:cs typeface="+mn-cs"/>
              </a:rPr>
              <a:t>Identifiez qui est parfait pour les activités et allouez du temps pour cela.</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7</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228600" indent="-228600" rtl="0">
              <a:buAutoNum type="arabicPeriod"/>
            </a:pPr>
            <a:r>
              <a:rPr lang="fr"/>
              <a:t>Rappelez-vous que pour tous les jours à venir, faire un récap. avec le jeu de balle en cercle est important et prend 30 minutes</a:t>
            </a:r>
          </a:p>
          <a:p>
            <a:pPr marL="228600" indent="-228600" rtl="0">
              <a:buAutoNum type="arabicPeriod"/>
            </a:pPr>
            <a:r>
              <a:rPr lang="fr"/>
              <a:t>Demandez aux gens de ne parler que pendant 1 minute si possible</a:t>
            </a:r>
            <a:endParaRPr lang="en-GB"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8</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 sz="1200" kern="1200">
                <a:solidFill>
                  <a:schemeClr val="tx1"/>
                </a:solidFill>
                <a:latin typeface="+mn-lt"/>
                <a:ea typeface="+mn-ea"/>
                <a:cs typeface="+mn-cs"/>
              </a:rPr>
              <a:t>Rassurez les participants sur le fait que la RMC n’essaye pas de remplacer toute l’aide externe existante, mais la complète et permet de l’ajuster – nous ne devrions pas jeter le bébé avec l’eau du bain (gardez les bonnes choses et éliminez les mauvaises)</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9</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228600" lvl="0" indent="-228600" rtl="0">
              <a:buFont typeface="Arial" pitchFamily="34" charset="0"/>
              <a:buChar char="•"/>
            </a:pPr>
            <a:r>
              <a:rPr lang="fr" sz="1200" kern="1200">
                <a:solidFill>
                  <a:schemeClr val="tx1"/>
                </a:solidFill>
                <a:latin typeface="+mn-lt"/>
                <a:ea typeface="+mn-ea"/>
                <a:cs typeface="+mn-cs"/>
              </a:rPr>
              <a:t>Faites en sorte que les personnes dans la pièce aient la sensation de faire partie de quelque chose de plus grand</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Utilisation possible d'interviews vidéo LPRR au Myanmar et au Kenya lors d'un atelier de co-conception (accès de Simone)</a:t>
            </a:r>
            <a:endParaRPr lang="en-US" sz="1200" kern="1200" dirty="0">
              <a:solidFill>
                <a:schemeClr val="tx1"/>
              </a:solidFill>
              <a:latin typeface="+mn-lt"/>
              <a:ea typeface="+mn-ea"/>
              <a:cs typeface="+mn-cs"/>
            </a:endParaRPr>
          </a:p>
          <a:p>
            <a:pPr marL="228600" lvl="0" indent="-228600" rtl="0">
              <a:buFont typeface="Arial" pitchFamily="34" charset="0"/>
              <a:buChar char="•"/>
            </a:pPr>
            <a:r>
              <a:rPr lang="fr" sz="1200" kern="1200">
                <a:solidFill>
                  <a:schemeClr val="tx1"/>
                </a:solidFill>
                <a:latin typeface="+mn-lt"/>
                <a:ea typeface="+mn-ea"/>
                <a:cs typeface="+mn-cs"/>
              </a:rPr>
              <a:t>Séance plénière de 5 à 10 minutes : les organisations présentes dans la salle peuvent partager leur engagement et leur expérience</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10</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228600" lvl="0" indent="-228600" rtl="0">
              <a:buFont typeface="+mj-lt"/>
              <a:buAutoNum type="arabicPeriod"/>
            </a:pPr>
            <a:r>
              <a:rPr lang="fr" sz="1200" kern="1200" dirty="0">
                <a:solidFill>
                  <a:schemeClr val="tx1"/>
                </a:solidFill>
                <a:latin typeface="+mn-lt"/>
                <a:ea typeface="+mn-ea"/>
                <a:cs typeface="+mn-cs"/>
              </a:rPr>
              <a:t>Par deux, discutez des aspects positifs et négatifs d'une crise lorsqu'il n'y a pas de soutien externe</a:t>
            </a:r>
            <a:endParaRPr lang="en-US" sz="1200" kern="1200" dirty="0">
              <a:solidFill>
                <a:schemeClr val="tx1"/>
              </a:solidFill>
              <a:latin typeface="+mn-lt"/>
              <a:ea typeface="+mn-ea"/>
              <a:cs typeface="+mn-cs"/>
            </a:endParaRPr>
          </a:p>
          <a:p>
            <a:pPr marL="228600" lvl="0" indent="-228600" rtl="0">
              <a:buFont typeface="+mj-lt"/>
              <a:buAutoNum type="arabicPeriod"/>
            </a:pPr>
            <a:r>
              <a:rPr lang="fr" sz="1200" kern="1200" dirty="0">
                <a:solidFill>
                  <a:schemeClr val="tx1"/>
                </a:solidFill>
                <a:latin typeface="+mn-lt"/>
                <a:ea typeface="+mn-ea"/>
                <a:cs typeface="+mn-cs"/>
              </a:rPr>
              <a:t>Présentation en plénière des commentaires de chaque binôme.</a:t>
            </a:r>
            <a:endParaRPr lang="en-US" sz="1200" kern="1200" dirty="0">
              <a:solidFill>
                <a:schemeClr val="tx1"/>
              </a:solidFill>
              <a:latin typeface="+mn-lt"/>
              <a:ea typeface="+mn-ea"/>
              <a:cs typeface="+mn-cs"/>
            </a:endParaRPr>
          </a:p>
          <a:p>
            <a:pPr marL="228600" lvl="0" indent="-228600" rtl="0">
              <a:buFont typeface="+mj-lt"/>
              <a:buAutoNum type="arabicPeriod"/>
            </a:pPr>
            <a:r>
              <a:rPr lang="fr" sz="1200" kern="1200" dirty="0">
                <a:solidFill>
                  <a:schemeClr val="tx1"/>
                </a:solidFill>
                <a:latin typeface="+mn-lt"/>
                <a:ea typeface="+mn-ea"/>
                <a:cs typeface="+mn-cs"/>
              </a:rPr>
              <a:t>Prenez des notes. Positif sur un tableau à feuilles mobiles et négatif sur un autre</a:t>
            </a:r>
            <a:endParaRPr lang="en-US" sz="1200" kern="1200" dirty="0">
              <a:solidFill>
                <a:schemeClr val="tx1"/>
              </a:solidFill>
              <a:latin typeface="+mn-lt"/>
              <a:ea typeface="+mn-ea"/>
              <a:cs typeface="+mn-cs"/>
            </a:endParaRPr>
          </a:p>
          <a:p>
            <a:pPr marL="228600" lvl="0" indent="-228600" rtl="0">
              <a:buFont typeface="+mj-lt"/>
              <a:buAutoNum type="arabicPeriod"/>
            </a:pPr>
            <a:r>
              <a:rPr lang="fr" sz="1200" kern="1200" dirty="0">
                <a:solidFill>
                  <a:schemeClr val="tx1"/>
                </a:solidFill>
                <a:latin typeface="+mn-lt"/>
                <a:ea typeface="+mn-ea"/>
                <a:cs typeface="+mn-cs"/>
              </a:rPr>
              <a:t>Soulignez les aspects psychosociaux </a:t>
            </a:r>
            <a:endParaRPr lang="en-US" sz="1200" kern="1200" dirty="0">
              <a:solidFill>
                <a:schemeClr val="tx1"/>
              </a:solidFill>
              <a:latin typeface="+mn-lt"/>
              <a:ea typeface="+mn-ea"/>
              <a:cs typeface="+mn-cs"/>
            </a:endParaRPr>
          </a:p>
          <a:p>
            <a:pPr marL="228600" lvl="0" indent="-228600" rtl="0">
              <a:buFont typeface="+mj-lt"/>
              <a:buAutoNum type="arabicPeriod"/>
            </a:pPr>
            <a:r>
              <a:rPr lang="fr" sz="1200" kern="1200" dirty="0">
                <a:solidFill>
                  <a:schemeClr val="tx1"/>
                </a:solidFill>
                <a:latin typeface="+mn-lt"/>
                <a:ea typeface="+mn-ea"/>
                <a:cs typeface="+mn-cs"/>
              </a:rPr>
              <a:t>Faites discuter les participants sur un sujet : </a:t>
            </a:r>
            <a:endParaRPr lang="en-US" sz="1200" kern="1200" dirty="0">
              <a:solidFill>
                <a:schemeClr val="tx1"/>
              </a:solidFill>
              <a:latin typeface="+mn-lt"/>
              <a:ea typeface="+mn-ea"/>
              <a:cs typeface="+mn-cs"/>
            </a:endParaRPr>
          </a:p>
          <a:p>
            <a:pPr lvl="1" rtl="0">
              <a:buFont typeface="Arial" pitchFamily="34" charset="0"/>
              <a:buChar char="•"/>
            </a:pPr>
            <a:r>
              <a:rPr lang="fr" sz="1200" kern="1200" dirty="0">
                <a:solidFill>
                  <a:schemeClr val="tx1"/>
                </a:solidFill>
                <a:latin typeface="+mn-lt"/>
                <a:ea typeface="+mn-ea"/>
                <a:cs typeface="+mn-cs"/>
              </a:rPr>
              <a:t>Signalez l'élément psychosocial (foi, passion, croyance, etc.). La recherche a montré que les survivants doivent être écoutés en priorité, comme un parfum. « Les gens ne sont pas des chèvres, ils ont besoin de plus que de la nourriture et de l'eau » (participants au projet LPRR)</a:t>
            </a:r>
            <a:endParaRPr lang="en-US" sz="1200" kern="1200" dirty="0">
              <a:solidFill>
                <a:schemeClr val="tx1"/>
              </a:solidFill>
              <a:latin typeface="+mn-lt"/>
              <a:ea typeface="+mn-ea"/>
              <a:cs typeface="+mn-cs"/>
            </a:endParaRPr>
          </a:p>
          <a:p>
            <a:pPr lvl="1" rtl="0">
              <a:buFont typeface="Arial" pitchFamily="34" charset="0"/>
              <a:buChar char="•"/>
            </a:pPr>
            <a:r>
              <a:rPr lang="fr" sz="1200" kern="1200" dirty="0">
                <a:solidFill>
                  <a:schemeClr val="tx1"/>
                </a:solidFill>
                <a:latin typeface="+mn-lt"/>
                <a:ea typeface="+mn-ea"/>
                <a:cs typeface="+mn-cs"/>
              </a:rPr>
              <a:t>Les déséquilibres de pouvoir peuvent être renforcés</a:t>
            </a:r>
            <a:endParaRPr lang="en-US" sz="1200" kern="1200" dirty="0">
              <a:solidFill>
                <a:schemeClr val="tx1"/>
              </a:solidFill>
              <a:latin typeface="+mn-lt"/>
              <a:ea typeface="+mn-ea"/>
              <a:cs typeface="+mn-cs"/>
            </a:endParaRPr>
          </a:p>
          <a:p>
            <a:pPr lvl="1" rtl="0">
              <a:buFont typeface="Arial" pitchFamily="34" charset="0"/>
              <a:buChar char="•"/>
            </a:pPr>
            <a:r>
              <a:rPr lang="fr" sz="1200" kern="1200" dirty="0">
                <a:solidFill>
                  <a:schemeClr val="tx1"/>
                </a:solidFill>
                <a:latin typeface="+mn-lt"/>
                <a:ea typeface="+mn-ea"/>
                <a:cs typeface="+mn-cs"/>
              </a:rPr>
              <a:t>Soulignez les « héros », ceux qui se tiennent debout et qui font quelque chose pour améliorer leur condition. Ils se détachent spontanément, mais il faut les trouver </a:t>
            </a:r>
            <a:endParaRPr lang="en-US" sz="1200" kern="1200" dirty="0">
              <a:solidFill>
                <a:schemeClr val="tx1"/>
              </a:solidFill>
              <a:latin typeface="+mn-lt"/>
              <a:ea typeface="+mn-ea"/>
              <a:cs typeface="+mn-cs"/>
            </a:endParaRPr>
          </a:p>
          <a:p>
            <a:pPr lvl="1" rtl="0">
              <a:buFont typeface="Arial" pitchFamily="34" charset="0"/>
              <a:buChar char="•"/>
            </a:pPr>
            <a:r>
              <a:rPr lang="fr" sz="1200" kern="1200" dirty="0">
                <a:solidFill>
                  <a:schemeClr val="tx1"/>
                </a:solidFill>
                <a:latin typeface="+mn-lt"/>
                <a:ea typeface="+mn-ea"/>
                <a:cs typeface="+mn-cs"/>
              </a:rPr>
              <a:t>Un expert local (savoir local) existe, notamment en cas de crise récurrente. Ils savent quoi faire.</a:t>
            </a:r>
            <a:endParaRPr lang="en-US" sz="1200" kern="1200" dirty="0">
              <a:solidFill>
                <a:schemeClr val="tx1"/>
              </a:solidFill>
              <a:latin typeface="+mn-lt"/>
              <a:ea typeface="+mn-ea"/>
              <a:cs typeface="+mn-cs"/>
            </a:endParaRPr>
          </a:p>
          <a:p>
            <a:pPr lvl="1" rtl="0">
              <a:buFont typeface="Arial" pitchFamily="34" charset="0"/>
              <a:buChar char="•"/>
            </a:pPr>
            <a:r>
              <a:rPr lang="fr" sz="1200" kern="1200" dirty="0">
                <a:solidFill>
                  <a:schemeClr val="tx1"/>
                </a:solidFill>
                <a:latin typeface="+mn-lt"/>
                <a:ea typeface="+mn-ea"/>
                <a:cs typeface="+mn-cs"/>
              </a:rPr>
              <a:t>Appuyez-vous sur les réseaux sociaux</a:t>
            </a:r>
            <a:endParaRPr lang="en-US" sz="1200" kern="1200" dirty="0">
              <a:solidFill>
                <a:schemeClr val="tx1"/>
              </a:solidFill>
              <a:latin typeface="+mn-lt"/>
              <a:ea typeface="+mn-ea"/>
              <a:cs typeface="+mn-cs"/>
            </a:endParaRPr>
          </a:p>
          <a:p>
            <a:pPr marL="228600" lvl="0" indent="-228600" rtl="0">
              <a:buFont typeface="+mj-lt"/>
              <a:buAutoNum type="arabicPeriod"/>
            </a:pPr>
            <a:r>
              <a:rPr lang="fr" sz="1200" kern="1200" dirty="0">
                <a:solidFill>
                  <a:schemeClr val="tx1"/>
                </a:solidFill>
                <a:latin typeface="+mn-lt"/>
                <a:ea typeface="+mn-ea"/>
                <a:cs typeface="+mn-cs"/>
              </a:rPr>
              <a:t>Faites que les gens remarquent que la plupart des points soulevés sont positifs, ce qui leur fait ouvrir les yeux</a:t>
            </a:r>
            <a:endParaRPr lang="en-US" sz="1200" kern="1200" dirty="0">
              <a:solidFill>
                <a:schemeClr val="tx1"/>
              </a:solidFill>
              <a:latin typeface="+mn-lt"/>
              <a:ea typeface="+mn-ea"/>
              <a:cs typeface="+mn-cs"/>
            </a:endParaRPr>
          </a:p>
          <a:p>
            <a:pPr marL="228600" lvl="0" indent="-228600" rtl="0">
              <a:buFont typeface="+mj-lt"/>
              <a:buAutoNum type="arabicPeriod"/>
            </a:pPr>
            <a:r>
              <a:rPr lang="fr" sz="1200" kern="1200" dirty="0">
                <a:solidFill>
                  <a:schemeClr val="tx1"/>
                </a:solidFill>
                <a:latin typeface="+mn-lt"/>
                <a:ea typeface="+mn-ea"/>
                <a:cs typeface="+mn-cs"/>
              </a:rPr>
              <a:t>Signalez l’élément transformateur de la crise. Par exemple, les rôles en matière de genre (peuvent être positifs aussi bien que négatifs). Faites-les discuter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12</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r>
              <a:rPr lang="fr"/>
              <a:t>FAITES ceci par paires – 10 minutes max., puis faites que les gens remplissent un tableau à feuilles mobiles avant de partager le contenu de la diapositive</a:t>
            </a:r>
            <a:endParaRPr lang="en-US" baseline="0" dirty="0"/>
          </a:p>
          <a:p>
            <a:pPr rtl="0"/>
            <a:endParaRPr lang="en-NZ" baseline="0" dirty="0"/>
          </a:p>
          <a:p>
            <a:pPr lvl="0" rtl="0"/>
            <a:r>
              <a:rPr lang="fr" sz="1200" kern="1200">
                <a:solidFill>
                  <a:schemeClr val="tx1"/>
                </a:solidFill>
                <a:latin typeface="+mn-lt"/>
                <a:ea typeface="+mn-ea"/>
                <a:cs typeface="+mn-cs"/>
              </a:rPr>
              <a:t>En binôme ou en plénière</a:t>
            </a:r>
            <a:endParaRPr lang="en-US" sz="1200" kern="1200" dirty="0">
              <a:solidFill>
                <a:schemeClr val="tx1"/>
              </a:solidFill>
              <a:latin typeface="+mn-lt"/>
              <a:ea typeface="+mn-ea"/>
              <a:cs typeface="+mn-cs"/>
            </a:endParaRPr>
          </a:p>
          <a:p>
            <a:pPr lvl="0" rtl="0"/>
            <a:r>
              <a:rPr lang="fr" sz="1200" kern="1200">
                <a:solidFill>
                  <a:schemeClr val="tx1"/>
                </a:solidFill>
                <a:latin typeface="+mn-lt"/>
                <a:ea typeface="+mn-ea"/>
                <a:cs typeface="+mn-cs"/>
              </a:rPr>
              <a:t>2 tableaux à feuilles mobiles, idées retenues positives et négatives</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B7877386-3080-40A6-81C4-6DC7A47E26BD}" type="slidenum">
              <a:rPr lang="en-GB" smtClean="0"/>
              <a:pPr rtl="0"/>
              <a:t>13</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rtlCol="0"/>
          <a:lstStyle/>
          <a:p>
            <a:pPr rtl="0"/>
            <a:r>
              <a:rPr lang="fr"/>
              <a:t>Click to edit Master title style</a:t>
            </a:r>
          </a:p>
        </p:txBody>
      </p:sp>
      <p:sp>
        <p:nvSpPr>
          <p:cNvPr id="3" name="Subtitle 2"/>
          <p:cNvSpPr>
            <a:spLocks noGrp="1"/>
          </p:cNvSpPr>
          <p:nvPr>
            <p:ph type="subTitle" idx="1"/>
          </p:nvPr>
        </p:nvSpPr>
        <p:spPr>
          <a:xfrm>
            <a:off x="1371600" y="3886200"/>
            <a:ext cx="6400800" cy="1752600"/>
          </a:xfrm>
        </p:spPr>
        <p:txBody>
          <a:bodyPr rtlCol="0"/>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fr"/>
              <a:t>Click to edit Master subtitle style</a:t>
            </a:r>
          </a:p>
        </p:txBody>
      </p:sp>
      <p:sp>
        <p:nvSpPr>
          <p:cNvPr id="4" name="Date Placeholder 3"/>
          <p:cNvSpPr>
            <a:spLocks noGrp="1"/>
          </p:cNvSpPr>
          <p:nvPr>
            <p:ph type="dt" sz="half" idx="10"/>
          </p:nvPr>
        </p:nvSpPr>
        <p:spPr/>
        <p:txBody>
          <a:bodyPr rtlCol="0"/>
          <a:lstStyle/>
          <a:p>
            <a:pPr rtl="0"/>
            <a:r>
              <a:rPr lang="en-US"/>
              <a:t>11/21/2018</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p:cNvSpPr>
            <a:spLocks noGrp="1"/>
          </p:cNvSpPr>
          <p:nvPr>
            <p:ph type="dt" sz="half" idx="10"/>
          </p:nvPr>
        </p:nvSpPr>
        <p:spPr/>
        <p:txBody>
          <a:bodyPr rtlCol="0"/>
          <a:lstStyle/>
          <a:p>
            <a:pPr rtl="0"/>
            <a:r>
              <a:rPr lang="en-US"/>
              <a:t>11/21/2018</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p:cNvSpPr>
            <a:spLocks noGrp="1"/>
          </p:cNvSpPr>
          <p:nvPr>
            <p:ph type="dt" sz="half" idx="10"/>
          </p:nvPr>
        </p:nvSpPr>
        <p:spPr/>
        <p:txBody>
          <a:bodyPr rtlCol="0"/>
          <a:lstStyle/>
          <a:p>
            <a:pPr rtl="0"/>
            <a:r>
              <a:rPr lang="en-US"/>
              <a:t>11/21/2018</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p:cNvSpPr>
            <a:spLocks noGrp="1"/>
          </p:cNvSpPr>
          <p:nvPr>
            <p:ph type="dt" sz="half" idx="10"/>
          </p:nvPr>
        </p:nvSpPr>
        <p:spPr/>
        <p:txBody>
          <a:bodyPr rtlCol="0"/>
          <a:lstStyle/>
          <a:p>
            <a:pPr rtl="0"/>
            <a:r>
              <a:rPr lang="en-US"/>
              <a:t>11/21/2018</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rtlCol="0" anchor="t"/>
          <a:lstStyle>
            <a:lvl1pPr algn="l">
              <a:defRPr sz="4000" b="1" cap="all"/>
            </a:lvl1pPr>
          </a:lstStyle>
          <a:p>
            <a:pPr rtl="0"/>
            <a:r>
              <a:rPr lang="fr"/>
              <a:t>Click to edit Master title style</a:t>
            </a:r>
          </a:p>
        </p:txBody>
      </p:sp>
      <p:sp>
        <p:nvSpPr>
          <p:cNvPr id="3" name="Text Placeholder 2"/>
          <p:cNvSpPr>
            <a:spLocks noGrp="1"/>
          </p:cNvSpPr>
          <p:nvPr>
            <p:ph type="body" idx="1"/>
          </p:nvPr>
        </p:nvSpPr>
        <p:spPr>
          <a:xfrm>
            <a:off x="722313" y="2906713"/>
            <a:ext cx="7772400" cy="1500187"/>
          </a:xfrm>
        </p:spPr>
        <p:txBody>
          <a:bodyPr rtlCol="0"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fr"/>
              <a:t>Click to edit Master text styles</a:t>
            </a:r>
          </a:p>
        </p:txBody>
      </p:sp>
      <p:sp>
        <p:nvSpPr>
          <p:cNvPr id="4" name="Date Placeholder 3"/>
          <p:cNvSpPr>
            <a:spLocks noGrp="1"/>
          </p:cNvSpPr>
          <p:nvPr>
            <p:ph type="dt" sz="half" idx="10"/>
          </p:nvPr>
        </p:nvSpPr>
        <p:spPr/>
        <p:txBody>
          <a:bodyPr rtlCol="0"/>
          <a:lstStyle/>
          <a:p>
            <a:pPr rtl="0"/>
            <a:r>
              <a:rPr lang="en-US"/>
              <a:t>11/21/2018</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457200" y="1600200"/>
            <a:ext cx="4038600" cy="4525963"/>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4648200" y="1600200"/>
            <a:ext cx="4038600" cy="4525963"/>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Date Placeholder 4"/>
          <p:cNvSpPr>
            <a:spLocks noGrp="1"/>
          </p:cNvSpPr>
          <p:nvPr>
            <p:ph type="dt" sz="half" idx="10"/>
          </p:nvPr>
        </p:nvSpPr>
        <p:spPr/>
        <p:txBody>
          <a:bodyPr rtlCol="0"/>
          <a:lstStyle/>
          <a:p>
            <a:pPr rtl="0"/>
            <a:r>
              <a:rPr lang="en-US"/>
              <a:t>11/21/2018</a:t>
            </a:r>
          </a:p>
        </p:txBody>
      </p:sp>
      <p:sp>
        <p:nvSpPr>
          <p:cNvPr id="6" name="Footer Placeholder 5"/>
          <p:cNvSpPr>
            <a:spLocks noGrp="1"/>
          </p:cNvSpPr>
          <p:nvPr>
            <p:ph type="ftr" sz="quarter" idx="11"/>
          </p:nvPr>
        </p:nvSpPr>
        <p:spPr/>
        <p:txBody>
          <a:bodyPr rtlCol="0"/>
          <a:lstStyle/>
          <a:p>
            <a:pPr rtl="0"/>
            <a:endParaRPr lang="en-US"/>
          </a:p>
        </p:txBody>
      </p:sp>
      <p:sp>
        <p:nvSpPr>
          <p:cNvPr id="7" name="Slide Number Placeholder 6"/>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457200" y="1535113"/>
            <a:ext cx="4040188"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4" name="Content Placeholder 3"/>
          <p:cNvSpPr>
            <a:spLocks noGrp="1"/>
          </p:cNvSpPr>
          <p:nvPr>
            <p:ph sz="half" idx="2"/>
          </p:nvPr>
        </p:nvSpPr>
        <p:spPr>
          <a:xfrm>
            <a:off x="457200" y="2174875"/>
            <a:ext cx="4040188"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4645025" y="1535113"/>
            <a:ext cx="4041775"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6" name="Content Placeholder 5"/>
          <p:cNvSpPr>
            <a:spLocks noGrp="1"/>
          </p:cNvSpPr>
          <p:nvPr>
            <p:ph sz="quarter" idx="4"/>
          </p:nvPr>
        </p:nvSpPr>
        <p:spPr>
          <a:xfrm>
            <a:off x="4645025" y="2174875"/>
            <a:ext cx="4041775"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7" name="Date Placeholder 6"/>
          <p:cNvSpPr>
            <a:spLocks noGrp="1"/>
          </p:cNvSpPr>
          <p:nvPr>
            <p:ph type="dt" sz="half" idx="10"/>
          </p:nvPr>
        </p:nvSpPr>
        <p:spPr/>
        <p:txBody>
          <a:bodyPr rtlCol="0"/>
          <a:lstStyle/>
          <a:p>
            <a:pPr rtl="0"/>
            <a:r>
              <a:rPr lang="en-US"/>
              <a:t>11/21/2018</a:t>
            </a:r>
          </a:p>
        </p:txBody>
      </p:sp>
      <p:sp>
        <p:nvSpPr>
          <p:cNvPr id="8" name="Footer Placeholder 7"/>
          <p:cNvSpPr>
            <a:spLocks noGrp="1"/>
          </p:cNvSpPr>
          <p:nvPr>
            <p:ph type="ftr" sz="quarter" idx="11"/>
          </p:nvPr>
        </p:nvSpPr>
        <p:spPr/>
        <p:txBody>
          <a:bodyPr rtlCol="0"/>
          <a:lstStyle/>
          <a:p>
            <a:pPr rtl="0"/>
            <a:endParaRPr lang="en-US"/>
          </a:p>
        </p:txBody>
      </p:sp>
      <p:sp>
        <p:nvSpPr>
          <p:cNvPr id="9" name="Slide Number Placeholder 8"/>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Date Placeholder 2"/>
          <p:cNvSpPr>
            <a:spLocks noGrp="1"/>
          </p:cNvSpPr>
          <p:nvPr>
            <p:ph type="dt" sz="half" idx="10"/>
          </p:nvPr>
        </p:nvSpPr>
        <p:spPr/>
        <p:txBody>
          <a:bodyPr rtlCol="0"/>
          <a:lstStyle/>
          <a:p>
            <a:pPr rtl="0"/>
            <a:r>
              <a:rPr lang="en-US"/>
              <a:t>11/21/2018</a:t>
            </a:r>
          </a:p>
        </p:txBody>
      </p:sp>
      <p:sp>
        <p:nvSpPr>
          <p:cNvPr id="4" name="Footer Placeholder 3"/>
          <p:cNvSpPr>
            <a:spLocks noGrp="1"/>
          </p:cNvSpPr>
          <p:nvPr>
            <p:ph type="ftr" sz="quarter" idx="11"/>
          </p:nvPr>
        </p:nvSpPr>
        <p:spPr/>
        <p:txBody>
          <a:bodyPr rtlCol="0"/>
          <a:lstStyle/>
          <a:p>
            <a:pPr rtl="0"/>
            <a:endParaRPr lang="en-US"/>
          </a:p>
        </p:txBody>
      </p:sp>
      <p:sp>
        <p:nvSpPr>
          <p:cNvPr id="5" name="Slide Number Placeholder 4"/>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p>
            <a:pPr rtl="0"/>
            <a:r>
              <a:rPr lang="en-US"/>
              <a:t>11/21/2018</a:t>
            </a:r>
          </a:p>
        </p:txBody>
      </p:sp>
      <p:sp>
        <p:nvSpPr>
          <p:cNvPr id="3" name="Footer Placeholder 2"/>
          <p:cNvSpPr>
            <a:spLocks noGrp="1"/>
          </p:cNvSpPr>
          <p:nvPr>
            <p:ph type="ftr" sz="quarter" idx="11"/>
          </p:nvPr>
        </p:nvSpPr>
        <p:spPr/>
        <p:txBody>
          <a:bodyPr rtlCol="0"/>
          <a:lstStyle/>
          <a:p>
            <a:pPr rtl="0"/>
            <a:endParaRPr lang="en-US"/>
          </a:p>
        </p:txBody>
      </p:sp>
      <p:sp>
        <p:nvSpPr>
          <p:cNvPr id="4" name="Slide Number Placeholder 3"/>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rtlCol="0" anchor="b"/>
          <a:lstStyle>
            <a:lvl1pPr algn="l">
              <a:defRPr sz="2000" b="1"/>
            </a:lvl1pPr>
          </a:lstStyle>
          <a:p>
            <a:pPr rtl="0"/>
            <a:r>
              <a:rPr lang="fr"/>
              <a:t>Click to edit Master title style</a:t>
            </a:r>
          </a:p>
        </p:txBody>
      </p:sp>
      <p:sp>
        <p:nvSpPr>
          <p:cNvPr id="3" name="Content Placeholder 2"/>
          <p:cNvSpPr>
            <a:spLocks noGrp="1"/>
          </p:cNvSpPr>
          <p:nvPr>
            <p:ph idx="1"/>
          </p:nvPr>
        </p:nvSpPr>
        <p:spPr>
          <a:xfrm>
            <a:off x="3575050" y="273050"/>
            <a:ext cx="5111750" cy="5853113"/>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457200" y="1435100"/>
            <a:ext cx="3008313" cy="4691063"/>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
              <a:t>Click to edit Master text styles</a:t>
            </a:r>
          </a:p>
        </p:txBody>
      </p:sp>
      <p:sp>
        <p:nvSpPr>
          <p:cNvPr id="5" name="Date Placeholder 4"/>
          <p:cNvSpPr>
            <a:spLocks noGrp="1"/>
          </p:cNvSpPr>
          <p:nvPr>
            <p:ph type="dt" sz="half" idx="10"/>
          </p:nvPr>
        </p:nvSpPr>
        <p:spPr/>
        <p:txBody>
          <a:bodyPr rtlCol="0"/>
          <a:lstStyle/>
          <a:p>
            <a:pPr rtl="0"/>
            <a:r>
              <a:rPr lang="en-US"/>
              <a:t>11/21/2018</a:t>
            </a:r>
          </a:p>
        </p:txBody>
      </p:sp>
      <p:sp>
        <p:nvSpPr>
          <p:cNvPr id="6" name="Footer Placeholder 5"/>
          <p:cNvSpPr>
            <a:spLocks noGrp="1"/>
          </p:cNvSpPr>
          <p:nvPr>
            <p:ph type="ftr" sz="quarter" idx="11"/>
          </p:nvPr>
        </p:nvSpPr>
        <p:spPr/>
        <p:txBody>
          <a:bodyPr rtlCol="0"/>
          <a:lstStyle/>
          <a:p>
            <a:pPr rtl="0"/>
            <a:endParaRPr lang="en-US"/>
          </a:p>
        </p:txBody>
      </p:sp>
      <p:sp>
        <p:nvSpPr>
          <p:cNvPr id="7" name="Slide Number Placeholder 6"/>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2000" b="1"/>
            </a:lvl1pPr>
          </a:lstStyle>
          <a:p>
            <a:pPr rtl="0"/>
            <a:r>
              <a:rPr lang="fr"/>
              <a:t>Click to edit Master title style</a:t>
            </a:r>
          </a:p>
        </p:txBody>
      </p:sp>
      <p:sp>
        <p:nvSpPr>
          <p:cNvPr id="3" name="Picture Placeholder 2"/>
          <p:cNvSpPr>
            <a:spLocks noGrp="1"/>
          </p:cNvSpPr>
          <p:nvPr>
            <p:ph type="pic" idx="1"/>
          </p:nvPr>
        </p:nvSpPr>
        <p:spPr>
          <a:xfrm>
            <a:off x="1792288" y="612775"/>
            <a:ext cx="5486400" cy="4114800"/>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endParaRPr lang="en-US"/>
          </a:p>
        </p:txBody>
      </p:sp>
      <p:sp>
        <p:nvSpPr>
          <p:cNvPr id="4" name="Text Placeholder 3"/>
          <p:cNvSpPr>
            <a:spLocks noGrp="1"/>
          </p:cNvSpPr>
          <p:nvPr>
            <p:ph type="body" sz="half" idx="2"/>
          </p:nvPr>
        </p:nvSpPr>
        <p:spPr>
          <a:xfrm>
            <a:off x="1792288" y="5367338"/>
            <a:ext cx="5486400" cy="804862"/>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
              <a:t>Click to edit Master text styles</a:t>
            </a:r>
          </a:p>
        </p:txBody>
      </p:sp>
      <p:sp>
        <p:nvSpPr>
          <p:cNvPr id="5" name="Date Placeholder 4"/>
          <p:cNvSpPr>
            <a:spLocks noGrp="1"/>
          </p:cNvSpPr>
          <p:nvPr>
            <p:ph type="dt" sz="half" idx="10"/>
          </p:nvPr>
        </p:nvSpPr>
        <p:spPr/>
        <p:txBody>
          <a:bodyPr rtlCol="0"/>
          <a:lstStyle/>
          <a:p>
            <a:pPr rtl="0"/>
            <a:r>
              <a:rPr lang="en-US"/>
              <a:t>11/21/2018</a:t>
            </a:r>
          </a:p>
        </p:txBody>
      </p:sp>
      <p:sp>
        <p:nvSpPr>
          <p:cNvPr id="6" name="Footer Placeholder 5"/>
          <p:cNvSpPr>
            <a:spLocks noGrp="1"/>
          </p:cNvSpPr>
          <p:nvPr>
            <p:ph type="ftr" sz="quarter" idx="11"/>
          </p:nvPr>
        </p:nvSpPr>
        <p:spPr/>
        <p:txBody>
          <a:bodyPr rtlCol="0"/>
          <a:lstStyle/>
          <a:p>
            <a:pPr rtl="0"/>
            <a:endParaRPr lang="en-US"/>
          </a:p>
        </p:txBody>
      </p:sp>
      <p:sp>
        <p:nvSpPr>
          <p:cNvPr id="7" name="Slide Number Placeholder 6"/>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pPr rtl="0"/>
            <a:r>
              <a:rPr lang="fr"/>
              <a:t>Cliquez pour modifier le style du titre principal</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rtl="0"/>
            <a:r>
              <a:rPr lang="fr"/>
              <a:t>Cliquez pour modifier les styles de texte principaux</a:t>
            </a:r>
          </a:p>
          <a:p>
            <a:pPr lvl="1" rtl="0"/>
            <a:r>
              <a:rPr lang="fr"/>
              <a:t>Deuxième niveau</a:t>
            </a:r>
          </a:p>
          <a:p>
            <a:pPr lvl="2" rtl="0"/>
            <a:r>
              <a:rPr lang="fr"/>
              <a:t>Troisième niveau</a:t>
            </a:r>
          </a:p>
          <a:p>
            <a:pPr lvl="3" rtl="0"/>
            <a:r>
              <a:rPr lang="fr"/>
              <a:t>Quatrième niveau</a:t>
            </a:r>
          </a:p>
          <a:p>
            <a:pPr lvl="4" rtl="0"/>
            <a:r>
              <a:rPr lang="fr"/>
              <a:t>Cinquième niveau</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r>
              <a:rPr lang="en-US"/>
              <a:t>21/11/2018</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1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4.sv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sv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sv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2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4953001"/>
          </a:xfrm>
        </p:spPr>
        <p:txBody>
          <a:bodyPr rtlCol="0">
            <a:normAutofit fontScale="90000"/>
          </a:bodyPr>
          <a:lstStyle/>
          <a:p>
            <a:pPr rtl="0"/>
            <a:br>
              <a:rPr lang="en-US" b="1" dirty="0"/>
            </a:br>
            <a:br>
              <a:rPr lang="en-US" b="1" dirty="0"/>
            </a:br>
            <a:r>
              <a:rPr lang="fr" b="1" dirty="0"/>
              <a:t>Soutenir les réponses aux crises menées par la communauté (survivants) </a:t>
            </a:r>
            <a:br>
              <a:rPr lang="en-US" dirty="0"/>
            </a:br>
            <a:br>
              <a:rPr lang="en-US" dirty="0"/>
            </a:br>
            <a:r>
              <a:rPr lang="fr" b="1" dirty="0"/>
              <a:t>... changer notre façon de réagir aux urgences « humanitaires »</a:t>
            </a:r>
            <a:br>
              <a:rPr lang="en-US" b="1" dirty="0"/>
            </a:br>
            <a:br>
              <a:rPr lang="en-US" b="1" dirty="0"/>
            </a:br>
            <a:r>
              <a:rPr lang="fr" b="1" i="1" dirty="0"/>
              <a:t> (P</a:t>
            </a:r>
            <a:r>
              <a:rPr lang="en-GB" b="1" i="1" dirty="0" err="1"/>
              <a:t>aP</a:t>
            </a:r>
            <a:r>
              <a:rPr lang="en-GB" b="1" i="1" dirty="0"/>
              <a:t>, Haiti</a:t>
            </a:r>
            <a:r>
              <a:rPr lang="fr" b="1" i="1" dirty="0"/>
              <a:t> 17-19 </a:t>
            </a:r>
            <a:r>
              <a:rPr lang="en-GB" b="1" i="1" dirty="0"/>
              <a:t>June 2019</a:t>
            </a:r>
            <a:r>
              <a:rPr lang="fr" b="1" i="1" dirty="0"/>
              <a:t>) </a:t>
            </a:r>
            <a:br>
              <a:rPr lang="en-US" dirty="0"/>
            </a:br>
            <a:br>
              <a:rPr lang="en-US" dirty="0"/>
            </a:br>
            <a:endParaRPr lang="en-GB" dirty="0"/>
          </a:p>
        </p:txBody>
      </p:sp>
      <p:pic>
        <p:nvPicPr>
          <p:cNvPr id="3" name="Graphic 6" descr="Presentation with bar chart">
            <a:extLst>
              <a:ext uri="{FF2B5EF4-FFF2-40B4-BE49-F238E27FC236}">
                <a16:creationId xmlns:a16="http://schemas.microsoft.com/office/drawing/2014/main" id="{E286E746-4FEC-47CB-B318-1DF5B3108DB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93741" y="0"/>
            <a:ext cx="914400" cy="914400"/>
          </a:xfrm>
          <a:prstGeom prst="rect">
            <a:avLst/>
          </a:prstGeom>
        </p:spPr>
      </p:pic>
      <p:pic>
        <p:nvPicPr>
          <p:cNvPr id="4" name="Graphic 10" descr="Customer review">
            <a:extLst>
              <a:ext uri="{FF2B5EF4-FFF2-40B4-BE49-F238E27FC236}">
                <a16:creationId xmlns:a16="http://schemas.microsoft.com/office/drawing/2014/main" id="{22460B70-40BA-453D-AA7C-37A25200A948}"/>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207188" y="1777251"/>
            <a:ext cx="914400" cy="914400"/>
          </a:xfrm>
          <a:prstGeom prst="rect">
            <a:avLst/>
          </a:prstGeom>
        </p:spPr>
      </p:pic>
      <p:pic>
        <p:nvPicPr>
          <p:cNvPr id="5" name="Graphic 12" descr="Boardroom">
            <a:extLst>
              <a:ext uri="{FF2B5EF4-FFF2-40B4-BE49-F238E27FC236}">
                <a16:creationId xmlns:a16="http://schemas.microsoft.com/office/drawing/2014/main" id="{991FE710-B770-4070-8CC2-29BBBEAEB79C}"/>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193741" y="838199"/>
            <a:ext cx="914400" cy="9144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rtl="0"/>
            <a:r>
              <a:rPr lang="fr" sz="3600" dirty="0"/>
              <a:t>Sources d'inspiration, d'apprentissage, de soutien</a:t>
            </a:r>
            <a:endParaRPr lang="en-US" sz="3600" dirty="0"/>
          </a:p>
        </p:txBody>
      </p:sp>
      <p:sp>
        <p:nvSpPr>
          <p:cNvPr id="3" name="Content Placeholder 2"/>
          <p:cNvSpPr>
            <a:spLocks noGrp="1"/>
          </p:cNvSpPr>
          <p:nvPr>
            <p:ph idx="1"/>
          </p:nvPr>
        </p:nvSpPr>
        <p:spPr/>
        <p:txBody>
          <a:bodyPr rtlCol="0">
            <a:normAutofit fontScale="70000" lnSpcReduction="20000"/>
          </a:bodyPr>
          <a:lstStyle/>
          <a:p>
            <a:pPr rtl="0"/>
            <a:r>
              <a:rPr lang="fr" dirty="0"/>
              <a:t>Plusieurs exemples d'interface « humanitaire/développement », d'action menée par la communauté et d'interface ONGL/ONGI dans différents pays</a:t>
            </a:r>
          </a:p>
          <a:p>
            <a:pPr rtl="0"/>
            <a:r>
              <a:rPr lang="fr" dirty="0"/>
              <a:t>Recherche sur la manière dont les communautés touchées par une crise réagissent elles-mêmes face aux situations d'urgence et sur ce qu'elles pensent de l'aide traditionnelle (L2GP + acteurs locaux, programme d'écoute CDA, LPRR, Oxfam, HLA, NEAR, etc.)</a:t>
            </a:r>
          </a:p>
          <a:p>
            <a:r>
              <a:rPr lang="fr" dirty="0"/>
              <a:t>Recherche-action sur la manière de soutenir les réponses aux crises menées par les communautés (RMS) : L2GP + acteurs locaux, LPRR, Smart Risks, et bien d’autres, beaucoup d’entre VOUS</a:t>
            </a:r>
          </a:p>
          <a:p>
            <a:pPr rtl="0"/>
            <a:r>
              <a:rPr lang="fr" dirty="0"/>
              <a:t>Charte du changement, Grand Compromis</a:t>
            </a:r>
          </a:p>
          <a:p>
            <a:pPr rtl="0"/>
            <a:r>
              <a:rPr lang="fr" dirty="0"/>
              <a:t>Organismes de réflexions</a:t>
            </a:r>
            <a:endParaRPr lang="en-US" dirty="0"/>
          </a:p>
          <a:p>
            <a:pPr rtl="0"/>
            <a:endParaRPr lang="en-US" dirty="0"/>
          </a:p>
        </p:txBody>
      </p:sp>
      <p:pic>
        <p:nvPicPr>
          <p:cNvPr id="4" name="Graphic 5" descr="Customer review">
            <a:extLst>
              <a:ext uri="{FF2B5EF4-FFF2-40B4-BE49-F238E27FC236}">
                <a16:creationId xmlns:a16="http://schemas.microsoft.com/office/drawing/2014/main" id="{390427F2-D048-42CE-BBFB-0F73F156D52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60700"/>
            <a:ext cx="914400" cy="9144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rtlCol="0">
            <a:normAutofit/>
          </a:bodyPr>
          <a:lstStyle/>
          <a:p>
            <a:r>
              <a:rPr lang="fr" sz="2400" b="1" dirty="0"/>
              <a:t>Apprendre des exemples de </a:t>
            </a:r>
            <a:r>
              <a:rPr lang="fr-FR" sz="2400" b="1" dirty="0"/>
              <a:t>réponses menées localement </a:t>
            </a:r>
            <a:r>
              <a:rPr lang="fr" sz="2400" b="1" dirty="0"/>
              <a:t> :</a:t>
            </a:r>
            <a:endParaRPr lang="en-GB" sz="2400" dirty="0"/>
          </a:p>
        </p:txBody>
      </p:sp>
      <p:sp>
        <p:nvSpPr>
          <p:cNvPr id="3" name="Content Placeholder 2"/>
          <p:cNvSpPr>
            <a:spLocks noGrp="1"/>
          </p:cNvSpPr>
          <p:nvPr>
            <p:ph idx="1"/>
          </p:nvPr>
        </p:nvSpPr>
        <p:spPr>
          <a:xfrm>
            <a:off x="381000" y="838200"/>
            <a:ext cx="8458200" cy="5791200"/>
          </a:xfrm>
        </p:spPr>
        <p:txBody>
          <a:bodyPr rtlCol="0">
            <a:noAutofit/>
          </a:bodyPr>
          <a:lstStyle/>
          <a:p>
            <a:pPr rtl="0">
              <a:lnSpc>
                <a:spcPct val="150000"/>
              </a:lnSpc>
            </a:pPr>
            <a:r>
              <a:rPr lang="fr" sz="1800" dirty="0"/>
              <a:t>Les camps de personnes déplacées au début des années 90 et la réponse des agriculteurs sédentaires du Soudan à la sécheresse</a:t>
            </a:r>
          </a:p>
          <a:p>
            <a:pPr rtl="0">
              <a:lnSpc>
                <a:spcPct val="150000"/>
              </a:lnSpc>
            </a:pPr>
            <a:r>
              <a:rPr lang="fr" sz="1800" dirty="0"/>
              <a:t>Crises de subsistance chroniques et graves en Éthiopie</a:t>
            </a:r>
          </a:p>
          <a:p>
            <a:pPr rtl="0">
              <a:lnSpc>
                <a:spcPct val="150000"/>
              </a:lnSpc>
            </a:pPr>
            <a:r>
              <a:rPr lang="fr" sz="1800" dirty="0"/>
              <a:t>Rétablissement post-conflit au Mozambique</a:t>
            </a:r>
          </a:p>
          <a:p>
            <a:pPr rtl="0">
              <a:lnSpc>
                <a:spcPct val="150000"/>
              </a:lnSpc>
            </a:pPr>
            <a:r>
              <a:rPr lang="fr" sz="1800" dirty="0"/>
              <a:t>Myanmar : Nargis &amp; Giri, inondations récurrentes, marginalisation à Karen ; Rakhine</a:t>
            </a:r>
          </a:p>
          <a:p>
            <a:pPr rtl="0">
              <a:lnSpc>
                <a:spcPct val="150000"/>
              </a:lnSpc>
            </a:pPr>
            <a:r>
              <a:rPr lang="fr" sz="1800" dirty="0"/>
              <a:t>Guerre civile en Côte d’Ivoire</a:t>
            </a:r>
          </a:p>
          <a:p>
            <a:pPr rtl="0">
              <a:lnSpc>
                <a:spcPct val="150000"/>
              </a:lnSpc>
            </a:pPr>
            <a:r>
              <a:rPr lang="fr" sz="1800" dirty="0"/>
              <a:t>Réponse à Ebola en Afrique de l'Ouest</a:t>
            </a:r>
          </a:p>
          <a:p>
            <a:pPr rtl="0">
              <a:lnSpc>
                <a:spcPct val="150000"/>
              </a:lnSpc>
            </a:pPr>
            <a:r>
              <a:rPr lang="fr" sz="1800" dirty="0"/>
              <a:t>Protection de la communauté dans les zones de conflit du Soudan</a:t>
            </a:r>
          </a:p>
          <a:p>
            <a:pPr rtl="0">
              <a:lnSpc>
                <a:spcPct val="150000"/>
              </a:lnSpc>
            </a:pPr>
            <a:r>
              <a:rPr lang="fr" sz="1800" dirty="0"/>
              <a:t>Crises chroniques des moyens de subsistance et de protection dans les territoires palestiniens occupés</a:t>
            </a:r>
          </a:p>
          <a:p>
            <a:pPr rtl="0">
              <a:lnSpc>
                <a:spcPct val="150000"/>
              </a:lnSpc>
            </a:pPr>
            <a:r>
              <a:rPr lang="fr" sz="1800" dirty="0"/>
              <a:t>Inondations, tremblements de terre et conflits aux Philippines</a:t>
            </a:r>
          </a:p>
          <a:p>
            <a:pPr rtl="0">
              <a:lnSpc>
                <a:spcPct val="150000"/>
              </a:lnSpc>
            </a:pPr>
            <a:r>
              <a:rPr lang="fr" sz="1800" dirty="0"/>
              <a:t>Changement climatique et conflit dans le nord du Kenya</a:t>
            </a:r>
            <a:endParaRPr lang="en-US" sz="1800" dirty="0"/>
          </a:p>
          <a:p>
            <a:pPr rtl="0">
              <a:lnSpc>
                <a:spcPct val="150000"/>
              </a:lnSpc>
            </a:pPr>
            <a:r>
              <a:rPr lang="fr" sz="1800" dirty="0"/>
              <a:t>Nombreuses publications…</a:t>
            </a:r>
            <a:endParaRPr lang="en-GB" sz="1800" dirty="0"/>
          </a:p>
        </p:txBody>
      </p:sp>
      <p:pic>
        <p:nvPicPr>
          <p:cNvPr id="4" name="Graphic 3" descr="Presentation with bar chart">
            <a:extLst>
              <a:ext uri="{FF2B5EF4-FFF2-40B4-BE49-F238E27FC236}">
                <a16:creationId xmlns:a16="http://schemas.microsoft.com/office/drawing/2014/main" id="{3CA2621B-A0C1-4153-862E-14386942C1A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29600" y="0"/>
            <a:ext cx="914400" cy="9144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72400" cy="1143000"/>
          </a:xfrm>
        </p:spPr>
        <p:txBody>
          <a:bodyPr rtlCol="0">
            <a:normAutofit fontScale="90000"/>
          </a:bodyPr>
          <a:lstStyle/>
          <a:p>
            <a:pPr rtl="0"/>
            <a:r>
              <a:rPr lang="fr" sz="2000" b="1" dirty="0"/>
              <a:t>Quelles sont les caractéristiques des réponses menées </a:t>
            </a:r>
            <a:br>
              <a:rPr lang="en-NZ" sz="2000" b="1" dirty="0"/>
            </a:br>
            <a:r>
              <a:rPr lang="fr" sz="2000" b="1" dirty="0"/>
              <a:t>par les communautés lorsque l’aide extérieure est absente (c’est-à-dire quelles sont les actions positives et négatives des populations locales pendant une crise quand il n’y a pas de soutien externe) ?</a:t>
            </a:r>
            <a:endParaRPr lang="en-US" sz="2000" b="1" dirty="0"/>
          </a:p>
        </p:txBody>
      </p:sp>
      <p:sp>
        <p:nvSpPr>
          <p:cNvPr id="3" name="Content Placeholder 2"/>
          <p:cNvSpPr>
            <a:spLocks noGrp="1"/>
          </p:cNvSpPr>
          <p:nvPr>
            <p:ph idx="1"/>
          </p:nvPr>
        </p:nvSpPr>
        <p:spPr/>
        <p:txBody>
          <a:bodyPr rtlCol="0">
            <a:noAutofit/>
          </a:bodyPr>
          <a:lstStyle/>
          <a:p>
            <a:pPr marL="514350" indent="-514350" rtl="0"/>
            <a:r>
              <a:rPr lang="fr" sz="1900" dirty="0"/>
              <a:t>Les gens dépendent davantage les uns des autres, de l’entraide, des ressources locales, des idées locales</a:t>
            </a:r>
          </a:p>
          <a:p>
            <a:pPr marL="514350" indent="-514350" rtl="0"/>
            <a:r>
              <a:rPr lang="fr" sz="1900" dirty="0"/>
              <a:t>Plusieurs groupes communautaires veulent gérer leurs propres réponses multiples et holistiques…mais sont limités par le manque de ressources</a:t>
            </a:r>
          </a:p>
          <a:p>
            <a:pPr marL="514350" indent="-514350" rtl="0"/>
            <a:r>
              <a:rPr lang="fr" sz="1900" dirty="0"/>
              <a:t>Les gens ne séparent pas  « humanitaire », « protection », « développement », moyens de subsistance, etc.</a:t>
            </a:r>
          </a:p>
          <a:p>
            <a:pPr marL="514350" indent="-514350" rtl="0"/>
            <a:r>
              <a:rPr lang="fr" sz="1900" dirty="0"/>
              <a:t>Une plus grande attention accordée aux moyens de subsistance et au rétablissement à long terme et même aux causes </a:t>
            </a:r>
            <a:r>
              <a:rPr lang="en-US" sz="1900" dirty="0" err="1"/>
              <a:t>fondamentales</a:t>
            </a:r>
            <a:endParaRPr lang="fr" sz="1900" dirty="0"/>
          </a:p>
          <a:p>
            <a:pPr marL="514350" indent="-514350" rtl="0"/>
            <a:r>
              <a:rPr lang="fr" sz="1900" dirty="0"/>
              <a:t>Importance des besoins sociaux, culturels, de la dignité et non matériels (psychosociaux)</a:t>
            </a:r>
          </a:p>
          <a:p>
            <a:pPr marL="514350" indent="-514350" rtl="0"/>
            <a:r>
              <a:rPr lang="fr" sz="1900" dirty="0"/>
              <a:t>Efficacité de nombreux savoirs et processus locaux (pas tous)</a:t>
            </a:r>
          </a:p>
          <a:p>
            <a:pPr marL="514350" indent="-514350" rtl="0"/>
            <a:r>
              <a:rPr lang="fr" sz="1900" dirty="0"/>
              <a:t>Les connaissances et les informations ne sont pas distribuées uniformément</a:t>
            </a:r>
          </a:p>
          <a:p>
            <a:pPr marL="514350" indent="-514350" rtl="0"/>
            <a:r>
              <a:rPr lang="fr" sz="1900" dirty="0"/>
              <a:t>Et bien sûr, ni le pouvoir ni la capacité… questions complexes d’exclusion/intégration (genre, appartenance ethnique, statut social, âge, santé)</a:t>
            </a:r>
          </a:p>
          <a:p>
            <a:pPr rtl="0"/>
            <a:endParaRPr lang="en-US" sz="1900" dirty="0"/>
          </a:p>
        </p:txBody>
      </p:sp>
      <p:pic>
        <p:nvPicPr>
          <p:cNvPr id="4" name="Graphic 3" descr="Customer review">
            <a:extLst>
              <a:ext uri="{FF2B5EF4-FFF2-40B4-BE49-F238E27FC236}">
                <a16:creationId xmlns:a16="http://schemas.microsoft.com/office/drawing/2014/main" id="{C9DE12BB-28C4-4DB4-BBF0-A04D6569867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803975"/>
            <a:ext cx="914400" cy="914400"/>
          </a:xfrm>
          <a:prstGeom prst="rect">
            <a:avLst/>
          </a:prstGeom>
        </p:spPr>
      </p:pic>
      <p:pic>
        <p:nvPicPr>
          <p:cNvPr id="5" name="Graphic 6" descr="Group brainstorm">
            <a:extLst>
              <a:ext uri="{FF2B5EF4-FFF2-40B4-BE49-F238E27FC236}">
                <a16:creationId xmlns:a16="http://schemas.microsoft.com/office/drawing/2014/main" id="{D160A5A0-1376-47D0-8CAF-763A3AA60C6D}"/>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229600" y="26894"/>
            <a:ext cx="914400" cy="914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72400" cy="1143000"/>
          </a:xfrm>
        </p:spPr>
        <p:txBody>
          <a:bodyPr rtlCol="0">
            <a:normAutofit/>
          </a:bodyPr>
          <a:lstStyle/>
          <a:p>
            <a:pPr rtl="0"/>
            <a:r>
              <a:rPr lang="fr" sz="2800" b="1" dirty="0"/>
              <a:t>Que pensent les personnes touchées par la crise de l'aide humanitaire menée de puis l'extérieur ?  </a:t>
            </a:r>
            <a:endParaRPr lang="en-US" sz="2800" b="1" dirty="0"/>
          </a:p>
        </p:txBody>
      </p:sp>
      <p:sp>
        <p:nvSpPr>
          <p:cNvPr id="3" name="Content Placeholder 2"/>
          <p:cNvSpPr>
            <a:spLocks noGrp="1"/>
          </p:cNvSpPr>
          <p:nvPr>
            <p:ph idx="1"/>
          </p:nvPr>
        </p:nvSpPr>
        <p:spPr>
          <a:xfrm>
            <a:off x="457200" y="1447800"/>
            <a:ext cx="8229600" cy="5181600"/>
          </a:xfrm>
        </p:spPr>
        <p:txBody>
          <a:bodyPr rtlCol="0">
            <a:normAutofit fontScale="47500" lnSpcReduction="20000"/>
          </a:bodyPr>
          <a:lstStyle/>
          <a:p>
            <a:pPr marL="0" indent="0" rtl="0">
              <a:buNone/>
            </a:pPr>
            <a:r>
              <a:rPr lang="fr" sz="4400" dirty="0"/>
              <a:t>Tout d’abord, l’appréciation de l’ampleur, de la portée, de l’intention et de la nature souvent vitale de l’assistance</a:t>
            </a:r>
          </a:p>
          <a:p>
            <a:pPr marL="0" indent="0" rtl="0">
              <a:buNone/>
            </a:pPr>
            <a:endParaRPr lang="en-NZ" sz="2000" dirty="0"/>
          </a:p>
          <a:p>
            <a:pPr marL="514350" indent="-514350" rtl="0">
              <a:buNone/>
            </a:pPr>
            <a:r>
              <a:rPr lang="fr" sz="4400" dirty="0"/>
              <a:t>Mais frustration avec une tendance à être : </a:t>
            </a:r>
          </a:p>
          <a:p>
            <a:pPr marL="514350" indent="-514350" rtl="0"/>
            <a:r>
              <a:rPr lang="fr" sz="4400" dirty="0"/>
              <a:t>moins sensible (aux besoins et opportunités locales) </a:t>
            </a:r>
          </a:p>
          <a:p>
            <a:pPr marL="514350" indent="-514350" rtl="0"/>
            <a:r>
              <a:rPr lang="fr" sz="4400" dirty="0"/>
              <a:t>lente à démarrer </a:t>
            </a:r>
          </a:p>
          <a:p>
            <a:pPr marL="514350" indent="-514350" rtl="0"/>
            <a:r>
              <a:rPr lang="fr" sz="4400" dirty="0"/>
              <a:t>rapide à partir</a:t>
            </a:r>
          </a:p>
          <a:p>
            <a:pPr marL="514350" indent="-514350" rtl="0"/>
            <a:r>
              <a:rPr lang="fr" sz="4400" dirty="0"/>
              <a:t>moins rentable    </a:t>
            </a:r>
          </a:p>
          <a:p>
            <a:pPr marL="514350" indent="-514350" rtl="0"/>
            <a:r>
              <a:rPr lang="fr" sz="4400" dirty="0"/>
              <a:t>mal coordonnée</a:t>
            </a:r>
          </a:p>
          <a:p>
            <a:pPr marL="514350" indent="-514350" rtl="0"/>
            <a:r>
              <a:rPr lang="fr" sz="4400" dirty="0"/>
              <a:t>parfois conflictuelle</a:t>
            </a:r>
          </a:p>
          <a:p>
            <a:pPr marL="514350" indent="-514350" rtl="0"/>
            <a:r>
              <a:rPr lang="fr" sz="4400" dirty="0"/>
              <a:t>insensible, dégradante</a:t>
            </a:r>
          </a:p>
          <a:p>
            <a:pPr marL="514350" indent="-514350" rtl="0"/>
            <a:r>
              <a:rPr lang="fr" sz="4400" dirty="0"/>
              <a:t>ignore les idées, connaissances et capacités locales</a:t>
            </a:r>
          </a:p>
          <a:p>
            <a:pPr marL="514350" lvl="0" indent="-514350" rtl="0"/>
            <a:r>
              <a:rPr lang="fr" sz="4400" dirty="0"/>
              <a:t>Au fil du temps peut favoriser l'impuissance acquise, la dépendance</a:t>
            </a:r>
          </a:p>
          <a:p>
            <a:pPr marL="514350" lvl="0" indent="-514350" rtl="0"/>
            <a:r>
              <a:rPr lang="fr" sz="4400" dirty="0"/>
              <a:t>Peut renforcer des structures de pouvoir inutiles</a:t>
            </a:r>
            <a:r>
              <a:rPr lang="fr" dirty="0"/>
              <a:t>		</a:t>
            </a:r>
          </a:p>
        </p:txBody>
      </p:sp>
      <p:pic>
        <p:nvPicPr>
          <p:cNvPr id="4" name="Graphic 3" descr="Customer review">
            <a:extLst>
              <a:ext uri="{FF2B5EF4-FFF2-40B4-BE49-F238E27FC236}">
                <a16:creationId xmlns:a16="http://schemas.microsoft.com/office/drawing/2014/main" id="{95CF4F3E-A78A-40CE-A658-98D31A86D84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579438"/>
            <a:ext cx="914400" cy="914400"/>
          </a:xfrm>
          <a:prstGeom prst="rect">
            <a:avLst/>
          </a:prstGeom>
        </p:spPr>
      </p:pic>
      <p:pic>
        <p:nvPicPr>
          <p:cNvPr id="5" name="Graphic 4" descr="Boardroom">
            <a:extLst>
              <a:ext uri="{FF2B5EF4-FFF2-40B4-BE49-F238E27FC236}">
                <a16:creationId xmlns:a16="http://schemas.microsoft.com/office/drawing/2014/main" id="{F9EBDB21-6570-440C-9924-13C2AE8BC5A4}"/>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229600" y="-182562"/>
            <a:ext cx="914400" cy="914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rtl="0"/>
            <a:r>
              <a:rPr lang="fr"/>
              <a:t>Qui sont les intervenants les plus importants en cas de crise ?</a:t>
            </a:r>
            <a:endParaRPr lang="en-GB" dirty="0"/>
          </a:p>
        </p:txBody>
      </p:sp>
      <p:sp>
        <p:nvSpPr>
          <p:cNvPr id="3" name="Content Placeholder 2"/>
          <p:cNvSpPr>
            <a:spLocks noGrp="1"/>
          </p:cNvSpPr>
          <p:nvPr>
            <p:ph idx="1"/>
          </p:nvPr>
        </p:nvSpPr>
        <p:spPr/>
        <p:txBody>
          <a:bodyPr rtlCol="0">
            <a:normAutofit/>
          </a:bodyPr>
          <a:lstStyle/>
          <a:p>
            <a:pPr rtl="0">
              <a:buNone/>
            </a:pPr>
            <a:endParaRPr lang="en-US" sz="2800" dirty="0"/>
          </a:p>
          <a:p>
            <a:pPr algn="ctr" rtl="0">
              <a:buNone/>
            </a:pPr>
            <a:r>
              <a:rPr lang="fr" sz="3600" b="1" dirty="0"/>
              <a:t>Ce sont les communautés en crise elles-mêmes qui sont les premiers (et derniers !) intervenants, </a:t>
            </a:r>
          </a:p>
          <a:p>
            <a:pPr indent="1588" algn="ctr" rtl="0">
              <a:buNone/>
            </a:pPr>
            <a:r>
              <a:rPr lang="fr" sz="3600" b="1" dirty="0"/>
              <a:t>et généralement de loin les plus importants</a:t>
            </a:r>
            <a:endParaRPr lang="en-GB" sz="3600" b="1" dirty="0"/>
          </a:p>
        </p:txBody>
      </p:sp>
      <p:pic>
        <p:nvPicPr>
          <p:cNvPr id="4" name="Graphic 3" descr="Presentation with bar chart">
            <a:extLst>
              <a:ext uri="{FF2B5EF4-FFF2-40B4-BE49-F238E27FC236}">
                <a16:creationId xmlns:a16="http://schemas.microsoft.com/office/drawing/2014/main" id="{46BD8E73-176C-4322-970C-EE4FF724BCF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88013"/>
            <a:ext cx="914400" cy="914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202" y="764704"/>
            <a:ext cx="8229600" cy="1143000"/>
          </a:xfrm>
        </p:spPr>
        <p:txBody>
          <a:bodyPr rtlCol="0"/>
          <a:lstStyle/>
          <a:p>
            <a:pPr rtl="0"/>
            <a:r>
              <a:rPr lang="fr"/>
              <a:t>Définitions </a:t>
            </a:r>
          </a:p>
        </p:txBody>
      </p:sp>
      <p:sp>
        <p:nvSpPr>
          <p:cNvPr id="3" name="Content Placeholder 2"/>
          <p:cNvSpPr>
            <a:spLocks noGrp="1"/>
          </p:cNvSpPr>
          <p:nvPr>
            <p:ph idx="1"/>
          </p:nvPr>
        </p:nvSpPr>
        <p:spPr>
          <a:xfrm>
            <a:off x="539552" y="1700808"/>
            <a:ext cx="8229600" cy="3489251"/>
          </a:xfrm>
        </p:spPr>
        <p:txBody>
          <a:bodyPr rtlCol="0">
            <a:normAutofit/>
          </a:bodyPr>
          <a:lstStyle/>
          <a:p>
            <a:pPr rtl="0"/>
            <a:r>
              <a:rPr lang="fr" sz="3000" dirty="0"/>
              <a:t>Localisation, mené au niveau local, mené par la communauté/les survivants</a:t>
            </a:r>
          </a:p>
          <a:p>
            <a:pPr rtl="0"/>
            <a:r>
              <a:rPr lang="fr" sz="3000" dirty="0"/>
              <a:t>Humanitaire versus développement (lien)</a:t>
            </a:r>
          </a:p>
          <a:p>
            <a:pPr rtl="0"/>
            <a:r>
              <a:rPr lang="fr" sz="3000" dirty="0"/>
              <a:t>Crise (urgence, catastrophe)... grave et chronique</a:t>
            </a:r>
          </a:p>
          <a:p>
            <a:pPr rtl="0"/>
            <a:r>
              <a:rPr lang="fr" sz="3000" dirty="0"/>
              <a:t>Résilience…</a:t>
            </a:r>
          </a:p>
          <a:p>
            <a:pPr rtl="0"/>
            <a:r>
              <a:rPr lang="fr" sz="3000" dirty="0"/>
              <a:t>Communauté</a:t>
            </a:r>
          </a:p>
          <a:p>
            <a:pPr rtl="0"/>
            <a:endParaRPr lang="en-GB" dirty="0"/>
          </a:p>
          <a:p>
            <a:pPr rtl="0"/>
            <a:endParaRPr lang="en-GB" dirty="0"/>
          </a:p>
        </p:txBody>
      </p:sp>
      <p:pic>
        <p:nvPicPr>
          <p:cNvPr id="4" name="Graphic 3" descr="Customer review">
            <a:extLst>
              <a:ext uri="{FF2B5EF4-FFF2-40B4-BE49-F238E27FC236}">
                <a16:creationId xmlns:a16="http://schemas.microsoft.com/office/drawing/2014/main" id="{B27E9A4F-E206-40BE-8CFB-80339E1EBC7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97602" y="94129"/>
            <a:ext cx="914400" cy="914400"/>
          </a:xfrm>
          <a:prstGeom prst="rect">
            <a:avLst/>
          </a:prstGeom>
        </p:spPr>
      </p:pic>
    </p:spTree>
    <p:extLst>
      <p:ext uri="{BB962C8B-B14F-4D97-AF65-F5344CB8AC3E}">
        <p14:creationId xmlns:p14="http://schemas.microsoft.com/office/powerpoint/2010/main" val="18454200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rtl="0"/>
            <a:r>
              <a:rPr lang="fr" sz="3100"/>
              <a:t>Problèmes fondamentaux et termes 1 :</a:t>
            </a:r>
            <a:br>
              <a:rPr lang="en-US" dirty="0"/>
            </a:br>
            <a:r>
              <a:rPr lang="fr" b="1"/>
              <a:t>Résilience</a:t>
            </a:r>
            <a:endParaRPr lang="en-GB" b="1" dirty="0"/>
          </a:p>
        </p:txBody>
      </p:sp>
      <p:sp>
        <p:nvSpPr>
          <p:cNvPr id="3" name="Content Placeholder 2"/>
          <p:cNvSpPr>
            <a:spLocks noGrp="1"/>
          </p:cNvSpPr>
          <p:nvPr>
            <p:ph idx="1"/>
          </p:nvPr>
        </p:nvSpPr>
        <p:spPr>
          <a:xfrm>
            <a:off x="457200" y="1828800"/>
            <a:ext cx="8229600" cy="4297363"/>
          </a:xfrm>
        </p:spPr>
        <p:txBody>
          <a:bodyPr rtlCol="0">
            <a:normAutofit fontScale="92500"/>
          </a:bodyPr>
          <a:lstStyle/>
          <a:p>
            <a:pPr marL="0" indent="0">
              <a:buNone/>
            </a:pPr>
            <a:r>
              <a:rPr lang="fr-FR" dirty="0"/>
              <a:t>Définition de recherche KCL par certains survivants:</a:t>
            </a:r>
          </a:p>
          <a:p>
            <a:pPr marL="0" indent="0">
              <a:buNone/>
            </a:pPr>
            <a:r>
              <a:rPr lang="fr-FR" dirty="0"/>
              <a:t>  «Les survivants des crises estiment que la résilience est synonyme d’indépendance et de soutien en cas de besoin»</a:t>
            </a:r>
          </a:p>
          <a:p>
            <a:pPr marL="0" indent="0">
              <a:buNone/>
            </a:pPr>
            <a:r>
              <a:rPr lang="fr-FR" dirty="0"/>
              <a:t>ou</a:t>
            </a:r>
          </a:p>
          <a:p>
            <a:pPr marL="0" indent="0">
              <a:buNone/>
            </a:pPr>
            <a:r>
              <a:rPr lang="fr-FR" dirty="0"/>
              <a:t>"Résilience signifie avoir les compétences et la capacité de prendre soin de soi tout en sachant où et comment demander de l'aide en cas de besoin"</a:t>
            </a: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AutoShape 2"/>
          <p:cNvSpPr>
            <a:spLocks noChangeArrowheads="1"/>
          </p:cNvSpPr>
          <p:nvPr/>
        </p:nvSpPr>
        <p:spPr bwMode="auto">
          <a:xfrm rot="10800000">
            <a:off x="1793860" y="1214438"/>
            <a:ext cx="5384800" cy="4897437"/>
          </a:xfrm>
          <a:prstGeom prst="triangle">
            <a:avLst>
              <a:gd name="adj" fmla="val 50000"/>
            </a:avLst>
          </a:prstGeom>
          <a:noFill/>
          <a:ln w="38100">
            <a:solidFill>
              <a:schemeClr val="tx1"/>
            </a:solidFill>
            <a:miter lim="800000"/>
            <a:headEnd/>
            <a:tailEnd/>
          </a:ln>
          <a:effectLst/>
        </p:spPr>
        <p:txBody>
          <a:bodyPr rot="10800000" wrap="none" rtlCol="0" anchor="ctr"/>
          <a:lstStyle/>
          <a:p>
            <a:pPr algn="ctr" rtl="0">
              <a:spcBef>
                <a:spcPct val="0"/>
              </a:spcBef>
            </a:pPr>
            <a:endParaRPr lang="en-US" sz="1800">
              <a:latin typeface="+mn-lt"/>
            </a:endParaRPr>
          </a:p>
        </p:txBody>
      </p:sp>
      <p:sp>
        <p:nvSpPr>
          <p:cNvPr id="8195" name="Text Box 3"/>
          <p:cNvSpPr txBox="1">
            <a:spLocks noChangeArrowheads="1"/>
          </p:cNvSpPr>
          <p:nvPr/>
        </p:nvSpPr>
        <p:spPr bwMode="auto">
          <a:xfrm>
            <a:off x="6740470" y="1926828"/>
            <a:ext cx="2055813" cy="641350"/>
          </a:xfrm>
          <a:prstGeom prst="rect">
            <a:avLst/>
          </a:prstGeom>
          <a:noFill/>
          <a:ln w="9525">
            <a:noFill/>
            <a:miter lim="800000"/>
            <a:headEnd/>
            <a:tailEnd/>
          </a:ln>
          <a:effectLst/>
        </p:spPr>
        <p:txBody>
          <a:bodyPr rtlCol="0">
            <a:spAutoFit/>
          </a:bodyPr>
          <a:lstStyle/>
          <a:p>
            <a:pPr rtl="0" eaLnBrk="0" hangingPunct="0">
              <a:spcBef>
                <a:spcPct val="0"/>
              </a:spcBef>
            </a:pPr>
            <a:r>
              <a:rPr lang="fr" sz="1800" b="1">
                <a:latin typeface="+mn-lt"/>
              </a:rPr>
              <a:t>ÉTAT NORMAL DE SANTÉ</a:t>
            </a:r>
          </a:p>
        </p:txBody>
      </p:sp>
      <p:sp>
        <p:nvSpPr>
          <p:cNvPr id="8196" name="Text Box 4"/>
          <p:cNvSpPr txBox="1">
            <a:spLocks noChangeArrowheads="1"/>
          </p:cNvSpPr>
          <p:nvPr/>
        </p:nvSpPr>
        <p:spPr bwMode="auto">
          <a:xfrm>
            <a:off x="4932363" y="5229225"/>
            <a:ext cx="1982787" cy="641350"/>
          </a:xfrm>
          <a:prstGeom prst="rect">
            <a:avLst/>
          </a:prstGeom>
          <a:noFill/>
          <a:ln w="9525">
            <a:noFill/>
            <a:miter lim="800000"/>
            <a:headEnd/>
            <a:tailEnd/>
          </a:ln>
          <a:effectLst/>
        </p:spPr>
        <p:txBody>
          <a:bodyPr rtlCol="0">
            <a:spAutoFit/>
          </a:bodyPr>
          <a:lstStyle/>
          <a:p>
            <a:pPr rtl="0" eaLnBrk="0" hangingPunct="0">
              <a:spcBef>
                <a:spcPct val="50000"/>
              </a:spcBef>
            </a:pPr>
            <a:r>
              <a:rPr lang="fr" sz="1800" b="1">
                <a:latin typeface="+mn-lt"/>
              </a:rPr>
              <a:t>GRAVEMENT AFFECTÉ</a:t>
            </a:r>
          </a:p>
        </p:txBody>
      </p:sp>
      <p:sp>
        <p:nvSpPr>
          <p:cNvPr id="8200" name="Line 8"/>
          <p:cNvSpPr>
            <a:spLocks noChangeShapeType="1"/>
          </p:cNvSpPr>
          <p:nvPr/>
        </p:nvSpPr>
        <p:spPr bwMode="auto">
          <a:xfrm>
            <a:off x="3657584" y="4448176"/>
            <a:ext cx="1657350" cy="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8202" name="Line 10"/>
          <p:cNvSpPr>
            <a:spLocks noChangeShapeType="1"/>
          </p:cNvSpPr>
          <p:nvPr/>
        </p:nvSpPr>
        <p:spPr bwMode="auto">
          <a:xfrm flipH="1">
            <a:off x="3134932" y="1223565"/>
            <a:ext cx="1112837" cy="2276475"/>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8203" name="Line 11"/>
          <p:cNvSpPr>
            <a:spLocks noChangeShapeType="1"/>
          </p:cNvSpPr>
          <p:nvPr/>
        </p:nvSpPr>
        <p:spPr bwMode="auto">
          <a:xfrm>
            <a:off x="3021806" y="1212057"/>
            <a:ext cx="2160587" cy="3455987"/>
          </a:xfrm>
          <a:prstGeom prst="line">
            <a:avLst/>
          </a:prstGeom>
          <a:noFill/>
          <a:ln w="9525">
            <a:solidFill>
              <a:schemeClr val="hlink"/>
            </a:solidFill>
            <a:round/>
            <a:headEnd/>
            <a:tailEnd/>
          </a:ln>
          <a:effectLst/>
        </p:spPr>
        <p:txBody>
          <a:bodyPr rtlCol="0"/>
          <a:lstStyle/>
          <a:p>
            <a:pPr rtl="0"/>
            <a:endParaRPr lang="en-US" sz="1800">
              <a:latin typeface="+mn-lt"/>
            </a:endParaRPr>
          </a:p>
        </p:txBody>
      </p:sp>
      <p:sp>
        <p:nvSpPr>
          <p:cNvPr id="8204" name="Line 12"/>
          <p:cNvSpPr>
            <a:spLocks noChangeShapeType="1"/>
          </p:cNvSpPr>
          <p:nvPr/>
        </p:nvSpPr>
        <p:spPr bwMode="auto">
          <a:xfrm flipH="1">
            <a:off x="3462370" y="1254523"/>
            <a:ext cx="2952750" cy="2879725"/>
          </a:xfrm>
          <a:prstGeom prst="line">
            <a:avLst/>
          </a:prstGeom>
          <a:noFill/>
          <a:ln w="28575">
            <a:solidFill>
              <a:srgbClr val="FF3399"/>
            </a:solidFill>
            <a:round/>
            <a:headEnd/>
            <a:tailEnd/>
          </a:ln>
          <a:effectLst/>
        </p:spPr>
        <p:txBody>
          <a:bodyPr rtlCol="0"/>
          <a:lstStyle/>
          <a:p>
            <a:pPr rtl="0"/>
            <a:endParaRPr lang="en-US" sz="1800">
              <a:latin typeface="+mn-lt"/>
            </a:endParaRPr>
          </a:p>
        </p:txBody>
      </p:sp>
      <p:sp>
        <p:nvSpPr>
          <p:cNvPr id="8205" name="Line 13"/>
          <p:cNvSpPr>
            <a:spLocks noChangeShapeType="1"/>
          </p:cNvSpPr>
          <p:nvPr/>
        </p:nvSpPr>
        <p:spPr bwMode="auto">
          <a:xfrm>
            <a:off x="4469213" y="1246188"/>
            <a:ext cx="1296987" cy="252095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8206" name="Line 14"/>
          <p:cNvSpPr>
            <a:spLocks noChangeShapeType="1"/>
          </p:cNvSpPr>
          <p:nvPr/>
        </p:nvSpPr>
        <p:spPr bwMode="auto">
          <a:xfrm flipH="1">
            <a:off x="2410143" y="1237059"/>
            <a:ext cx="3717925" cy="91440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8207" name="Line 15"/>
          <p:cNvSpPr>
            <a:spLocks noChangeShapeType="1"/>
          </p:cNvSpPr>
          <p:nvPr/>
        </p:nvSpPr>
        <p:spPr bwMode="auto">
          <a:xfrm>
            <a:off x="2648110" y="1236662"/>
            <a:ext cx="73025" cy="1655762"/>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8208" name="Line 16"/>
          <p:cNvSpPr>
            <a:spLocks noChangeShapeType="1"/>
          </p:cNvSpPr>
          <p:nvPr/>
        </p:nvSpPr>
        <p:spPr bwMode="auto">
          <a:xfrm flipH="1">
            <a:off x="5800958" y="1246188"/>
            <a:ext cx="158750" cy="2563812"/>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8209" name="Line 17"/>
          <p:cNvSpPr>
            <a:spLocks noChangeShapeType="1"/>
          </p:cNvSpPr>
          <p:nvPr/>
        </p:nvSpPr>
        <p:spPr bwMode="auto">
          <a:xfrm>
            <a:off x="4740275" y="1233884"/>
            <a:ext cx="1944687" cy="64770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8210" name="Line 18"/>
          <p:cNvSpPr>
            <a:spLocks noChangeShapeType="1"/>
          </p:cNvSpPr>
          <p:nvPr/>
        </p:nvSpPr>
        <p:spPr bwMode="auto">
          <a:xfrm flipV="1">
            <a:off x="3059113" y="1268413"/>
            <a:ext cx="3817937" cy="1944687"/>
          </a:xfrm>
          <a:prstGeom prst="line">
            <a:avLst/>
          </a:prstGeom>
          <a:noFill/>
          <a:ln w="12700">
            <a:solidFill>
              <a:srgbClr val="6699FF"/>
            </a:solidFill>
            <a:round/>
            <a:headEnd/>
            <a:tailEnd/>
          </a:ln>
          <a:effectLst/>
        </p:spPr>
        <p:txBody>
          <a:bodyPr rtlCol="0"/>
          <a:lstStyle/>
          <a:p>
            <a:pPr rtl="0"/>
            <a:endParaRPr lang="en-US" sz="1800">
              <a:latin typeface="+mn-lt"/>
            </a:endParaRPr>
          </a:p>
        </p:txBody>
      </p:sp>
      <p:sp>
        <p:nvSpPr>
          <p:cNvPr id="8211" name="Line 19"/>
          <p:cNvSpPr>
            <a:spLocks noChangeShapeType="1"/>
          </p:cNvSpPr>
          <p:nvPr/>
        </p:nvSpPr>
        <p:spPr bwMode="auto">
          <a:xfrm flipV="1">
            <a:off x="3684588" y="3213100"/>
            <a:ext cx="2111375" cy="1074738"/>
          </a:xfrm>
          <a:prstGeom prst="line">
            <a:avLst/>
          </a:prstGeom>
          <a:noFill/>
          <a:ln w="19050">
            <a:solidFill>
              <a:srgbClr val="66FF33"/>
            </a:solidFill>
            <a:round/>
            <a:headEnd/>
            <a:tailEnd/>
          </a:ln>
          <a:effectLst/>
        </p:spPr>
        <p:txBody>
          <a:bodyPr rtlCol="0"/>
          <a:lstStyle/>
          <a:p>
            <a:pPr rtl="0"/>
            <a:endParaRPr lang="en-US" sz="1800">
              <a:latin typeface="+mn-lt"/>
            </a:endParaRPr>
          </a:p>
        </p:txBody>
      </p:sp>
      <p:sp>
        <p:nvSpPr>
          <p:cNvPr id="8212" name="Line 20"/>
          <p:cNvSpPr>
            <a:spLocks noChangeShapeType="1"/>
          </p:cNvSpPr>
          <p:nvPr/>
        </p:nvSpPr>
        <p:spPr bwMode="auto">
          <a:xfrm>
            <a:off x="1965643" y="1239837"/>
            <a:ext cx="3168650" cy="3744912"/>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8213" name="Line 21"/>
          <p:cNvSpPr>
            <a:spLocks noChangeShapeType="1"/>
          </p:cNvSpPr>
          <p:nvPr/>
        </p:nvSpPr>
        <p:spPr bwMode="auto">
          <a:xfrm flipV="1">
            <a:off x="4081462" y="4799409"/>
            <a:ext cx="1138238" cy="411162"/>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8214" name="Line 22"/>
          <p:cNvSpPr>
            <a:spLocks noChangeShapeType="1"/>
          </p:cNvSpPr>
          <p:nvPr/>
        </p:nvSpPr>
        <p:spPr bwMode="auto">
          <a:xfrm flipV="1">
            <a:off x="2755893" y="1233884"/>
            <a:ext cx="3471863" cy="1770062"/>
          </a:xfrm>
          <a:prstGeom prst="line">
            <a:avLst/>
          </a:prstGeom>
          <a:noFill/>
          <a:ln w="9525">
            <a:solidFill>
              <a:srgbClr val="9933FF"/>
            </a:solidFill>
            <a:round/>
            <a:headEnd/>
            <a:tailEnd/>
          </a:ln>
          <a:effectLst/>
        </p:spPr>
        <p:txBody>
          <a:bodyPr rtlCol="0"/>
          <a:lstStyle/>
          <a:p>
            <a:pPr rtl="0"/>
            <a:endParaRPr lang="en-US" sz="1800">
              <a:latin typeface="+mn-lt"/>
            </a:endParaRPr>
          </a:p>
        </p:txBody>
      </p:sp>
      <p:sp>
        <p:nvSpPr>
          <p:cNvPr id="24" name="Line 9"/>
          <p:cNvSpPr>
            <a:spLocks noChangeShapeType="1"/>
          </p:cNvSpPr>
          <p:nvPr/>
        </p:nvSpPr>
        <p:spPr bwMode="auto">
          <a:xfrm>
            <a:off x="2395522" y="2240756"/>
            <a:ext cx="4114800" cy="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25" name="Line 10"/>
          <p:cNvSpPr>
            <a:spLocks noChangeShapeType="1"/>
          </p:cNvSpPr>
          <p:nvPr/>
        </p:nvSpPr>
        <p:spPr bwMode="auto">
          <a:xfrm>
            <a:off x="3089116" y="3448048"/>
            <a:ext cx="2834640" cy="0"/>
          </a:xfrm>
          <a:prstGeom prst="line">
            <a:avLst/>
          </a:prstGeom>
          <a:noFill/>
          <a:ln w="9525">
            <a:solidFill>
              <a:schemeClr val="tx1"/>
            </a:solidFill>
            <a:round/>
            <a:headEnd/>
            <a:tailEnd/>
          </a:ln>
          <a:effectLst/>
        </p:spPr>
        <p:txBody>
          <a:bodyPr rtlCol="0"/>
          <a:lstStyle/>
          <a:p>
            <a:pPr rtl="0"/>
            <a:endParaRPr lang="en-US" sz="1800">
              <a:latin typeface="+mn-lt"/>
            </a:endParaRPr>
          </a:p>
        </p:txBody>
      </p:sp>
      <p:pic>
        <p:nvPicPr>
          <p:cNvPr id="21" name="Graphic 21" descr="Presentation with bar chart">
            <a:extLst>
              <a:ext uri="{FF2B5EF4-FFF2-40B4-BE49-F238E27FC236}">
                <a16:creationId xmlns:a16="http://schemas.microsoft.com/office/drawing/2014/main" id="{6EA8AE9A-07EA-4FA5-A52A-843ACC9F988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077200" y="122180"/>
            <a:ext cx="914400" cy="914400"/>
          </a:xfrm>
          <a:prstGeom prst="rect">
            <a:avLst/>
          </a:prstGeom>
        </p:spPr>
      </p:pic>
    </p:spTree>
    <p:extLst>
      <p:ext uri="{BB962C8B-B14F-4D97-AF65-F5344CB8AC3E}">
        <p14:creationId xmlns:p14="http://schemas.microsoft.com/office/powerpoint/2010/main" val="42243917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p:cNvSpPr>
            <a:spLocks noChangeArrowheads="1"/>
          </p:cNvSpPr>
          <p:nvPr/>
        </p:nvSpPr>
        <p:spPr bwMode="auto">
          <a:xfrm rot="10800000">
            <a:off x="1771650" y="1265854"/>
            <a:ext cx="5384800" cy="4897437"/>
          </a:xfrm>
          <a:prstGeom prst="triangle">
            <a:avLst>
              <a:gd name="adj" fmla="val 50000"/>
            </a:avLst>
          </a:prstGeom>
          <a:noFill/>
          <a:ln w="38100">
            <a:solidFill>
              <a:schemeClr val="tx1"/>
            </a:solidFill>
            <a:prstDash val="lgDashDotDot"/>
            <a:miter lim="800000"/>
            <a:headEnd/>
            <a:tailEnd/>
          </a:ln>
          <a:effectLst/>
        </p:spPr>
        <p:txBody>
          <a:bodyPr rot="10800000" wrap="none" rtlCol="0" anchor="ctr"/>
          <a:lstStyle/>
          <a:p>
            <a:pPr algn="ctr" rtl="0">
              <a:spcBef>
                <a:spcPct val="0"/>
              </a:spcBef>
            </a:pPr>
            <a:endParaRPr lang="en-US" sz="1800">
              <a:latin typeface="+mn-lt"/>
            </a:endParaRPr>
          </a:p>
        </p:txBody>
      </p:sp>
      <p:sp>
        <p:nvSpPr>
          <p:cNvPr id="12291" name="Text Box 3"/>
          <p:cNvSpPr txBox="1">
            <a:spLocks noChangeArrowheads="1"/>
          </p:cNvSpPr>
          <p:nvPr/>
        </p:nvSpPr>
        <p:spPr bwMode="auto">
          <a:xfrm>
            <a:off x="7253314" y="1243593"/>
            <a:ext cx="2055813" cy="641350"/>
          </a:xfrm>
          <a:prstGeom prst="rect">
            <a:avLst/>
          </a:prstGeom>
          <a:noFill/>
          <a:ln w="9525">
            <a:noFill/>
            <a:miter lim="800000"/>
            <a:headEnd/>
            <a:tailEnd/>
          </a:ln>
          <a:effectLst/>
        </p:spPr>
        <p:txBody>
          <a:bodyPr rtlCol="0">
            <a:spAutoFit/>
          </a:bodyPr>
          <a:lstStyle/>
          <a:p>
            <a:pPr rtl="0" eaLnBrk="0" hangingPunct="0">
              <a:spcBef>
                <a:spcPct val="0"/>
              </a:spcBef>
            </a:pPr>
            <a:r>
              <a:rPr lang="fr" sz="1800" b="1" dirty="0">
                <a:latin typeface="+mn-lt"/>
              </a:rPr>
              <a:t>ÉTAT NORMAL DE SANTÉ</a:t>
            </a:r>
          </a:p>
        </p:txBody>
      </p:sp>
      <p:sp>
        <p:nvSpPr>
          <p:cNvPr id="12292" name="Text Box 4"/>
          <p:cNvSpPr txBox="1">
            <a:spLocks noChangeArrowheads="1"/>
          </p:cNvSpPr>
          <p:nvPr/>
        </p:nvSpPr>
        <p:spPr bwMode="auto">
          <a:xfrm>
            <a:off x="4932363" y="5229225"/>
            <a:ext cx="2089150" cy="641350"/>
          </a:xfrm>
          <a:prstGeom prst="rect">
            <a:avLst/>
          </a:prstGeom>
          <a:noFill/>
          <a:ln w="9525">
            <a:noFill/>
            <a:miter lim="800000"/>
            <a:headEnd/>
            <a:tailEnd/>
          </a:ln>
          <a:effectLst/>
        </p:spPr>
        <p:txBody>
          <a:bodyPr rtlCol="0">
            <a:spAutoFit/>
          </a:bodyPr>
          <a:lstStyle/>
          <a:p>
            <a:pPr rtl="0" eaLnBrk="0" hangingPunct="0">
              <a:spcBef>
                <a:spcPct val="50000"/>
              </a:spcBef>
            </a:pPr>
            <a:r>
              <a:rPr lang="fr" sz="1800" b="1">
                <a:latin typeface="+mn-lt"/>
              </a:rPr>
              <a:t>GRAVEMENT AFFECTÉ</a:t>
            </a:r>
          </a:p>
        </p:txBody>
      </p:sp>
      <p:sp>
        <p:nvSpPr>
          <p:cNvPr id="12296" name="Line 8"/>
          <p:cNvSpPr>
            <a:spLocks noChangeShapeType="1"/>
          </p:cNvSpPr>
          <p:nvPr/>
        </p:nvSpPr>
        <p:spPr bwMode="auto">
          <a:xfrm>
            <a:off x="3635375" y="4221163"/>
            <a:ext cx="1657350" cy="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12298" name="Line 10"/>
          <p:cNvSpPr>
            <a:spLocks noChangeShapeType="1"/>
          </p:cNvSpPr>
          <p:nvPr/>
        </p:nvSpPr>
        <p:spPr bwMode="auto">
          <a:xfrm flipH="1">
            <a:off x="3059112" y="1279494"/>
            <a:ext cx="1356176" cy="1862169"/>
          </a:xfrm>
          <a:prstGeom prst="line">
            <a:avLst/>
          </a:prstGeom>
          <a:noFill/>
          <a:ln w="9525">
            <a:solidFill>
              <a:schemeClr val="tx1"/>
            </a:solidFill>
            <a:prstDash val="dashDot"/>
            <a:round/>
            <a:headEnd/>
            <a:tailEnd/>
          </a:ln>
          <a:effectLst/>
        </p:spPr>
        <p:txBody>
          <a:bodyPr rtlCol="0"/>
          <a:lstStyle/>
          <a:p>
            <a:pPr rtl="0"/>
            <a:endParaRPr lang="en-US" sz="1800">
              <a:latin typeface="+mn-lt"/>
            </a:endParaRPr>
          </a:p>
        </p:txBody>
      </p:sp>
      <p:sp>
        <p:nvSpPr>
          <p:cNvPr id="12299" name="Line 11"/>
          <p:cNvSpPr>
            <a:spLocks noChangeShapeType="1"/>
          </p:cNvSpPr>
          <p:nvPr/>
        </p:nvSpPr>
        <p:spPr bwMode="auto">
          <a:xfrm>
            <a:off x="3059113" y="1016794"/>
            <a:ext cx="2160587" cy="3455987"/>
          </a:xfrm>
          <a:prstGeom prst="line">
            <a:avLst/>
          </a:prstGeom>
          <a:noFill/>
          <a:ln w="9525">
            <a:solidFill>
              <a:schemeClr val="hlink"/>
            </a:solidFill>
            <a:prstDash val="lgDashDot"/>
            <a:round/>
            <a:headEnd/>
            <a:tailEnd/>
          </a:ln>
          <a:effectLst/>
        </p:spPr>
        <p:txBody>
          <a:bodyPr rtlCol="0"/>
          <a:lstStyle/>
          <a:p>
            <a:pPr rtl="0"/>
            <a:endParaRPr lang="en-US" sz="1800">
              <a:latin typeface="+mn-lt"/>
            </a:endParaRPr>
          </a:p>
        </p:txBody>
      </p:sp>
      <p:sp>
        <p:nvSpPr>
          <p:cNvPr id="12300" name="Line 12"/>
          <p:cNvSpPr>
            <a:spLocks noChangeShapeType="1"/>
          </p:cNvSpPr>
          <p:nvPr/>
        </p:nvSpPr>
        <p:spPr bwMode="auto">
          <a:xfrm flipH="1">
            <a:off x="3569143" y="1264175"/>
            <a:ext cx="2952750" cy="2879725"/>
          </a:xfrm>
          <a:prstGeom prst="line">
            <a:avLst/>
          </a:prstGeom>
          <a:noFill/>
          <a:ln w="28575">
            <a:solidFill>
              <a:srgbClr val="FF3399"/>
            </a:solidFill>
            <a:prstDash val="dash"/>
            <a:round/>
            <a:headEnd/>
            <a:tailEnd/>
          </a:ln>
          <a:effectLst/>
        </p:spPr>
        <p:txBody>
          <a:bodyPr rtlCol="0"/>
          <a:lstStyle/>
          <a:p>
            <a:pPr rtl="0"/>
            <a:endParaRPr lang="en-US" sz="1800">
              <a:latin typeface="+mn-lt"/>
            </a:endParaRPr>
          </a:p>
        </p:txBody>
      </p:sp>
      <p:sp>
        <p:nvSpPr>
          <p:cNvPr id="12301" name="Line 13"/>
          <p:cNvSpPr>
            <a:spLocks noChangeShapeType="1"/>
          </p:cNvSpPr>
          <p:nvPr/>
        </p:nvSpPr>
        <p:spPr bwMode="auto">
          <a:xfrm>
            <a:off x="4394200" y="1220246"/>
            <a:ext cx="1296987" cy="2520950"/>
          </a:xfrm>
          <a:prstGeom prst="line">
            <a:avLst/>
          </a:prstGeom>
          <a:noFill/>
          <a:ln w="9525">
            <a:solidFill>
              <a:schemeClr val="tx1"/>
            </a:solidFill>
            <a:prstDash val="lgDashDotDot"/>
            <a:round/>
            <a:headEnd/>
            <a:tailEnd/>
          </a:ln>
          <a:effectLst/>
        </p:spPr>
        <p:txBody>
          <a:bodyPr rtlCol="0"/>
          <a:lstStyle/>
          <a:p>
            <a:pPr rtl="0"/>
            <a:endParaRPr lang="en-US" sz="1800">
              <a:latin typeface="+mn-lt"/>
            </a:endParaRPr>
          </a:p>
        </p:txBody>
      </p:sp>
      <p:sp>
        <p:nvSpPr>
          <p:cNvPr id="12302" name="Line 14"/>
          <p:cNvSpPr>
            <a:spLocks noChangeShapeType="1"/>
          </p:cNvSpPr>
          <p:nvPr/>
        </p:nvSpPr>
        <p:spPr bwMode="auto">
          <a:xfrm flipH="1">
            <a:off x="2312987" y="1307307"/>
            <a:ext cx="3717925" cy="914400"/>
          </a:xfrm>
          <a:prstGeom prst="line">
            <a:avLst/>
          </a:prstGeom>
          <a:noFill/>
          <a:ln w="9525">
            <a:solidFill>
              <a:schemeClr val="tx1"/>
            </a:solidFill>
            <a:prstDash val="dash"/>
            <a:round/>
            <a:headEnd/>
            <a:tailEnd/>
          </a:ln>
          <a:effectLst/>
        </p:spPr>
        <p:txBody>
          <a:bodyPr rtlCol="0"/>
          <a:lstStyle/>
          <a:p>
            <a:pPr rtl="0"/>
            <a:endParaRPr lang="en-US" sz="1800">
              <a:latin typeface="+mn-lt"/>
            </a:endParaRPr>
          </a:p>
        </p:txBody>
      </p:sp>
      <p:sp>
        <p:nvSpPr>
          <p:cNvPr id="12304" name="Line 16"/>
          <p:cNvSpPr>
            <a:spLocks noChangeShapeType="1"/>
          </p:cNvSpPr>
          <p:nvPr/>
        </p:nvSpPr>
        <p:spPr bwMode="auto">
          <a:xfrm flipH="1">
            <a:off x="5754017" y="1143779"/>
            <a:ext cx="158750" cy="2563812"/>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12305" name="Line 17"/>
          <p:cNvSpPr>
            <a:spLocks noChangeShapeType="1"/>
          </p:cNvSpPr>
          <p:nvPr/>
        </p:nvSpPr>
        <p:spPr bwMode="auto">
          <a:xfrm>
            <a:off x="4948237" y="1323701"/>
            <a:ext cx="1944687" cy="64770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12306" name="Line 18"/>
          <p:cNvSpPr>
            <a:spLocks noChangeShapeType="1"/>
          </p:cNvSpPr>
          <p:nvPr/>
        </p:nvSpPr>
        <p:spPr bwMode="auto">
          <a:xfrm flipV="1">
            <a:off x="3059113" y="1502826"/>
            <a:ext cx="3817937" cy="1944687"/>
          </a:xfrm>
          <a:prstGeom prst="line">
            <a:avLst/>
          </a:prstGeom>
          <a:noFill/>
          <a:ln w="12700">
            <a:solidFill>
              <a:srgbClr val="6699FF"/>
            </a:solidFill>
            <a:round/>
            <a:headEnd/>
            <a:tailEnd/>
          </a:ln>
          <a:effectLst/>
        </p:spPr>
        <p:txBody>
          <a:bodyPr rtlCol="0"/>
          <a:lstStyle/>
          <a:p>
            <a:pPr rtl="0"/>
            <a:endParaRPr lang="en-US" sz="1800">
              <a:latin typeface="+mn-lt"/>
            </a:endParaRPr>
          </a:p>
        </p:txBody>
      </p:sp>
      <p:sp>
        <p:nvSpPr>
          <p:cNvPr id="12307" name="Line 19"/>
          <p:cNvSpPr>
            <a:spLocks noChangeShapeType="1"/>
          </p:cNvSpPr>
          <p:nvPr/>
        </p:nvSpPr>
        <p:spPr bwMode="auto">
          <a:xfrm flipV="1">
            <a:off x="3684588" y="3217863"/>
            <a:ext cx="2111375" cy="1074737"/>
          </a:xfrm>
          <a:prstGeom prst="line">
            <a:avLst/>
          </a:prstGeom>
          <a:noFill/>
          <a:ln w="19050">
            <a:solidFill>
              <a:srgbClr val="66FF33"/>
            </a:solidFill>
            <a:prstDash val="lgDash"/>
            <a:round/>
            <a:headEnd/>
            <a:tailEnd/>
          </a:ln>
          <a:effectLst/>
        </p:spPr>
        <p:txBody>
          <a:bodyPr rtlCol="0"/>
          <a:lstStyle/>
          <a:p>
            <a:pPr rtl="0"/>
            <a:endParaRPr lang="en-US" sz="1800">
              <a:latin typeface="+mn-lt"/>
            </a:endParaRPr>
          </a:p>
        </p:txBody>
      </p:sp>
      <p:sp>
        <p:nvSpPr>
          <p:cNvPr id="12308" name="Line 20"/>
          <p:cNvSpPr>
            <a:spLocks noChangeShapeType="1"/>
          </p:cNvSpPr>
          <p:nvPr/>
        </p:nvSpPr>
        <p:spPr bwMode="auto">
          <a:xfrm>
            <a:off x="1908175" y="836613"/>
            <a:ext cx="3168650" cy="3744912"/>
          </a:xfrm>
          <a:prstGeom prst="line">
            <a:avLst/>
          </a:prstGeom>
          <a:noFill/>
          <a:ln w="9525">
            <a:solidFill>
              <a:schemeClr val="tx1"/>
            </a:solidFill>
            <a:prstDash val="lgDash"/>
            <a:round/>
            <a:headEnd/>
            <a:tailEnd/>
          </a:ln>
          <a:effectLst/>
        </p:spPr>
        <p:txBody>
          <a:bodyPr rtlCol="0"/>
          <a:lstStyle/>
          <a:p>
            <a:pPr rtl="0"/>
            <a:endParaRPr lang="en-US" sz="1800">
              <a:latin typeface="+mn-lt"/>
            </a:endParaRPr>
          </a:p>
        </p:txBody>
      </p:sp>
      <p:sp>
        <p:nvSpPr>
          <p:cNvPr id="12309" name="Line 21"/>
          <p:cNvSpPr>
            <a:spLocks noChangeShapeType="1"/>
          </p:cNvSpPr>
          <p:nvPr/>
        </p:nvSpPr>
        <p:spPr bwMode="auto">
          <a:xfrm flipV="1">
            <a:off x="4012245" y="4908419"/>
            <a:ext cx="1138238" cy="411162"/>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12310" name="Line 22"/>
          <p:cNvSpPr>
            <a:spLocks noChangeShapeType="1"/>
          </p:cNvSpPr>
          <p:nvPr/>
        </p:nvSpPr>
        <p:spPr bwMode="auto">
          <a:xfrm flipV="1">
            <a:off x="2662861" y="1265745"/>
            <a:ext cx="3471863" cy="1770062"/>
          </a:xfrm>
          <a:prstGeom prst="line">
            <a:avLst/>
          </a:prstGeom>
          <a:noFill/>
          <a:ln w="9525" cap="rnd">
            <a:solidFill>
              <a:srgbClr val="9933FF"/>
            </a:solidFill>
            <a:prstDash val="sysDot"/>
            <a:round/>
            <a:headEnd/>
            <a:tailEnd/>
          </a:ln>
          <a:effectLst/>
        </p:spPr>
        <p:txBody>
          <a:bodyPr rtlCol="0"/>
          <a:lstStyle/>
          <a:p>
            <a:pPr rtl="0"/>
            <a:endParaRPr lang="en-US" sz="1800">
              <a:latin typeface="+mn-lt"/>
            </a:endParaRPr>
          </a:p>
        </p:txBody>
      </p:sp>
      <p:sp>
        <p:nvSpPr>
          <p:cNvPr id="12311" name="Line 23"/>
          <p:cNvSpPr>
            <a:spLocks noChangeShapeType="1"/>
          </p:cNvSpPr>
          <p:nvPr/>
        </p:nvSpPr>
        <p:spPr bwMode="auto">
          <a:xfrm>
            <a:off x="3429000" y="1250950"/>
            <a:ext cx="0" cy="661988"/>
          </a:xfrm>
          <a:prstGeom prst="line">
            <a:avLst/>
          </a:prstGeom>
          <a:noFill/>
          <a:ln w="9525">
            <a:solidFill>
              <a:schemeClr val="tx1"/>
            </a:solidFill>
            <a:round/>
            <a:headEnd/>
            <a:tailEnd type="triangle" w="med" len="med"/>
          </a:ln>
          <a:effectLst/>
        </p:spPr>
        <p:txBody>
          <a:bodyPr rtlCol="0"/>
          <a:lstStyle/>
          <a:p>
            <a:pPr rtl="0"/>
            <a:endParaRPr lang="en-US" sz="1800">
              <a:latin typeface="+mn-lt"/>
            </a:endParaRPr>
          </a:p>
        </p:txBody>
      </p:sp>
      <p:sp>
        <p:nvSpPr>
          <p:cNvPr id="12312" name="Line 24"/>
          <p:cNvSpPr>
            <a:spLocks noChangeShapeType="1"/>
          </p:cNvSpPr>
          <p:nvPr/>
        </p:nvSpPr>
        <p:spPr bwMode="auto">
          <a:xfrm>
            <a:off x="5246485" y="1903476"/>
            <a:ext cx="11113" cy="663575"/>
          </a:xfrm>
          <a:prstGeom prst="line">
            <a:avLst/>
          </a:prstGeom>
          <a:noFill/>
          <a:ln w="9525">
            <a:solidFill>
              <a:schemeClr val="tx1"/>
            </a:solidFill>
            <a:round/>
            <a:headEnd/>
            <a:tailEnd type="triangle" w="med" len="med"/>
          </a:ln>
          <a:effectLst/>
        </p:spPr>
        <p:txBody>
          <a:bodyPr rtlCol="0"/>
          <a:lstStyle/>
          <a:p>
            <a:pPr rtl="0"/>
            <a:endParaRPr lang="en-US" sz="1800">
              <a:latin typeface="+mn-lt"/>
            </a:endParaRPr>
          </a:p>
        </p:txBody>
      </p:sp>
      <p:sp>
        <p:nvSpPr>
          <p:cNvPr id="12313" name="Line 25"/>
          <p:cNvSpPr>
            <a:spLocks noChangeShapeType="1"/>
          </p:cNvSpPr>
          <p:nvPr/>
        </p:nvSpPr>
        <p:spPr bwMode="auto">
          <a:xfrm flipH="1">
            <a:off x="4789488" y="3352800"/>
            <a:ext cx="23812" cy="914400"/>
          </a:xfrm>
          <a:prstGeom prst="line">
            <a:avLst/>
          </a:prstGeom>
          <a:noFill/>
          <a:ln w="9525">
            <a:solidFill>
              <a:schemeClr val="tx1"/>
            </a:solidFill>
            <a:round/>
            <a:headEnd/>
            <a:tailEnd type="triangle" w="med" len="med"/>
          </a:ln>
          <a:effectLst/>
        </p:spPr>
        <p:txBody>
          <a:bodyPr rtlCol="0"/>
          <a:lstStyle/>
          <a:p>
            <a:pPr rtl="0"/>
            <a:endParaRPr lang="en-US" sz="1800">
              <a:latin typeface="+mn-lt"/>
            </a:endParaRPr>
          </a:p>
        </p:txBody>
      </p:sp>
      <p:sp>
        <p:nvSpPr>
          <p:cNvPr id="12314" name="Line 26"/>
          <p:cNvSpPr>
            <a:spLocks noChangeShapeType="1"/>
          </p:cNvSpPr>
          <p:nvPr/>
        </p:nvSpPr>
        <p:spPr bwMode="auto">
          <a:xfrm flipH="1">
            <a:off x="5364163" y="2636838"/>
            <a:ext cx="30162" cy="2109787"/>
          </a:xfrm>
          <a:prstGeom prst="line">
            <a:avLst/>
          </a:prstGeom>
          <a:noFill/>
          <a:ln w="9525">
            <a:solidFill>
              <a:schemeClr val="tx1"/>
            </a:solidFill>
            <a:round/>
            <a:headEnd/>
            <a:tailEnd type="triangle" w="med" len="med"/>
          </a:ln>
          <a:effectLst/>
        </p:spPr>
        <p:txBody>
          <a:bodyPr rtlCol="0"/>
          <a:lstStyle/>
          <a:p>
            <a:pPr rtl="0"/>
            <a:endParaRPr lang="en-US" sz="1800">
              <a:latin typeface="+mn-lt"/>
            </a:endParaRPr>
          </a:p>
        </p:txBody>
      </p:sp>
      <p:sp>
        <p:nvSpPr>
          <p:cNvPr id="12315" name="Line 27"/>
          <p:cNvSpPr>
            <a:spLocks noChangeShapeType="1"/>
          </p:cNvSpPr>
          <p:nvPr/>
        </p:nvSpPr>
        <p:spPr bwMode="auto">
          <a:xfrm>
            <a:off x="3492500" y="1484313"/>
            <a:ext cx="30163" cy="2239962"/>
          </a:xfrm>
          <a:prstGeom prst="line">
            <a:avLst/>
          </a:prstGeom>
          <a:noFill/>
          <a:ln w="9525">
            <a:solidFill>
              <a:schemeClr val="tx1"/>
            </a:solidFill>
            <a:round/>
            <a:headEnd/>
            <a:tailEnd type="triangle" w="med" len="med"/>
          </a:ln>
          <a:effectLst/>
        </p:spPr>
        <p:txBody>
          <a:bodyPr rtlCol="0"/>
          <a:lstStyle/>
          <a:p>
            <a:pPr rtl="0"/>
            <a:endParaRPr lang="en-US" sz="1800">
              <a:latin typeface="+mn-lt"/>
            </a:endParaRPr>
          </a:p>
        </p:txBody>
      </p:sp>
      <p:grpSp>
        <p:nvGrpSpPr>
          <p:cNvPr id="2" name="Group 28"/>
          <p:cNvGrpSpPr>
            <a:grpSpLocks/>
          </p:cNvGrpSpPr>
          <p:nvPr/>
        </p:nvGrpSpPr>
        <p:grpSpPr bwMode="auto">
          <a:xfrm>
            <a:off x="4140200" y="1196975"/>
            <a:ext cx="969963" cy="3624263"/>
            <a:chOff x="4464" y="1296"/>
            <a:chExt cx="1039" cy="2544"/>
          </a:xfrm>
        </p:grpSpPr>
        <p:sp>
          <p:nvSpPr>
            <p:cNvPr id="12317" name="Line 29"/>
            <p:cNvSpPr>
              <a:spLocks noChangeShapeType="1"/>
            </p:cNvSpPr>
            <p:nvPr/>
          </p:nvSpPr>
          <p:spPr bwMode="auto">
            <a:xfrm>
              <a:off x="4464" y="1296"/>
              <a:ext cx="0" cy="2544"/>
            </a:xfrm>
            <a:prstGeom prst="line">
              <a:avLst/>
            </a:prstGeom>
            <a:noFill/>
            <a:ln w="76200">
              <a:solidFill>
                <a:srgbClr val="66CCFF"/>
              </a:solidFill>
              <a:prstDash val="dash"/>
              <a:round/>
              <a:headEnd/>
              <a:tailEnd type="triangle" w="lg" len="lg"/>
            </a:ln>
            <a:effectLst/>
          </p:spPr>
          <p:txBody>
            <a:bodyPr rtlCol="0"/>
            <a:lstStyle/>
            <a:p>
              <a:pPr rtl="0"/>
              <a:endParaRPr lang="en-US" sz="1800">
                <a:latin typeface="+mn-lt"/>
              </a:endParaRPr>
            </a:p>
          </p:txBody>
        </p:sp>
        <p:grpSp>
          <p:nvGrpSpPr>
            <p:cNvPr id="3" name="Group 30"/>
            <p:cNvGrpSpPr>
              <a:grpSpLocks/>
            </p:cNvGrpSpPr>
            <p:nvPr/>
          </p:nvGrpSpPr>
          <p:grpSpPr bwMode="auto">
            <a:xfrm rot="-2995103">
              <a:off x="5027" y="1463"/>
              <a:ext cx="375" cy="576"/>
              <a:chOff x="5001" y="1344"/>
              <a:chExt cx="206" cy="432"/>
            </a:xfrm>
          </p:grpSpPr>
          <p:sp>
            <p:nvSpPr>
              <p:cNvPr id="12319" name="Freeform 31"/>
              <p:cNvSpPr>
                <a:spLocks/>
              </p:cNvSpPr>
              <p:nvPr/>
            </p:nvSpPr>
            <p:spPr bwMode="auto">
              <a:xfrm>
                <a:off x="5008" y="1344"/>
                <a:ext cx="99" cy="216"/>
              </a:xfrm>
              <a:custGeom>
                <a:avLst/>
                <a:gdLst/>
                <a:ahLst/>
                <a:cxnLst>
                  <a:cxn ang="0">
                    <a:pos x="553" y="66"/>
                  </a:cxn>
                  <a:cxn ang="0">
                    <a:pos x="493" y="24"/>
                  </a:cxn>
                  <a:cxn ang="0">
                    <a:pos x="362" y="0"/>
                  </a:cxn>
                  <a:cxn ang="0">
                    <a:pos x="233" y="29"/>
                  </a:cxn>
                  <a:cxn ang="0">
                    <a:pos x="129" y="129"/>
                  </a:cxn>
                  <a:cxn ang="0">
                    <a:pos x="61" y="258"/>
                  </a:cxn>
                  <a:cxn ang="0">
                    <a:pos x="27" y="440"/>
                  </a:cxn>
                  <a:cxn ang="0">
                    <a:pos x="0" y="702"/>
                  </a:cxn>
                  <a:cxn ang="0">
                    <a:pos x="8" y="969"/>
                  </a:cxn>
                  <a:cxn ang="0">
                    <a:pos x="35" y="1112"/>
                  </a:cxn>
                  <a:cxn ang="0">
                    <a:pos x="78" y="1226"/>
                  </a:cxn>
                  <a:cxn ang="0">
                    <a:pos x="138" y="1298"/>
                  </a:cxn>
                  <a:cxn ang="0">
                    <a:pos x="246" y="1298"/>
                  </a:cxn>
                  <a:cxn ang="0">
                    <a:pos x="376" y="1261"/>
                  </a:cxn>
                  <a:cxn ang="0">
                    <a:pos x="437" y="1140"/>
                  </a:cxn>
                  <a:cxn ang="0">
                    <a:pos x="427" y="945"/>
                  </a:cxn>
                  <a:cxn ang="0">
                    <a:pos x="389" y="816"/>
                  </a:cxn>
                  <a:cxn ang="0">
                    <a:pos x="345" y="616"/>
                  </a:cxn>
                  <a:cxn ang="0">
                    <a:pos x="320" y="525"/>
                  </a:cxn>
                  <a:cxn ang="0">
                    <a:pos x="337" y="372"/>
                  </a:cxn>
                  <a:cxn ang="0">
                    <a:pos x="398" y="330"/>
                  </a:cxn>
                  <a:cxn ang="0">
                    <a:pos x="462" y="330"/>
                  </a:cxn>
                  <a:cxn ang="0">
                    <a:pos x="570" y="272"/>
                  </a:cxn>
                  <a:cxn ang="0">
                    <a:pos x="592" y="187"/>
                  </a:cxn>
                  <a:cxn ang="0">
                    <a:pos x="570" y="101"/>
                  </a:cxn>
                  <a:cxn ang="0">
                    <a:pos x="553" y="66"/>
                  </a:cxn>
                </a:cxnLst>
                <a:rect l="0" t="0" r="r" b="b"/>
                <a:pathLst>
                  <a:path w="592" h="1298">
                    <a:moveTo>
                      <a:pt x="553" y="66"/>
                    </a:moveTo>
                    <a:lnTo>
                      <a:pt x="493" y="24"/>
                    </a:lnTo>
                    <a:lnTo>
                      <a:pt x="362" y="0"/>
                    </a:lnTo>
                    <a:lnTo>
                      <a:pt x="233" y="29"/>
                    </a:lnTo>
                    <a:lnTo>
                      <a:pt x="129" y="129"/>
                    </a:lnTo>
                    <a:lnTo>
                      <a:pt x="61" y="258"/>
                    </a:lnTo>
                    <a:lnTo>
                      <a:pt x="27" y="440"/>
                    </a:lnTo>
                    <a:lnTo>
                      <a:pt x="0" y="702"/>
                    </a:lnTo>
                    <a:lnTo>
                      <a:pt x="8" y="969"/>
                    </a:lnTo>
                    <a:lnTo>
                      <a:pt x="35" y="1112"/>
                    </a:lnTo>
                    <a:lnTo>
                      <a:pt x="78" y="1226"/>
                    </a:lnTo>
                    <a:lnTo>
                      <a:pt x="138" y="1298"/>
                    </a:lnTo>
                    <a:lnTo>
                      <a:pt x="246" y="1298"/>
                    </a:lnTo>
                    <a:lnTo>
                      <a:pt x="376" y="1261"/>
                    </a:lnTo>
                    <a:lnTo>
                      <a:pt x="437" y="1140"/>
                    </a:lnTo>
                    <a:lnTo>
                      <a:pt x="427" y="945"/>
                    </a:lnTo>
                    <a:lnTo>
                      <a:pt x="389" y="816"/>
                    </a:lnTo>
                    <a:lnTo>
                      <a:pt x="345" y="616"/>
                    </a:lnTo>
                    <a:lnTo>
                      <a:pt x="320" y="525"/>
                    </a:lnTo>
                    <a:lnTo>
                      <a:pt x="337" y="372"/>
                    </a:lnTo>
                    <a:lnTo>
                      <a:pt x="398" y="330"/>
                    </a:lnTo>
                    <a:lnTo>
                      <a:pt x="462" y="330"/>
                    </a:lnTo>
                    <a:lnTo>
                      <a:pt x="570" y="272"/>
                    </a:lnTo>
                    <a:lnTo>
                      <a:pt x="592" y="187"/>
                    </a:lnTo>
                    <a:lnTo>
                      <a:pt x="570" y="101"/>
                    </a:lnTo>
                    <a:lnTo>
                      <a:pt x="553" y="66"/>
                    </a:lnTo>
                    <a:close/>
                  </a:path>
                </a:pathLst>
              </a:custGeom>
              <a:solidFill>
                <a:srgbClr val="000000"/>
              </a:solidFill>
              <a:ln w="9525">
                <a:noFill/>
                <a:round/>
                <a:headEnd/>
                <a:tailEnd/>
              </a:ln>
            </p:spPr>
            <p:txBody>
              <a:bodyPr rtlCol="0"/>
              <a:lstStyle/>
              <a:p>
                <a:pPr rtl="0"/>
                <a:endParaRPr lang="en-US" sz="1800">
                  <a:latin typeface="+mn-lt"/>
                </a:endParaRPr>
              </a:p>
            </p:txBody>
          </p:sp>
          <p:sp>
            <p:nvSpPr>
              <p:cNvPr id="12320" name="Freeform 32"/>
              <p:cNvSpPr>
                <a:spLocks/>
              </p:cNvSpPr>
              <p:nvPr/>
            </p:nvSpPr>
            <p:spPr bwMode="auto">
              <a:xfrm>
                <a:off x="5109" y="1345"/>
                <a:ext cx="98" cy="98"/>
              </a:xfrm>
              <a:custGeom>
                <a:avLst/>
                <a:gdLst/>
                <a:ahLst/>
                <a:cxnLst>
                  <a:cxn ang="0">
                    <a:pos x="4" y="100"/>
                  </a:cxn>
                  <a:cxn ang="0">
                    <a:pos x="86" y="32"/>
                  </a:cxn>
                  <a:cxn ang="0">
                    <a:pos x="196" y="0"/>
                  </a:cxn>
                  <a:cxn ang="0">
                    <a:pos x="361" y="6"/>
                  </a:cxn>
                  <a:cxn ang="0">
                    <a:pos x="511" y="63"/>
                  </a:cxn>
                  <a:cxn ang="0">
                    <a:pos x="580" y="163"/>
                  </a:cxn>
                  <a:cxn ang="0">
                    <a:pos x="590" y="272"/>
                  </a:cxn>
                  <a:cxn ang="0">
                    <a:pos x="548" y="346"/>
                  </a:cxn>
                  <a:cxn ang="0">
                    <a:pos x="466" y="393"/>
                  </a:cxn>
                  <a:cxn ang="0">
                    <a:pos x="342" y="413"/>
                  </a:cxn>
                  <a:cxn ang="0">
                    <a:pos x="274" y="397"/>
                  </a:cxn>
                  <a:cxn ang="0">
                    <a:pos x="155" y="585"/>
                  </a:cxn>
                  <a:cxn ang="0">
                    <a:pos x="127" y="580"/>
                  </a:cxn>
                  <a:cxn ang="0">
                    <a:pos x="223" y="382"/>
                  </a:cxn>
                  <a:cxn ang="0">
                    <a:pos x="137" y="361"/>
                  </a:cxn>
                  <a:cxn ang="0">
                    <a:pos x="82" y="314"/>
                  </a:cxn>
                  <a:cxn ang="0">
                    <a:pos x="32" y="251"/>
                  </a:cxn>
                  <a:cxn ang="0">
                    <a:pos x="0" y="173"/>
                  </a:cxn>
                  <a:cxn ang="0">
                    <a:pos x="4" y="100"/>
                  </a:cxn>
                </a:cxnLst>
                <a:rect l="0" t="0" r="r" b="b"/>
                <a:pathLst>
                  <a:path w="590" h="585">
                    <a:moveTo>
                      <a:pt x="4" y="100"/>
                    </a:moveTo>
                    <a:lnTo>
                      <a:pt x="86" y="32"/>
                    </a:lnTo>
                    <a:lnTo>
                      <a:pt x="196" y="0"/>
                    </a:lnTo>
                    <a:lnTo>
                      <a:pt x="361" y="6"/>
                    </a:lnTo>
                    <a:lnTo>
                      <a:pt x="511" y="63"/>
                    </a:lnTo>
                    <a:lnTo>
                      <a:pt x="580" y="163"/>
                    </a:lnTo>
                    <a:lnTo>
                      <a:pt x="590" y="272"/>
                    </a:lnTo>
                    <a:lnTo>
                      <a:pt x="548" y="346"/>
                    </a:lnTo>
                    <a:lnTo>
                      <a:pt x="466" y="393"/>
                    </a:lnTo>
                    <a:lnTo>
                      <a:pt x="342" y="413"/>
                    </a:lnTo>
                    <a:lnTo>
                      <a:pt x="274" y="397"/>
                    </a:lnTo>
                    <a:lnTo>
                      <a:pt x="155" y="585"/>
                    </a:lnTo>
                    <a:lnTo>
                      <a:pt x="127" y="580"/>
                    </a:lnTo>
                    <a:lnTo>
                      <a:pt x="223" y="382"/>
                    </a:lnTo>
                    <a:lnTo>
                      <a:pt x="137" y="361"/>
                    </a:lnTo>
                    <a:lnTo>
                      <a:pt x="82" y="314"/>
                    </a:lnTo>
                    <a:lnTo>
                      <a:pt x="32" y="251"/>
                    </a:lnTo>
                    <a:lnTo>
                      <a:pt x="0" y="173"/>
                    </a:lnTo>
                    <a:lnTo>
                      <a:pt x="4" y="100"/>
                    </a:lnTo>
                    <a:close/>
                  </a:path>
                </a:pathLst>
              </a:custGeom>
              <a:solidFill>
                <a:srgbClr val="000000"/>
              </a:solidFill>
              <a:ln w="9525">
                <a:noFill/>
                <a:round/>
                <a:headEnd/>
                <a:tailEnd/>
              </a:ln>
            </p:spPr>
            <p:txBody>
              <a:bodyPr rtlCol="0"/>
              <a:lstStyle/>
              <a:p>
                <a:pPr rtl="0"/>
                <a:endParaRPr lang="en-US" sz="1800">
                  <a:latin typeface="+mn-lt"/>
                </a:endParaRPr>
              </a:p>
            </p:txBody>
          </p:sp>
          <p:sp>
            <p:nvSpPr>
              <p:cNvPr id="12321" name="Freeform 33"/>
              <p:cNvSpPr>
                <a:spLocks/>
              </p:cNvSpPr>
              <p:nvPr/>
            </p:nvSpPr>
            <p:spPr bwMode="auto">
              <a:xfrm>
                <a:off x="5079" y="1380"/>
                <a:ext cx="32" cy="226"/>
              </a:xfrm>
              <a:custGeom>
                <a:avLst/>
                <a:gdLst/>
                <a:ahLst/>
                <a:cxnLst>
                  <a:cxn ang="0">
                    <a:pos x="79" y="0"/>
                  </a:cxn>
                  <a:cxn ang="0">
                    <a:pos x="126" y="57"/>
                  </a:cxn>
                  <a:cxn ang="0">
                    <a:pos x="149" y="151"/>
                  </a:cxn>
                  <a:cxn ang="0">
                    <a:pos x="153" y="337"/>
                  </a:cxn>
                  <a:cxn ang="0">
                    <a:pos x="135" y="578"/>
                  </a:cxn>
                  <a:cxn ang="0">
                    <a:pos x="140" y="827"/>
                  </a:cxn>
                  <a:cxn ang="0">
                    <a:pos x="149" y="993"/>
                  </a:cxn>
                  <a:cxn ang="0">
                    <a:pos x="191" y="1150"/>
                  </a:cxn>
                  <a:cxn ang="0">
                    <a:pos x="181" y="1244"/>
                  </a:cxn>
                  <a:cxn ang="0">
                    <a:pos x="97" y="1343"/>
                  </a:cxn>
                  <a:cxn ang="0">
                    <a:pos x="23" y="1353"/>
                  </a:cxn>
                  <a:cxn ang="0">
                    <a:pos x="0" y="1312"/>
                  </a:cxn>
                  <a:cxn ang="0">
                    <a:pos x="28" y="1296"/>
                  </a:cxn>
                  <a:cxn ang="0">
                    <a:pos x="70" y="1296"/>
                  </a:cxn>
                  <a:cxn ang="0">
                    <a:pos x="126" y="1265"/>
                  </a:cxn>
                  <a:cxn ang="0">
                    <a:pos x="140" y="1165"/>
                  </a:cxn>
                  <a:cxn ang="0">
                    <a:pos x="120" y="1103"/>
                  </a:cxn>
                  <a:cxn ang="0">
                    <a:pos x="65" y="1087"/>
                  </a:cxn>
                  <a:cxn ang="0">
                    <a:pos x="65" y="983"/>
                  </a:cxn>
                  <a:cxn ang="0">
                    <a:pos x="97" y="905"/>
                  </a:cxn>
                  <a:cxn ang="0">
                    <a:pos x="93" y="682"/>
                  </a:cxn>
                  <a:cxn ang="0">
                    <a:pos x="93" y="494"/>
                  </a:cxn>
                  <a:cxn ang="0">
                    <a:pos x="93" y="359"/>
                  </a:cxn>
                  <a:cxn ang="0">
                    <a:pos x="70" y="229"/>
                  </a:cxn>
                  <a:cxn ang="0">
                    <a:pos x="28" y="94"/>
                  </a:cxn>
                  <a:cxn ang="0">
                    <a:pos x="51" y="47"/>
                  </a:cxn>
                  <a:cxn ang="0">
                    <a:pos x="79" y="0"/>
                  </a:cxn>
                </a:cxnLst>
                <a:rect l="0" t="0" r="r" b="b"/>
                <a:pathLst>
                  <a:path w="191" h="1353">
                    <a:moveTo>
                      <a:pt x="79" y="0"/>
                    </a:moveTo>
                    <a:lnTo>
                      <a:pt x="126" y="57"/>
                    </a:lnTo>
                    <a:lnTo>
                      <a:pt x="149" y="151"/>
                    </a:lnTo>
                    <a:lnTo>
                      <a:pt x="153" y="337"/>
                    </a:lnTo>
                    <a:lnTo>
                      <a:pt x="135" y="578"/>
                    </a:lnTo>
                    <a:lnTo>
                      <a:pt x="140" y="827"/>
                    </a:lnTo>
                    <a:lnTo>
                      <a:pt x="149" y="993"/>
                    </a:lnTo>
                    <a:lnTo>
                      <a:pt x="191" y="1150"/>
                    </a:lnTo>
                    <a:lnTo>
                      <a:pt x="181" y="1244"/>
                    </a:lnTo>
                    <a:lnTo>
                      <a:pt x="97" y="1343"/>
                    </a:lnTo>
                    <a:lnTo>
                      <a:pt x="23" y="1353"/>
                    </a:lnTo>
                    <a:lnTo>
                      <a:pt x="0" y="1312"/>
                    </a:lnTo>
                    <a:lnTo>
                      <a:pt x="28" y="1296"/>
                    </a:lnTo>
                    <a:lnTo>
                      <a:pt x="70" y="1296"/>
                    </a:lnTo>
                    <a:lnTo>
                      <a:pt x="126" y="1265"/>
                    </a:lnTo>
                    <a:lnTo>
                      <a:pt x="140" y="1165"/>
                    </a:lnTo>
                    <a:lnTo>
                      <a:pt x="120" y="1103"/>
                    </a:lnTo>
                    <a:lnTo>
                      <a:pt x="65" y="1087"/>
                    </a:lnTo>
                    <a:lnTo>
                      <a:pt x="65" y="983"/>
                    </a:lnTo>
                    <a:lnTo>
                      <a:pt x="97" y="905"/>
                    </a:lnTo>
                    <a:lnTo>
                      <a:pt x="93" y="682"/>
                    </a:lnTo>
                    <a:lnTo>
                      <a:pt x="93" y="494"/>
                    </a:lnTo>
                    <a:lnTo>
                      <a:pt x="93" y="359"/>
                    </a:lnTo>
                    <a:lnTo>
                      <a:pt x="70" y="229"/>
                    </a:lnTo>
                    <a:lnTo>
                      <a:pt x="28" y="94"/>
                    </a:lnTo>
                    <a:lnTo>
                      <a:pt x="51" y="47"/>
                    </a:lnTo>
                    <a:lnTo>
                      <a:pt x="79" y="0"/>
                    </a:lnTo>
                    <a:close/>
                  </a:path>
                </a:pathLst>
              </a:custGeom>
              <a:solidFill>
                <a:srgbClr val="000000"/>
              </a:solidFill>
              <a:ln w="9525">
                <a:noFill/>
                <a:round/>
                <a:headEnd/>
                <a:tailEnd/>
              </a:ln>
            </p:spPr>
            <p:txBody>
              <a:bodyPr rtlCol="0"/>
              <a:lstStyle/>
              <a:p>
                <a:pPr rtl="0"/>
                <a:endParaRPr lang="en-US" sz="1800">
                  <a:latin typeface="+mn-lt"/>
                </a:endParaRPr>
              </a:p>
            </p:txBody>
          </p:sp>
          <p:sp>
            <p:nvSpPr>
              <p:cNvPr id="12322" name="Freeform 34"/>
              <p:cNvSpPr>
                <a:spLocks/>
              </p:cNvSpPr>
              <p:nvPr/>
            </p:nvSpPr>
            <p:spPr bwMode="auto">
              <a:xfrm>
                <a:off x="5014" y="1535"/>
                <a:ext cx="77" cy="241"/>
              </a:xfrm>
              <a:custGeom>
                <a:avLst/>
                <a:gdLst/>
                <a:ahLst/>
                <a:cxnLst>
                  <a:cxn ang="0">
                    <a:pos x="128" y="0"/>
                  </a:cxn>
                  <a:cxn ang="0">
                    <a:pos x="206" y="0"/>
                  </a:cxn>
                  <a:cxn ang="0">
                    <a:pos x="260" y="32"/>
                  </a:cxn>
                  <a:cxn ang="0">
                    <a:pos x="279" y="147"/>
                  </a:cxn>
                  <a:cxn ang="0">
                    <a:pos x="279" y="335"/>
                  </a:cxn>
                  <a:cxn ang="0">
                    <a:pos x="251" y="538"/>
                  </a:cxn>
                  <a:cxn ang="0">
                    <a:pos x="196" y="632"/>
                  </a:cxn>
                  <a:cxn ang="0">
                    <a:pos x="142" y="836"/>
                  </a:cxn>
                  <a:cxn ang="0">
                    <a:pos x="100" y="1009"/>
                  </a:cxn>
                  <a:cxn ang="0">
                    <a:pos x="100" y="1176"/>
                  </a:cxn>
                  <a:cxn ang="0">
                    <a:pos x="100" y="1286"/>
                  </a:cxn>
                  <a:cxn ang="0">
                    <a:pos x="251" y="1270"/>
                  </a:cxn>
                  <a:cxn ang="0">
                    <a:pos x="388" y="1291"/>
                  </a:cxn>
                  <a:cxn ang="0">
                    <a:pos x="458" y="1338"/>
                  </a:cxn>
                  <a:cxn ang="0">
                    <a:pos x="425" y="1427"/>
                  </a:cxn>
                  <a:cxn ang="0">
                    <a:pos x="384" y="1442"/>
                  </a:cxn>
                  <a:cxn ang="0">
                    <a:pos x="343" y="1395"/>
                  </a:cxn>
                  <a:cxn ang="0">
                    <a:pos x="265" y="1348"/>
                  </a:cxn>
                  <a:cxn ang="0">
                    <a:pos x="151" y="1348"/>
                  </a:cxn>
                  <a:cxn ang="0">
                    <a:pos x="46" y="1354"/>
                  </a:cxn>
                  <a:cxn ang="0">
                    <a:pos x="0" y="1348"/>
                  </a:cxn>
                  <a:cxn ang="0">
                    <a:pos x="0" y="1307"/>
                  </a:cxn>
                  <a:cxn ang="0">
                    <a:pos x="18" y="1276"/>
                  </a:cxn>
                  <a:cxn ang="0">
                    <a:pos x="46" y="1144"/>
                  </a:cxn>
                  <a:cxn ang="0">
                    <a:pos x="46" y="946"/>
                  </a:cxn>
                  <a:cxn ang="0">
                    <a:pos x="82" y="758"/>
                  </a:cxn>
                  <a:cxn ang="0">
                    <a:pos x="114" y="632"/>
                  </a:cxn>
                  <a:cxn ang="0">
                    <a:pos x="192" y="487"/>
                  </a:cxn>
                  <a:cxn ang="0">
                    <a:pos x="192" y="299"/>
                  </a:cxn>
                  <a:cxn ang="0">
                    <a:pos x="151" y="157"/>
                  </a:cxn>
                  <a:cxn ang="0">
                    <a:pos x="110" y="63"/>
                  </a:cxn>
                  <a:cxn ang="0">
                    <a:pos x="128" y="0"/>
                  </a:cxn>
                </a:cxnLst>
                <a:rect l="0" t="0" r="r" b="b"/>
                <a:pathLst>
                  <a:path w="458" h="1442">
                    <a:moveTo>
                      <a:pt x="128" y="0"/>
                    </a:moveTo>
                    <a:lnTo>
                      <a:pt x="206" y="0"/>
                    </a:lnTo>
                    <a:lnTo>
                      <a:pt x="260" y="32"/>
                    </a:lnTo>
                    <a:lnTo>
                      <a:pt x="279" y="147"/>
                    </a:lnTo>
                    <a:lnTo>
                      <a:pt x="279" y="335"/>
                    </a:lnTo>
                    <a:lnTo>
                      <a:pt x="251" y="538"/>
                    </a:lnTo>
                    <a:lnTo>
                      <a:pt x="196" y="632"/>
                    </a:lnTo>
                    <a:lnTo>
                      <a:pt x="142" y="836"/>
                    </a:lnTo>
                    <a:lnTo>
                      <a:pt x="100" y="1009"/>
                    </a:lnTo>
                    <a:lnTo>
                      <a:pt x="100" y="1176"/>
                    </a:lnTo>
                    <a:lnTo>
                      <a:pt x="100" y="1286"/>
                    </a:lnTo>
                    <a:lnTo>
                      <a:pt x="251" y="1270"/>
                    </a:lnTo>
                    <a:lnTo>
                      <a:pt x="388" y="1291"/>
                    </a:lnTo>
                    <a:lnTo>
                      <a:pt x="458" y="1338"/>
                    </a:lnTo>
                    <a:lnTo>
                      <a:pt x="425" y="1427"/>
                    </a:lnTo>
                    <a:lnTo>
                      <a:pt x="384" y="1442"/>
                    </a:lnTo>
                    <a:lnTo>
                      <a:pt x="343" y="1395"/>
                    </a:lnTo>
                    <a:lnTo>
                      <a:pt x="265" y="1348"/>
                    </a:lnTo>
                    <a:lnTo>
                      <a:pt x="151" y="1348"/>
                    </a:lnTo>
                    <a:lnTo>
                      <a:pt x="46" y="1354"/>
                    </a:lnTo>
                    <a:lnTo>
                      <a:pt x="0" y="1348"/>
                    </a:lnTo>
                    <a:lnTo>
                      <a:pt x="0" y="1307"/>
                    </a:lnTo>
                    <a:lnTo>
                      <a:pt x="18" y="1276"/>
                    </a:lnTo>
                    <a:lnTo>
                      <a:pt x="46" y="1144"/>
                    </a:lnTo>
                    <a:lnTo>
                      <a:pt x="46" y="946"/>
                    </a:lnTo>
                    <a:lnTo>
                      <a:pt x="82" y="758"/>
                    </a:lnTo>
                    <a:lnTo>
                      <a:pt x="114" y="632"/>
                    </a:lnTo>
                    <a:lnTo>
                      <a:pt x="192" y="487"/>
                    </a:lnTo>
                    <a:lnTo>
                      <a:pt x="192" y="299"/>
                    </a:lnTo>
                    <a:lnTo>
                      <a:pt x="151" y="157"/>
                    </a:lnTo>
                    <a:lnTo>
                      <a:pt x="110" y="63"/>
                    </a:lnTo>
                    <a:lnTo>
                      <a:pt x="128" y="0"/>
                    </a:lnTo>
                    <a:close/>
                  </a:path>
                </a:pathLst>
              </a:custGeom>
              <a:solidFill>
                <a:srgbClr val="000000"/>
              </a:solidFill>
              <a:ln w="9525">
                <a:noFill/>
                <a:round/>
                <a:headEnd/>
                <a:tailEnd/>
              </a:ln>
            </p:spPr>
            <p:txBody>
              <a:bodyPr rtlCol="0"/>
              <a:lstStyle/>
              <a:p>
                <a:pPr rtl="0"/>
                <a:endParaRPr lang="en-US" sz="1800">
                  <a:latin typeface="+mn-lt"/>
                </a:endParaRPr>
              </a:p>
            </p:txBody>
          </p:sp>
          <p:sp>
            <p:nvSpPr>
              <p:cNvPr id="12323" name="Freeform 35"/>
              <p:cNvSpPr>
                <a:spLocks/>
              </p:cNvSpPr>
              <p:nvPr/>
            </p:nvSpPr>
            <p:spPr bwMode="auto">
              <a:xfrm>
                <a:off x="5001" y="1514"/>
                <a:ext cx="76" cy="240"/>
              </a:xfrm>
              <a:custGeom>
                <a:avLst/>
                <a:gdLst/>
                <a:ahLst/>
                <a:cxnLst>
                  <a:cxn ang="0">
                    <a:pos x="128" y="0"/>
                  </a:cxn>
                  <a:cxn ang="0">
                    <a:pos x="206" y="0"/>
                  </a:cxn>
                  <a:cxn ang="0">
                    <a:pos x="260" y="32"/>
                  </a:cxn>
                  <a:cxn ang="0">
                    <a:pos x="279" y="147"/>
                  </a:cxn>
                  <a:cxn ang="0">
                    <a:pos x="279" y="335"/>
                  </a:cxn>
                  <a:cxn ang="0">
                    <a:pos x="251" y="538"/>
                  </a:cxn>
                  <a:cxn ang="0">
                    <a:pos x="196" y="632"/>
                  </a:cxn>
                  <a:cxn ang="0">
                    <a:pos x="142" y="835"/>
                  </a:cxn>
                  <a:cxn ang="0">
                    <a:pos x="101" y="1007"/>
                  </a:cxn>
                  <a:cxn ang="0">
                    <a:pos x="101" y="1174"/>
                  </a:cxn>
                  <a:cxn ang="0">
                    <a:pos x="101" y="1284"/>
                  </a:cxn>
                  <a:cxn ang="0">
                    <a:pos x="251" y="1268"/>
                  </a:cxn>
                  <a:cxn ang="0">
                    <a:pos x="388" y="1288"/>
                  </a:cxn>
                  <a:cxn ang="0">
                    <a:pos x="458" y="1335"/>
                  </a:cxn>
                  <a:cxn ang="0">
                    <a:pos x="425" y="1425"/>
                  </a:cxn>
                  <a:cxn ang="0">
                    <a:pos x="384" y="1439"/>
                  </a:cxn>
                  <a:cxn ang="0">
                    <a:pos x="343" y="1394"/>
                  </a:cxn>
                  <a:cxn ang="0">
                    <a:pos x="265" y="1347"/>
                  </a:cxn>
                  <a:cxn ang="0">
                    <a:pos x="151" y="1347"/>
                  </a:cxn>
                  <a:cxn ang="0">
                    <a:pos x="46" y="1351"/>
                  </a:cxn>
                  <a:cxn ang="0">
                    <a:pos x="0" y="1347"/>
                  </a:cxn>
                  <a:cxn ang="0">
                    <a:pos x="0" y="1304"/>
                  </a:cxn>
                  <a:cxn ang="0">
                    <a:pos x="18" y="1273"/>
                  </a:cxn>
                  <a:cxn ang="0">
                    <a:pos x="46" y="1143"/>
                  </a:cxn>
                  <a:cxn ang="0">
                    <a:pos x="46" y="945"/>
                  </a:cxn>
                  <a:cxn ang="0">
                    <a:pos x="82" y="757"/>
                  </a:cxn>
                  <a:cxn ang="0">
                    <a:pos x="114" y="632"/>
                  </a:cxn>
                  <a:cxn ang="0">
                    <a:pos x="192" y="486"/>
                  </a:cxn>
                  <a:cxn ang="0">
                    <a:pos x="192" y="298"/>
                  </a:cxn>
                  <a:cxn ang="0">
                    <a:pos x="151" y="157"/>
                  </a:cxn>
                  <a:cxn ang="0">
                    <a:pos x="110" y="63"/>
                  </a:cxn>
                  <a:cxn ang="0">
                    <a:pos x="128" y="0"/>
                  </a:cxn>
                </a:cxnLst>
                <a:rect l="0" t="0" r="r" b="b"/>
                <a:pathLst>
                  <a:path w="458" h="1439">
                    <a:moveTo>
                      <a:pt x="128" y="0"/>
                    </a:moveTo>
                    <a:lnTo>
                      <a:pt x="206" y="0"/>
                    </a:lnTo>
                    <a:lnTo>
                      <a:pt x="260" y="32"/>
                    </a:lnTo>
                    <a:lnTo>
                      <a:pt x="279" y="147"/>
                    </a:lnTo>
                    <a:lnTo>
                      <a:pt x="279" y="335"/>
                    </a:lnTo>
                    <a:lnTo>
                      <a:pt x="251" y="538"/>
                    </a:lnTo>
                    <a:lnTo>
                      <a:pt x="196" y="632"/>
                    </a:lnTo>
                    <a:lnTo>
                      <a:pt x="142" y="835"/>
                    </a:lnTo>
                    <a:lnTo>
                      <a:pt x="101" y="1007"/>
                    </a:lnTo>
                    <a:lnTo>
                      <a:pt x="101" y="1174"/>
                    </a:lnTo>
                    <a:lnTo>
                      <a:pt x="101" y="1284"/>
                    </a:lnTo>
                    <a:lnTo>
                      <a:pt x="251" y="1268"/>
                    </a:lnTo>
                    <a:lnTo>
                      <a:pt x="388" y="1288"/>
                    </a:lnTo>
                    <a:lnTo>
                      <a:pt x="458" y="1335"/>
                    </a:lnTo>
                    <a:lnTo>
                      <a:pt x="425" y="1425"/>
                    </a:lnTo>
                    <a:lnTo>
                      <a:pt x="384" y="1439"/>
                    </a:lnTo>
                    <a:lnTo>
                      <a:pt x="343" y="1394"/>
                    </a:lnTo>
                    <a:lnTo>
                      <a:pt x="265" y="1347"/>
                    </a:lnTo>
                    <a:lnTo>
                      <a:pt x="151" y="1347"/>
                    </a:lnTo>
                    <a:lnTo>
                      <a:pt x="46" y="1351"/>
                    </a:lnTo>
                    <a:lnTo>
                      <a:pt x="0" y="1347"/>
                    </a:lnTo>
                    <a:lnTo>
                      <a:pt x="0" y="1304"/>
                    </a:lnTo>
                    <a:lnTo>
                      <a:pt x="18" y="1273"/>
                    </a:lnTo>
                    <a:lnTo>
                      <a:pt x="46" y="1143"/>
                    </a:lnTo>
                    <a:lnTo>
                      <a:pt x="46" y="945"/>
                    </a:lnTo>
                    <a:lnTo>
                      <a:pt x="82" y="757"/>
                    </a:lnTo>
                    <a:lnTo>
                      <a:pt x="114" y="632"/>
                    </a:lnTo>
                    <a:lnTo>
                      <a:pt x="192" y="486"/>
                    </a:lnTo>
                    <a:lnTo>
                      <a:pt x="192" y="298"/>
                    </a:lnTo>
                    <a:lnTo>
                      <a:pt x="151" y="157"/>
                    </a:lnTo>
                    <a:lnTo>
                      <a:pt x="110" y="63"/>
                    </a:lnTo>
                    <a:lnTo>
                      <a:pt x="128" y="0"/>
                    </a:lnTo>
                    <a:close/>
                  </a:path>
                </a:pathLst>
              </a:custGeom>
              <a:solidFill>
                <a:srgbClr val="000000"/>
              </a:solidFill>
              <a:ln w="9525">
                <a:noFill/>
                <a:round/>
                <a:headEnd/>
                <a:tailEnd/>
              </a:ln>
            </p:spPr>
            <p:txBody>
              <a:bodyPr rtlCol="0"/>
              <a:lstStyle/>
              <a:p>
                <a:pPr rtl="0"/>
                <a:endParaRPr lang="en-US" sz="1800">
                  <a:latin typeface="+mn-lt"/>
                </a:endParaRPr>
              </a:p>
            </p:txBody>
          </p:sp>
          <p:sp>
            <p:nvSpPr>
              <p:cNvPr id="12324" name="Freeform 36"/>
              <p:cNvSpPr>
                <a:spLocks/>
              </p:cNvSpPr>
              <p:nvPr/>
            </p:nvSpPr>
            <p:spPr bwMode="auto">
              <a:xfrm>
                <a:off x="5066" y="1363"/>
                <a:ext cx="31" cy="226"/>
              </a:xfrm>
              <a:custGeom>
                <a:avLst/>
                <a:gdLst/>
                <a:ahLst/>
                <a:cxnLst>
                  <a:cxn ang="0">
                    <a:pos x="78" y="0"/>
                  </a:cxn>
                  <a:cxn ang="0">
                    <a:pos x="124" y="58"/>
                  </a:cxn>
                  <a:cxn ang="0">
                    <a:pos x="146" y="151"/>
                  </a:cxn>
                  <a:cxn ang="0">
                    <a:pos x="151" y="339"/>
                  </a:cxn>
                  <a:cxn ang="0">
                    <a:pos x="133" y="579"/>
                  </a:cxn>
                  <a:cxn ang="0">
                    <a:pos x="137" y="829"/>
                  </a:cxn>
                  <a:cxn ang="0">
                    <a:pos x="146" y="996"/>
                  </a:cxn>
                  <a:cxn ang="0">
                    <a:pos x="186" y="1152"/>
                  </a:cxn>
                  <a:cxn ang="0">
                    <a:pos x="178" y="1246"/>
                  </a:cxn>
                  <a:cxn ang="0">
                    <a:pos x="96" y="1346"/>
                  </a:cxn>
                  <a:cxn ang="0">
                    <a:pos x="23" y="1356"/>
                  </a:cxn>
                  <a:cxn ang="0">
                    <a:pos x="0" y="1315"/>
                  </a:cxn>
                  <a:cxn ang="0">
                    <a:pos x="28" y="1299"/>
                  </a:cxn>
                  <a:cxn ang="0">
                    <a:pos x="69" y="1299"/>
                  </a:cxn>
                  <a:cxn ang="0">
                    <a:pos x="124" y="1268"/>
                  </a:cxn>
                  <a:cxn ang="0">
                    <a:pos x="137" y="1168"/>
                  </a:cxn>
                  <a:cxn ang="0">
                    <a:pos x="119" y="1105"/>
                  </a:cxn>
                  <a:cxn ang="0">
                    <a:pos x="64" y="1090"/>
                  </a:cxn>
                  <a:cxn ang="0">
                    <a:pos x="64" y="986"/>
                  </a:cxn>
                  <a:cxn ang="0">
                    <a:pos x="96" y="907"/>
                  </a:cxn>
                  <a:cxn ang="0">
                    <a:pos x="92" y="684"/>
                  </a:cxn>
                  <a:cxn ang="0">
                    <a:pos x="92" y="496"/>
                  </a:cxn>
                  <a:cxn ang="0">
                    <a:pos x="92" y="360"/>
                  </a:cxn>
                  <a:cxn ang="0">
                    <a:pos x="69" y="229"/>
                  </a:cxn>
                  <a:cxn ang="0">
                    <a:pos x="28" y="94"/>
                  </a:cxn>
                  <a:cxn ang="0">
                    <a:pos x="51" y="47"/>
                  </a:cxn>
                  <a:cxn ang="0">
                    <a:pos x="78" y="0"/>
                  </a:cxn>
                </a:cxnLst>
                <a:rect l="0" t="0" r="r" b="b"/>
                <a:pathLst>
                  <a:path w="186" h="1356">
                    <a:moveTo>
                      <a:pt x="78" y="0"/>
                    </a:moveTo>
                    <a:lnTo>
                      <a:pt x="124" y="58"/>
                    </a:lnTo>
                    <a:lnTo>
                      <a:pt x="146" y="151"/>
                    </a:lnTo>
                    <a:lnTo>
                      <a:pt x="151" y="339"/>
                    </a:lnTo>
                    <a:lnTo>
                      <a:pt x="133" y="579"/>
                    </a:lnTo>
                    <a:lnTo>
                      <a:pt x="137" y="829"/>
                    </a:lnTo>
                    <a:lnTo>
                      <a:pt x="146" y="996"/>
                    </a:lnTo>
                    <a:lnTo>
                      <a:pt x="186" y="1152"/>
                    </a:lnTo>
                    <a:lnTo>
                      <a:pt x="178" y="1246"/>
                    </a:lnTo>
                    <a:lnTo>
                      <a:pt x="96" y="1346"/>
                    </a:lnTo>
                    <a:lnTo>
                      <a:pt x="23" y="1356"/>
                    </a:lnTo>
                    <a:lnTo>
                      <a:pt x="0" y="1315"/>
                    </a:lnTo>
                    <a:lnTo>
                      <a:pt x="28" y="1299"/>
                    </a:lnTo>
                    <a:lnTo>
                      <a:pt x="69" y="1299"/>
                    </a:lnTo>
                    <a:lnTo>
                      <a:pt x="124" y="1268"/>
                    </a:lnTo>
                    <a:lnTo>
                      <a:pt x="137" y="1168"/>
                    </a:lnTo>
                    <a:lnTo>
                      <a:pt x="119" y="1105"/>
                    </a:lnTo>
                    <a:lnTo>
                      <a:pt x="64" y="1090"/>
                    </a:lnTo>
                    <a:lnTo>
                      <a:pt x="64" y="986"/>
                    </a:lnTo>
                    <a:lnTo>
                      <a:pt x="96" y="907"/>
                    </a:lnTo>
                    <a:lnTo>
                      <a:pt x="92" y="684"/>
                    </a:lnTo>
                    <a:lnTo>
                      <a:pt x="92" y="496"/>
                    </a:lnTo>
                    <a:lnTo>
                      <a:pt x="92" y="360"/>
                    </a:lnTo>
                    <a:lnTo>
                      <a:pt x="69" y="229"/>
                    </a:lnTo>
                    <a:lnTo>
                      <a:pt x="28" y="94"/>
                    </a:lnTo>
                    <a:lnTo>
                      <a:pt x="51" y="47"/>
                    </a:lnTo>
                    <a:lnTo>
                      <a:pt x="78" y="0"/>
                    </a:lnTo>
                    <a:close/>
                  </a:path>
                </a:pathLst>
              </a:custGeom>
              <a:solidFill>
                <a:srgbClr val="000000"/>
              </a:solidFill>
              <a:ln w="9525">
                <a:noFill/>
                <a:round/>
                <a:headEnd/>
                <a:tailEnd/>
              </a:ln>
            </p:spPr>
            <p:txBody>
              <a:bodyPr rtlCol="0"/>
              <a:lstStyle/>
              <a:p>
                <a:pPr rtl="0"/>
                <a:endParaRPr lang="en-US" sz="1800">
                  <a:latin typeface="+mn-lt"/>
                </a:endParaRPr>
              </a:p>
            </p:txBody>
          </p:sp>
        </p:grpSp>
        <p:grpSp>
          <p:nvGrpSpPr>
            <p:cNvPr id="4" name="Group 37"/>
            <p:cNvGrpSpPr>
              <a:grpSpLocks/>
            </p:cNvGrpSpPr>
            <p:nvPr/>
          </p:nvGrpSpPr>
          <p:grpSpPr bwMode="auto">
            <a:xfrm rot="11075974">
              <a:off x="5107" y="2835"/>
              <a:ext cx="279" cy="689"/>
              <a:chOff x="5001" y="1344"/>
              <a:chExt cx="206" cy="432"/>
            </a:xfrm>
          </p:grpSpPr>
          <p:sp>
            <p:nvSpPr>
              <p:cNvPr id="12326" name="Freeform 38"/>
              <p:cNvSpPr>
                <a:spLocks/>
              </p:cNvSpPr>
              <p:nvPr/>
            </p:nvSpPr>
            <p:spPr bwMode="auto">
              <a:xfrm>
                <a:off x="5008" y="1344"/>
                <a:ext cx="99" cy="216"/>
              </a:xfrm>
              <a:custGeom>
                <a:avLst/>
                <a:gdLst/>
                <a:ahLst/>
                <a:cxnLst>
                  <a:cxn ang="0">
                    <a:pos x="553" y="66"/>
                  </a:cxn>
                  <a:cxn ang="0">
                    <a:pos x="493" y="24"/>
                  </a:cxn>
                  <a:cxn ang="0">
                    <a:pos x="362" y="0"/>
                  </a:cxn>
                  <a:cxn ang="0">
                    <a:pos x="233" y="29"/>
                  </a:cxn>
                  <a:cxn ang="0">
                    <a:pos x="129" y="129"/>
                  </a:cxn>
                  <a:cxn ang="0">
                    <a:pos x="61" y="258"/>
                  </a:cxn>
                  <a:cxn ang="0">
                    <a:pos x="27" y="440"/>
                  </a:cxn>
                  <a:cxn ang="0">
                    <a:pos x="0" y="702"/>
                  </a:cxn>
                  <a:cxn ang="0">
                    <a:pos x="8" y="969"/>
                  </a:cxn>
                  <a:cxn ang="0">
                    <a:pos x="35" y="1112"/>
                  </a:cxn>
                  <a:cxn ang="0">
                    <a:pos x="78" y="1226"/>
                  </a:cxn>
                  <a:cxn ang="0">
                    <a:pos x="138" y="1298"/>
                  </a:cxn>
                  <a:cxn ang="0">
                    <a:pos x="246" y="1298"/>
                  </a:cxn>
                  <a:cxn ang="0">
                    <a:pos x="376" y="1261"/>
                  </a:cxn>
                  <a:cxn ang="0">
                    <a:pos x="437" y="1140"/>
                  </a:cxn>
                  <a:cxn ang="0">
                    <a:pos x="427" y="945"/>
                  </a:cxn>
                  <a:cxn ang="0">
                    <a:pos x="389" y="816"/>
                  </a:cxn>
                  <a:cxn ang="0">
                    <a:pos x="345" y="616"/>
                  </a:cxn>
                  <a:cxn ang="0">
                    <a:pos x="320" y="525"/>
                  </a:cxn>
                  <a:cxn ang="0">
                    <a:pos x="337" y="372"/>
                  </a:cxn>
                  <a:cxn ang="0">
                    <a:pos x="398" y="330"/>
                  </a:cxn>
                  <a:cxn ang="0">
                    <a:pos x="462" y="330"/>
                  </a:cxn>
                  <a:cxn ang="0">
                    <a:pos x="570" y="272"/>
                  </a:cxn>
                  <a:cxn ang="0">
                    <a:pos x="592" y="187"/>
                  </a:cxn>
                  <a:cxn ang="0">
                    <a:pos x="570" y="101"/>
                  </a:cxn>
                  <a:cxn ang="0">
                    <a:pos x="553" y="66"/>
                  </a:cxn>
                </a:cxnLst>
                <a:rect l="0" t="0" r="r" b="b"/>
                <a:pathLst>
                  <a:path w="592" h="1298">
                    <a:moveTo>
                      <a:pt x="553" y="66"/>
                    </a:moveTo>
                    <a:lnTo>
                      <a:pt x="493" y="24"/>
                    </a:lnTo>
                    <a:lnTo>
                      <a:pt x="362" y="0"/>
                    </a:lnTo>
                    <a:lnTo>
                      <a:pt x="233" y="29"/>
                    </a:lnTo>
                    <a:lnTo>
                      <a:pt x="129" y="129"/>
                    </a:lnTo>
                    <a:lnTo>
                      <a:pt x="61" y="258"/>
                    </a:lnTo>
                    <a:lnTo>
                      <a:pt x="27" y="440"/>
                    </a:lnTo>
                    <a:lnTo>
                      <a:pt x="0" y="702"/>
                    </a:lnTo>
                    <a:lnTo>
                      <a:pt x="8" y="969"/>
                    </a:lnTo>
                    <a:lnTo>
                      <a:pt x="35" y="1112"/>
                    </a:lnTo>
                    <a:lnTo>
                      <a:pt x="78" y="1226"/>
                    </a:lnTo>
                    <a:lnTo>
                      <a:pt x="138" y="1298"/>
                    </a:lnTo>
                    <a:lnTo>
                      <a:pt x="246" y="1298"/>
                    </a:lnTo>
                    <a:lnTo>
                      <a:pt x="376" y="1261"/>
                    </a:lnTo>
                    <a:lnTo>
                      <a:pt x="437" y="1140"/>
                    </a:lnTo>
                    <a:lnTo>
                      <a:pt x="427" y="945"/>
                    </a:lnTo>
                    <a:lnTo>
                      <a:pt x="389" y="816"/>
                    </a:lnTo>
                    <a:lnTo>
                      <a:pt x="345" y="616"/>
                    </a:lnTo>
                    <a:lnTo>
                      <a:pt x="320" y="525"/>
                    </a:lnTo>
                    <a:lnTo>
                      <a:pt x="337" y="372"/>
                    </a:lnTo>
                    <a:lnTo>
                      <a:pt x="398" y="330"/>
                    </a:lnTo>
                    <a:lnTo>
                      <a:pt x="462" y="330"/>
                    </a:lnTo>
                    <a:lnTo>
                      <a:pt x="570" y="272"/>
                    </a:lnTo>
                    <a:lnTo>
                      <a:pt x="592" y="187"/>
                    </a:lnTo>
                    <a:lnTo>
                      <a:pt x="570" y="101"/>
                    </a:lnTo>
                    <a:lnTo>
                      <a:pt x="553" y="66"/>
                    </a:lnTo>
                    <a:close/>
                  </a:path>
                </a:pathLst>
              </a:custGeom>
              <a:solidFill>
                <a:srgbClr val="000000"/>
              </a:solidFill>
              <a:ln w="9525">
                <a:noFill/>
                <a:round/>
                <a:headEnd/>
                <a:tailEnd/>
              </a:ln>
            </p:spPr>
            <p:txBody>
              <a:bodyPr rtlCol="0"/>
              <a:lstStyle/>
              <a:p>
                <a:pPr rtl="0"/>
                <a:endParaRPr lang="en-US" sz="1800">
                  <a:latin typeface="+mn-lt"/>
                </a:endParaRPr>
              </a:p>
            </p:txBody>
          </p:sp>
          <p:sp>
            <p:nvSpPr>
              <p:cNvPr id="12327" name="Freeform 39"/>
              <p:cNvSpPr>
                <a:spLocks/>
              </p:cNvSpPr>
              <p:nvPr/>
            </p:nvSpPr>
            <p:spPr bwMode="auto">
              <a:xfrm>
                <a:off x="5109" y="1345"/>
                <a:ext cx="98" cy="98"/>
              </a:xfrm>
              <a:custGeom>
                <a:avLst/>
                <a:gdLst/>
                <a:ahLst/>
                <a:cxnLst>
                  <a:cxn ang="0">
                    <a:pos x="4" y="100"/>
                  </a:cxn>
                  <a:cxn ang="0">
                    <a:pos x="86" y="32"/>
                  </a:cxn>
                  <a:cxn ang="0">
                    <a:pos x="196" y="0"/>
                  </a:cxn>
                  <a:cxn ang="0">
                    <a:pos x="361" y="6"/>
                  </a:cxn>
                  <a:cxn ang="0">
                    <a:pos x="511" y="63"/>
                  </a:cxn>
                  <a:cxn ang="0">
                    <a:pos x="580" y="163"/>
                  </a:cxn>
                  <a:cxn ang="0">
                    <a:pos x="590" y="272"/>
                  </a:cxn>
                  <a:cxn ang="0">
                    <a:pos x="548" y="346"/>
                  </a:cxn>
                  <a:cxn ang="0">
                    <a:pos x="466" y="393"/>
                  </a:cxn>
                  <a:cxn ang="0">
                    <a:pos x="342" y="413"/>
                  </a:cxn>
                  <a:cxn ang="0">
                    <a:pos x="274" y="397"/>
                  </a:cxn>
                  <a:cxn ang="0">
                    <a:pos x="155" y="585"/>
                  </a:cxn>
                  <a:cxn ang="0">
                    <a:pos x="127" y="580"/>
                  </a:cxn>
                  <a:cxn ang="0">
                    <a:pos x="223" y="382"/>
                  </a:cxn>
                  <a:cxn ang="0">
                    <a:pos x="137" y="361"/>
                  </a:cxn>
                  <a:cxn ang="0">
                    <a:pos x="82" y="314"/>
                  </a:cxn>
                  <a:cxn ang="0">
                    <a:pos x="32" y="251"/>
                  </a:cxn>
                  <a:cxn ang="0">
                    <a:pos x="0" y="173"/>
                  </a:cxn>
                  <a:cxn ang="0">
                    <a:pos x="4" y="100"/>
                  </a:cxn>
                </a:cxnLst>
                <a:rect l="0" t="0" r="r" b="b"/>
                <a:pathLst>
                  <a:path w="590" h="585">
                    <a:moveTo>
                      <a:pt x="4" y="100"/>
                    </a:moveTo>
                    <a:lnTo>
                      <a:pt x="86" y="32"/>
                    </a:lnTo>
                    <a:lnTo>
                      <a:pt x="196" y="0"/>
                    </a:lnTo>
                    <a:lnTo>
                      <a:pt x="361" y="6"/>
                    </a:lnTo>
                    <a:lnTo>
                      <a:pt x="511" y="63"/>
                    </a:lnTo>
                    <a:lnTo>
                      <a:pt x="580" y="163"/>
                    </a:lnTo>
                    <a:lnTo>
                      <a:pt x="590" y="272"/>
                    </a:lnTo>
                    <a:lnTo>
                      <a:pt x="548" y="346"/>
                    </a:lnTo>
                    <a:lnTo>
                      <a:pt x="466" y="393"/>
                    </a:lnTo>
                    <a:lnTo>
                      <a:pt x="342" y="413"/>
                    </a:lnTo>
                    <a:lnTo>
                      <a:pt x="274" y="397"/>
                    </a:lnTo>
                    <a:lnTo>
                      <a:pt x="155" y="585"/>
                    </a:lnTo>
                    <a:lnTo>
                      <a:pt x="127" y="580"/>
                    </a:lnTo>
                    <a:lnTo>
                      <a:pt x="223" y="382"/>
                    </a:lnTo>
                    <a:lnTo>
                      <a:pt x="137" y="361"/>
                    </a:lnTo>
                    <a:lnTo>
                      <a:pt x="82" y="314"/>
                    </a:lnTo>
                    <a:lnTo>
                      <a:pt x="32" y="251"/>
                    </a:lnTo>
                    <a:lnTo>
                      <a:pt x="0" y="173"/>
                    </a:lnTo>
                    <a:lnTo>
                      <a:pt x="4" y="100"/>
                    </a:lnTo>
                    <a:close/>
                  </a:path>
                </a:pathLst>
              </a:custGeom>
              <a:solidFill>
                <a:srgbClr val="000000"/>
              </a:solidFill>
              <a:ln w="9525">
                <a:noFill/>
                <a:round/>
                <a:headEnd/>
                <a:tailEnd/>
              </a:ln>
            </p:spPr>
            <p:txBody>
              <a:bodyPr rtlCol="0"/>
              <a:lstStyle/>
              <a:p>
                <a:pPr rtl="0"/>
                <a:endParaRPr lang="en-US" sz="1800">
                  <a:latin typeface="+mn-lt"/>
                </a:endParaRPr>
              </a:p>
            </p:txBody>
          </p:sp>
          <p:sp>
            <p:nvSpPr>
              <p:cNvPr id="12328" name="Freeform 40"/>
              <p:cNvSpPr>
                <a:spLocks/>
              </p:cNvSpPr>
              <p:nvPr/>
            </p:nvSpPr>
            <p:spPr bwMode="auto">
              <a:xfrm>
                <a:off x="5079" y="1380"/>
                <a:ext cx="32" cy="226"/>
              </a:xfrm>
              <a:custGeom>
                <a:avLst/>
                <a:gdLst/>
                <a:ahLst/>
                <a:cxnLst>
                  <a:cxn ang="0">
                    <a:pos x="79" y="0"/>
                  </a:cxn>
                  <a:cxn ang="0">
                    <a:pos x="126" y="57"/>
                  </a:cxn>
                  <a:cxn ang="0">
                    <a:pos x="149" y="151"/>
                  </a:cxn>
                  <a:cxn ang="0">
                    <a:pos x="153" y="337"/>
                  </a:cxn>
                  <a:cxn ang="0">
                    <a:pos x="135" y="578"/>
                  </a:cxn>
                  <a:cxn ang="0">
                    <a:pos x="140" y="827"/>
                  </a:cxn>
                  <a:cxn ang="0">
                    <a:pos x="149" y="993"/>
                  </a:cxn>
                  <a:cxn ang="0">
                    <a:pos x="191" y="1150"/>
                  </a:cxn>
                  <a:cxn ang="0">
                    <a:pos x="181" y="1244"/>
                  </a:cxn>
                  <a:cxn ang="0">
                    <a:pos x="97" y="1343"/>
                  </a:cxn>
                  <a:cxn ang="0">
                    <a:pos x="23" y="1353"/>
                  </a:cxn>
                  <a:cxn ang="0">
                    <a:pos x="0" y="1312"/>
                  </a:cxn>
                  <a:cxn ang="0">
                    <a:pos x="28" y="1296"/>
                  </a:cxn>
                  <a:cxn ang="0">
                    <a:pos x="70" y="1296"/>
                  </a:cxn>
                  <a:cxn ang="0">
                    <a:pos x="126" y="1265"/>
                  </a:cxn>
                  <a:cxn ang="0">
                    <a:pos x="140" y="1165"/>
                  </a:cxn>
                  <a:cxn ang="0">
                    <a:pos x="120" y="1103"/>
                  </a:cxn>
                  <a:cxn ang="0">
                    <a:pos x="65" y="1087"/>
                  </a:cxn>
                  <a:cxn ang="0">
                    <a:pos x="65" y="983"/>
                  </a:cxn>
                  <a:cxn ang="0">
                    <a:pos x="97" y="905"/>
                  </a:cxn>
                  <a:cxn ang="0">
                    <a:pos x="93" y="682"/>
                  </a:cxn>
                  <a:cxn ang="0">
                    <a:pos x="93" y="494"/>
                  </a:cxn>
                  <a:cxn ang="0">
                    <a:pos x="93" y="359"/>
                  </a:cxn>
                  <a:cxn ang="0">
                    <a:pos x="70" y="229"/>
                  </a:cxn>
                  <a:cxn ang="0">
                    <a:pos x="28" y="94"/>
                  </a:cxn>
                  <a:cxn ang="0">
                    <a:pos x="51" y="47"/>
                  </a:cxn>
                  <a:cxn ang="0">
                    <a:pos x="79" y="0"/>
                  </a:cxn>
                </a:cxnLst>
                <a:rect l="0" t="0" r="r" b="b"/>
                <a:pathLst>
                  <a:path w="191" h="1353">
                    <a:moveTo>
                      <a:pt x="79" y="0"/>
                    </a:moveTo>
                    <a:lnTo>
                      <a:pt x="126" y="57"/>
                    </a:lnTo>
                    <a:lnTo>
                      <a:pt x="149" y="151"/>
                    </a:lnTo>
                    <a:lnTo>
                      <a:pt x="153" y="337"/>
                    </a:lnTo>
                    <a:lnTo>
                      <a:pt x="135" y="578"/>
                    </a:lnTo>
                    <a:lnTo>
                      <a:pt x="140" y="827"/>
                    </a:lnTo>
                    <a:lnTo>
                      <a:pt x="149" y="993"/>
                    </a:lnTo>
                    <a:lnTo>
                      <a:pt x="191" y="1150"/>
                    </a:lnTo>
                    <a:lnTo>
                      <a:pt x="181" y="1244"/>
                    </a:lnTo>
                    <a:lnTo>
                      <a:pt x="97" y="1343"/>
                    </a:lnTo>
                    <a:lnTo>
                      <a:pt x="23" y="1353"/>
                    </a:lnTo>
                    <a:lnTo>
                      <a:pt x="0" y="1312"/>
                    </a:lnTo>
                    <a:lnTo>
                      <a:pt x="28" y="1296"/>
                    </a:lnTo>
                    <a:lnTo>
                      <a:pt x="70" y="1296"/>
                    </a:lnTo>
                    <a:lnTo>
                      <a:pt x="126" y="1265"/>
                    </a:lnTo>
                    <a:lnTo>
                      <a:pt x="140" y="1165"/>
                    </a:lnTo>
                    <a:lnTo>
                      <a:pt x="120" y="1103"/>
                    </a:lnTo>
                    <a:lnTo>
                      <a:pt x="65" y="1087"/>
                    </a:lnTo>
                    <a:lnTo>
                      <a:pt x="65" y="983"/>
                    </a:lnTo>
                    <a:lnTo>
                      <a:pt x="97" y="905"/>
                    </a:lnTo>
                    <a:lnTo>
                      <a:pt x="93" y="682"/>
                    </a:lnTo>
                    <a:lnTo>
                      <a:pt x="93" y="494"/>
                    </a:lnTo>
                    <a:lnTo>
                      <a:pt x="93" y="359"/>
                    </a:lnTo>
                    <a:lnTo>
                      <a:pt x="70" y="229"/>
                    </a:lnTo>
                    <a:lnTo>
                      <a:pt x="28" y="94"/>
                    </a:lnTo>
                    <a:lnTo>
                      <a:pt x="51" y="47"/>
                    </a:lnTo>
                    <a:lnTo>
                      <a:pt x="79" y="0"/>
                    </a:lnTo>
                    <a:close/>
                  </a:path>
                </a:pathLst>
              </a:custGeom>
              <a:solidFill>
                <a:srgbClr val="000000"/>
              </a:solidFill>
              <a:ln w="9525">
                <a:noFill/>
                <a:round/>
                <a:headEnd/>
                <a:tailEnd/>
              </a:ln>
            </p:spPr>
            <p:txBody>
              <a:bodyPr rtlCol="0"/>
              <a:lstStyle/>
              <a:p>
                <a:pPr rtl="0"/>
                <a:endParaRPr lang="en-US" sz="1800">
                  <a:latin typeface="+mn-lt"/>
                </a:endParaRPr>
              </a:p>
            </p:txBody>
          </p:sp>
          <p:sp>
            <p:nvSpPr>
              <p:cNvPr id="12329" name="Freeform 41"/>
              <p:cNvSpPr>
                <a:spLocks/>
              </p:cNvSpPr>
              <p:nvPr/>
            </p:nvSpPr>
            <p:spPr bwMode="auto">
              <a:xfrm>
                <a:off x="5014" y="1535"/>
                <a:ext cx="77" cy="241"/>
              </a:xfrm>
              <a:custGeom>
                <a:avLst/>
                <a:gdLst/>
                <a:ahLst/>
                <a:cxnLst>
                  <a:cxn ang="0">
                    <a:pos x="128" y="0"/>
                  </a:cxn>
                  <a:cxn ang="0">
                    <a:pos x="206" y="0"/>
                  </a:cxn>
                  <a:cxn ang="0">
                    <a:pos x="260" y="32"/>
                  </a:cxn>
                  <a:cxn ang="0">
                    <a:pos x="279" y="147"/>
                  </a:cxn>
                  <a:cxn ang="0">
                    <a:pos x="279" y="335"/>
                  </a:cxn>
                  <a:cxn ang="0">
                    <a:pos x="251" y="538"/>
                  </a:cxn>
                  <a:cxn ang="0">
                    <a:pos x="196" y="632"/>
                  </a:cxn>
                  <a:cxn ang="0">
                    <a:pos x="142" y="836"/>
                  </a:cxn>
                  <a:cxn ang="0">
                    <a:pos x="100" y="1009"/>
                  </a:cxn>
                  <a:cxn ang="0">
                    <a:pos x="100" y="1176"/>
                  </a:cxn>
                  <a:cxn ang="0">
                    <a:pos x="100" y="1286"/>
                  </a:cxn>
                  <a:cxn ang="0">
                    <a:pos x="251" y="1270"/>
                  </a:cxn>
                  <a:cxn ang="0">
                    <a:pos x="388" y="1291"/>
                  </a:cxn>
                  <a:cxn ang="0">
                    <a:pos x="458" y="1338"/>
                  </a:cxn>
                  <a:cxn ang="0">
                    <a:pos x="425" y="1427"/>
                  </a:cxn>
                  <a:cxn ang="0">
                    <a:pos x="384" y="1442"/>
                  </a:cxn>
                  <a:cxn ang="0">
                    <a:pos x="343" y="1395"/>
                  </a:cxn>
                  <a:cxn ang="0">
                    <a:pos x="265" y="1348"/>
                  </a:cxn>
                  <a:cxn ang="0">
                    <a:pos x="151" y="1348"/>
                  </a:cxn>
                  <a:cxn ang="0">
                    <a:pos x="46" y="1354"/>
                  </a:cxn>
                  <a:cxn ang="0">
                    <a:pos x="0" y="1348"/>
                  </a:cxn>
                  <a:cxn ang="0">
                    <a:pos x="0" y="1307"/>
                  </a:cxn>
                  <a:cxn ang="0">
                    <a:pos x="18" y="1276"/>
                  </a:cxn>
                  <a:cxn ang="0">
                    <a:pos x="46" y="1144"/>
                  </a:cxn>
                  <a:cxn ang="0">
                    <a:pos x="46" y="946"/>
                  </a:cxn>
                  <a:cxn ang="0">
                    <a:pos x="82" y="758"/>
                  </a:cxn>
                  <a:cxn ang="0">
                    <a:pos x="114" y="632"/>
                  </a:cxn>
                  <a:cxn ang="0">
                    <a:pos x="192" y="487"/>
                  </a:cxn>
                  <a:cxn ang="0">
                    <a:pos x="192" y="299"/>
                  </a:cxn>
                  <a:cxn ang="0">
                    <a:pos x="151" y="157"/>
                  </a:cxn>
                  <a:cxn ang="0">
                    <a:pos x="110" y="63"/>
                  </a:cxn>
                  <a:cxn ang="0">
                    <a:pos x="128" y="0"/>
                  </a:cxn>
                </a:cxnLst>
                <a:rect l="0" t="0" r="r" b="b"/>
                <a:pathLst>
                  <a:path w="458" h="1442">
                    <a:moveTo>
                      <a:pt x="128" y="0"/>
                    </a:moveTo>
                    <a:lnTo>
                      <a:pt x="206" y="0"/>
                    </a:lnTo>
                    <a:lnTo>
                      <a:pt x="260" y="32"/>
                    </a:lnTo>
                    <a:lnTo>
                      <a:pt x="279" y="147"/>
                    </a:lnTo>
                    <a:lnTo>
                      <a:pt x="279" y="335"/>
                    </a:lnTo>
                    <a:lnTo>
                      <a:pt x="251" y="538"/>
                    </a:lnTo>
                    <a:lnTo>
                      <a:pt x="196" y="632"/>
                    </a:lnTo>
                    <a:lnTo>
                      <a:pt x="142" y="836"/>
                    </a:lnTo>
                    <a:lnTo>
                      <a:pt x="100" y="1009"/>
                    </a:lnTo>
                    <a:lnTo>
                      <a:pt x="100" y="1176"/>
                    </a:lnTo>
                    <a:lnTo>
                      <a:pt x="100" y="1286"/>
                    </a:lnTo>
                    <a:lnTo>
                      <a:pt x="251" y="1270"/>
                    </a:lnTo>
                    <a:lnTo>
                      <a:pt x="388" y="1291"/>
                    </a:lnTo>
                    <a:lnTo>
                      <a:pt x="458" y="1338"/>
                    </a:lnTo>
                    <a:lnTo>
                      <a:pt x="425" y="1427"/>
                    </a:lnTo>
                    <a:lnTo>
                      <a:pt x="384" y="1442"/>
                    </a:lnTo>
                    <a:lnTo>
                      <a:pt x="343" y="1395"/>
                    </a:lnTo>
                    <a:lnTo>
                      <a:pt x="265" y="1348"/>
                    </a:lnTo>
                    <a:lnTo>
                      <a:pt x="151" y="1348"/>
                    </a:lnTo>
                    <a:lnTo>
                      <a:pt x="46" y="1354"/>
                    </a:lnTo>
                    <a:lnTo>
                      <a:pt x="0" y="1348"/>
                    </a:lnTo>
                    <a:lnTo>
                      <a:pt x="0" y="1307"/>
                    </a:lnTo>
                    <a:lnTo>
                      <a:pt x="18" y="1276"/>
                    </a:lnTo>
                    <a:lnTo>
                      <a:pt x="46" y="1144"/>
                    </a:lnTo>
                    <a:lnTo>
                      <a:pt x="46" y="946"/>
                    </a:lnTo>
                    <a:lnTo>
                      <a:pt x="82" y="758"/>
                    </a:lnTo>
                    <a:lnTo>
                      <a:pt x="114" y="632"/>
                    </a:lnTo>
                    <a:lnTo>
                      <a:pt x="192" y="487"/>
                    </a:lnTo>
                    <a:lnTo>
                      <a:pt x="192" y="299"/>
                    </a:lnTo>
                    <a:lnTo>
                      <a:pt x="151" y="157"/>
                    </a:lnTo>
                    <a:lnTo>
                      <a:pt x="110" y="63"/>
                    </a:lnTo>
                    <a:lnTo>
                      <a:pt x="128" y="0"/>
                    </a:lnTo>
                    <a:close/>
                  </a:path>
                </a:pathLst>
              </a:custGeom>
              <a:solidFill>
                <a:srgbClr val="000000"/>
              </a:solidFill>
              <a:ln w="9525">
                <a:noFill/>
                <a:round/>
                <a:headEnd/>
                <a:tailEnd/>
              </a:ln>
            </p:spPr>
            <p:txBody>
              <a:bodyPr rtlCol="0"/>
              <a:lstStyle/>
              <a:p>
                <a:pPr rtl="0"/>
                <a:endParaRPr lang="en-US" sz="1800">
                  <a:latin typeface="+mn-lt"/>
                </a:endParaRPr>
              </a:p>
            </p:txBody>
          </p:sp>
          <p:sp>
            <p:nvSpPr>
              <p:cNvPr id="12330" name="Freeform 42"/>
              <p:cNvSpPr>
                <a:spLocks/>
              </p:cNvSpPr>
              <p:nvPr/>
            </p:nvSpPr>
            <p:spPr bwMode="auto">
              <a:xfrm>
                <a:off x="5001" y="1514"/>
                <a:ext cx="76" cy="240"/>
              </a:xfrm>
              <a:custGeom>
                <a:avLst/>
                <a:gdLst/>
                <a:ahLst/>
                <a:cxnLst>
                  <a:cxn ang="0">
                    <a:pos x="128" y="0"/>
                  </a:cxn>
                  <a:cxn ang="0">
                    <a:pos x="206" y="0"/>
                  </a:cxn>
                  <a:cxn ang="0">
                    <a:pos x="260" y="32"/>
                  </a:cxn>
                  <a:cxn ang="0">
                    <a:pos x="279" y="147"/>
                  </a:cxn>
                  <a:cxn ang="0">
                    <a:pos x="279" y="335"/>
                  </a:cxn>
                  <a:cxn ang="0">
                    <a:pos x="251" y="538"/>
                  </a:cxn>
                  <a:cxn ang="0">
                    <a:pos x="196" y="632"/>
                  </a:cxn>
                  <a:cxn ang="0">
                    <a:pos x="142" y="835"/>
                  </a:cxn>
                  <a:cxn ang="0">
                    <a:pos x="101" y="1007"/>
                  </a:cxn>
                  <a:cxn ang="0">
                    <a:pos x="101" y="1174"/>
                  </a:cxn>
                  <a:cxn ang="0">
                    <a:pos x="101" y="1284"/>
                  </a:cxn>
                  <a:cxn ang="0">
                    <a:pos x="251" y="1268"/>
                  </a:cxn>
                  <a:cxn ang="0">
                    <a:pos x="388" y="1288"/>
                  </a:cxn>
                  <a:cxn ang="0">
                    <a:pos x="458" y="1335"/>
                  </a:cxn>
                  <a:cxn ang="0">
                    <a:pos x="425" y="1425"/>
                  </a:cxn>
                  <a:cxn ang="0">
                    <a:pos x="384" y="1439"/>
                  </a:cxn>
                  <a:cxn ang="0">
                    <a:pos x="343" y="1394"/>
                  </a:cxn>
                  <a:cxn ang="0">
                    <a:pos x="265" y="1347"/>
                  </a:cxn>
                  <a:cxn ang="0">
                    <a:pos x="151" y="1347"/>
                  </a:cxn>
                  <a:cxn ang="0">
                    <a:pos x="46" y="1351"/>
                  </a:cxn>
                  <a:cxn ang="0">
                    <a:pos x="0" y="1347"/>
                  </a:cxn>
                  <a:cxn ang="0">
                    <a:pos x="0" y="1304"/>
                  </a:cxn>
                  <a:cxn ang="0">
                    <a:pos x="18" y="1273"/>
                  </a:cxn>
                  <a:cxn ang="0">
                    <a:pos x="46" y="1143"/>
                  </a:cxn>
                  <a:cxn ang="0">
                    <a:pos x="46" y="945"/>
                  </a:cxn>
                  <a:cxn ang="0">
                    <a:pos x="82" y="757"/>
                  </a:cxn>
                  <a:cxn ang="0">
                    <a:pos x="114" y="632"/>
                  </a:cxn>
                  <a:cxn ang="0">
                    <a:pos x="192" y="486"/>
                  </a:cxn>
                  <a:cxn ang="0">
                    <a:pos x="192" y="298"/>
                  </a:cxn>
                  <a:cxn ang="0">
                    <a:pos x="151" y="157"/>
                  </a:cxn>
                  <a:cxn ang="0">
                    <a:pos x="110" y="63"/>
                  </a:cxn>
                  <a:cxn ang="0">
                    <a:pos x="128" y="0"/>
                  </a:cxn>
                </a:cxnLst>
                <a:rect l="0" t="0" r="r" b="b"/>
                <a:pathLst>
                  <a:path w="458" h="1439">
                    <a:moveTo>
                      <a:pt x="128" y="0"/>
                    </a:moveTo>
                    <a:lnTo>
                      <a:pt x="206" y="0"/>
                    </a:lnTo>
                    <a:lnTo>
                      <a:pt x="260" y="32"/>
                    </a:lnTo>
                    <a:lnTo>
                      <a:pt x="279" y="147"/>
                    </a:lnTo>
                    <a:lnTo>
                      <a:pt x="279" y="335"/>
                    </a:lnTo>
                    <a:lnTo>
                      <a:pt x="251" y="538"/>
                    </a:lnTo>
                    <a:lnTo>
                      <a:pt x="196" y="632"/>
                    </a:lnTo>
                    <a:lnTo>
                      <a:pt x="142" y="835"/>
                    </a:lnTo>
                    <a:lnTo>
                      <a:pt x="101" y="1007"/>
                    </a:lnTo>
                    <a:lnTo>
                      <a:pt x="101" y="1174"/>
                    </a:lnTo>
                    <a:lnTo>
                      <a:pt x="101" y="1284"/>
                    </a:lnTo>
                    <a:lnTo>
                      <a:pt x="251" y="1268"/>
                    </a:lnTo>
                    <a:lnTo>
                      <a:pt x="388" y="1288"/>
                    </a:lnTo>
                    <a:lnTo>
                      <a:pt x="458" y="1335"/>
                    </a:lnTo>
                    <a:lnTo>
                      <a:pt x="425" y="1425"/>
                    </a:lnTo>
                    <a:lnTo>
                      <a:pt x="384" y="1439"/>
                    </a:lnTo>
                    <a:lnTo>
                      <a:pt x="343" y="1394"/>
                    </a:lnTo>
                    <a:lnTo>
                      <a:pt x="265" y="1347"/>
                    </a:lnTo>
                    <a:lnTo>
                      <a:pt x="151" y="1347"/>
                    </a:lnTo>
                    <a:lnTo>
                      <a:pt x="46" y="1351"/>
                    </a:lnTo>
                    <a:lnTo>
                      <a:pt x="0" y="1347"/>
                    </a:lnTo>
                    <a:lnTo>
                      <a:pt x="0" y="1304"/>
                    </a:lnTo>
                    <a:lnTo>
                      <a:pt x="18" y="1273"/>
                    </a:lnTo>
                    <a:lnTo>
                      <a:pt x="46" y="1143"/>
                    </a:lnTo>
                    <a:lnTo>
                      <a:pt x="46" y="945"/>
                    </a:lnTo>
                    <a:lnTo>
                      <a:pt x="82" y="757"/>
                    </a:lnTo>
                    <a:lnTo>
                      <a:pt x="114" y="632"/>
                    </a:lnTo>
                    <a:lnTo>
                      <a:pt x="192" y="486"/>
                    </a:lnTo>
                    <a:lnTo>
                      <a:pt x="192" y="298"/>
                    </a:lnTo>
                    <a:lnTo>
                      <a:pt x="151" y="157"/>
                    </a:lnTo>
                    <a:lnTo>
                      <a:pt x="110" y="63"/>
                    </a:lnTo>
                    <a:lnTo>
                      <a:pt x="128" y="0"/>
                    </a:lnTo>
                    <a:close/>
                  </a:path>
                </a:pathLst>
              </a:custGeom>
              <a:solidFill>
                <a:srgbClr val="000000"/>
              </a:solidFill>
              <a:ln w="9525">
                <a:noFill/>
                <a:round/>
                <a:headEnd/>
                <a:tailEnd/>
              </a:ln>
            </p:spPr>
            <p:txBody>
              <a:bodyPr rtlCol="0"/>
              <a:lstStyle/>
              <a:p>
                <a:pPr rtl="0"/>
                <a:endParaRPr lang="en-US" sz="1800">
                  <a:latin typeface="+mn-lt"/>
                </a:endParaRPr>
              </a:p>
            </p:txBody>
          </p:sp>
          <p:sp>
            <p:nvSpPr>
              <p:cNvPr id="12331" name="Freeform 43"/>
              <p:cNvSpPr>
                <a:spLocks/>
              </p:cNvSpPr>
              <p:nvPr/>
            </p:nvSpPr>
            <p:spPr bwMode="auto">
              <a:xfrm>
                <a:off x="5066" y="1363"/>
                <a:ext cx="31" cy="226"/>
              </a:xfrm>
              <a:custGeom>
                <a:avLst/>
                <a:gdLst/>
                <a:ahLst/>
                <a:cxnLst>
                  <a:cxn ang="0">
                    <a:pos x="78" y="0"/>
                  </a:cxn>
                  <a:cxn ang="0">
                    <a:pos x="124" y="58"/>
                  </a:cxn>
                  <a:cxn ang="0">
                    <a:pos x="146" y="151"/>
                  </a:cxn>
                  <a:cxn ang="0">
                    <a:pos x="151" y="339"/>
                  </a:cxn>
                  <a:cxn ang="0">
                    <a:pos x="133" y="579"/>
                  </a:cxn>
                  <a:cxn ang="0">
                    <a:pos x="137" y="829"/>
                  </a:cxn>
                  <a:cxn ang="0">
                    <a:pos x="146" y="996"/>
                  </a:cxn>
                  <a:cxn ang="0">
                    <a:pos x="186" y="1152"/>
                  </a:cxn>
                  <a:cxn ang="0">
                    <a:pos x="178" y="1246"/>
                  </a:cxn>
                  <a:cxn ang="0">
                    <a:pos x="96" y="1346"/>
                  </a:cxn>
                  <a:cxn ang="0">
                    <a:pos x="23" y="1356"/>
                  </a:cxn>
                  <a:cxn ang="0">
                    <a:pos x="0" y="1315"/>
                  </a:cxn>
                  <a:cxn ang="0">
                    <a:pos x="28" y="1299"/>
                  </a:cxn>
                  <a:cxn ang="0">
                    <a:pos x="69" y="1299"/>
                  </a:cxn>
                  <a:cxn ang="0">
                    <a:pos x="124" y="1268"/>
                  </a:cxn>
                  <a:cxn ang="0">
                    <a:pos x="137" y="1168"/>
                  </a:cxn>
                  <a:cxn ang="0">
                    <a:pos x="119" y="1105"/>
                  </a:cxn>
                  <a:cxn ang="0">
                    <a:pos x="64" y="1090"/>
                  </a:cxn>
                  <a:cxn ang="0">
                    <a:pos x="64" y="986"/>
                  </a:cxn>
                  <a:cxn ang="0">
                    <a:pos x="96" y="907"/>
                  </a:cxn>
                  <a:cxn ang="0">
                    <a:pos x="92" y="684"/>
                  </a:cxn>
                  <a:cxn ang="0">
                    <a:pos x="92" y="496"/>
                  </a:cxn>
                  <a:cxn ang="0">
                    <a:pos x="92" y="360"/>
                  </a:cxn>
                  <a:cxn ang="0">
                    <a:pos x="69" y="229"/>
                  </a:cxn>
                  <a:cxn ang="0">
                    <a:pos x="28" y="94"/>
                  </a:cxn>
                  <a:cxn ang="0">
                    <a:pos x="51" y="47"/>
                  </a:cxn>
                  <a:cxn ang="0">
                    <a:pos x="78" y="0"/>
                  </a:cxn>
                </a:cxnLst>
                <a:rect l="0" t="0" r="r" b="b"/>
                <a:pathLst>
                  <a:path w="186" h="1356">
                    <a:moveTo>
                      <a:pt x="78" y="0"/>
                    </a:moveTo>
                    <a:lnTo>
                      <a:pt x="124" y="58"/>
                    </a:lnTo>
                    <a:lnTo>
                      <a:pt x="146" y="151"/>
                    </a:lnTo>
                    <a:lnTo>
                      <a:pt x="151" y="339"/>
                    </a:lnTo>
                    <a:lnTo>
                      <a:pt x="133" y="579"/>
                    </a:lnTo>
                    <a:lnTo>
                      <a:pt x="137" y="829"/>
                    </a:lnTo>
                    <a:lnTo>
                      <a:pt x="146" y="996"/>
                    </a:lnTo>
                    <a:lnTo>
                      <a:pt x="186" y="1152"/>
                    </a:lnTo>
                    <a:lnTo>
                      <a:pt x="178" y="1246"/>
                    </a:lnTo>
                    <a:lnTo>
                      <a:pt x="96" y="1346"/>
                    </a:lnTo>
                    <a:lnTo>
                      <a:pt x="23" y="1356"/>
                    </a:lnTo>
                    <a:lnTo>
                      <a:pt x="0" y="1315"/>
                    </a:lnTo>
                    <a:lnTo>
                      <a:pt x="28" y="1299"/>
                    </a:lnTo>
                    <a:lnTo>
                      <a:pt x="69" y="1299"/>
                    </a:lnTo>
                    <a:lnTo>
                      <a:pt x="124" y="1268"/>
                    </a:lnTo>
                    <a:lnTo>
                      <a:pt x="137" y="1168"/>
                    </a:lnTo>
                    <a:lnTo>
                      <a:pt x="119" y="1105"/>
                    </a:lnTo>
                    <a:lnTo>
                      <a:pt x="64" y="1090"/>
                    </a:lnTo>
                    <a:lnTo>
                      <a:pt x="64" y="986"/>
                    </a:lnTo>
                    <a:lnTo>
                      <a:pt x="96" y="907"/>
                    </a:lnTo>
                    <a:lnTo>
                      <a:pt x="92" y="684"/>
                    </a:lnTo>
                    <a:lnTo>
                      <a:pt x="92" y="496"/>
                    </a:lnTo>
                    <a:lnTo>
                      <a:pt x="92" y="360"/>
                    </a:lnTo>
                    <a:lnTo>
                      <a:pt x="69" y="229"/>
                    </a:lnTo>
                    <a:lnTo>
                      <a:pt x="28" y="94"/>
                    </a:lnTo>
                    <a:lnTo>
                      <a:pt x="51" y="47"/>
                    </a:lnTo>
                    <a:lnTo>
                      <a:pt x="78" y="0"/>
                    </a:lnTo>
                    <a:close/>
                  </a:path>
                </a:pathLst>
              </a:custGeom>
              <a:solidFill>
                <a:srgbClr val="000000"/>
              </a:solidFill>
              <a:ln w="9525">
                <a:noFill/>
                <a:round/>
                <a:headEnd/>
                <a:tailEnd/>
              </a:ln>
            </p:spPr>
            <p:txBody>
              <a:bodyPr rtlCol="0"/>
              <a:lstStyle/>
              <a:p>
                <a:pPr rtl="0"/>
                <a:endParaRPr lang="en-US" sz="1800">
                  <a:latin typeface="+mn-lt"/>
                </a:endParaRPr>
              </a:p>
            </p:txBody>
          </p:sp>
        </p:grpSp>
      </p:grpSp>
      <p:sp>
        <p:nvSpPr>
          <p:cNvPr id="12335" name="Text Box 47"/>
          <p:cNvSpPr txBox="1">
            <a:spLocks noChangeArrowheads="1"/>
          </p:cNvSpPr>
          <p:nvPr/>
        </p:nvSpPr>
        <p:spPr bwMode="auto">
          <a:xfrm>
            <a:off x="6443663" y="3200400"/>
            <a:ext cx="2274887" cy="1739900"/>
          </a:xfrm>
          <a:prstGeom prst="rect">
            <a:avLst/>
          </a:prstGeom>
          <a:noFill/>
          <a:ln w="9525">
            <a:noFill/>
            <a:miter lim="800000"/>
            <a:headEnd/>
            <a:tailEnd/>
          </a:ln>
          <a:effectLst/>
        </p:spPr>
        <p:txBody>
          <a:bodyPr rtlCol="0">
            <a:spAutoFit/>
          </a:bodyPr>
          <a:lstStyle/>
          <a:p>
            <a:pPr rtl="0"/>
            <a:r>
              <a:rPr lang="fr" sz="1800" dirty="0">
                <a:latin typeface="+mn-lt"/>
              </a:rPr>
              <a:t>Il y a un risque plus élevé de chutes de personnes, rien n’est suffisamment puissant pour arrêter la chute.</a:t>
            </a:r>
            <a:endParaRPr lang="sv-SE" sz="1800" dirty="0">
              <a:latin typeface="+mn-lt"/>
            </a:endParaRPr>
          </a:p>
        </p:txBody>
      </p:sp>
      <p:sp>
        <p:nvSpPr>
          <p:cNvPr id="12336" name="Line 48"/>
          <p:cNvSpPr>
            <a:spLocks noChangeShapeType="1"/>
          </p:cNvSpPr>
          <p:nvPr/>
        </p:nvSpPr>
        <p:spPr bwMode="auto">
          <a:xfrm>
            <a:off x="1811311" y="1264175"/>
            <a:ext cx="5400675" cy="0"/>
          </a:xfrm>
          <a:prstGeom prst="line">
            <a:avLst/>
          </a:prstGeom>
          <a:noFill/>
          <a:ln w="38100">
            <a:solidFill>
              <a:schemeClr val="tx1"/>
            </a:solidFill>
            <a:round/>
            <a:headEnd/>
            <a:tailEnd/>
          </a:ln>
          <a:effectLst/>
        </p:spPr>
        <p:txBody>
          <a:bodyPr rtlCol="0"/>
          <a:lstStyle/>
          <a:p>
            <a:pPr rtl="0"/>
            <a:endParaRPr lang="en-US" sz="1800">
              <a:latin typeface="+mn-lt"/>
            </a:endParaRPr>
          </a:p>
        </p:txBody>
      </p:sp>
      <p:sp>
        <p:nvSpPr>
          <p:cNvPr id="12340" name="Text Box 52"/>
          <p:cNvSpPr txBox="1">
            <a:spLocks noChangeArrowheads="1"/>
          </p:cNvSpPr>
          <p:nvPr/>
        </p:nvSpPr>
        <p:spPr bwMode="auto">
          <a:xfrm>
            <a:off x="323850" y="2276475"/>
            <a:ext cx="1943100" cy="2563813"/>
          </a:xfrm>
          <a:prstGeom prst="rect">
            <a:avLst/>
          </a:prstGeom>
          <a:noFill/>
          <a:ln w="9525" algn="ctr">
            <a:noFill/>
            <a:miter lim="800000"/>
            <a:headEnd/>
            <a:tailEnd/>
          </a:ln>
          <a:effectLst/>
        </p:spPr>
        <p:txBody>
          <a:bodyPr rtlCol="0">
            <a:spAutoFit/>
          </a:bodyPr>
          <a:lstStyle/>
          <a:p>
            <a:pPr rtl="0"/>
            <a:r>
              <a:rPr lang="fr" sz="1800">
                <a:latin typeface="+mn-lt"/>
              </a:rPr>
              <a:t>En cas de catastrophe, les structures ordinaires et le tissu social sont perturbés et les systèmes d'assistance normaux ne sont pas à la hauteur. </a:t>
            </a:r>
            <a:endParaRPr lang="sv-SE" sz="1800">
              <a:latin typeface="+mn-lt"/>
            </a:endParaRPr>
          </a:p>
        </p:txBody>
      </p:sp>
      <p:sp>
        <p:nvSpPr>
          <p:cNvPr id="49" name="Line 9"/>
          <p:cNvSpPr>
            <a:spLocks noChangeShapeType="1"/>
          </p:cNvSpPr>
          <p:nvPr/>
        </p:nvSpPr>
        <p:spPr bwMode="auto">
          <a:xfrm>
            <a:off x="2428860" y="2000240"/>
            <a:ext cx="4114800" cy="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50" name="Line 10"/>
          <p:cNvSpPr>
            <a:spLocks noChangeShapeType="1"/>
          </p:cNvSpPr>
          <p:nvPr/>
        </p:nvSpPr>
        <p:spPr bwMode="auto">
          <a:xfrm>
            <a:off x="3059113" y="3141663"/>
            <a:ext cx="2834640" cy="0"/>
          </a:xfrm>
          <a:prstGeom prst="line">
            <a:avLst/>
          </a:prstGeom>
          <a:noFill/>
          <a:ln w="9525">
            <a:solidFill>
              <a:schemeClr val="tx1"/>
            </a:solidFill>
            <a:round/>
            <a:headEnd/>
            <a:tailEnd/>
          </a:ln>
          <a:effectLst/>
        </p:spPr>
        <p:txBody>
          <a:bodyPr rtlCol="0"/>
          <a:lstStyle/>
          <a:p>
            <a:pPr rtl="0"/>
            <a:endParaRPr lang="en-US" sz="1800">
              <a:latin typeface="+mn-lt"/>
            </a:endParaRPr>
          </a:p>
        </p:txBody>
      </p:sp>
      <p:pic>
        <p:nvPicPr>
          <p:cNvPr id="44" name="Graphic 21" descr="Presentation with bar chart">
            <a:extLst>
              <a:ext uri="{FF2B5EF4-FFF2-40B4-BE49-F238E27FC236}">
                <a16:creationId xmlns:a16="http://schemas.microsoft.com/office/drawing/2014/main" id="{D784A3D8-54D5-468E-AF4C-DA6EE8255BF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077200" y="122180"/>
            <a:ext cx="914400" cy="914400"/>
          </a:xfrm>
          <a:prstGeom prst="rect">
            <a:avLst/>
          </a:prstGeom>
        </p:spPr>
      </p:pic>
    </p:spTree>
    <p:extLst>
      <p:ext uri="{BB962C8B-B14F-4D97-AF65-F5344CB8AC3E}">
        <p14:creationId xmlns:p14="http://schemas.microsoft.com/office/powerpoint/2010/main" val="828765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2"/>
          <p:cNvSpPr>
            <a:spLocks noChangeArrowheads="1"/>
          </p:cNvSpPr>
          <p:nvPr/>
        </p:nvSpPr>
        <p:spPr bwMode="auto">
          <a:xfrm rot="10800000">
            <a:off x="1801008" y="1245215"/>
            <a:ext cx="5384800" cy="4897437"/>
          </a:xfrm>
          <a:prstGeom prst="triangle">
            <a:avLst>
              <a:gd name="adj" fmla="val 50000"/>
            </a:avLst>
          </a:prstGeom>
          <a:noFill/>
          <a:ln w="38100">
            <a:solidFill>
              <a:schemeClr val="tx1"/>
            </a:solidFill>
            <a:miter lim="800000"/>
            <a:headEnd/>
            <a:tailEnd/>
          </a:ln>
          <a:effectLst/>
        </p:spPr>
        <p:txBody>
          <a:bodyPr rot="10800000" wrap="none" rtlCol="0" anchor="ctr"/>
          <a:lstStyle/>
          <a:p>
            <a:pPr algn="ctr" rtl="0">
              <a:spcBef>
                <a:spcPct val="0"/>
              </a:spcBef>
            </a:pPr>
            <a:endParaRPr lang="en-US" sz="1800">
              <a:latin typeface="+mn-lt"/>
            </a:endParaRPr>
          </a:p>
        </p:txBody>
      </p:sp>
      <p:sp>
        <p:nvSpPr>
          <p:cNvPr id="9219" name="Text Box 3"/>
          <p:cNvSpPr txBox="1">
            <a:spLocks noChangeArrowheads="1"/>
          </p:cNvSpPr>
          <p:nvPr/>
        </p:nvSpPr>
        <p:spPr bwMode="auto">
          <a:xfrm>
            <a:off x="7165705" y="1219994"/>
            <a:ext cx="2055813" cy="641350"/>
          </a:xfrm>
          <a:prstGeom prst="rect">
            <a:avLst/>
          </a:prstGeom>
          <a:noFill/>
          <a:ln w="9525">
            <a:noFill/>
            <a:miter lim="800000"/>
            <a:headEnd/>
            <a:tailEnd/>
          </a:ln>
          <a:effectLst/>
        </p:spPr>
        <p:txBody>
          <a:bodyPr rtlCol="0">
            <a:spAutoFit/>
          </a:bodyPr>
          <a:lstStyle/>
          <a:p>
            <a:pPr rtl="0" eaLnBrk="0" hangingPunct="0">
              <a:spcBef>
                <a:spcPct val="0"/>
              </a:spcBef>
            </a:pPr>
            <a:r>
              <a:rPr lang="fr" sz="1800" b="1" dirty="0">
                <a:latin typeface="+mn-lt"/>
              </a:rPr>
              <a:t>ÉTAT NORMAL DE SANTÉ</a:t>
            </a:r>
          </a:p>
        </p:txBody>
      </p:sp>
      <p:sp>
        <p:nvSpPr>
          <p:cNvPr id="9220" name="Text Box 4"/>
          <p:cNvSpPr txBox="1">
            <a:spLocks noChangeArrowheads="1"/>
          </p:cNvSpPr>
          <p:nvPr/>
        </p:nvSpPr>
        <p:spPr bwMode="auto">
          <a:xfrm>
            <a:off x="4932363" y="5229225"/>
            <a:ext cx="1982787" cy="641350"/>
          </a:xfrm>
          <a:prstGeom prst="rect">
            <a:avLst/>
          </a:prstGeom>
          <a:noFill/>
          <a:ln w="9525">
            <a:noFill/>
            <a:miter lim="800000"/>
            <a:headEnd/>
            <a:tailEnd/>
          </a:ln>
          <a:effectLst/>
        </p:spPr>
        <p:txBody>
          <a:bodyPr rtlCol="0">
            <a:spAutoFit/>
          </a:bodyPr>
          <a:lstStyle/>
          <a:p>
            <a:pPr rtl="0" eaLnBrk="0" hangingPunct="0">
              <a:spcBef>
                <a:spcPct val="50000"/>
              </a:spcBef>
            </a:pPr>
            <a:r>
              <a:rPr lang="fr" sz="1800" b="1" dirty="0">
                <a:latin typeface="+mn-lt"/>
              </a:rPr>
              <a:t>GRAVEMENT AFFECTÉ</a:t>
            </a:r>
          </a:p>
        </p:txBody>
      </p:sp>
      <p:sp>
        <p:nvSpPr>
          <p:cNvPr id="9224" name="Line 8"/>
          <p:cNvSpPr>
            <a:spLocks noChangeShapeType="1"/>
          </p:cNvSpPr>
          <p:nvPr/>
        </p:nvSpPr>
        <p:spPr bwMode="auto">
          <a:xfrm>
            <a:off x="3635375" y="4221163"/>
            <a:ext cx="1657350" cy="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9226" name="Line 10"/>
          <p:cNvSpPr>
            <a:spLocks noChangeShapeType="1"/>
          </p:cNvSpPr>
          <p:nvPr/>
        </p:nvSpPr>
        <p:spPr bwMode="auto">
          <a:xfrm flipH="1">
            <a:off x="3091201" y="1177925"/>
            <a:ext cx="1112837" cy="2276475"/>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9227" name="Line 11"/>
          <p:cNvSpPr>
            <a:spLocks noChangeShapeType="1"/>
          </p:cNvSpPr>
          <p:nvPr/>
        </p:nvSpPr>
        <p:spPr bwMode="auto">
          <a:xfrm>
            <a:off x="3044031" y="1177131"/>
            <a:ext cx="2160587" cy="3455987"/>
          </a:xfrm>
          <a:prstGeom prst="line">
            <a:avLst/>
          </a:prstGeom>
          <a:noFill/>
          <a:ln w="9525">
            <a:solidFill>
              <a:schemeClr val="hlink"/>
            </a:solidFill>
            <a:round/>
            <a:headEnd/>
            <a:tailEnd/>
          </a:ln>
          <a:effectLst/>
        </p:spPr>
        <p:txBody>
          <a:bodyPr rtlCol="0"/>
          <a:lstStyle/>
          <a:p>
            <a:pPr rtl="0"/>
            <a:endParaRPr lang="en-US" sz="1800">
              <a:latin typeface="+mn-lt"/>
            </a:endParaRPr>
          </a:p>
        </p:txBody>
      </p:sp>
      <p:sp>
        <p:nvSpPr>
          <p:cNvPr id="9228" name="Line 12"/>
          <p:cNvSpPr>
            <a:spLocks noChangeShapeType="1"/>
          </p:cNvSpPr>
          <p:nvPr/>
        </p:nvSpPr>
        <p:spPr bwMode="auto">
          <a:xfrm flipH="1">
            <a:off x="3510831" y="1249363"/>
            <a:ext cx="2952750" cy="2879725"/>
          </a:xfrm>
          <a:prstGeom prst="line">
            <a:avLst/>
          </a:prstGeom>
          <a:noFill/>
          <a:ln w="28575">
            <a:solidFill>
              <a:srgbClr val="FF3399"/>
            </a:solidFill>
            <a:round/>
            <a:headEnd/>
            <a:tailEnd/>
          </a:ln>
          <a:effectLst/>
        </p:spPr>
        <p:txBody>
          <a:bodyPr rtlCol="0"/>
          <a:lstStyle/>
          <a:p>
            <a:pPr rtl="0"/>
            <a:endParaRPr lang="en-US" sz="1800">
              <a:latin typeface="+mn-lt"/>
            </a:endParaRPr>
          </a:p>
        </p:txBody>
      </p:sp>
      <p:sp>
        <p:nvSpPr>
          <p:cNvPr id="9229" name="Line 13"/>
          <p:cNvSpPr>
            <a:spLocks noChangeShapeType="1"/>
          </p:cNvSpPr>
          <p:nvPr/>
        </p:nvSpPr>
        <p:spPr bwMode="auto">
          <a:xfrm>
            <a:off x="4399511" y="1174354"/>
            <a:ext cx="1296987" cy="252095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9230" name="Line 14"/>
          <p:cNvSpPr>
            <a:spLocks noChangeShapeType="1"/>
          </p:cNvSpPr>
          <p:nvPr/>
        </p:nvSpPr>
        <p:spPr bwMode="auto">
          <a:xfrm flipH="1">
            <a:off x="2300288" y="1264444"/>
            <a:ext cx="3717925" cy="91440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9231" name="Line 15"/>
          <p:cNvSpPr>
            <a:spLocks noChangeShapeType="1"/>
          </p:cNvSpPr>
          <p:nvPr/>
        </p:nvSpPr>
        <p:spPr bwMode="auto">
          <a:xfrm>
            <a:off x="2552719" y="1033463"/>
            <a:ext cx="73025" cy="1655762"/>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9232" name="Line 16"/>
          <p:cNvSpPr>
            <a:spLocks noChangeShapeType="1"/>
          </p:cNvSpPr>
          <p:nvPr/>
        </p:nvSpPr>
        <p:spPr bwMode="auto">
          <a:xfrm flipH="1">
            <a:off x="5636215" y="1130121"/>
            <a:ext cx="158750" cy="2563812"/>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9233" name="Line 17"/>
          <p:cNvSpPr>
            <a:spLocks noChangeShapeType="1"/>
          </p:cNvSpPr>
          <p:nvPr/>
        </p:nvSpPr>
        <p:spPr bwMode="auto">
          <a:xfrm>
            <a:off x="4845533" y="1161787"/>
            <a:ext cx="1944687" cy="64770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9234" name="Line 18"/>
          <p:cNvSpPr>
            <a:spLocks noChangeShapeType="1"/>
          </p:cNvSpPr>
          <p:nvPr/>
        </p:nvSpPr>
        <p:spPr bwMode="auto">
          <a:xfrm flipV="1">
            <a:off x="2941638" y="1325562"/>
            <a:ext cx="3817937" cy="1944687"/>
          </a:xfrm>
          <a:prstGeom prst="line">
            <a:avLst/>
          </a:prstGeom>
          <a:noFill/>
          <a:ln w="12700">
            <a:solidFill>
              <a:srgbClr val="6699FF"/>
            </a:solidFill>
            <a:round/>
            <a:headEnd/>
            <a:tailEnd/>
          </a:ln>
          <a:effectLst/>
        </p:spPr>
        <p:txBody>
          <a:bodyPr rtlCol="0"/>
          <a:lstStyle/>
          <a:p>
            <a:pPr rtl="0"/>
            <a:endParaRPr lang="en-US" sz="1800">
              <a:latin typeface="+mn-lt"/>
            </a:endParaRPr>
          </a:p>
        </p:txBody>
      </p:sp>
      <p:sp>
        <p:nvSpPr>
          <p:cNvPr id="9235" name="Line 19"/>
          <p:cNvSpPr>
            <a:spLocks noChangeShapeType="1"/>
          </p:cNvSpPr>
          <p:nvPr/>
        </p:nvSpPr>
        <p:spPr bwMode="auto">
          <a:xfrm flipV="1">
            <a:off x="3684588" y="3213100"/>
            <a:ext cx="2111375" cy="1074738"/>
          </a:xfrm>
          <a:prstGeom prst="line">
            <a:avLst/>
          </a:prstGeom>
          <a:noFill/>
          <a:ln w="19050">
            <a:solidFill>
              <a:srgbClr val="66FF33"/>
            </a:solidFill>
            <a:round/>
            <a:headEnd/>
            <a:tailEnd/>
          </a:ln>
          <a:effectLst/>
        </p:spPr>
        <p:txBody>
          <a:bodyPr rtlCol="0"/>
          <a:lstStyle/>
          <a:p>
            <a:pPr rtl="0"/>
            <a:endParaRPr lang="en-US" sz="1800">
              <a:latin typeface="+mn-lt"/>
            </a:endParaRPr>
          </a:p>
        </p:txBody>
      </p:sp>
      <p:sp>
        <p:nvSpPr>
          <p:cNvPr id="9236" name="Line 20"/>
          <p:cNvSpPr>
            <a:spLocks noChangeShapeType="1"/>
          </p:cNvSpPr>
          <p:nvPr/>
        </p:nvSpPr>
        <p:spPr bwMode="auto">
          <a:xfrm>
            <a:off x="1954212" y="1145382"/>
            <a:ext cx="3168650" cy="3744912"/>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9237" name="Line 21"/>
          <p:cNvSpPr>
            <a:spLocks noChangeShapeType="1"/>
          </p:cNvSpPr>
          <p:nvPr/>
        </p:nvSpPr>
        <p:spPr bwMode="auto">
          <a:xfrm flipV="1">
            <a:off x="4025502" y="4791076"/>
            <a:ext cx="1138238" cy="411162"/>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9238" name="Line 22"/>
          <p:cNvSpPr>
            <a:spLocks noChangeShapeType="1"/>
          </p:cNvSpPr>
          <p:nvPr/>
        </p:nvSpPr>
        <p:spPr bwMode="auto">
          <a:xfrm flipV="1">
            <a:off x="2817962" y="1208443"/>
            <a:ext cx="3471863" cy="1770062"/>
          </a:xfrm>
          <a:prstGeom prst="line">
            <a:avLst/>
          </a:prstGeom>
          <a:noFill/>
          <a:ln w="9525">
            <a:solidFill>
              <a:srgbClr val="9933FF"/>
            </a:solidFill>
            <a:round/>
            <a:headEnd/>
            <a:tailEnd/>
          </a:ln>
          <a:effectLst/>
        </p:spPr>
        <p:txBody>
          <a:bodyPr rtlCol="0"/>
          <a:lstStyle/>
          <a:p>
            <a:pPr rtl="0"/>
            <a:endParaRPr lang="en-US" sz="1800">
              <a:latin typeface="+mn-lt"/>
            </a:endParaRPr>
          </a:p>
        </p:txBody>
      </p:sp>
      <p:sp>
        <p:nvSpPr>
          <p:cNvPr id="9240" name="Line 24"/>
          <p:cNvSpPr>
            <a:spLocks noChangeShapeType="1"/>
          </p:cNvSpPr>
          <p:nvPr/>
        </p:nvSpPr>
        <p:spPr bwMode="auto">
          <a:xfrm>
            <a:off x="3451225" y="1577975"/>
            <a:ext cx="0" cy="661988"/>
          </a:xfrm>
          <a:prstGeom prst="line">
            <a:avLst/>
          </a:prstGeom>
          <a:noFill/>
          <a:ln w="9525">
            <a:solidFill>
              <a:schemeClr val="tx1"/>
            </a:solidFill>
            <a:round/>
            <a:headEnd/>
            <a:tailEnd type="triangle" w="med" len="med"/>
          </a:ln>
          <a:effectLst/>
        </p:spPr>
        <p:txBody>
          <a:bodyPr rtlCol="0"/>
          <a:lstStyle/>
          <a:p>
            <a:pPr rtl="0"/>
            <a:endParaRPr lang="en-US" sz="1800">
              <a:latin typeface="+mn-lt"/>
            </a:endParaRPr>
          </a:p>
        </p:txBody>
      </p:sp>
      <p:sp>
        <p:nvSpPr>
          <p:cNvPr id="9241" name="Line 25"/>
          <p:cNvSpPr>
            <a:spLocks noChangeShapeType="1"/>
          </p:cNvSpPr>
          <p:nvPr/>
        </p:nvSpPr>
        <p:spPr bwMode="auto">
          <a:xfrm>
            <a:off x="5314950" y="2171700"/>
            <a:ext cx="11113" cy="663575"/>
          </a:xfrm>
          <a:prstGeom prst="line">
            <a:avLst/>
          </a:prstGeom>
          <a:noFill/>
          <a:ln w="9525">
            <a:solidFill>
              <a:schemeClr val="tx1"/>
            </a:solidFill>
            <a:round/>
            <a:headEnd/>
            <a:tailEnd type="triangle" w="med" len="med"/>
          </a:ln>
          <a:effectLst/>
        </p:spPr>
        <p:txBody>
          <a:bodyPr rtlCol="0"/>
          <a:lstStyle/>
          <a:p>
            <a:pPr rtl="0"/>
            <a:endParaRPr lang="en-US" sz="1800">
              <a:latin typeface="+mn-lt"/>
            </a:endParaRPr>
          </a:p>
        </p:txBody>
      </p:sp>
      <p:sp>
        <p:nvSpPr>
          <p:cNvPr id="9242" name="Line 26"/>
          <p:cNvSpPr>
            <a:spLocks noChangeShapeType="1"/>
          </p:cNvSpPr>
          <p:nvPr/>
        </p:nvSpPr>
        <p:spPr bwMode="auto">
          <a:xfrm flipH="1">
            <a:off x="4900204" y="3738845"/>
            <a:ext cx="23812" cy="914400"/>
          </a:xfrm>
          <a:prstGeom prst="line">
            <a:avLst/>
          </a:prstGeom>
          <a:noFill/>
          <a:ln w="9525">
            <a:solidFill>
              <a:schemeClr val="tx1"/>
            </a:solidFill>
            <a:round/>
            <a:headEnd/>
            <a:tailEnd type="triangle" w="med" len="med"/>
          </a:ln>
          <a:effectLst/>
        </p:spPr>
        <p:txBody>
          <a:bodyPr rtlCol="0"/>
          <a:lstStyle/>
          <a:p>
            <a:pPr rtl="0"/>
            <a:endParaRPr lang="en-US" sz="1800">
              <a:latin typeface="+mn-lt"/>
            </a:endParaRPr>
          </a:p>
        </p:txBody>
      </p:sp>
      <p:sp>
        <p:nvSpPr>
          <p:cNvPr id="9243" name="AutoShape 27"/>
          <p:cNvSpPr>
            <a:spLocks noChangeArrowheads="1"/>
          </p:cNvSpPr>
          <p:nvPr/>
        </p:nvSpPr>
        <p:spPr bwMode="auto">
          <a:xfrm>
            <a:off x="3987800" y="3490913"/>
            <a:ext cx="355600" cy="425450"/>
          </a:xfrm>
          <a:prstGeom prst="curvedUpArrow">
            <a:avLst>
              <a:gd name="adj1" fmla="val 20000"/>
              <a:gd name="adj2" fmla="val 40000"/>
              <a:gd name="adj3" fmla="val 39881"/>
            </a:avLst>
          </a:prstGeom>
          <a:solidFill>
            <a:schemeClr val="accent1"/>
          </a:solidFill>
          <a:ln w="9525">
            <a:solidFill>
              <a:schemeClr val="tx1"/>
            </a:solidFill>
            <a:miter lim="800000"/>
            <a:headEnd/>
            <a:tailEnd/>
          </a:ln>
          <a:effectLst/>
        </p:spPr>
        <p:txBody>
          <a:bodyPr wrap="none" rtlCol="0" anchor="ctr"/>
          <a:lstStyle/>
          <a:p>
            <a:pPr rtl="0"/>
            <a:endParaRPr lang="en-US" sz="1800">
              <a:latin typeface="+mn-lt"/>
            </a:endParaRPr>
          </a:p>
        </p:txBody>
      </p:sp>
      <p:sp>
        <p:nvSpPr>
          <p:cNvPr id="9244" name="AutoShape 28"/>
          <p:cNvSpPr>
            <a:spLocks noChangeArrowheads="1"/>
          </p:cNvSpPr>
          <p:nvPr/>
        </p:nvSpPr>
        <p:spPr bwMode="auto">
          <a:xfrm>
            <a:off x="4315608" y="4592704"/>
            <a:ext cx="355600" cy="425450"/>
          </a:xfrm>
          <a:prstGeom prst="curvedUpArrow">
            <a:avLst>
              <a:gd name="adj1" fmla="val 20000"/>
              <a:gd name="adj2" fmla="val 40000"/>
              <a:gd name="adj3" fmla="val 39881"/>
            </a:avLst>
          </a:prstGeom>
          <a:solidFill>
            <a:schemeClr val="accent1"/>
          </a:solidFill>
          <a:ln w="9525">
            <a:solidFill>
              <a:schemeClr val="tx1"/>
            </a:solidFill>
            <a:miter lim="800000"/>
            <a:headEnd/>
            <a:tailEnd/>
          </a:ln>
          <a:effectLst/>
        </p:spPr>
        <p:txBody>
          <a:bodyPr wrap="none" rtlCol="0" anchor="ctr"/>
          <a:lstStyle/>
          <a:p>
            <a:pPr rtl="0"/>
            <a:endParaRPr lang="en-US" sz="1800">
              <a:latin typeface="+mn-lt"/>
            </a:endParaRPr>
          </a:p>
        </p:txBody>
      </p:sp>
      <p:sp>
        <p:nvSpPr>
          <p:cNvPr id="9245" name="AutoShape 29"/>
          <p:cNvSpPr>
            <a:spLocks noChangeArrowheads="1"/>
          </p:cNvSpPr>
          <p:nvPr/>
        </p:nvSpPr>
        <p:spPr bwMode="auto">
          <a:xfrm>
            <a:off x="5230813" y="2905125"/>
            <a:ext cx="355600" cy="425450"/>
          </a:xfrm>
          <a:prstGeom prst="curvedUpArrow">
            <a:avLst>
              <a:gd name="adj1" fmla="val 20000"/>
              <a:gd name="adj2" fmla="val 40000"/>
              <a:gd name="adj3" fmla="val 39881"/>
            </a:avLst>
          </a:prstGeom>
          <a:solidFill>
            <a:schemeClr val="accent1"/>
          </a:solidFill>
          <a:ln w="9525">
            <a:solidFill>
              <a:schemeClr val="tx1"/>
            </a:solidFill>
            <a:miter lim="800000"/>
            <a:headEnd/>
            <a:tailEnd/>
          </a:ln>
          <a:effectLst/>
        </p:spPr>
        <p:txBody>
          <a:bodyPr wrap="none" rtlCol="0" anchor="ctr"/>
          <a:lstStyle/>
          <a:p>
            <a:pPr rtl="0"/>
            <a:endParaRPr lang="en-US" sz="1800">
              <a:latin typeface="+mn-lt"/>
            </a:endParaRPr>
          </a:p>
        </p:txBody>
      </p:sp>
      <p:sp>
        <p:nvSpPr>
          <p:cNvPr id="9246" name="AutoShape 30"/>
          <p:cNvSpPr>
            <a:spLocks noChangeArrowheads="1"/>
          </p:cNvSpPr>
          <p:nvPr/>
        </p:nvSpPr>
        <p:spPr bwMode="auto">
          <a:xfrm>
            <a:off x="3428179" y="1926432"/>
            <a:ext cx="355600" cy="425450"/>
          </a:xfrm>
          <a:prstGeom prst="curvedUpArrow">
            <a:avLst>
              <a:gd name="adj1" fmla="val 20000"/>
              <a:gd name="adj2" fmla="val 40000"/>
              <a:gd name="adj3" fmla="val 39881"/>
            </a:avLst>
          </a:prstGeom>
          <a:solidFill>
            <a:schemeClr val="accent1"/>
          </a:solidFill>
          <a:ln w="9525">
            <a:solidFill>
              <a:schemeClr val="tx1"/>
            </a:solidFill>
            <a:miter lim="800000"/>
            <a:headEnd/>
            <a:tailEnd/>
          </a:ln>
          <a:effectLst/>
        </p:spPr>
        <p:txBody>
          <a:bodyPr wrap="none" rtlCol="0" anchor="ctr"/>
          <a:lstStyle/>
          <a:p>
            <a:pPr rtl="0"/>
            <a:endParaRPr lang="en-US" sz="1800">
              <a:latin typeface="+mn-lt"/>
            </a:endParaRPr>
          </a:p>
        </p:txBody>
      </p:sp>
      <p:sp>
        <p:nvSpPr>
          <p:cNvPr id="31" name="Line 9"/>
          <p:cNvSpPr>
            <a:spLocks noChangeShapeType="1"/>
          </p:cNvSpPr>
          <p:nvPr/>
        </p:nvSpPr>
        <p:spPr bwMode="auto">
          <a:xfrm>
            <a:off x="2406649" y="2306704"/>
            <a:ext cx="4114800" cy="0"/>
          </a:xfrm>
          <a:prstGeom prst="line">
            <a:avLst/>
          </a:prstGeom>
          <a:noFill/>
          <a:ln w="9525">
            <a:solidFill>
              <a:schemeClr val="tx1"/>
            </a:solidFill>
            <a:round/>
            <a:headEnd/>
            <a:tailEnd/>
          </a:ln>
          <a:effectLst/>
        </p:spPr>
        <p:txBody>
          <a:bodyPr rtlCol="0"/>
          <a:lstStyle/>
          <a:p>
            <a:pPr rtl="0"/>
            <a:endParaRPr lang="en-US" sz="1800">
              <a:latin typeface="+mn-lt"/>
            </a:endParaRPr>
          </a:p>
        </p:txBody>
      </p:sp>
      <p:sp>
        <p:nvSpPr>
          <p:cNvPr id="32" name="Line 10"/>
          <p:cNvSpPr>
            <a:spLocks noChangeShapeType="1"/>
          </p:cNvSpPr>
          <p:nvPr/>
        </p:nvSpPr>
        <p:spPr bwMode="auto">
          <a:xfrm>
            <a:off x="3089116" y="3454400"/>
            <a:ext cx="2834640" cy="0"/>
          </a:xfrm>
          <a:prstGeom prst="line">
            <a:avLst/>
          </a:prstGeom>
          <a:noFill/>
          <a:ln w="9525">
            <a:solidFill>
              <a:schemeClr val="tx1"/>
            </a:solidFill>
            <a:round/>
            <a:headEnd/>
            <a:tailEnd/>
          </a:ln>
          <a:effectLst/>
        </p:spPr>
        <p:txBody>
          <a:bodyPr rtlCol="0"/>
          <a:lstStyle/>
          <a:p>
            <a:pPr rtl="0"/>
            <a:endParaRPr lang="en-US" sz="1800">
              <a:latin typeface="+mn-lt"/>
            </a:endParaRPr>
          </a:p>
        </p:txBody>
      </p:sp>
      <mc:AlternateContent xmlns:mc="http://schemas.openxmlformats.org/markup-compatibility/2006" xmlns:pslz="http://schemas.microsoft.com/office/powerpoint/2016/slidezoom">
        <mc:Choice Requires="pslz">
          <p:graphicFrame>
            <p:nvGraphicFramePr>
              <p:cNvPr id="3" name="Slide Zoom 2">
                <a:extLst>
                  <a:ext uri="{FF2B5EF4-FFF2-40B4-BE49-F238E27FC236}">
                    <a16:creationId xmlns:a16="http://schemas.microsoft.com/office/drawing/2014/main" id="{BFBFDB97-3595-43E3-A5FB-92B0D3F677BB}"/>
                  </a:ext>
                </a:extLst>
              </p:cNvPr>
              <p:cNvGraphicFramePr>
                <a:graphicFrameLocks noChangeAspect="1"/>
              </p:cNvGraphicFramePr>
              <p:nvPr/>
            </p:nvGraphicFramePr>
            <p:xfrm>
              <a:off x="966019" y="27653"/>
              <a:ext cx="2286000" cy="1714500"/>
            </p:xfrm>
            <a:graphic>
              <a:graphicData uri="http://schemas.microsoft.com/office/powerpoint/2016/slidezoom">
                <pslz:sldZm>
                  <pslz:sldZmObj sldId="332" cId="828765703">
                    <pslz:zmPr id="{EF8099DC-71B7-4DD0-B668-DC61165477A9}" returnToParent="0" transitionDur="1000">
                      <p166:blipFill xmlns:p166="http://schemas.microsoft.com/office/powerpoint/2016/6/main">
                        <a:blip r:embed="rId3"/>
                        <a:stretch>
                          <a:fillRect/>
                        </a:stretch>
                      </p166:blipFill>
                      <p166:spPr xmlns:p166="http://schemas.microsoft.com/office/powerpoint/2016/6/main">
                        <a:xfrm>
                          <a:off x="0" y="0"/>
                          <a:ext cx="2286000" cy="1714500"/>
                        </a:xfrm>
                        <a:prstGeom prst="rect">
                          <a:avLst/>
                        </a:prstGeom>
                        <a:ln w="3175">
                          <a:solidFill>
                            <a:prstClr val="ltGray"/>
                          </a:solidFill>
                        </a:ln>
                      </p166:spPr>
                    </pslz:zmPr>
                  </pslz:sldZmObj>
                </pslz:sldZm>
              </a:graphicData>
            </a:graphic>
          </p:graphicFrame>
        </mc:Choice>
        <mc:Fallback xmlns="">
          <p:pic>
            <p:nvPicPr>
              <p:cNvPr id="3" name="Slide Zoom 2">
                <a:hlinkClick r:id="" action="ppaction://noaction"/>
                <a:extLst>
                  <a:ext uri="{FF2B5EF4-FFF2-40B4-BE49-F238E27FC236}">
                    <a16:creationId xmlns:pslz="http://schemas.microsoft.com/office/powerpoint/2016/slidezoom" xmlns="" xmlns:a16="http://schemas.microsoft.com/office/drawing/2014/main" id="{BFBFDB97-3595-43E3-A5FB-92B0D3F677BB}"/>
                  </a:ext>
                </a:extLst>
              </p:cNvPr>
              <p:cNvPicPr>
                <a:picLocks noGrp="1" noRot="1" noChangeAspect="1" noMove="1" noResize="1" noEditPoints="1" noAdjustHandles="1" noChangeArrowheads="1" noChangeShapeType="1"/>
              </p:cNvPicPr>
              <p:nvPr/>
            </p:nvPicPr>
            <p:blipFill>
              <a:blip r:embed="rId4" cstate="print"/>
              <a:stretch>
                <a:fillRect/>
              </a:stretch>
            </p:blipFill>
            <p:spPr>
              <a:xfrm>
                <a:off x="966019" y="27653"/>
                <a:ext cx="2286000" cy="1714500"/>
              </a:xfrm>
              <a:prstGeom prst="rect">
                <a:avLst/>
              </a:prstGeom>
              <a:ln w="3175">
                <a:solidFill>
                  <a:prstClr val="ltGray"/>
                </a:solidFill>
              </a:ln>
            </p:spPr>
          </p:pic>
        </mc:Fallback>
      </mc:AlternateContent>
      <p:pic>
        <p:nvPicPr>
          <p:cNvPr id="29" name="Graphic 21" descr="Presentation with bar chart">
            <a:extLst>
              <a:ext uri="{FF2B5EF4-FFF2-40B4-BE49-F238E27FC236}">
                <a16:creationId xmlns:a16="http://schemas.microsoft.com/office/drawing/2014/main" id="{C2AF0261-064A-4A4E-B1F3-51FBA6ACEC8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077200" y="122180"/>
            <a:ext cx="914400" cy="914400"/>
          </a:xfrm>
          <a:prstGeom prst="rect">
            <a:avLst/>
          </a:prstGeom>
        </p:spPr>
      </p:pic>
    </p:spTree>
    <p:extLst>
      <p:ext uri="{BB962C8B-B14F-4D97-AF65-F5344CB8AC3E}">
        <p14:creationId xmlns:p14="http://schemas.microsoft.com/office/powerpoint/2010/main" val="3597277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43"/>
                                        </p:tgtEl>
                                        <p:attrNameLst>
                                          <p:attrName>style.visibility</p:attrName>
                                        </p:attrNameLst>
                                      </p:cBhvr>
                                      <p:to>
                                        <p:strVal val="visible"/>
                                      </p:to>
                                    </p:set>
                                    <p:anim calcmode="lin" valueType="num">
                                      <p:cBhvr additive="base">
                                        <p:cTn id="7" dur="500" fill="hold"/>
                                        <p:tgtEl>
                                          <p:spTgt spid="9243"/>
                                        </p:tgtEl>
                                        <p:attrNameLst>
                                          <p:attrName>ppt_x</p:attrName>
                                        </p:attrNameLst>
                                      </p:cBhvr>
                                      <p:tavLst>
                                        <p:tav tm="0">
                                          <p:val>
                                            <p:strVal val="0-#ppt_w/2"/>
                                          </p:val>
                                        </p:tav>
                                        <p:tav tm="100000">
                                          <p:val>
                                            <p:strVal val="#ppt_x"/>
                                          </p:val>
                                        </p:tav>
                                      </p:tavLst>
                                    </p:anim>
                                    <p:anim calcmode="lin" valueType="num">
                                      <p:cBhvr additive="base">
                                        <p:cTn id="8" dur="500" fill="hold"/>
                                        <p:tgtEl>
                                          <p:spTgt spid="924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44"/>
                                        </p:tgtEl>
                                        <p:attrNameLst>
                                          <p:attrName>style.visibility</p:attrName>
                                        </p:attrNameLst>
                                      </p:cBhvr>
                                      <p:to>
                                        <p:strVal val="visible"/>
                                      </p:to>
                                    </p:set>
                                    <p:anim calcmode="lin" valueType="num">
                                      <p:cBhvr additive="base">
                                        <p:cTn id="13" dur="500" fill="hold"/>
                                        <p:tgtEl>
                                          <p:spTgt spid="9244"/>
                                        </p:tgtEl>
                                        <p:attrNameLst>
                                          <p:attrName>ppt_x</p:attrName>
                                        </p:attrNameLst>
                                      </p:cBhvr>
                                      <p:tavLst>
                                        <p:tav tm="0">
                                          <p:val>
                                            <p:strVal val="0-#ppt_w/2"/>
                                          </p:val>
                                        </p:tav>
                                        <p:tav tm="100000">
                                          <p:val>
                                            <p:strVal val="#ppt_x"/>
                                          </p:val>
                                        </p:tav>
                                      </p:tavLst>
                                    </p:anim>
                                    <p:anim calcmode="lin" valueType="num">
                                      <p:cBhvr additive="base">
                                        <p:cTn id="14" dur="500" fill="hold"/>
                                        <p:tgtEl>
                                          <p:spTgt spid="924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245"/>
                                        </p:tgtEl>
                                        <p:attrNameLst>
                                          <p:attrName>style.visibility</p:attrName>
                                        </p:attrNameLst>
                                      </p:cBhvr>
                                      <p:to>
                                        <p:strVal val="visible"/>
                                      </p:to>
                                    </p:set>
                                    <p:anim calcmode="lin" valueType="num">
                                      <p:cBhvr additive="base">
                                        <p:cTn id="19" dur="500" fill="hold"/>
                                        <p:tgtEl>
                                          <p:spTgt spid="9245"/>
                                        </p:tgtEl>
                                        <p:attrNameLst>
                                          <p:attrName>ppt_x</p:attrName>
                                        </p:attrNameLst>
                                      </p:cBhvr>
                                      <p:tavLst>
                                        <p:tav tm="0">
                                          <p:val>
                                            <p:strVal val="0-#ppt_w/2"/>
                                          </p:val>
                                        </p:tav>
                                        <p:tav tm="100000">
                                          <p:val>
                                            <p:strVal val="#ppt_x"/>
                                          </p:val>
                                        </p:tav>
                                      </p:tavLst>
                                    </p:anim>
                                    <p:anim calcmode="lin" valueType="num">
                                      <p:cBhvr additive="base">
                                        <p:cTn id="20" dur="500" fill="hold"/>
                                        <p:tgtEl>
                                          <p:spTgt spid="924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246"/>
                                        </p:tgtEl>
                                        <p:attrNameLst>
                                          <p:attrName>style.visibility</p:attrName>
                                        </p:attrNameLst>
                                      </p:cBhvr>
                                      <p:to>
                                        <p:strVal val="visible"/>
                                      </p:to>
                                    </p:set>
                                    <p:anim calcmode="lin" valueType="num">
                                      <p:cBhvr additive="base">
                                        <p:cTn id="25" dur="500" fill="hold"/>
                                        <p:tgtEl>
                                          <p:spTgt spid="9246"/>
                                        </p:tgtEl>
                                        <p:attrNameLst>
                                          <p:attrName>ppt_x</p:attrName>
                                        </p:attrNameLst>
                                      </p:cBhvr>
                                      <p:tavLst>
                                        <p:tav tm="0">
                                          <p:val>
                                            <p:strVal val="0-#ppt_w/2"/>
                                          </p:val>
                                        </p:tav>
                                        <p:tav tm="100000">
                                          <p:val>
                                            <p:strVal val="#ppt_x"/>
                                          </p:val>
                                        </p:tav>
                                      </p:tavLst>
                                    </p:anim>
                                    <p:anim calcmode="lin" valueType="num">
                                      <p:cBhvr additive="base">
                                        <p:cTn id="26" dur="500" fill="hold"/>
                                        <p:tgtEl>
                                          <p:spTgt spid="92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43" grpId="0" animBg="1"/>
      <p:bldP spid="9244" grpId="0" animBg="1"/>
      <p:bldP spid="9245" grpId="0" animBg="1"/>
      <p:bldP spid="924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27819"/>
            <a:ext cx="6172200" cy="1173162"/>
          </a:xfrm>
        </p:spPr>
        <p:txBody>
          <a:bodyPr rtlCol="0">
            <a:normAutofit fontScale="90000"/>
          </a:bodyPr>
          <a:lstStyle/>
          <a:p>
            <a:pPr rtl="0"/>
            <a:r>
              <a:rPr lang="fr" sz="3200" b="1" i="1" dirty="0"/>
              <a:t>Objectifs de l'atelier de co-conception et de formation</a:t>
            </a:r>
            <a:br>
              <a:rPr lang="en-GB" b="1" i="1" dirty="0"/>
            </a:br>
            <a:endParaRPr lang="en-GB" sz="2200" dirty="0"/>
          </a:p>
        </p:txBody>
      </p:sp>
      <p:sp>
        <p:nvSpPr>
          <p:cNvPr id="3" name="Content Placeholder 2"/>
          <p:cNvSpPr>
            <a:spLocks noGrp="1"/>
          </p:cNvSpPr>
          <p:nvPr>
            <p:ph idx="1"/>
          </p:nvPr>
        </p:nvSpPr>
        <p:spPr/>
        <p:txBody>
          <a:bodyPr rtlCol="0">
            <a:normAutofit fontScale="85000" lnSpcReduction="10000"/>
          </a:bodyPr>
          <a:lstStyle/>
          <a:p>
            <a:pPr marL="514350" indent="-514350" rtl="0">
              <a:buFont typeface="+mj-lt"/>
              <a:buAutoNum type="arabicPeriod"/>
            </a:pPr>
            <a:r>
              <a:rPr lang="fr" dirty="0"/>
              <a:t>Co-concevoir des méthodologies adaptées au contexte pour aider les communautés à diriger et gérer leurs propres réponses holistiques aux crises de manière à mieux répondre aux besoins à court terme et à réduire la vulnérabilité future (c'est-à-dire, </a:t>
            </a:r>
            <a:r>
              <a:rPr lang="fr" i="1" dirty="0"/>
              <a:t>accélérer </a:t>
            </a:r>
            <a:r>
              <a:rPr lang="fr" dirty="0"/>
              <a:t>le changement transformationnel).</a:t>
            </a:r>
          </a:p>
          <a:p>
            <a:pPr marL="514350" indent="-514350" rtl="0">
              <a:buFont typeface="+mj-lt"/>
              <a:buAutoNum type="arabicPeriod" startAt="2"/>
            </a:pPr>
            <a:endParaRPr lang="fr" dirty="0"/>
          </a:p>
          <a:p>
            <a:pPr marL="514350" indent="-514350" rtl="0">
              <a:buFont typeface="+mj-lt"/>
              <a:buAutoNum type="arabicPeriod" startAt="2"/>
            </a:pPr>
            <a:r>
              <a:rPr lang="fr" dirty="0"/>
              <a:t>Aider tous les participants à développer les capacités, les compétences, les stratégies et les relations nécessaires pour effectuer des tests pratiques après l’atelier.</a:t>
            </a:r>
            <a:endParaRPr lang="en-GB" dirty="0"/>
          </a:p>
        </p:txBody>
      </p:sp>
      <p:pic>
        <p:nvPicPr>
          <p:cNvPr id="4" name="Graphic 3" descr="Presentation with bar chart">
            <a:extLst>
              <a:ext uri="{FF2B5EF4-FFF2-40B4-BE49-F238E27FC236}">
                <a16:creationId xmlns:a16="http://schemas.microsoft.com/office/drawing/2014/main" id="{FB5C3821-F247-42A5-879C-4B154FBF922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39760" y="0"/>
            <a:ext cx="914400" cy="9144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rtlCol="0">
            <a:normAutofit fontScale="90000"/>
          </a:bodyPr>
          <a:lstStyle/>
          <a:p>
            <a:pPr rtl="0"/>
            <a:r>
              <a:rPr lang="fr" sz="2900" b="1" dirty="0"/>
              <a:t>Avantages émergents du renforcement des premiers intervenants</a:t>
            </a:r>
            <a:endParaRPr lang="en-NZ" sz="2900" dirty="0"/>
          </a:p>
        </p:txBody>
      </p:sp>
      <p:sp>
        <p:nvSpPr>
          <p:cNvPr id="3" name="Content Placeholder 2"/>
          <p:cNvSpPr>
            <a:spLocks noGrp="1"/>
          </p:cNvSpPr>
          <p:nvPr>
            <p:ph idx="1"/>
          </p:nvPr>
        </p:nvSpPr>
        <p:spPr>
          <a:xfrm>
            <a:off x="457200" y="1295400"/>
            <a:ext cx="8229600" cy="5181600"/>
          </a:xfrm>
        </p:spPr>
        <p:txBody>
          <a:bodyPr rtlCol="0">
            <a:normAutofit fontScale="70000" lnSpcReduction="20000"/>
          </a:bodyPr>
          <a:lstStyle/>
          <a:p>
            <a:pPr lvl="0" rtl="0"/>
            <a:r>
              <a:rPr lang="fr" dirty="0"/>
              <a:t>Plus réactif – s'adapte aux besoins et opportunités locales</a:t>
            </a:r>
          </a:p>
          <a:p>
            <a:pPr lvl="0" rtl="0"/>
            <a:r>
              <a:rPr lang="fr" dirty="0"/>
              <a:t>Plus rapide</a:t>
            </a:r>
          </a:p>
          <a:p>
            <a:pPr lvl="0" rtl="0"/>
            <a:r>
              <a:rPr lang="fr" dirty="0"/>
              <a:t>Rentable : moins d’argent pour aider plus de personnes</a:t>
            </a:r>
          </a:p>
          <a:p>
            <a:pPr lvl="0" rtl="0"/>
            <a:r>
              <a:rPr lang="fr" dirty="0"/>
              <a:t>Avantages psychologiques (dignité, espoir, réhabilitation après un traumatisme)</a:t>
            </a:r>
          </a:p>
          <a:p>
            <a:pPr lvl="0" rtl="0"/>
            <a:r>
              <a:rPr lang="fr" dirty="0"/>
              <a:t>Avantages sociaux (cohésion, entraide, redeveabilité)</a:t>
            </a:r>
          </a:p>
          <a:p>
            <a:pPr lvl="0" rtl="0"/>
            <a:r>
              <a:rPr lang="fr" dirty="0"/>
              <a:t>Holistique : pas d’obstacle : permet l’intervention d’urgence, le développement, la protection, les services, la consolidation de la paix, etc.</a:t>
            </a:r>
          </a:p>
          <a:p>
            <a:pPr lvl="0" rtl="0"/>
            <a:r>
              <a:rPr lang="fr" dirty="0"/>
              <a:t>Génère de nouvelles idées à partir de la base (émergent, organique)</a:t>
            </a:r>
          </a:p>
          <a:p>
            <a:pPr lvl="0" rtl="0"/>
            <a:r>
              <a:rPr lang="fr" dirty="0"/>
              <a:t>Renforcement des capacités grâce à l'apprentissage par la pratique (évite l'impuissance acquise) </a:t>
            </a:r>
          </a:p>
          <a:p>
            <a:pPr lvl="0" rtl="0"/>
            <a:r>
              <a:rPr lang="fr" dirty="0"/>
              <a:t>Encourage/accélère les procédures à long terme afin d’aborder les causes </a:t>
            </a:r>
            <a:r>
              <a:rPr lang="en-US" dirty="0" err="1"/>
              <a:t>fondamentales</a:t>
            </a:r>
            <a:endParaRPr lang="fr" dirty="0"/>
          </a:p>
          <a:p>
            <a:pPr lvl="0" rtl="0"/>
            <a:r>
              <a:rPr lang="fr" dirty="0"/>
              <a:t>(... compréhension accrue des porteurs d’obligations (« duty bearers), des changements d’approche) </a:t>
            </a:r>
          </a:p>
        </p:txBody>
      </p:sp>
      <p:pic>
        <p:nvPicPr>
          <p:cNvPr id="4" name="Graphic 3" descr="Customer review">
            <a:extLst>
              <a:ext uri="{FF2B5EF4-FFF2-40B4-BE49-F238E27FC236}">
                <a16:creationId xmlns:a16="http://schemas.microsoft.com/office/drawing/2014/main" id="{BB4D5DB0-3456-4FBD-AB7D-D903FA809FB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838200"/>
            <a:ext cx="914400" cy="914400"/>
          </a:xfrm>
          <a:prstGeom prst="rect">
            <a:avLst/>
          </a:prstGeom>
        </p:spPr>
      </p:pic>
      <p:pic>
        <p:nvPicPr>
          <p:cNvPr id="5" name="Graphic 4" descr="Boardroom">
            <a:extLst>
              <a:ext uri="{FF2B5EF4-FFF2-40B4-BE49-F238E27FC236}">
                <a16:creationId xmlns:a16="http://schemas.microsoft.com/office/drawing/2014/main" id="{8E27141A-63D8-48F8-AB39-8FF62B1CA00A}"/>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229600" y="0"/>
            <a:ext cx="914400" cy="914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rtlCol="0">
            <a:normAutofit/>
          </a:bodyPr>
          <a:lstStyle/>
          <a:p>
            <a:pPr rtl="0">
              <a:buNone/>
            </a:pPr>
            <a:r>
              <a:rPr lang="fr" dirty="0"/>
              <a:t>... des améliorations dans :</a:t>
            </a:r>
          </a:p>
          <a:p>
            <a:pPr rtl="0">
              <a:buNone/>
            </a:pPr>
            <a:endParaRPr lang="en-NZ" dirty="0"/>
          </a:p>
          <a:p>
            <a:pPr rtl="0">
              <a:buNone/>
            </a:pPr>
            <a:r>
              <a:rPr lang="fr" dirty="0">
                <a:solidFill>
                  <a:srgbClr val="FF0000"/>
                </a:solidFill>
              </a:rPr>
              <a:t>Réponse immédiate</a:t>
            </a:r>
            <a:r>
              <a:rPr lang="fr" dirty="0"/>
              <a:t> +</a:t>
            </a:r>
          </a:p>
          <a:p>
            <a:pPr algn="ctr" rtl="0">
              <a:buNone/>
            </a:pPr>
            <a:r>
              <a:rPr lang="fr" dirty="0">
                <a:solidFill>
                  <a:srgbClr val="0070C0"/>
                </a:solidFill>
              </a:rPr>
              <a:t>Rélevement (mieux reconstruire) </a:t>
            </a:r>
            <a:r>
              <a:rPr lang="fr" dirty="0"/>
              <a:t>+</a:t>
            </a:r>
            <a:endParaRPr lang="en-NZ" dirty="0">
              <a:solidFill>
                <a:srgbClr val="0070C0"/>
              </a:solidFill>
            </a:endParaRPr>
          </a:p>
          <a:p>
            <a:pPr algn="r" rtl="0">
              <a:buNone/>
            </a:pPr>
            <a:r>
              <a:rPr lang="fr" dirty="0">
                <a:solidFill>
                  <a:srgbClr val="00B050"/>
                </a:solidFill>
              </a:rPr>
              <a:t>Processus de transformation </a:t>
            </a:r>
          </a:p>
          <a:p>
            <a:pPr algn="r" rtl="0">
              <a:buNone/>
            </a:pPr>
            <a:r>
              <a:rPr lang="fr" dirty="0">
                <a:solidFill>
                  <a:srgbClr val="00B050"/>
                </a:solidFill>
              </a:rPr>
              <a:t>(réduction de la vulnérabilité future)</a:t>
            </a:r>
            <a:r>
              <a:rPr lang="fr" dirty="0"/>
              <a:t> </a:t>
            </a:r>
          </a:p>
          <a:p>
            <a:pPr rtl="0">
              <a:buNone/>
            </a:pPr>
            <a:endParaRPr lang="en-NZ" dirty="0"/>
          </a:p>
          <a:p>
            <a:pPr rtl="0">
              <a:buNone/>
            </a:pPr>
            <a:r>
              <a:rPr lang="fr" dirty="0"/>
              <a:t>= ...</a:t>
            </a:r>
          </a:p>
          <a:p>
            <a:pPr algn="ctr" rtl="0">
              <a:buNone/>
            </a:pPr>
            <a:r>
              <a:rPr lang="fr" b="1" dirty="0">
                <a:solidFill>
                  <a:srgbClr val="FFC000"/>
                </a:solidFill>
              </a:rPr>
              <a:t>... RÉSILIENCE ACCRUE</a:t>
            </a:r>
          </a:p>
          <a:p>
            <a:pPr rtl="0"/>
            <a:endParaRPr lang="en-NZ" dirty="0"/>
          </a:p>
        </p:txBody>
      </p:sp>
      <p:pic>
        <p:nvPicPr>
          <p:cNvPr id="4" name="Graphic 3" descr="Presentation with bar chart">
            <a:extLst>
              <a:ext uri="{FF2B5EF4-FFF2-40B4-BE49-F238E27FC236}">
                <a16:creationId xmlns:a16="http://schemas.microsoft.com/office/drawing/2014/main" id="{30E9B7D1-5155-4A25-BCA7-ECA6B136C79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29600" y="4482"/>
            <a:ext cx="914400" cy="914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Risques, défis</a:t>
            </a:r>
          </a:p>
        </p:txBody>
      </p:sp>
      <p:sp>
        <p:nvSpPr>
          <p:cNvPr id="3" name="Content Placeholder 2"/>
          <p:cNvSpPr>
            <a:spLocks noGrp="1"/>
          </p:cNvSpPr>
          <p:nvPr>
            <p:ph idx="1"/>
          </p:nvPr>
        </p:nvSpPr>
        <p:spPr/>
        <p:txBody>
          <a:bodyPr rtlCol="0">
            <a:normAutofit fontScale="77500" lnSpcReduction="20000"/>
          </a:bodyPr>
          <a:lstStyle/>
          <a:p>
            <a:pPr lvl="0" rtl="0"/>
            <a:r>
              <a:rPr lang="fr" dirty="0"/>
              <a:t>Surmonter l'impuissance acquise</a:t>
            </a:r>
          </a:p>
          <a:p>
            <a:pPr rtl="0"/>
            <a:r>
              <a:rPr lang="fr" dirty="0"/>
              <a:t>La communauté ne peut pas tout faire</a:t>
            </a:r>
            <a:endParaRPr lang="en-US" dirty="0"/>
          </a:p>
          <a:p>
            <a:pPr lvl="0" rtl="0"/>
            <a:r>
              <a:rPr lang="fr" dirty="0"/>
              <a:t>Problèmes de redevabilité</a:t>
            </a:r>
          </a:p>
          <a:p>
            <a:pPr rtl="0"/>
            <a:r>
              <a:rPr lang="fr" dirty="0"/>
              <a:t>Domination inutile des structures de pouvoir locales</a:t>
            </a:r>
            <a:endParaRPr lang="en-US" dirty="0"/>
          </a:p>
          <a:p>
            <a:pPr lvl="0" rtl="0"/>
            <a:r>
              <a:rPr lang="fr" dirty="0"/>
              <a:t>Exclusion de certains groupes</a:t>
            </a:r>
            <a:endParaRPr lang="en-US" dirty="0"/>
          </a:p>
          <a:p>
            <a:pPr lvl="0" rtl="0"/>
            <a:r>
              <a:rPr lang="fr" dirty="0"/>
              <a:t>Les normes de genre empêchent les femmes de participer pleinement </a:t>
            </a:r>
            <a:endParaRPr lang="en-US" dirty="0"/>
          </a:p>
          <a:p>
            <a:pPr lvl="0" rtl="0"/>
            <a:r>
              <a:rPr lang="fr" dirty="0"/>
              <a:t>Provoquer des tensions internes (argent)</a:t>
            </a:r>
          </a:p>
          <a:p>
            <a:pPr lvl="0" rtl="0"/>
            <a:r>
              <a:rPr lang="fr" dirty="0"/>
              <a:t>Traiter les causes </a:t>
            </a:r>
            <a:r>
              <a:rPr lang="en-US" dirty="0" err="1"/>
              <a:t>fondamentales</a:t>
            </a:r>
            <a:r>
              <a:rPr lang="fr" dirty="0"/>
              <a:t> complexes à long terme</a:t>
            </a:r>
            <a:endParaRPr lang="en-US" dirty="0"/>
          </a:p>
          <a:p>
            <a:pPr lvl="0" rtl="0"/>
            <a:r>
              <a:rPr lang="fr" dirty="0"/>
              <a:t>Problèmes de coordination</a:t>
            </a:r>
            <a:endParaRPr lang="en-US" dirty="0"/>
          </a:p>
          <a:p>
            <a:pPr lvl="0" rtl="0"/>
            <a:r>
              <a:rPr lang="fr" dirty="0"/>
              <a:t>Contradictions avec les procédures et les normes des donateurs et des ONGI</a:t>
            </a:r>
            <a:endParaRPr lang="en-US" dirty="0"/>
          </a:p>
        </p:txBody>
      </p:sp>
      <p:pic>
        <p:nvPicPr>
          <p:cNvPr id="4" name="Graphic 3" descr="Customer review">
            <a:extLst>
              <a:ext uri="{FF2B5EF4-FFF2-40B4-BE49-F238E27FC236}">
                <a16:creationId xmlns:a16="http://schemas.microsoft.com/office/drawing/2014/main" id="{1BEF3A1F-2F60-4FE7-9D07-8751A7968CD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5118" y="731837"/>
            <a:ext cx="914400" cy="914400"/>
          </a:xfrm>
          <a:prstGeom prst="rect">
            <a:avLst/>
          </a:prstGeom>
        </p:spPr>
      </p:pic>
      <p:pic>
        <p:nvPicPr>
          <p:cNvPr id="5" name="Graphic 4" descr="Boardroom">
            <a:extLst>
              <a:ext uri="{FF2B5EF4-FFF2-40B4-BE49-F238E27FC236}">
                <a16:creationId xmlns:a16="http://schemas.microsoft.com/office/drawing/2014/main" id="{C0BF27B7-1276-48AF-BE4B-9AFD771CBF58}"/>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225118" y="-67236"/>
            <a:ext cx="914400" cy="914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6800"/>
            <a:ext cx="8458200" cy="3200400"/>
          </a:xfrm>
        </p:spPr>
        <p:txBody>
          <a:bodyPr rtlCol="0">
            <a:normAutofit fontScale="90000"/>
          </a:bodyPr>
          <a:lstStyle/>
          <a:p>
            <a:pPr rtl="0"/>
            <a:r>
              <a:rPr lang="fr"/>
              <a:t>Soutenir les réponses aux crises menées par les communautés (menées par les survivants)</a:t>
            </a:r>
            <a:br>
              <a:rPr lang="en-NZ" dirty="0"/>
            </a:br>
            <a:br>
              <a:rPr lang="en-NZ" dirty="0"/>
            </a:br>
            <a:r>
              <a:rPr lang="fr"/>
              <a:t>RMC</a:t>
            </a:r>
            <a:endParaRPr lang="en-US" dirty="0"/>
          </a:p>
        </p:txBody>
      </p:sp>
      <p:pic>
        <p:nvPicPr>
          <p:cNvPr id="3" name="Graphic 2" descr="Presentation with bar chart">
            <a:extLst>
              <a:ext uri="{FF2B5EF4-FFF2-40B4-BE49-F238E27FC236}">
                <a16:creationId xmlns:a16="http://schemas.microsoft.com/office/drawing/2014/main" id="{4CE83EA1-B937-4DDD-A602-D2571F5086C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94129"/>
            <a:ext cx="914400" cy="9144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Objectif des approches de RMC</a:t>
            </a:r>
            <a:endParaRPr lang="en-GB" dirty="0"/>
          </a:p>
        </p:txBody>
      </p:sp>
      <p:sp>
        <p:nvSpPr>
          <p:cNvPr id="3" name="Content Placeholder 2"/>
          <p:cNvSpPr>
            <a:spLocks noGrp="1"/>
          </p:cNvSpPr>
          <p:nvPr>
            <p:ph idx="1"/>
          </p:nvPr>
        </p:nvSpPr>
        <p:spPr/>
        <p:txBody>
          <a:bodyPr rtlCol="0"/>
          <a:lstStyle/>
          <a:p>
            <a:pPr marL="0" indent="0" rtl="0">
              <a:buNone/>
            </a:pPr>
            <a:r>
              <a:rPr lang="fr" dirty="0"/>
              <a:t>Aider les communautés touchées par une crise à mener et à gérer leurs propres interventions holistiques et coordonnées en cas d’urgence, de manière à améliorer le bien-être immédiat, à renforcer la résilience à long terme et à accélérer le changement transformationnel.</a:t>
            </a:r>
            <a:endParaRPr lang="en-GB" dirty="0"/>
          </a:p>
        </p:txBody>
      </p:sp>
      <p:pic>
        <p:nvPicPr>
          <p:cNvPr id="4" name="Graphic 2" descr="Presentation with bar chart">
            <a:extLst>
              <a:ext uri="{FF2B5EF4-FFF2-40B4-BE49-F238E27FC236}">
                <a16:creationId xmlns:a16="http://schemas.microsoft.com/office/drawing/2014/main" id="{4CE83EA1-B937-4DDD-A602-D2571F5086C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92076"/>
            <a:ext cx="914400" cy="9144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ounded Rectangle 96"/>
          <p:cNvSpPr/>
          <p:nvPr/>
        </p:nvSpPr>
        <p:spPr>
          <a:xfrm>
            <a:off x="3352800" y="5257800"/>
            <a:ext cx="2438400" cy="1066800"/>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6" name="Wave 25"/>
          <p:cNvSpPr/>
          <p:nvPr/>
        </p:nvSpPr>
        <p:spPr>
          <a:xfrm>
            <a:off x="381000" y="2286000"/>
            <a:ext cx="2286000" cy="1676400"/>
          </a:xfrm>
          <a:prstGeom prst="wave">
            <a:avLst/>
          </a:prstGeom>
          <a:solidFill>
            <a:srgbClr val="FF603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5" name="Oval 24"/>
          <p:cNvSpPr/>
          <p:nvPr/>
        </p:nvSpPr>
        <p:spPr>
          <a:xfrm>
            <a:off x="457200" y="4114800"/>
            <a:ext cx="2362200" cy="22860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3" name="Oval 22"/>
          <p:cNvSpPr/>
          <p:nvPr/>
        </p:nvSpPr>
        <p:spPr>
          <a:xfrm>
            <a:off x="6668304" y="4690557"/>
            <a:ext cx="1981200" cy="17526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2" name="Oval 21"/>
          <p:cNvSpPr/>
          <p:nvPr/>
        </p:nvSpPr>
        <p:spPr>
          <a:xfrm>
            <a:off x="6019800" y="685800"/>
            <a:ext cx="2895600" cy="34290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1" name="Oval 20"/>
          <p:cNvSpPr/>
          <p:nvPr/>
        </p:nvSpPr>
        <p:spPr>
          <a:xfrm>
            <a:off x="3352800" y="762000"/>
            <a:ext cx="2133600" cy="121920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0" name="Oval 19"/>
          <p:cNvSpPr/>
          <p:nvPr/>
        </p:nvSpPr>
        <p:spPr>
          <a:xfrm>
            <a:off x="304800" y="381000"/>
            <a:ext cx="2590800" cy="1524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9" name="Flowchart: Merge 18"/>
          <p:cNvSpPr/>
          <p:nvPr/>
        </p:nvSpPr>
        <p:spPr>
          <a:xfrm>
            <a:off x="3200400" y="2667000"/>
            <a:ext cx="2590800" cy="2286000"/>
          </a:xfrm>
          <a:prstGeom prst="flowChartMerge">
            <a:avLst/>
          </a:prstGeom>
          <a:solidFill>
            <a:srgbClr val="92D050"/>
          </a:solid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3" name="Content Placeholder 2"/>
          <p:cNvSpPr>
            <a:spLocks noGrp="1"/>
          </p:cNvSpPr>
          <p:nvPr>
            <p:ph idx="1"/>
          </p:nvPr>
        </p:nvSpPr>
        <p:spPr>
          <a:xfrm>
            <a:off x="228600" y="0"/>
            <a:ext cx="8915400" cy="6629400"/>
          </a:xfrm>
        </p:spPr>
        <p:txBody>
          <a:bodyPr rtlCol="0"/>
          <a:lstStyle/>
          <a:p>
            <a:pPr algn="ctr">
              <a:buNone/>
            </a:pPr>
            <a:r>
              <a:rPr lang="fr" dirty="0"/>
              <a:t>          Une pratique émergente des RMC</a:t>
            </a:r>
            <a:endParaRPr lang="en-GB" dirty="0"/>
          </a:p>
        </p:txBody>
      </p:sp>
      <p:sp>
        <p:nvSpPr>
          <p:cNvPr id="8" name="TextBox 7"/>
          <p:cNvSpPr txBox="1"/>
          <p:nvPr/>
        </p:nvSpPr>
        <p:spPr>
          <a:xfrm>
            <a:off x="6477000" y="1144950"/>
            <a:ext cx="2057400" cy="2785378"/>
          </a:xfrm>
          <a:prstGeom prst="rect">
            <a:avLst/>
          </a:prstGeom>
          <a:noFill/>
        </p:spPr>
        <p:txBody>
          <a:bodyPr wrap="square" rtlCol="0">
            <a:spAutoFit/>
          </a:bodyPr>
          <a:lstStyle/>
          <a:p>
            <a:pPr lvl="0" algn="ctr"/>
            <a:r>
              <a:rPr lang="fr-FR" sz="1600" dirty="0"/>
              <a:t>Mise à disposition rapide de compétences pertinentes à l’urgence </a:t>
            </a:r>
          </a:p>
          <a:p>
            <a:pPr lvl="0" algn="ctr"/>
            <a:r>
              <a:rPr lang="fr" sz="1500" dirty="0"/>
              <a:t>- technique et gestion adaptées au contexte</a:t>
            </a:r>
          </a:p>
          <a:p>
            <a:pPr marL="65088" lvl="0" indent="-65088" algn="ctr" rtl="0">
              <a:spcAft>
                <a:spcPts val="600"/>
              </a:spcAft>
              <a:buNone/>
            </a:pPr>
            <a:r>
              <a:rPr lang="fr" sz="1500" dirty="0"/>
              <a:t>- intervention psycho-sociale</a:t>
            </a:r>
          </a:p>
          <a:p>
            <a:pPr marL="114300" lvl="0" indent="-114300" algn="ctr" rtl="0">
              <a:spcAft>
                <a:spcPts val="600"/>
              </a:spcAft>
              <a:buNone/>
            </a:pPr>
            <a:r>
              <a:rPr lang="fr" sz="1500" dirty="0"/>
              <a:t>- analyse et résolution de conflit</a:t>
            </a:r>
          </a:p>
        </p:txBody>
      </p:sp>
      <p:sp>
        <p:nvSpPr>
          <p:cNvPr id="9" name="TextBox 8"/>
          <p:cNvSpPr txBox="1"/>
          <p:nvPr/>
        </p:nvSpPr>
        <p:spPr>
          <a:xfrm>
            <a:off x="3381466" y="5418217"/>
            <a:ext cx="2362200" cy="784830"/>
          </a:xfrm>
          <a:prstGeom prst="rect">
            <a:avLst/>
          </a:prstGeom>
          <a:noFill/>
        </p:spPr>
        <p:txBody>
          <a:bodyPr wrap="square" rtlCol="0">
            <a:spAutoFit/>
          </a:bodyPr>
          <a:lstStyle/>
          <a:p>
            <a:pPr algn="ctr" rtl="0"/>
            <a:r>
              <a:rPr lang="fr" sz="1500" dirty="0"/>
              <a:t>Services de coordination pertinents au niveau local (horizontaux et verticaux)</a:t>
            </a:r>
          </a:p>
        </p:txBody>
      </p:sp>
      <p:sp>
        <p:nvSpPr>
          <p:cNvPr id="12" name="TextBox 11"/>
          <p:cNvSpPr txBox="1"/>
          <p:nvPr/>
        </p:nvSpPr>
        <p:spPr>
          <a:xfrm>
            <a:off x="6781800" y="4953000"/>
            <a:ext cx="1752600" cy="1015663"/>
          </a:xfrm>
          <a:prstGeom prst="rect">
            <a:avLst/>
          </a:prstGeom>
          <a:noFill/>
        </p:spPr>
        <p:txBody>
          <a:bodyPr wrap="square" rtlCol="0">
            <a:spAutoFit/>
          </a:bodyPr>
          <a:lstStyle/>
          <a:p>
            <a:pPr algn="ctr" rtl="0"/>
            <a:r>
              <a:rPr lang="fr" sz="1500" dirty="0"/>
              <a:t>Connexion, networking, alliances (y compris le secteur privé)</a:t>
            </a:r>
          </a:p>
        </p:txBody>
      </p:sp>
      <p:sp>
        <p:nvSpPr>
          <p:cNvPr id="13" name="TextBox 12"/>
          <p:cNvSpPr txBox="1"/>
          <p:nvPr/>
        </p:nvSpPr>
        <p:spPr>
          <a:xfrm>
            <a:off x="457200" y="2489537"/>
            <a:ext cx="2133600" cy="1015663"/>
          </a:xfrm>
          <a:prstGeom prst="rect">
            <a:avLst/>
          </a:prstGeom>
          <a:noFill/>
        </p:spPr>
        <p:txBody>
          <a:bodyPr wrap="square" rtlCol="0">
            <a:spAutoFit/>
          </a:bodyPr>
          <a:lstStyle/>
          <a:p>
            <a:pPr rtl="0"/>
            <a:r>
              <a:rPr lang="fr" sz="1500" b="1" dirty="0"/>
              <a:t>Changements </a:t>
            </a:r>
          </a:p>
          <a:p>
            <a:r>
              <a:rPr lang="fr" sz="1500" b="1" dirty="0"/>
              <a:t>dans les rôles les relations et les systèmes insitutionnels</a:t>
            </a:r>
          </a:p>
        </p:txBody>
      </p:sp>
      <p:sp>
        <p:nvSpPr>
          <p:cNvPr id="14" name="TextBox 13"/>
          <p:cNvSpPr txBox="1"/>
          <p:nvPr/>
        </p:nvSpPr>
        <p:spPr>
          <a:xfrm>
            <a:off x="3581400" y="2788384"/>
            <a:ext cx="1828800" cy="1631216"/>
          </a:xfrm>
          <a:prstGeom prst="rect">
            <a:avLst/>
          </a:prstGeom>
          <a:noFill/>
        </p:spPr>
        <p:txBody>
          <a:bodyPr wrap="square" rtlCol="0">
            <a:spAutoFit/>
          </a:bodyPr>
          <a:lstStyle/>
          <a:p>
            <a:pPr algn="ctr"/>
            <a:r>
              <a:rPr lang="fr-FR" sz="1600" b="1" dirty="0"/>
              <a:t>Autonomie dans l’</a:t>
            </a:r>
            <a:r>
              <a:rPr lang="fr-FR" sz="1600" b="1" dirty="0" err="1"/>
              <a:t>entreaide</a:t>
            </a:r>
            <a:r>
              <a:rPr lang="fr-FR" sz="1600" b="1" dirty="0"/>
              <a:t> par des personnes affectées  </a:t>
            </a:r>
            <a:endParaRPr lang="en-US" sz="1600" dirty="0"/>
          </a:p>
          <a:p>
            <a:pPr algn="ctr"/>
            <a:r>
              <a:rPr lang="fr-FR" sz="1600" b="1" dirty="0"/>
              <a:t>par une </a:t>
            </a:r>
            <a:endParaRPr lang="en-US" sz="1600" dirty="0"/>
          </a:p>
          <a:p>
            <a:pPr algn="ctr"/>
            <a:r>
              <a:rPr lang="fr-FR" sz="1600" b="1" dirty="0"/>
              <a:t>crise</a:t>
            </a:r>
            <a:endParaRPr lang="en-US" sz="1600" dirty="0"/>
          </a:p>
        </p:txBody>
      </p:sp>
      <p:sp>
        <p:nvSpPr>
          <p:cNvPr id="16" name="TextBox 15"/>
          <p:cNvSpPr txBox="1"/>
          <p:nvPr/>
        </p:nvSpPr>
        <p:spPr>
          <a:xfrm>
            <a:off x="3656014" y="914400"/>
            <a:ext cx="1752600" cy="784830"/>
          </a:xfrm>
          <a:prstGeom prst="rect">
            <a:avLst/>
          </a:prstGeom>
          <a:noFill/>
        </p:spPr>
        <p:txBody>
          <a:bodyPr wrap="square" rtlCol="0">
            <a:spAutoFit/>
          </a:bodyPr>
          <a:lstStyle/>
          <a:p>
            <a:r>
              <a:rPr lang="fr" sz="1500" dirty="0"/>
              <a:t>Micro-subventions </a:t>
            </a:r>
            <a:r>
              <a:rPr lang="en-US" sz="1500" dirty="0"/>
              <a:t>collectives </a:t>
            </a:r>
            <a:r>
              <a:rPr lang="en-US" sz="1500" dirty="0" err="1"/>
              <a:t>en</a:t>
            </a:r>
            <a:r>
              <a:rPr lang="en-US" sz="1500" dirty="0"/>
              <a:t> situation d’</a:t>
            </a:r>
            <a:r>
              <a:rPr lang="fr" sz="1500" dirty="0"/>
              <a:t>urgence</a:t>
            </a:r>
            <a:endParaRPr lang="en-GB" sz="1500" dirty="0"/>
          </a:p>
        </p:txBody>
      </p:sp>
      <p:sp>
        <p:nvSpPr>
          <p:cNvPr id="17" name="TextBox 16"/>
          <p:cNvSpPr txBox="1"/>
          <p:nvPr/>
        </p:nvSpPr>
        <p:spPr>
          <a:xfrm>
            <a:off x="381000" y="762000"/>
            <a:ext cx="2590800" cy="784830"/>
          </a:xfrm>
          <a:prstGeom prst="rect">
            <a:avLst/>
          </a:prstGeom>
          <a:noFill/>
        </p:spPr>
        <p:txBody>
          <a:bodyPr wrap="square" rtlCol="0">
            <a:spAutoFit/>
          </a:bodyPr>
          <a:lstStyle/>
          <a:p>
            <a:r>
              <a:rPr lang="fr" sz="1500" dirty="0"/>
              <a:t>Informations, mobilisation et systèmes d’apprentissage basés sur la communauté</a:t>
            </a:r>
            <a:endParaRPr lang="en-GB" sz="1500" dirty="0"/>
          </a:p>
        </p:txBody>
      </p:sp>
      <p:cxnSp>
        <p:nvCxnSpPr>
          <p:cNvPr id="28" name="Straight Arrow Connector 27"/>
          <p:cNvCxnSpPr/>
          <p:nvPr/>
        </p:nvCxnSpPr>
        <p:spPr>
          <a:xfrm>
            <a:off x="2514600" y="1752600"/>
            <a:ext cx="684214" cy="908984"/>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1" idx="4"/>
          </p:cNvCxnSpPr>
          <p:nvPr/>
        </p:nvCxnSpPr>
        <p:spPr>
          <a:xfrm>
            <a:off x="4419600" y="1981200"/>
            <a:ext cx="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5562600" y="3124200"/>
            <a:ext cx="609600" cy="762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5181600" y="4038600"/>
            <a:ext cx="1600200" cy="1143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2667000" y="4038600"/>
            <a:ext cx="99060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8" name="Curved Left Arrow 97"/>
          <p:cNvSpPr/>
          <p:nvPr/>
        </p:nvSpPr>
        <p:spPr>
          <a:xfrm flipH="1">
            <a:off x="3886200" y="4572000"/>
            <a:ext cx="381000" cy="6858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solidFill>
                <a:schemeClr val="tx1"/>
              </a:solidFill>
            </a:endParaRPr>
          </a:p>
        </p:txBody>
      </p:sp>
      <p:sp>
        <p:nvSpPr>
          <p:cNvPr id="100" name="Curved Right Arrow 99"/>
          <p:cNvSpPr/>
          <p:nvPr/>
        </p:nvSpPr>
        <p:spPr>
          <a:xfrm rot="11027840">
            <a:off x="4745908" y="4583846"/>
            <a:ext cx="379697" cy="66210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solidFill>
                <a:schemeClr val="tx1"/>
              </a:solidFill>
            </a:endParaRPr>
          </a:p>
        </p:txBody>
      </p:sp>
      <p:sp>
        <p:nvSpPr>
          <p:cNvPr id="105" name="Down Arrow 104"/>
          <p:cNvSpPr/>
          <p:nvPr/>
        </p:nvSpPr>
        <p:spPr>
          <a:xfrm rot="3304455">
            <a:off x="3016354" y="6073589"/>
            <a:ext cx="139492" cy="9249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06" name="Down Arrow 105"/>
          <p:cNvSpPr/>
          <p:nvPr/>
        </p:nvSpPr>
        <p:spPr>
          <a:xfrm rot="18434311">
            <a:off x="6144411" y="5947757"/>
            <a:ext cx="105640" cy="9638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cxnSp>
        <p:nvCxnSpPr>
          <p:cNvPr id="30" name="Elbow Connector 29"/>
          <p:cNvCxnSpPr/>
          <p:nvPr/>
        </p:nvCxnSpPr>
        <p:spPr>
          <a:xfrm>
            <a:off x="3581400" y="-914400"/>
            <a:ext cx="914400" cy="914400"/>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29" name="TextBox 14"/>
          <p:cNvSpPr txBox="1"/>
          <p:nvPr/>
        </p:nvSpPr>
        <p:spPr>
          <a:xfrm>
            <a:off x="634156" y="4277348"/>
            <a:ext cx="1947545" cy="1920240"/>
          </a:xfrm>
          <a:prstGeom prst="rect">
            <a:avLst/>
          </a:prstGeom>
          <a:noFill/>
        </p:spPr>
        <p:txBody>
          <a:bodyPr wrap="square" rtlCol="0">
            <a:noAutofit/>
          </a:bodyPr>
          <a:lstStyle/>
          <a:p>
            <a:pPr marL="0" marR="0" algn="ctr">
              <a:spcBef>
                <a:spcPts val="0"/>
              </a:spcBef>
              <a:spcAft>
                <a:spcPts val="0"/>
              </a:spcAft>
            </a:pPr>
            <a:r>
              <a:rPr lang="fr-FR" sz="1400" kern="1200" dirty="0">
                <a:solidFill>
                  <a:srgbClr val="000000"/>
                </a:solidFill>
                <a:effectLst/>
                <a:latin typeface="Calibri"/>
                <a:ea typeface="Times New Roman"/>
                <a:cs typeface="Times New Roman"/>
              </a:rPr>
              <a:t>Support </a:t>
            </a:r>
            <a:endParaRPr lang="en-US" sz="1200" dirty="0">
              <a:effectLst/>
              <a:latin typeface="Times New Roman"/>
              <a:ea typeface="Times New Roman"/>
            </a:endParaRPr>
          </a:p>
          <a:p>
            <a:pPr marL="0" marR="0" algn="ctr">
              <a:spcBef>
                <a:spcPts val="0"/>
              </a:spcBef>
              <a:spcAft>
                <a:spcPts val="0"/>
              </a:spcAft>
            </a:pPr>
            <a:r>
              <a:rPr lang="fr-FR" sz="1400" kern="1200" dirty="0">
                <a:solidFill>
                  <a:srgbClr val="000000"/>
                </a:solidFill>
                <a:effectLst/>
                <a:latin typeface="Calibri"/>
                <a:ea typeface="Times New Roman"/>
                <a:cs typeface="Times New Roman"/>
              </a:rPr>
              <a:t>aux processus</a:t>
            </a:r>
            <a:endParaRPr lang="en-US" sz="1200" dirty="0">
              <a:effectLst/>
              <a:latin typeface="Times New Roman"/>
              <a:ea typeface="Times New Roman"/>
            </a:endParaRPr>
          </a:p>
          <a:p>
            <a:pPr marL="0" marR="0" algn="ctr">
              <a:spcBef>
                <a:spcPts val="0"/>
              </a:spcBef>
              <a:spcAft>
                <a:spcPts val="0"/>
              </a:spcAft>
            </a:pPr>
            <a:r>
              <a:rPr lang="fr-FR" sz="1400" kern="1200" dirty="0">
                <a:solidFill>
                  <a:srgbClr val="000000"/>
                </a:solidFill>
                <a:effectLst/>
                <a:latin typeface="Calibri"/>
                <a:ea typeface="Times New Roman"/>
                <a:cs typeface="Times New Roman"/>
              </a:rPr>
              <a:t>à plus long terme menés au niveau local afin de s’attaquer aux causes fondamentales</a:t>
            </a:r>
            <a:r>
              <a:rPr lang="fr-FR" sz="1400" u="sng" kern="1200" dirty="0">
                <a:solidFill>
                  <a:srgbClr val="008080"/>
                </a:solidFill>
                <a:effectLst/>
                <a:latin typeface="Calibri"/>
                <a:ea typeface="Times New Roman"/>
                <a:cs typeface="Times New Roman"/>
              </a:rPr>
              <a:t> </a:t>
            </a:r>
            <a:r>
              <a:rPr lang="fr-FR" sz="1400" kern="1200" dirty="0">
                <a:solidFill>
                  <a:srgbClr val="000000"/>
                </a:solidFill>
                <a:effectLst/>
                <a:latin typeface="Calibri"/>
                <a:ea typeface="Times New Roman"/>
                <a:cs typeface="Times New Roman"/>
              </a:rPr>
              <a:t>de la vulnérabilité et de mentorat</a:t>
            </a:r>
            <a:endParaRPr lang="en-US" sz="1200" dirty="0">
              <a:effectLst/>
              <a:latin typeface="Times New Roman"/>
              <a:ea typeface="Times New Roman"/>
            </a:endParaRPr>
          </a:p>
        </p:txBody>
      </p:sp>
      <p:pic>
        <p:nvPicPr>
          <p:cNvPr id="31" name="Graphic 30" descr="Presentation with bar chart">
            <a:extLst>
              <a:ext uri="{FF2B5EF4-FFF2-40B4-BE49-F238E27FC236}">
                <a16:creationId xmlns:a16="http://schemas.microsoft.com/office/drawing/2014/main" id="{F595C54D-FC15-4926-A826-7BAEB0D8BC5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Tree>
    <p:extLst>
      <p:ext uri="{BB962C8B-B14F-4D97-AF65-F5344CB8AC3E}">
        <p14:creationId xmlns:p14="http://schemas.microsoft.com/office/powerpoint/2010/main" val="8776755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80B7D-6365-4C5E-BCEA-0409ED7CEAAB}"/>
              </a:ext>
            </a:extLst>
          </p:cNvPr>
          <p:cNvSpPr>
            <a:spLocks noGrp="1"/>
          </p:cNvSpPr>
          <p:nvPr>
            <p:ph type="title"/>
          </p:nvPr>
        </p:nvSpPr>
        <p:spPr/>
        <p:txBody>
          <a:bodyPr/>
          <a:lstStyle/>
          <a:p>
            <a:r>
              <a:rPr lang="en-GB" dirty="0"/>
              <a:t>VIDEO</a:t>
            </a:r>
          </a:p>
        </p:txBody>
      </p:sp>
      <p:pic>
        <p:nvPicPr>
          <p:cNvPr id="3" name="Graphic 2" descr="Presentation with bar chart">
            <a:extLst>
              <a:ext uri="{FF2B5EF4-FFF2-40B4-BE49-F238E27FC236}">
                <a16:creationId xmlns:a16="http://schemas.microsoft.com/office/drawing/2014/main" id="{81500C53-494F-4ED8-92EA-385EB31BF3B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29600" y="0"/>
            <a:ext cx="914400" cy="914400"/>
          </a:xfrm>
          <a:prstGeom prst="rect">
            <a:avLst/>
          </a:prstGeom>
        </p:spPr>
      </p:pic>
    </p:spTree>
    <p:extLst>
      <p:ext uri="{BB962C8B-B14F-4D97-AF65-F5344CB8AC3E}">
        <p14:creationId xmlns:p14="http://schemas.microsoft.com/office/powerpoint/2010/main" val="35961158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rtlCol="0">
            <a:normAutofit/>
          </a:bodyPr>
          <a:lstStyle/>
          <a:p>
            <a:pPr rtl="0"/>
            <a:r>
              <a:rPr lang="fr" sz="2800" b="1"/>
              <a:t>Contenu suggéré pour l'atelier</a:t>
            </a:r>
            <a:endParaRPr lang="en-GB" sz="2800" dirty="0"/>
          </a:p>
        </p:txBody>
      </p:sp>
      <p:sp>
        <p:nvSpPr>
          <p:cNvPr id="3" name="Content Placeholder 2"/>
          <p:cNvSpPr>
            <a:spLocks noGrp="1"/>
          </p:cNvSpPr>
          <p:nvPr>
            <p:ph idx="1"/>
          </p:nvPr>
        </p:nvSpPr>
        <p:spPr>
          <a:xfrm>
            <a:off x="324971" y="3815255"/>
            <a:ext cx="8686800" cy="4191000"/>
          </a:xfrm>
        </p:spPr>
        <p:txBody>
          <a:bodyPr rtlCol="0">
            <a:noAutofit/>
          </a:bodyPr>
          <a:lstStyle/>
          <a:p>
            <a:pPr>
              <a:spcBef>
                <a:spcPts val="1200"/>
              </a:spcBef>
              <a:buNone/>
            </a:pPr>
            <a:r>
              <a:rPr lang="fr" sz="2000" b="1" dirty="0"/>
              <a:t>Module 4 :  Renforcement des capacités en cas de crise - </a:t>
            </a:r>
            <a:r>
              <a:rPr lang="fr" sz="2000" dirty="0"/>
              <a:t>Les problèmes psychosociaux, la protection basé sur la communauté, la transformation des conflits, le networking et la connexions</a:t>
            </a:r>
          </a:p>
          <a:p>
            <a:pPr>
              <a:spcBef>
                <a:spcPts val="1200"/>
              </a:spcBef>
              <a:buNone/>
            </a:pPr>
            <a:r>
              <a:rPr lang="fr" sz="2000" b="1" dirty="0"/>
              <a:t>Module 5 :  Traitement des causes </a:t>
            </a:r>
            <a:r>
              <a:rPr lang="en-US" sz="2000" b="1" dirty="0" err="1"/>
              <a:t>fondamentales</a:t>
            </a:r>
            <a:r>
              <a:rPr lang="fr" sz="2000" b="1" dirty="0"/>
              <a:t> des crises</a:t>
            </a:r>
          </a:p>
          <a:p>
            <a:pPr>
              <a:spcBef>
                <a:spcPts val="1200"/>
              </a:spcBef>
              <a:buNone/>
            </a:pPr>
            <a:r>
              <a:rPr lang="fr" sz="2000" b="1" dirty="0"/>
              <a:t>Module 6 :  Activation des systèmes de coordination axés sur la demande</a:t>
            </a:r>
            <a:endParaRPr lang="en-GB" sz="2000" b="1" dirty="0"/>
          </a:p>
          <a:p>
            <a:pPr>
              <a:spcBef>
                <a:spcPts val="1200"/>
              </a:spcBef>
              <a:buNone/>
            </a:pPr>
            <a:r>
              <a:rPr lang="fr" sz="2000" b="1" dirty="0"/>
              <a:t>Module 7 :  Modification des relations institutionnelles</a:t>
            </a:r>
          </a:p>
          <a:p>
            <a:pPr>
              <a:spcBef>
                <a:spcPts val="1200"/>
              </a:spcBef>
              <a:buNone/>
            </a:pPr>
            <a:r>
              <a:rPr lang="fr" sz="2000" b="1" dirty="0"/>
              <a:t>Module 8 :  Planification des projets pilotes, suivi et étapes ultérieures</a:t>
            </a:r>
            <a:endParaRPr lang="en-GB" sz="2000" b="1" dirty="0"/>
          </a:p>
        </p:txBody>
      </p:sp>
      <p:pic>
        <p:nvPicPr>
          <p:cNvPr id="4" name="Graphic 3" descr="Presentation with bar chart">
            <a:extLst>
              <a:ext uri="{FF2B5EF4-FFF2-40B4-BE49-F238E27FC236}">
                <a16:creationId xmlns:a16="http://schemas.microsoft.com/office/drawing/2014/main" id="{C4FACCD2-4B86-42CF-9531-15FA987A4BF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93741" y="0"/>
            <a:ext cx="914400" cy="914400"/>
          </a:xfrm>
          <a:prstGeom prst="rect">
            <a:avLst/>
          </a:prstGeom>
        </p:spPr>
      </p:pic>
      <p:sp>
        <p:nvSpPr>
          <p:cNvPr id="5" name="Content Placeholder 2">
            <a:extLst>
              <a:ext uri="{FF2B5EF4-FFF2-40B4-BE49-F238E27FC236}">
                <a16:creationId xmlns:a16="http://schemas.microsoft.com/office/drawing/2014/main" id="{E3FE37E2-77E1-4A0C-A4F7-817284F46493}"/>
              </a:ext>
            </a:extLst>
          </p:cNvPr>
          <p:cNvSpPr txBox="1">
            <a:spLocks/>
          </p:cNvSpPr>
          <p:nvPr/>
        </p:nvSpPr>
        <p:spPr>
          <a:xfrm>
            <a:off x="313036" y="812368"/>
            <a:ext cx="8686800" cy="32004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None/>
            </a:pPr>
            <a:r>
              <a:rPr lang="fr" sz="2000" b="1" dirty="0"/>
              <a:t>Module 0 :  Pour commencer, co-concevoir </a:t>
            </a:r>
          </a:p>
          <a:p>
            <a:pPr>
              <a:buFont typeface="Arial" pitchFamily="34" charset="0"/>
              <a:buNone/>
            </a:pPr>
            <a:r>
              <a:rPr lang="fr" sz="2000" b="1" dirty="0"/>
              <a:t>Module 1 :  Présentation des RMC : fondement et pratique émergente</a:t>
            </a:r>
          </a:p>
          <a:p>
            <a:pPr>
              <a:spcBef>
                <a:spcPts val="1800"/>
              </a:spcBef>
              <a:buNone/>
            </a:pPr>
            <a:r>
              <a:rPr lang="fr" sz="2000" b="1" dirty="0"/>
              <a:t>Module 2 : </a:t>
            </a:r>
            <a:r>
              <a:rPr lang="en-GB" sz="2000" b="1" dirty="0" err="1"/>
              <a:t>Apprentissage</a:t>
            </a:r>
            <a:r>
              <a:rPr lang="en-GB" sz="2000" b="1" dirty="0"/>
              <a:t> </a:t>
            </a:r>
            <a:r>
              <a:rPr lang="en-GB" sz="2000" b="1" dirty="0" err="1"/>
              <a:t>pratique</a:t>
            </a:r>
            <a:r>
              <a:rPr lang="en-GB" sz="2000" b="1" dirty="0"/>
              <a:t> et </a:t>
            </a:r>
            <a:r>
              <a:rPr lang="en-GB" sz="2000" b="1" dirty="0" err="1"/>
              <a:t>collectif</a:t>
            </a:r>
            <a:r>
              <a:rPr lang="en-GB" sz="2000" b="1" dirty="0"/>
              <a:t> dans les crises</a:t>
            </a:r>
            <a:r>
              <a:rPr lang="fr" sz="2000" b="1" dirty="0"/>
              <a:t> (PALC)</a:t>
            </a:r>
          </a:p>
          <a:p>
            <a:pPr>
              <a:spcBef>
                <a:spcPts val="1800"/>
              </a:spcBef>
              <a:buFont typeface="Arial" pitchFamily="34" charset="0"/>
              <a:buNone/>
            </a:pPr>
            <a:r>
              <a:rPr lang="fr" sz="2000" b="1" dirty="0"/>
              <a:t>Module 3 :  Microcrédits d'urgence</a:t>
            </a:r>
          </a:p>
          <a:p>
            <a:pPr>
              <a:spcBef>
                <a:spcPts val="1800"/>
              </a:spcBef>
              <a:buFont typeface="Arial" pitchFamily="34" charset="0"/>
              <a:buNone/>
            </a:pPr>
            <a:r>
              <a:rPr lang="fr" sz="2000" b="1" dirty="0"/>
              <a:t>Module 4 :  Renforcement des capacités en cas de crise</a:t>
            </a:r>
          </a:p>
          <a:p>
            <a:pPr marL="893763" indent="0">
              <a:spcBef>
                <a:spcPts val="0"/>
              </a:spcBef>
              <a:buFont typeface="Arial" pitchFamily="34" charset="0"/>
              <a:buNone/>
            </a:pPr>
            <a:r>
              <a:rPr lang="fr" sz="2000" b="1" dirty="0"/>
              <a:t>	</a:t>
            </a:r>
            <a:r>
              <a:rPr lang="fr" sz="2000" dirty="0"/>
              <a:t>y compris le développement organisationnel de base</a:t>
            </a:r>
          </a:p>
          <a:p>
            <a:pPr marL="893763" indent="0">
              <a:spcBef>
                <a:spcPts val="0"/>
              </a:spcBef>
              <a:buFont typeface="Arial" pitchFamily="34" charset="0"/>
              <a:buNone/>
            </a:pPr>
            <a:endParaRPr lang="fr" sz="2000" dirty="0"/>
          </a:p>
        </p:txBody>
      </p:sp>
    </p:spTree>
    <p:extLst>
      <p:ext uri="{BB962C8B-B14F-4D97-AF65-F5344CB8AC3E}">
        <p14:creationId xmlns:p14="http://schemas.microsoft.com/office/powerpoint/2010/main" val="980835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715962"/>
          </a:xfrm>
        </p:spPr>
        <p:txBody>
          <a:bodyPr rtlCol="0">
            <a:normAutofit fontScale="90000"/>
          </a:bodyPr>
          <a:lstStyle/>
          <a:p>
            <a:pPr lvl="0" rtl="0"/>
            <a:r>
              <a:rPr lang="fr" b="1" dirty="0"/>
              <a:t>Principales étapes du processus de co-conception</a:t>
            </a:r>
            <a:endParaRPr lang="en-US" dirty="0"/>
          </a:p>
        </p:txBody>
      </p:sp>
      <p:sp>
        <p:nvSpPr>
          <p:cNvPr id="5" name="Content Placeholder 4"/>
          <p:cNvSpPr>
            <a:spLocks noGrp="1"/>
          </p:cNvSpPr>
          <p:nvPr>
            <p:ph sz="half" idx="1"/>
          </p:nvPr>
        </p:nvSpPr>
        <p:spPr>
          <a:xfrm>
            <a:off x="457200" y="1143000"/>
            <a:ext cx="6629400" cy="4983163"/>
          </a:xfrm>
        </p:spPr>
        <p:txBody>
          <a:bodyPr rtlCol="0">
            <a:normAutofit fontScale="85000" lnSpcReduction="10000"/>
          </a:bodyPr>
          <a:lstStyle/>
          <a:p>
            <a:pPr marL="514350" indent="-514350" rtl="0">
              <a:buFont typeface="+mj-lt"/>
              <a:buAutoNum type="arabicPeriod"/>
            </a:pPr>
            <a:r>
              <a:rPr lang="fr" dirty="0"/>
              <a:t>Présenter les concepts aux principaux intervenants</a:t>
            </a:r>
          </a:p>
          <a:p>
            <a:pPr marL="514350" indent="-514350">
              <a:buFont typeface="+mj-lt"/>
              <a:buAutoNum type="arabicPeriod"/>
            </a:pPr>
            <a:r>
              <a:rPr lang="fr" dirty="0"/>
              <a:t>Développer des méthodologies prototypes et des systèmes et compétences pertinents (atelier de co-conception/formation)</a:t>
            </a:r>
          </a:p>
          <a:p>
            <a:pPr marL="514350" indent="-514350" rtl="0">
              <a:buFont typeface="+mj-lt"/>
              <a:buAutoNum type="arabicPeriod"/>
            </a:pPr>
            <a:r>
              <a:rPr lang="fr" dirty="0"/>
              <a:t>Planifier la mise en œuvre des projets pilotes</a:t>
            </a:r>
            <a:endParaRPr lang="en-US" dirty="0"/>
          </a:p>
          <a:p>
            <a:pPr marL="514350" indent="-514350" rtl="0">
              <a:buFont typeface="+mj-lt"/>
              <a:buAutoNum type="arabicPeriod"/>
            </a:pPr>
            <a:r>
              <a:rPr lang="fr" dirty="0"/>
              <a:t>Piloter les approches dans la pratique </a:t>
            </a:r>
          </a:p>
          <a:p>
            <a:pPr marL="514350" indent="-514350">
              <a:buFont typeface="+mj-lt"/>
              <a:buAutoNum type="arabicPeriod"/>
            </a:pPr>
            <a:r>
              <a:rPr lang="fr" dirty="0"/>
              <a:t>Tirer des le</a:t>
            </a:r>
            <a:r>
              <a:rPr lang="fr-FR" dirty="0"/>
              <a:t>ç</a:t>
            </a:r>
            <a:r>
              <a:rPr lang="fr" dirty="0"/>
              <a:t>ons apprises  </a:t>
            </a:r>
          </a:p>
          <a:p>
            <a:pPr marL="514350" indent="-514350" rtl="0">
              <a:buFont typeface="+mj-lt"/>
              <a:buAutoNum type="arabicPeriod"/>
            </a:pPr>
            <a:r>
              <a:rPr lang="fr" dirty="0"/>
              <a:t>Atelier de réflexion pour partager des expériences et affiner les méthodologies </a:t>
            </a:r>
          </a:p>
          <a:p>
            <a:pPr marL="514350" indent="-514350" rtl="0">
              <a:buFont typeface="+mj-lt"/>
              <a:buAutoNum type="arabicPeriod"/>
            </a:pPr>
            <a:r>
              <a:rPr lang="fr" dirty="0"/>
              <a:t>Intensifier, élargir l'application</a:t>
            </a:r>
          </a:p>
          <a:p>
            <a:pPr marL="514350" indent="-514350" rtl="0">
              <a:buFont typeface="+mj-lt"/>
              <a:buAutoNum type="arabicPeriod"/>
            </a:pPr>
            <a:r>
              <a:rPr lang="fr" dirty="0"/>
              <a:t>Contribuer à une base de preuves plus large pour modifier la réponse à la crise</a:t>
            </a:r>
          </a:p>
          <a:p>
            <a:pPr rtl="0"/>
            <a:endParaRPr lang="en-US" dirty="0"/>
          </a:p>
        </p:txBody>
      </p:sp>
      <p:sp>
        <p:nvSpPr>
          <p:cNvPr id="6" name="Content Placeholder 5"/>
          <p:cNvSpPr>
            <a:spLocks noGrp="1"/>
          </p:cNvSpPr>
          <p:nvPr>
            <p:ph sz="half" idx="2"/>
          </p:nvPr>
        </p:nvSpPr>
        <p:spPr>
          <a:xfrm>
            <a:off x="6858000" y="1143000"/>
            <a:ext cx="2286000" cy="4983163"/>
          </a:xfrm>
        </p:spPr>
        <p:txBody>
          <a:bodyPr rtlCol="0">
            <a:normAutofit fontScale="85000" lnSpcReduction="10000"/>
          </a:bodyPr>
          <a:lstStyle/>
          <a:p>
            <a:pPr rtl="0">
              <a:spcBef>
                <a:spcPts val="0"/>
              </a:spcBef>
              <a:buNone/>
            </a:pPr>
            <a:r>
              <a:rPr lang="fr" dirty="0">
                <a:solidFill>
                  <a:srgbClr val="7030A0"/>
                </a:solidFill>
              </a:rPr>
              <a:t>(en cours)</a:t>
            </a:r>
          </a:p>
          <a:p>
            <a:pPr rtl="0">
              <a:spcBef>
                <a:spcPts val="0"/>
              </a:spcBef>
              <a:buNone/>
            </a:pPr>
            <a:endParaRPr lang="fr" sz="3300" dirty="0">
              <a:solidFill>
                <a:srgbClr val="7030A0"/>
              </a:solidFill>
            </a:endParaRPr>
          </a:p>
          <a:p>
            <a:pPr rtl="0">
              <a:spcBef>
                <a:spcPts val="0"/>
              </a:spcBef>
              <a:buNone/>
            </a:pPr>
            <a:r>
              <a:rPr lang="fr" dirty="0">
                <a:solidFill>
                  <a:srgbClr val="7030A0"/>
                </a:solidFill>
              </a:rPr>
              <a:t>maintenant !</a:t>
            </a:r>
          </a:p>
          <a:p>
            <a:pPr rtl="0">
              <a:buNone/>
            </a:pPr>
            <a:endParaRPr lang="en-US" sz="300" dirty="0">
              <a:solidFill>
                <a:srgbClr val="FF0000"/>
              </a:solidFill>
            </a:endParaRPr>
          </a:p>
          <a:p>
            <a:pPr rtl="0">
              <a:buNone/>
            </a:pPr>
            <a:endParaRPr lang="en-US" sz="300" dirty="0">
              <a:solidFill>
                <a:srgbClr val="FF0000"/>
              </a:solidFill>
            </a:endParaRPr>
          </a:p>
          <a:p>
            <a:pPr rtl="0">
              <a:buNone/>
            </a:pPr>
            <a:endParaRPr lang="en-US" sz="300" dirty="0">
              <a:solidFill>
                <a:srgbClr val="FF0000"/>
              </a:solidFill>
            </a:endParaRPr>
          </a:p>
          <a:p>
            <a:pPr rtl="0">
              <a:buNone/>
            </a:pPr>
            <a:endParaRPr lang="en-US" sz="300" dirty="0">
              <a:solidFill>
                <a:srgbClr val="FF0000"/>
              </a:solidFill>
            </a:endParaRPr>
          </a:p>
          <a:p>
            <a:pPr rtl="0">
              <a:buNone/>
            </a:pPr>
            <a:endParaRPr lang="en-US" sz="300" dirty="0">
              <a:solidFill>
                <a:srgbClr val="FF0000"/>
              </a:solidFill>
            </a:endParaRPr>
          </a:p>
          <a:p>
            <a:pPr rtl="0">
              <a:buNone/>
            </a:pPr>
            <a:endParaRPr lang="en-US" sz="300" dirty="0">
              <a:solidFill>
                <a:srgbClr val="FF0000"/>
              </a:solidFill>
            </a:endParaRPr>
          </a:p>
          <a:p>
            <a:pPr rtl="0">
              <a:buNone/>
            </a:pPr>
            <a:endParaRPr lang="en-US" sz="300" dirty="0">
              <a:solidFill>
                <a:srgbClr val="FF0000"/>
              </a:solidFill>
            </a:endParaRPr>
          </a:p>
          <a:p>
            <a:pPr rtl="0">
              <a:buNone/>
            </a:pPr>
            <a:endParaRPr lang="en-US" sz="300" dirty="0">
              <a:solidFill>
                <a:srgbClr val="FF0000"/>
              </a:solidFill>
            </a:endParaRPr>
          </a:p>
          <a:p>
            <a:pPr rtl="0">
              <a:buNone/>
            </a:pPr>
            <a:endParaRPr lang="en-US" sz="300" dirty="0">
              <a:solidFill>
                <a:srgbClr val="FF0000"/>
              </a:solidFill>
            </a:endParaRPr>
          </a:p>
          <a:p>
            <a:pPr rtl="0">
              <a:buNone/>
            </a:pPr>
            <a:endParaRPr lang="en-US" sz="900" dirty="0">
              <a:solidFill>
                <a:srgbClr val="7030A0"/>
              </a:solidFill>
            </a:endParaRPr>
          </a:p>
          <a:p>
            <a:pPr marL="0" indent="0" rtl="0">
              <a:buNone/>
            </a:pPr>
            <a:r>
              <a:rPr lang="fr" dirty="0">
                <a:solidFill>
                  <a:srgbClr val="7030A0"/>
                </a:solidFill>
              </a:rPr>
              <a:t>Juste après</a:t>
            </a:r>
          </a:p>
          <a:p>
            <a:pPr marL="0" indent="0" rtl="0">
              <a:buNone/>
            </a:pPr>
            <a:r>
              <a:rPr lang="fr" dirty="0">
                <a:solidFill>
                  <a:srgbClr val="7030A0"/>
                </a:solidFill>
              </a:rPr>
              <a:t>Juli?-Nov. 2019</a:t>
            </a:r>
          </a:p>
          <a:p>
            <a:pPr rtl="0">
              <a:buNone/>
            </a:pPr>
            <a:endParaRPr lang="en-NZ" dirty="0">
              <a:solidFill>
                <a:srgbClr val="7030A0"/>
              </a:solidFill>
            </a:endParaRPr>
          </a:p>
          <a:p>
            <a:pPr rtl="0">
              <a:buNone/>
            </a:pPr>
            <a:r>
              <a:rPr lang="fr" dirty="0">
                <a:solidFill>
                  <a:srgbClr val="7030A0"/>
                </a:solidFill>
              </a:rPr>
              <a:t>Jan. ? 2020</a:t>
            </a:r>
          </a:p>
          <a:p>
            <a:pPr rtl="0">
              <a:buNone/>
            </a:pPr>
            <a:endParaRPr lang="en-NZ" sz="2400" dirty="0">
              <a:solidFill>
                <a:srgbClr val="7030A0"/>
              </a:solidFill>
            </a:endParaRPr>
          </a:p>
          <a:p>
            <a:pPr rtl="0">
              <a:buNone/>
            </a:pPr>
            <a:r>
              <a:rPr lang="fr" dirty="0">
                <a:solidFill>
                  <a:srgbClr val="7030A0"/>
                </a:solidFill>
              </a:rPr>
              <a:t>Fév. ? 2020</a:t>
            </a:r>
          </a:p>
          <a:p>
            <a:pPr marL="0" indent="0" rtl="0">
              <a:buNone/>
            </a:pPr>
            <a:r>
              <a:rPr lang="fr" dirty="0">
                <a:solidFill>
                  <a:srgbClr val="7030A0"/>
                </a:solidFill>
              </a:rPr>
              <a:t>À partir de 2020</a:t>
            </a:r>
            <a:endParaRPr lang="en-US" dirty="0">
              <a:solidFill>
                <a:srgbClr val="7030A0"/>
              </a:solidFill>
            </a:endParaRPr>
          </a:p>
        </p:txBody>
      </p:sp>
      <p:pic>
        <p:nvPicPr>
          <p:cNvPr id="7" name="Graphic 3" descr="Presentation with bar chart">
            <a:extLst>
              <a:ext uri="{FF2B5EF4-FFF2-40B4-BE49-F238E27FC236}">
                <a16:creationId xmlns:a16="http://schemas.microsoft.com/office/drawing/2014/main" id="{C4FACCD2-4B86-42CF-9531-15FA987A4BF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65459" y="-31376"/>
            <a:ext cx="914400" cy="9144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rtlCol="0">
            <a:normAutofit/>
          </a:bodyPr>
          <a:lstStyle/>
          <a:p>
            <a:pPr rtl="0"/>
            <a:r>
              <a:rPr lang="fr" sz="2800" b="1"/>
              <a:t>Contenu suggéré pour l'atelier</a:t>
            </a:r>
            <a:endParaRPr lang="en-GB" sz="2800" dirty="0"/>
          </a:p>
        </p:txBody>
      </p:sp>
      <p:sp>
        <p:nvSpPr>
          <p:cNvPr id="3" name="Content Placeholder 2"/>
          <p:cNvSpPr>
            <a:spLocks noGrp="1"/>
          </p:cNvSpPr>
          <p:nvPr>
            <p:ph idx="1"/>
          </p:nvPr>
        </p:nvSpPr>
        <p:spPr>
          <a:xfrm>
            <a:off x="228600" y="4267200"/>
            <a:ext cx="8686800" cy="2433145"/>
          </a:xfrm>
        </p:spPr>
        <p:txBody>
          <a:bodyPr rtlCol="0">
            <a:noAutofit/>
          </a:bodyPr>
          <a:lstStyle/>
          <a:p>
            <a:pPr>
              <a:spcBef>
                <a:spcPts val="1200"/>
              </a:spcBef>
              <a:buNone/>
            </a:pPr>
            <a:r>
              <a:rPr lang="fr" sz="2000" b="1" dirty="0"/>
              <a:t>Module 4 :  Renforcement des capacités en cas de crise - </a:t>
            </a:r>
            <a:r>
              <a:rPr lang="fr" sz="2000" dirty="0"/>
              <a:t>Les problèmes psychosociaux, la protection basé sur la communauté, la transformation des conflits, le networking et la connexion</a:t>
            </a:r>
          </a:p>
          <a:p>
            <a:pPr>
              <a:spcBef>
                <a:spcPts val="1200"/>
              </a:spcBef>
              <a:buNone/>
            </a:pPr>
            <a:r>
              <a:rPr lang="fr" sz="2000" b="1" dirty="0"/>
              <a:t>Module 5 :  Traitement des causes </a:t>
            </a:r>
            <a:r>
              <a:rPr lang="en-US" sz="2000" b="1" dirty="0" err="1"/>
              <a:t>fondamentales</a:t>
            </a:r>
            <a:r>
              <a:rPr lang="fr" sz="2000" b="1" dirty="0"/>
              <a:t> des crises</a:t>
            </a:r>
          </a:p>
          <a:p>
            <a:pPr>
              <a:spcBef>
                <a:spcPts val="1200"/>
              </a:spcBef>
              <a:buNone/>
            </a:pPr>
            <a:r>
              <a:rPr lang="fr" sz="2000" b="1" dirty="0"/>
              <a:t>Module 6 :  Activation des systèmes de coordination axés sur la demande</a:t>
            </a:r>
            <a:endParaRPr lang="en-GB" sz="2000" b="1" dirty="0"/>
          </a:p>
          <a:p>
            <a:pPr>
              <a:spcBef>
                <a:spcPts val="1200"/>
              </a:spcBef>
              <a:buNone/>
            </a:pPr>
            <a:r>
              <a:rPr lang="fr" sz="2000" b="1" dirty="0"/>
              <a:t>Module 7 :  Modification des relations institutionnelles</a:t>
            </a:r>
          </a:p>
        </p:txBody>
      </p:sp>
      <p:pic>
        <p:nvPicPr>
          <p:cNvPr id="4" name="Graphic 3" descr="Presentation with bar chart">
            <a:extLst>
              <a:ext uri="{FF2B5EF4-FFF2-40B4-BE49-F238E27FC236}">
                <a16:creationId xmlns:a16="http://schemas.microsoft.com/office/drawing/2014/main" id="{C4FACCD2-4B86-42CF-9531-15FA987A4BF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93741" y="0"/>
            <a:ext cx="914400" cy="914400"/>
          </a:xfrm>
          <a:prstGeom prst="rect">
            <a:avLst/>
          </a:prstGeom>
        </p:spPr>
      </p:pic>
      <p:sp>
        <p:nvSpPr>
          <p:cNvPr id="5" name="Content Placeholder 2">
            <a:extLst>
              <a:ext uri="{FF2B5EF4-FFF2-40B4-BE49-F238E27FC236}">
                <a16:creationId xmlns:a16="http://schemas.microsoft.com/office/drawing/2014/main" id="{E3FE37E2-77E1-4A0C-A4F7-817284F46493}"/>
              </a:ext>
            </a:extLst>
          </p:cNvPr>
          <p:cNvSpPr txBox="1">
            <a:spLocks/>
          </p:cNvSpPr>
          <p:nvPr/>
        </p:nvSpPr>
        <p:spPr>
          <a:xfrm>
            <a:off x="228600" y="609600"/>
            <a:ext cx="8686800" cy="32004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None/>
            </a:pPr>
            <a:r>
              <a:rPr lang="fr" sz="2000" b="1" dirty="0"/>
              <a:t>Module 0 :  Pour commencer, co-concevoir </a:t>
            </a:r>
          </a:p>
          <a:p>
            <a:pPr>
              <a:buFont typeface="Arial" pitchFamily="34" charset="0"/>
              <a:buNone/>
            </a:pPr>
            <a:r>
              <a:rPr lang="fr" sz="2000" b="1" dirty="0"/>
              <a:t>Module 1 :  Présentation des RMC : fondement et pratique émergente</a:t>
            </a:r>
          </a:p>
          <a:p>
            <a:pPr>
              <a:spcBef>
                <a:spcPts val="1800"/>
              </a:spcBef>
              <a:buFont typeface="Arial" pitchFamily="34" charset="0"/>
              <a:buNone/>
            </a:pPr>
            <a:r>
              <a:rPr lang="fr" sz="2000" b="1" dirty="0"/>
              <a:t>Module 2 : </a:t>
            </a:r>
            <a:r>
              <a:rPr lang="en-GB" sz="2000" b="1" dirty="0" err="1"/>
              <a:t>Apprentissage</a:t>
            </a:r>
            <a:r>
              <a:rPr lang="en-GB" sz="2000" b="1" dirty="0"/>
              <a:t> </a:t>
            </a:r>
            <a:r>
              <a:rPr lang="en-GB" sz="2000" b="1" dirty="0" err="1"/>
              <a:t>pratique</a:t>
            </a:r>
            <a:r>
              <a:rPr lang="en-GB" sz="2000" b="1" dirty="0"/>
              <a:t> et </a:t>
            </a:r>
            <a:r>
              <a:rPr lang="en-GB" sz="2000" b="1" dirty="0" err="1"/>
              <a:t>collectif</a:t>
            </a:r>
            <a:r>
              <a:rPr lang="en-GB" sz="2000" b="1" dirty="0"/>
              <a:t> dans les crises (PALC)</a:t>
            </a:r>
            <a:endParaRPr lang="fr" sz="2000" b="1" dirty="0"/>
          </a:p>
          <a:p>
            <a:pPr>
              <a:spcBef>
                <a:spcPts val="1800"/>
              </a:spcBef>
              <a:buFont typeface="Arial" pitchFamily="34" charset="0"/>
              <a:buNone/>
            </a:pPr>
            <a:r>
              <a:rPr lang="fr" sz="2000" b="1" dirty="0"/>
              <a:t>Module 3 :  Microcrédits d'urgence</a:t>
            </a:r>
          </a:p>
          <a:p>
            <a:pPr>
              <a:spcBef>
                <a:spcPts val="1800"/>
              </a:spcBef>
              <a:buFont typeface="Arial" pitchFamily="34" charset="0"/>
              <a:buNone/>
            </a:pPr>
            <a:r>
              <a:rPr lang="fr" sz="2000" b="1" dirty="0"/>
              <a:t>Module 4 :  Renforcement des capacités en cas de crise</a:t>
            </a:r>
          </a:p>
          <a:p>
            <a:pPr marL="893763" indent="0">
              <a:spcBef>
                <a:spcPts val="0"/>
              </a:spcBef>
              <a:buFont typeface="Arial" pitchFamily="34" charset="0"/>
              <a:buNone/>
            </a:pPr>
            <a:r>
              <a:rPr lang="fr" sz="2000" b="1" dirty="0"/>
              <a:t>	</a:t>
            </a:r>
            <a:r>
              <a:rPr lang="fr" sz="2000" dirty="0"/>
              <a:t>y compris le développement organisationnel de base</a:t>
            </a:r>
          </a:p>
          <a:p>
            <a:pPr marL="893763" indent="0">
              <a:spcBef>
                <a:spcPts val="0"/>
              </a:spcBef>
              <a:buFont typeface="Arial" pitchFamily="34" charset="0"/>
              <a:buNone/>
            </a:pPr>
            <a:endParaRPr lang="fr" sz="2000" dirty="0"/>
          </a:p>
        </p:txBody>
      </p:sp>
      <p:sp>
        <p:nvSpPr>
          <p:cNvPr id="6" name="Content Placeholder 2">
            <a:extLst>
              <a:ext uri="{FF2B5EF4-FFF2-40B4-BE49-F238E27FC236}">
                <a16:creationId xmlns:a16="http://schemas.microsoft.com/office/drawing/2014/main" id="{4FF48B37-DA3D-43CE-90F4-9996FA94DB9D}"/>
              </a:ext>
            </a:extLst>
          </p:cNvPr>
          <p:cNvSpPr txBox="1">
            <a:spLocks/>
          </p:cNvSpPr>
          <p:nvPr/>
        </p:nvSpPr>
        <p:spPr>
          <a:xfrm>
            <a:off x="228600" y="3514299"/>
            <a:ext cx="8686800" cy="457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buFont typeface="Arial" pitchFamily="34" charset="0"/>
              <a:buNone/>
            </a:pPr>
            <a:r>
              <a:rPr lang="fr" sz="2000" b="1" dirty="0"/>
              <a:t>Module 8 :  Planification des projets pilotes, suivi et étapes ultérieures</a:t>
            </a:r>
            <a:endParaRPr lang="en-GB"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Programme suggéré</a:t>
            </a:r>
            <a:endParaRPr lang="en-GB" dirty="0"/>
          </a:p>
        </p:txBody>
      </p:sp>
      <p:sp>
        <p:nvSpPr>
          <p:cNvPr id="3" name="Content Placeholder 2"/>
          <p:cNvSpPr>
            <a:spLocks noGrp="1"/>
          </p:cNvSpPr>
          <p:nvPr>
            <p:ph idx="1"/>
          </p:nvPr>
        </p:nvSpPr>
        <p:spPr/>
        <p:txBody>
          <a:bodyPr rtlCol="0">
            <a:normAutofit/>
          </a:bodyPr>
          <a:lstStyle/>
          <a:p>
            <a:pPr>
              <a:buNone/>
            </a:pPr>
            <a:r>
              <a:rPr lang="fr" dirty="0"/>
              <a:t>1</a:t>
            </a:r>
            <a:r>
              <a:rPr lang="fr" baseline="30000" dirty="0"/>
              <a:t>ère</a:t>
            </a:r>
            <a:r>
              <a:rPr lang="fr" dirty="0"/>
              <a:t> session : 	 	8h30-10h30</a:t>
            </a:r>
          </a:p>
          <a:p>
            <a:pPr>
              <a:buNone/>
            </a:pPr>
            <a:r>
              <a:rPr lang="fr" sz="2400" dirty="0"/>
              <a:t> 		 pause café (20 min)</a:t>
            </a:r>
          </a:p>
          <a:p>
            <a:pPr>
              <a:buNone/>
            </a:pPr>
            <a:r>
              <a:rPr lang="fr" dirty="0"/>
              <a:t>2</a:t>
            </a:r>
            <a:r>
              <a:rPr lang="fr" baseline="30000" dirty="0"/>
              <a:t>ème</a:t>
            </a:r>
            <a:r>
              <a:rPr lang="fr" dirty="0"/>
              <a:t> session : 		10h50-12h30</a:t>
            </a:r>
          </a:p>
          <a:p>
            <a:pPr>
              <a:buNone/>
            </a:pPr>
            <a:r>
              <a:rPr lang="fr" sz="2400" dirty="0"/>
              <a:t> 		pause déjeuner (1 heure)</a:t>
            </a:r>
          </a:p>
          <a:p>
            <a:pPr>
              <a:buNone/>
            </a:pPr>
            <a:r>
              <a:rPr lang="fr" sz="3500" dirty="0"/>
              <a:t>3</a:t>
            </a:r>
            <a:r>
              <a:rPr lang="fr" sz="3500" baseline="30000" dirty="0"/>
              <a:t>ème</a:t>
            </a:r>
            <a:r>
              <a:rPr lang="fr" sz="3500" dirty="0"/>
              <a:t> session : 	 	13h30-14h00</a:t>
            </a:r>
          </a:p>
          <a:p>
            <a:pPr>
              <a:buNone/>
            </a:pPr>
            <a:r>
              <a:rPr lang="fr" sz="2400" dirty="0"/>
              <a:t>		 pause café (20 min)</a:t>
            </a:r>
          </a:p>
          <a:p>
            <a:pPr>
              <a:buNone/>
            </a:pPr>
            <a:r>
              <a:rPr lang="fr" dirty="0"/>
              <a:t>4</a:t>
            </a:r>
            <a:r>
              <a:rPr lang="fr" baseline="30000" dirty="0"/>
              <a:t>ème</a:t>
            </a:r>
            <a:r>
              <a:rPr lang="fr" dirty="0"/>
              <a:t> session : 	   	14h20-16h30</a:t>
            </a:r>
          </a:p>
        </p:txBody>
      </p:sp>
      <p:pic>
        <p:nvPicPr>
          <p:cNvPr id="4" name="Graphic 3" descr="Presentation with bar chart">
            <a:extLst>
              <a:ext uri="{FF2B5EF4-FFF2-40B4-BE49-F238E27FC236}">
                <a16:creationId xmlns:a16="http://schemas.microsoft.com/office/drawing/2014/main" id="{C4FACCD2-4B86-42CF-9531-15FA987A4BF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39953" y="92076"/>
            <a:ext cx="914400" cy="9144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Principes de l'atelier</a:t>
            </a:r>
            <a:endParaRPr lang="en-GB" dirty="0"/>
          </a:p>
        </p:txBody>
      </p:sp>
      <p:sp>
        <p:nvSpPr>
          <p:cNvPr id="3" name="Content Placeholder 2"/>
          <p:cNvSpPr>
            <a:spLocks noGrp="1"/>
          </p:cNvSpPr>
          <p:nvPr>
            <p:ph idx="1"/>
          </p:nvPr>
        </p:nvSpPr>
        <p:spPr>
          <a:xfrm>
            <a:off x="304800" y="1371600"/>
            <a:ext cx="8610600" cy="5105400"/>
          </a:xfrm>
        </p:spPr>
        <p:txBody>
          <a:bodyPr rtlCol="0">
            <a:normAutofit fontScale="85000" lnSpcReduction="20000"/>
          </a:bodyPr>
          <a:lstStyle/>
          <a:p>
            <a:pPr rtl="0">
              <a:spcBef>
                <a:spcPts val="0"/>
              </a:spcBef>
              <a:spcAft>
                <a:spcPts val="1200"/>
              </a:spcAft>
            </a:pPr>
            <a:r>
              <a:rPr lang="fr" sz="2800" dirty="0"/>
              <a:t>Nous apprenons tous les uns des autres</a:t>
            </a:r>
          </a:p>
          <a:p>
            <a:pPr rtl="0">
              <a:spcBef>
                <a:spcPts val="0"/>
              </a:spcBef>
              <a:spcAft>
                <a:spcPts val="1200"/>
              </a:spcAft>
            </a:pPr>
            <a:r>
              <a:rPr lang="fr" sz="2800" dirty="0"/>
              <a:t>Un espace sûr pour une réflexion stimulante et nouvelle</a:t>
            </a:r>
            <a:endParaRPr lang="en-US" sz="2800" dirty="0"/>
          </a:p>
          <a:p>
            <a:pPr rtl="0">
              <a:spcBef>
                <a:spcPts val="0"/>
              </a:spcBef>
              <a:spcAft>
                <a:spcPts val="1200"/>
              </a:spcAft>
            </a:pPr>
            <a:r>
              <a:rPr lang="fr" sz="2800" dirty="0"/>
              <a:t>Développer ensemble de nouvelles approches de RMC : co-conception</a:t>
            </a:r>
          </a:p>
          <a:p>
            <a:pPr rtl="0">
              <a:spcBef>
                <a:spcPts val="0"/>
              </a:spcBef>
              <a:spcAft>
                <a:spcPts val="1200"/>
              </a:spcAft>
            </a:pPr>
            <a:r>
              <a:rPr lang="fr" sz="2800" dirty="0"/>
              <a:t>Pas un expert ou un leader : nous avons tous une expertise différente, nous sommes tous des leaders de processus différents</a:t>
            </a:r>
          </a:p>
          <a:p>
            <a:pPr rtl="0">
              <a:spcBef>
                <a:spcPts val="0"/>
              </a:spcBef>
              <a:spcAft>
                <a:spcPts val="1200"/>
              </a:spcAft>
            </a:pPr>
            <a:r>
              <a:rPr lang="fr" sz="2800" dirty="0"/>
              <a:t>Notre défi collectif est de savoir comment optimiser cette expertise et ce potentiel de leadership en chacun de nous….</a:t>
            </a:r>
          </a:p>
          <a:p>
            <a:pPr rtl="0">
              <a:spcBef>
                <a:spcPts val="0"/>
              </a:spcBef>
              <a:spcAft>
                <a:spcPts val="1200"/>
              </a:spcAft>
            </a:pPr>
            <a:r>
              <a:rPr lang="fr" sz="2800" dirty="0"/>
              <a:t>L'atelier doit être axé sur la demande – continuez de vérifier qu'il répond aux besoins avec des systèmes de retour d'information solides pour les animateurs</a:t>
            </a:r>
            <a:endParaRPr lang="en-US" sz="2800" dirty="0"/>
          </a:p>
          <a:p>
            <a:pPr rtl="0">
              <a:spcBef>
                <a:spcPts val="0"/>
              </a:spcBef>
              <a:spcAft>
                <a:spcPts val="1200"/>
              </a:spcAft>
            </a:pPr>
            <a:r>
              <a:rPr lang="fr" sz="2800" dirty="0"/>
              <a:t>Récapitulatif quotidien (tous les matins)</a:t>
            </a:r>
          </a:p>
          <a:p>
            <a:pPr marL="0" indent="0" rtl="0">
              <a:spcBef>
                <a:spcPts val="0"/>
              </a:spcBef>
              <a:spcAft>
                <a:spcPts val="1200"/>
              </a:spcAft>
              <a:buNone/>
            </a:pPr>
            <a:endParaRPr lang="en-US" dirty="0"/>
          </a:p>
        </p:txBody>
      </p:sp>
      <p:pic>
        <p:nvPicPr>
          <p:cNvPr id="4" name="Graphic 3" descr="Presentation with bar chart">
            <a:extLst>
              <a:ext uri="{FF2B5EF4-FFF2-40B4-BE49-F238E27FC236}">
                <a16:creationId xmlns:a16="http://schemas.microsoft.com/office/drawing/2014/main" id="{C4FACCD2-4B86-42CF-9531-15FA987A4BF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9600" y="58271"/>
            <a:ext cx="914400" cy="9144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Règles de base</a:t>
            </a:r>
            <a:endParaRPr lang="en-GB" dirty="0"/>
          </a:p>
        </p:txBody>
      </p:sp>
      <p:sp>
        <p:nvSpPr>
          <p:cNvPr id="3" name="Content Placeholder 2"/>
          <p:cNvSpPr>
            <a:spLocks noGrp="1"/>
          </p:cNvSpPr>
          <p:nvPr>
            <p:ph idx="1"/>
          </p:nvPr>
        </p:nvSpPr>
        <p:spPr/>
        <p:txBody>
          <a:bodyPr rtlCol="0"/>
          <a:lstStyle/>
          <a:p>
            <a:pPr rtl="0"/>
            <a:endParaRPr lang="en-GB"/>
          </a:p>
        </p:txBody>
      </p:sp>
      <p:pic>
        <p:nvPicPr>
          <p:cNvPr id="4" name="Graphic 3" descr="Customer review">
            <a:extLst>
              <a:ext uri="{FF2B5EF4-FFF2-40B4-BE49-F238E27FC236}">
                <a16:creationId xmlns:a16="http://schemas.microsoft.com/office/drawing/2014/main" id="{4F1FA371-2FC2-4108-8EA0-EC35C932C1C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0635" y="13447"/>
            <a:ext cx="914400" cy="9144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Avant de continuer...</a:t>
            </a:r>
            <a:endParaRPr lang="en-GB" dirty="0"/>
          </a:p>
        </p:txBody>
      </p:sp>
      <p:sp>
        <p:nvSpPr>
          <p:cNvPr id="3" name="Content Placeholder 2"/>
          <p:cNvSpPr>
            <a:spLocks noGrp="1"/>
          </p:cNvSpPr>
          <p:nvPr>
            <p:ph idx="1"/>
          </p:nvPr>
        </p:nvSpPr>
        <p:spPr/>
        <p:txBody>
          <a:bodyPr rtlCol="0">
            <a:normAutofit fontScale="92500" lnSpcReduction="10000"/>
          </a:bodyPr>
          <a:lstStyle/>
          <a:p>
            <a:pPr rtl="0"/>
            <a:r>
              <a:rPr lang="fr" dirty="0"/>
              <a:t>Procédures d'évacuation</a:t>
            </a:r>
          </a:p>
          <a:p>
            <a:pPr rtl="0"/>
            <a:r>
              <a:rPr lang="fr" dirty="0"/>
              <a:t>Où sont les toilettes ?</a:t>
            </a:r>
          </a:p>
          <a:p>
            <a:pPr rtl="0"/>
            <a:r>
              <a:rPr lang="fr" dirty="0"/>
              <a:t>Vérifiez si quelqu'un a besoin d'aide supplémentaire</a:t>
            </a:r>
          </a:p>
          <a:p>
            <a:pPr rtl="0"/>
            <a:r>
              <a:rPr lang="fr" dirty="0"/>
              <a:t>Les PowerPoints sont-ils lisibles par tous ?</a:t>
            </a:r>
          </a:p>
          <a:p>
            <a:pPr rtl="0"/>
            <a:r>
              <a:rPr lang="fr" dirty="0"/>
              <a:t>Les niveaux sonores sont-ils corrects ?</a:t>
            </a:r>
          </a:p>
          <a:p>
            <a:pPr rtl="0"/>
            <a:r>
              <a:rPr lang="fr" dirty="0"/>
              <a:t>La langue est-elle correcte ?</a:t>
            </a:r>
          </a:p>
          <a:p>
            <a:pPr rtl="0"/>
            <a:r>
              <a:rPr lang="fr" dirty="0"/>
              <a:t>Une autre sensibilité culturelle ?</a:t>
            </a:r>
          </a:p>
          <a:p>
            <a:pPr rtl="0"/>
            <a:r>
              <a:rPr lang="fr" i="1" dirty="0"/>
              <a:t>Dîners, frais supplémentaires, entretien, etc.</a:t>
            </a:r>
            <a:endParaRPr lang="en-US" i="1" dirty="0"/>
          </a:p>
        </p:txBody>
      </p:sp>
      <p:pic>
        <p:nvPicPr>
          <p:cNvPr id="4" name="Graphic 3" descr="Presentation with bar chart">
            <a:extLst>
              <a:ext uri="{FF2B5EF4-FFF2-40B4-BE49-F238E27FC236}">
                <a16:creationId xmlns:a16="http://schemas.microsoft.com/office/drawing/2014/main" id="{C4FACCD2-4B86-42CF-9531-15FA987A4BF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93741" y="94129"/>
            <a:ext cx="914400" cy="9144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Module 1 : Présentation de la RMC</a:t>
            </a:r>
            <a:endParaRPr lang="en-US" dirty="0"/>
          </a:p>
        </p:txBody>
      </p:sp>
      <p:sp>
        <p:nvSpPr>
          <p:cNvPr id="3" name="Content Placeholder 2"/>
          <p:cNvSpPr>
            <a:spLocks noGrp="1"/>
          </p:cNvSpPr>
          <p:nvPr>
            <p:ph idx="1"/>
          </p:nvPr>
        </p:nvSpPr>
        <p:spPr/>
        <p:txBody>
          <a:bodyPr rtlCol="0">
            <a:normAutofit/>
          </a:bodyPr>
          <a:lstStyle/>
          <a:p>
            <a:pPr lvl="0" rtl="0"/>
            <a:r>
              <a:rPr lang="fr" sz="2400" dirty="0"/>
              <a:t>Pourquoi soutenir les réponses menées par les communautés en cas de crises ? Concepts clés, définitions, termes</a:t>
            </a:r>
            <a:endParaRPr lang="en-US" sz="2400" dirty="0"/>
          </a:p>
          <a:p>
            <a:pPr lvl="0" rtl="0"/>
            <a:r>
              <a:rPr lang="fr" sz="2400" dirty="0"/>
              <a:t>La RMC en tant que complément à la réponse humanitaire menée depuis l'extérieur</a:t>
            </a:r>
            <a:endParaRPr lang="en-US" sz="2400" dirty="0"/>
          </a:p>
          <a:p>
            <a:pPr lvl="0" rtl="0"/>
            <a:r>
              <a:rPr lang="fr" sz="2400" dirty="0"/>
              <a:t>Identifier les composants d'une pratique émergente pour la RMC</a:t>
            </a:r>
            <a:endParaRPr lang="en-US" sz="2400" dirty="0"/>
          </a:p>
          <a:p>
            <a:pPr lvl="0" rtl="0"/>
            <a:r>
              <a:rPr lang="fr" sz="2400" dirty="0"/>
              <a:t>Bien-être et rôle clé des questions psychosociales et des moyens de subsistance</a:t>
            </a:r>
            <a:endParaRPr lang="en-US" sz="2400" dirty="0"/>
          </a:p>
          <a:p>
            <a:pPr rtl="0"/>
            <a:endParaRPr lang="en-US" sz="2000" dirty="0"/>
          </a:p>
        </p:txBody>
      </p:sp>
      <p:pic>
        <p:nvPicPr>
          <p:cNvPr id="4" name="Graphic 3" descr="Presentation with bar chart">
            <a:extLst>
              <a:ext uri="{FF2B5EF4-FFF2-40B4-BE49-F238E27FC236}">
                <a16:creationId xmlns:a16="http://schemas.microsoft.com/office/drawing/2014/main" id="{C4FACCD2-4B86-42CF-9531-15FA987A4BF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65459" y="-68262"/>
            <a:ext cx="914400" cy="9144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1544</Words>
  <Application>Microsoft Office PowerPoint</Application>
  <PresentationFormat>On-screen Show (4:3)</PresentationFormat>
  <Paragraphs>298</Paragraphs>
  <Slides>27</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Times New Roman</vt:lpstr>
      <vt:lpstr>Office Theme</vt:lpstr>
      <vt:lpstr>  Soutenir les réponses aux crises menées par la communauté (survivants)   ... changer notre façon de réagir aux urgences « humanitaires »   (PaP, Haiti 17-19 June 2019)   </vt:lpstr>
      <vt:lpstr>Objectifs de l'atelier de co-conception et de formation </vt:lpstr>
      <vt:lpstr>Principales étapes du processus de co-conception</vt:lpstr>
      <vt:lpstr>Contenu suggéré pour l'atelier</vt:lpstr>
      <vt:lpstr>Programme suggéré</vt:lpstr>
      <vt:lpstr>Principes de l'atelier</vt:lpstr>
      <vt:lpstr>Règles de base</vt:lpstr>
      <vt:lpstr>Avant de continuer...</vt:lpstr>
      <vt:lpstr>Module 1 : Présentation de la RMC</vt:lpstr>
      <vt:lpstr>Sources d'inspiration, d'apprentissage, de soutien</vt:lpstr>
      <vt:lpstr>Apprendre des exemples de réponses menées localement  :</vt:lpstr>
      <vt:lpstr>Quelles sont les caractéristiques des réponses menées  par les communautés lorsque l’aide extérieure est absente (c’est-à-dire quelles sont les actions positives et négatives des populations locales pendant une crise quand il n’y a pas de soutien externe) ?</vt:lpstr>
      <vt:lpstr>Que pensent les personnes touchées par la crise de l'aide humanitaire menée de puis l'extérieur ?  </vt:lpstr>
      <vt:lpstr>Qui sont les intervenants les plus importants en cas de crise ?</vt:lpstr>
      <vt:lpstr>Définitions </vt:lpstr>
      <vt:lpstr>Problèmes fondamentaux et termes 1 : Résilience</vt:lpstr>
      <vt:lpstr>PowerPoint Presentation</vt:lpstr>
      <vt:lpstr>PowerPoint Presentation</vt:lpstr>
      <vt:lpstr>PowerPoint Presentation</vt:lpstr>
      <vt:lpstr>Avantages émergents du renforcement des premiers intervenants</vt:lpstr>
      <vt:lpstr>PowerPoint Presentation</vt:lpstr>
      <vt:lpstr>Risques, défis</vt:lpstr>
      <vt:lpstr>Soutenir les réponses aux crises menées par les communautés (menées par les survivants)  RMC</vt:lpstr>
      <vt:lpstr>Objectif des approches de RMC</vt:lpstr>
      <vt:lpstr>PowerPoint Presentation</vt:lpstr>
      <vt:lpstr>VIDEO</vt:lpstr>
      <vt:lpstr>Contenu suggéré pour l'atelier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2019-02-11T09:19:14Z</dcterms:created>
  <dcterms:modified xsi:type="dcterms:W3CDTF">2019-06-17T00:34:11Z</dcterms:modified>
</cp:coreProperties>
</file>