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16"/>
  </p:notesMasterIdLst>
  <p:sldIdLst>
    <p:sldId id="256" r:id="rId2"/>
    <p:sldId id="257" r:id="rId3"/>
    <p:sldId id="259" r:id="rId4"/>
    <p:sldId id="258" r:id="rId5"/>
    <p:sldId id="262" r:id="rId6"/>
    <p:sldId id="260" r:id="rId7"/>
    <p:sldId id="263" r:id="rId8"/>
    <p:sldId id="261" r:id="rId9"/>
    <p:sldId id="264" r:id="rId10"/>
    <p:sldId id="268" r:id="rId11"/>
    <p:sldId id="267" r:id="rId12"/>
    <p:sldId id="265" r:id="rId13"/>
    <p:sldId id="266" r:id="rId14"/>
    <p:sldId id="269" r:id="rId15"/>
  </p:sldIdLst>
  <p:sldSz cx="9144000" cy="6858000" type="screen4x3"/>
  <p:notesSz cx="6858000" cy="9144000"/>
  <p:defaultTextStyle>
    <a:defPPr rtl="0">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3656" autoAdjust="0"/>
  </p:normalViewPr>
  <p:slideViewPr>
    <p:cSldViewPr>
      <p:cViewPr varScale="1">
        <p:scale>
          <a:sx n="85" d="100"/>
          <a:sy n="85" d="100"/>
        </p:scale>
        <p:origin x="-2364"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2" d="100"/>
          <a:sy n="52" d="100"/>
        </p:scale>
        <p:origin x="-2808"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rtl="0"/>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rtl="0"/>
            <a:r>
              <a:rPr lang="en-US"/>
              <a:t>11/21/2018</a:t>
            </a: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rtl="0"/>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rtl="0"/>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rtl="0"/>
            <a:fld id="{54DCB526-3B1A-4C72-BF9C-D54D6E700032}" type="slidenum">
              <a:rPr lang="en-US" smtClean="0"/>
              <a:pPr/>
              <a:t>‹#›</a:t>
            </a:fld>
            <a:endParaRPr lang="en-US"/>
          </a:p>
        </p:txBody>
      </p:sp>
    </p:spTree>
    <p:extLst>
      <p:ext uri="{BB962C8B-B14F-4D97-AF65-F5344CB8AC3E}">
        <p14:creationId xmlns:p14="http://schemas.microsoft.com/office/powerpoint/2010/main" val="31720665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a:bodyPr>
          <a:lstStyle/>
          <a:p>
            <a:pPr rtl="0"/>
            <a:r>
              <a:rPr lang="en-US" smtClean="0"/>
              <a:t>   </a:t>
            </a:r>
            <a:endParaRPr lang="en-US" dirty="0"/>
          </a:p>
        </p:txBody>
      </p:sp>
      <p:sp>
        <p:nvSpPr>
          <p:cNvPr id="4" name="Slide Number Placeholder 3"/>
          <p:cNvSpPr>
            <a:spLocks noGrp="1"/>
          </p:cNvSpPr>
          <p:nvPr>
            <p:ph type="sldNum" sz="quarter" idx="10"/>
          </p:nvPr>
        </p:nvSpPr>
        <p:spPr/>
        <p:txBody>
          <a:bodyPr rtlCol="0"/>
          <a:lstStyle/>
          <a:p>
            <a:pPr rtl="0"/>
            <a:fld id="{54DCB526-3B1A-4C72-BF9C-D54D6E700032}"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a:bodyPr>
          <a:lstStyle/>
          <a:p>
            <a:pPr rtl="0"/>
            <a:endParaRPr lang="en-US"/>
          </a:p>
        </p:txBody>
      </p:sp>
      <p:sp>
        <p:nvSpPr>
          <p:cNvPr id="4" name="Slide Number Placeholder 3"/>
          <p:cNvSpPr>
            <a:spLocks noGrp="1"/>
          </p:cNvSpPr>
          <p:nvPr>
            <p:ph type="sldNum" sz="quarter" idx="10"/>
          </p:nvPr>
        </p:nvSpPr>
        <p:spPr/>
        <p:txBody>
          <a:bodyPr rtlCol="0"/>
          <a:lstStyle/>
          <a:p>
            <a:pPr rtl="0"/>
            <a:fld id="{54DCB526-3B1A-4C72-BF9C-D54D6E700032}" type="slidenum">
              <a:rPr lang="en-US" smtClean="0"/>
              <a:pPr/>
              <a:t>12</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a:bodyPr>
          <a:lstStyle/>
          <a:p>
            <a:pPr rtl="0"/>
            <a:endParaRPr lang="en-US" dirty="0"/>
          </a:p>
        </p:txBody>
      </p:sp>
      <p:sp>
        <p:nvSpPr>
          <p:cNvPr id="4" name="Slide Number Placeholder 3"/>
          <p:cNvSpPr>
            <a:spLocks noGrp="1"/>
          </p:cNvSpPr>
          <p:nvPr>
            <p:ph type="sldNum" sz="quarter" idx="10"/>
          </p:nvPr>
        </p:nvSpPr>
        <p:spPr/>
        <p:txBody>
          <a:bodyPr rtlCol="0"/>
          <a:lstStyle/>
          <a:p>
            <a:pPr rtl="0"/>
            <a:fld id="{54DCB526-3B1A-4C72-BF9C-D54D6E700032}" type="slidenum">
              <a:rPr lang="en-US" smtClean="0"/>
              <a:pPr/>
              <a:t>13</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rtl="0"/>
            <a:fld id="{54DCB526-3B1A-4C72-BF9C-D54D6E700032}" type="slidenum">
              <a:rPr lang="en-US" smtClean="0"/>
              <a:pPr rtl="0"/>
              <a:t>14</a:t>
            </a:fld>
            <a:endParaRPr lang="en-US"/>
          </a:p>
        </p:txBody>
      </p:sp>
    </p:spTree>
    <p:extLst>
      <p:ext uri="{BB962C8B-B14F-4D97-AF65-F5344CB8AC3E}">
        <p14:creationId xmlns:p14="http://schemas.microsoft.com/office/powerpoint/2010/main" val="14558187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a:bodyPr>
          <a:lstStyle/>
          <a:p>
            <a:pPr marL="228600" indent="-228600" rtl="0">
              <a:buFont typeface="+mj-lt"/>
              <a:buAutoNum type="arabicPeriod"/>
            </a:pPr>
            <a:r>
              <a:rPr lang="fr" dirty="0"/>
              <a:t>Suppose que vous avez tous un niveau de compréhension plus élevé du fondement de la raison (</a:t>
            </a:r>
            <a:r>
              <a:rPr lang="fr" b="1" dirty="0"/>
              <a:t>pourquoi</a:t>
            </a:r>
            <a:r>
              <a:rPr lang="fr" dirty="0"/>
              <a:t>) et des compétences, capacités, etc. concernant la manière dont (</a:t>
            </a:r>
            <a:r>
              <a:rPr lang="fr" b="1" dirty="0"/>
              <a:t>comment</a:t>
            </a:r>
            <a:r>
              <a:rPr lang="fr" dirty="0"/>
              <a:t>) les communautés touchées par la crise pourraient être davantage impliquées dans la gestion de l'utilisation de l'aide en cas d'urgence. Donc </a:t>
            </a:r>
            <a:r>
              <a:rPr lang="fr" b="1" dirty="0"/>
              <a:t>« supplémentaire »</a:t>
            </a:r>
            <a:r>
              <a:rPr lang="fr" dirty="0"/>
              <a:t>.  </a:t>
            </a:r>
            <a:endParaRPr lang="en-NZ" b="0" baseline="0" dirty="0"/>
          </a:p>
          <a:p>
            <a:pPr marL="228600" indent="-228600" rtl="0">
              <a:buFont typeface="+mj-lt"/>
              <a:buAutoNum type="arabicPeriod"/>
            </a:pPr>
            <a:r>
              <a:rPr lang="fr" b="0" dirty="0"/>
              <a:t>… et le même point fondamental que nous soulignons partout – nous n'essayons pas de produire un manuel définitif ici, car nous savons qu’il reste encore du travail.  </a:t>
            </a:r>
            <a:endParaRPr lang="en-NZ" b="1" baseline="0" dirty="0"/>
          </a:p>
          <a:p>
            <a:pPr marL="228600" indent="-228600" rtl="0">
              <a:buFont typeface="+mj-lt"/>
              <a:buAutoNum type="arabicPeriod"/>
            </a:pPr>
            <a:r>
              <a:rPr lang="fr" b="0" dirty="0"/>
              <a:t>Cela signifie également que nous pouvons faire la ToT au moment où nous avons en besoin lorsque nous effectuons une formation simple : vous allez en apprendre de plus en plus et vous avancez plus vite. Également tout en anglais, donc pas de traduction. Donc, je pense que nous pouvons faire un ToT pour une formation de 5,5 jours en seulement 5 jours. Sachez également que vous êtes des personnes occupées par d’autres engagements et qu’il faut donc essayer de limiter le temps à 6 heures par jour… ? Ainsi...</a:t>
            </a:r>
          </a:p>
          <a:p>
            <a:pPr marL="228600" indent="-228600" rtl="0">
              <a:buFont typeface="+mj-lt"/>
              <a:buAutoNum type="arabicPeriod"/>
            </a:pPr>
            <a:r>
              <a:rPr lang="fr" b="0" dirty="0"/>
              <a:t>Pour former les autres, vous devez être sûr de pourvoir l’animer vous-même – les objectifs 1 et 2 (pourquoi, quoi et comment) de cet atelier sont en réalité les mêmes que pour les ateliers de co-conception/formation que vous animerez vous-même à l’avenir.</a:t>
            </a:r>
            <a:endParaRPr lang="en-US" b="0" dirty="0"/>
          </a:p>
        </p:txBody>
      </p:sp>
      <p:sp>
        <p:nvSpPr>
          <p:cNvPr id="4" name="Slide Number Placeholder 3"/>
          <p:cNvSpPr>
            <a:spLocks noGrp="1"/>
          </p:cNvSpPr>
          <p:nvPr>
            <p:ph type="sldNum" sz="quarter" idx="10"/>
          </p:nvPr>
        </p:nvSpPr>
        <p:spPr/>
        <p:txBody>
          <a:bodyPr rtlCol="0"/>
          <a:lstStyle/>
          <a:p>
            <a:pPr rtl="0"/>
            <a:fld id="{54DCB526-3B1A-4C72-BF9C-D54D6E700032}"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a:bodyPr>
          <a:lstStyle/>
          <a:p>
            <a:pPr marL="228600" indent="-228600" rtl="0">
              <a:buFont typeface="+mj-lt"/>
              <a:buAutoNum type="arabicPeriod"/>
            </a:pPr>
            <a:r>
              <a:rPr lang="fr"/>
              <a:t>Est-ce raisonnable ? Début et fin anticipée – ou début et fin plus tard ? I’m on Aotearoa time…. so I could even do ant time!</a:t>
            </a:r>
          </a:p>
          <a:p>
            <a:pPr marL="228600" indent="-228600" rtl="0">
              <a:buFont typeface="+mj-lt"/>
              <a:buAutoNum type="arabicPeriod"/>
            </a:pPr>
            <a:r>
              <a:rPr lang="fr"/>
              <a:t>Séances en soirée... si souhaitées ?</a:t>
            </a:r>
          </a:p>
          <a:p>
            <a:pPr marL="228600" indent="-228600" rtl="0">
              <a:buFont typeface="+mj-lt"/>
              <a:buAutoNum type="arabicPeriod"/>
            </a:pPr>
            <a:r>
              <a:rPr lang="fr"/>
              <a:t>Ok – retour à la façon d’effectuer la ToT</a:t>
            </a:r>
            <a:endParaRPr lang="en-US" dirty="0"/>
          </a:p>
        </p:txBody>
      </p:sp>
      <p:sp>
        <p:nvSpPr>
          <p:cNvPr id="4" name="Slide Number Placeholder 3"/>
          <p:cNvSpPr>
            <a:spLocks noGrp="1"/>
          </p:cNvSpPr>
          <p:nvPr>
            <p:ph type="sldNum" sz="quarter" idx="10"/>
          </p:nvPr>
        </p:nvSpPr>
        <p:spPr/>
        <p:txBody>
          <a:bodyPr rtlCol="0"/>
          <a:lstStyle/>
          <a:p>
            <a:pPr rtl="0"/>
            <a:fld id="{54DCB526-3B1A-4C72-BF9C-D54D6E700032}"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fontScale="85000" lnSpcReduction="20000"/>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 dirty="0"/>
              <a:t>L’approche fondamentale consistera à vous familiariser avec le modèle de base d’atelier de co-conception/formation qui a évolué jusqu’à présent. C’est peut-être le meilleur moyen pour vous de comprendre la pratique et son application pour les RMC ET d’observer comment nous avons organisé des ateliers de formation jusqu’à aujourd’hui.  Cependant, nous devrons également prendre un peu plus de temps sur le processus de co-conception/formation lui-même. Donc, la plupart du temps, je serai l’animateur d'un atelier de co-conception/formation et vous serez les participants de cet atelier, mais peut-être 25 % ? Au moment où je mettrai mon chapeau ToT et vous vos chapeaux de formateur, nous critiquerons l’approche de formation elle-même et verrons comment faire mieux. </a:t>
            </a:r>
          </a:p>
          <a:p>
            <a:pPr marL="0" marR="0" indent="0" algn="l" defTabSz="914400" rtl="0" eaLnBrk="1" fontAlgn="auto" latinLnBrk="0" hangingPunct="1">
              <a:lnSpc>
                <a:spcPct val="100000"/>
              </a:lnSpc>
              <a:spcBef>
                <a:spcPts val="0"/>
              </a:spcBef>
              <a:spcAft>
                <a:spcPts val="0"/>
              </a:spcAft>
              <a:buClrTx/>
              <a:buSzTx/>
              <a:buFontTx/>
              <a:buNone/>
              <a:tabLst/>
              <a:defRPr/>
            </a:pPr>
            <a:endParaRPr lang="en-NZ"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fr" dirty="0"/>
              <a:t>L’agenda que vous avez, le guide du formateur que vous avez, les points de contrôle, les documents à distribuer sont autant de choses que vous pouvez utiliser pour animer votre propre atelier de co-conception.  À mesure que nous parcourrons chaque module, nous prendrons le temps nécessaire pour passer en revue la séance et l’approche de formation utilisée. Nous veillerons également à ce que, le jour 5, nous ayons le temps de revenir sur l’ensemble du programme et de procéder à un examen critique. </a:t>
            </a:r>
          </a:p>
          <a:p>
            <a:pPr marL="0" marR="0" indent="0" algn="l" defTabSz="914400" rtl="0" eaLnBrk="1" fontAlgn="auto" latinLnBrk="0" hangingPunct="1">
              <a:lnSpc>
                <a:spcPct val="100000"/>
              </a:lnSpc>
              <a:spcBef>
                <a:spcPts val="0"/>
              </a:spcBef>
              <a:spcAft>
                <a:spcPts val="0"/>
              </a:spcAft>
              <a:buClrTx/>
              <a:buSzTx/>
              <a:buFontTx/>
              <a:buNone/>
              <a:tabLst/>
              <a:defRPr/>
            </a:pPr>
            <a:endParaRPr lang="en-NZ"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fr" dirty="0"/>
              <a:t>Je pensais trouver un chapeau de ToT</a:t>
            </a:r>
            <a:endParaRPr lang="en-NZ" dirty="0"/>
          </a:p>
          <a:p>
            <a:pPr marL="0" marR="0" indent="0" algn="l" defTabSz="914400" rtl="0" eaLnBrk="1" fontAlgn="auto" latinLnBrk="0" hangingPunct="1">
              <a:lnSpc>
                <a:spcPct val="100000"/>
              </a:lnSpc>
              <a:spcBef>
                <a:spcPts val="0"/>
              </a:spcBef>
              <a:spcAft>
                <a:spcPts val="0"/>
              </a:spcAft>
              <a:buClrTx/>
              <a:buSzTx/>
              <a:buFontTx/>
              <a:buNone/>
              <a:tabLst/>
              <a:defRPr/>
            </a:pPr>
            <a:endParaRPr lang="en-NZ" b="1" dirty="0"/>
          </a:p>
          <a:p>
            <a:pPr marL="0" marR="0" indent="0" algn="l" defTabSz="914400" rtl="0" eaLnBrk="1" fontAlgn="auto" latinLnBrk="0" hangingPunct="1">
              <a:lnSpc>
                <a:spcPct val="100000"/>
              </a:lnSpc>
              <a:spcBef>
                <a:spcPts val="0"/>
              </a:spcBef>
              <a:spcAft>
                <a:spcPts val="0"/>
              </a:spcAft>
              <a:buClrTx/>
              <a:buSzTx/>
              <a:buFontTx/>
              <a:buNone/>
              <a:tabLst/>
              <a:defRPr/>
            </a:pPr>
            <a:r>
              <a:rPr lang="fr" b="1" dirty="0"/>
              <a:t>Donc, ce premier préambule ne fait pas partie de votre programme… ni des séances de « temps mort » que nous ferons tout au long de l'atelier. Vous aurez une double identité… (montrer la diapositive) </a:t>
            </a:r>
            <a:r>
              <a:rPr lang="fr" b="0" dirty="0"/>
              <a:t>Je vais essayer de gérer le temps nécessaire pour bien équilibrer la balance, mais vous aurez plein d’occasions de corriger le cours au fur et à mesure que nous progresserons. </a:t>
            </a:r>
          </a:p>
          <a:p>
            <a:pPr marL="0" marR="0" indent="0" algn="l" defTabSz="914400" rtl="0" eaLnBrk="1" fontAlgn="auto" latinLnBrk="0" hangingPunct="1">
              <a:lnSpc>
                <a:spcPct val="100000"/>
              </a:lnSpc>
              <a:spcBef>
                <a:spcPts val="0"/>
              </a:spcBef>
              <a:spcAft>
                <a:spcPts val="0"/>
              </a:spcAft>
              <a:buClrTx/>
              <a:buSzTx/>
              <a:buFontTx/>
              <a:buNone/>
              <a:tabLst/>
              <a:defRPr/>
            </a:pPr>
            <a:r>
              <a:rPr lang="fr" b="0" dirty="0"/>
              <a:t>Ainsi, en tant que participants, vous pouvez à tout moment vous arrêter et poser des questions sur la pratique proposée des RMC, discuter des alternatives, introduire vos propres composants, l’enrichir, etc. – comme le feront les participants aux ateliers que vous animerez. Il s’agit du processus de co-conception.</a:t>
            </a:r>
          </a:p>
          <a:p>
            <a:pPr marL="0" marR="0" indent="0" algn="l" defTabSz="914400" rtl="0" eaLnBrk="1" fontAlgn="auto" latinLnBrk="0" hangingPunct="1">
              <a:lnSpc>
                <a:spcPct val="100000"/>
              </a:lnSpc>
              <a:spcBef>
                <a:spcPts val="0"/>
              </a:spcBef>
              <a:spcAft>
                <a:spcPts val="0"/>
              </a:spcAft>
              <a:buClrTx/>
              <a:buSzTx/>
              <a:buFontTx/>
              <a:buNone/>
              <a:tabLst/>
              <a:defRPr/>
            </a:pPr>
            <a:r>
              <a:rPr lang="fr" b="0" dirty="0"/>
              <a:t>Mais dans cet atelier, vous pouvez également appeler un formateur </a:t>
            </a:r>
          </a:p>
          <a:p>
            <a:pPr marL="0" marR="0" indent="0" algn="l" defTabSz="914400" rtl="0" eaLnBrk="1" fontAlgn="auto" latinLnBrk="0" hangingPunct="1">
              <a:lnSpc>
                <a:spcPct val="100000"/>
              </a:lnSpc>
              <a:spcBef>
                <a:spcPts val="0"/>
              </a:spcBef>
              <a:spcAft>
                <a:spcPts val="0"/>
              </a:spcAft>
              <a:buClrTx/>
              <a:buSzTx/>
              <a:buFontTx/>
              <a:buNone/>
              <a:tabLst/>
              <a:defRPr/>
            </a:pPr>
            <a:endParaRPr lang="en-NZ" b="0" baseline="0" dirty="0"/>
          </a:p>
          <a:p>
            <a:pPr marL="0" marR="0" indent="0" algn="l" defTabSz="914400" rtl="0" eaLnBrk="1" fontAlgn="auto" latinLnBrk="0" hangingPunct="1">
              <a:lnSpc>
                <a:spcPct val="100000"/>
              </a:lnSpc>
              <a:spcBef>
                <a:spcPts val="0"/>
              </a:spcBef>
              <a:spcAft>
                <a:spcPts val="0"/>
              </a:spcAft>
              <a:buClrTx/>
              <a:buSzTx/>
              <a:buFontTx/>
              <a:buNone/>
              <a:tabLst/>
              <a:defRPr/>
            </a:pPr>
            <a:endParaRPr lang="en-NZ" b="0"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fr" b="0" dirty="0"/>
              <a:t>Ce qui nous amène au terme : ToT pas très précis…</a:t>
            </a:r>
            <a:endParaRPr lang="en-US" b="1" dirty="0"/>
          </a:p>
          <a:p>
            <a:pPr rtl="0"/>
            <a:endParaRPr lang="en-US" dirty="0"/>
          </a:p>
        </p:txBody>
      </p:sp>
      <p:sp>
        <p:nvSpPr>
          <p:cNvPr id="4" name="Slide Number Placeholder 3"/>
          <p:cNvSpPr>
            <a:spLocks noGrp="1"/>
          </p:cNvSpPr>
          <p:nvPr>
            <p:ph type="sldNum" sz="quarter" idx="10"/>
          </p:nvPr>
        </p:nvSpPr>
        <p:spPr/>
        <p:txBody>
          <a:bodyPr rtlCol="0"/>
          <a:lstStyle/>
          <a:p>
            <a:pPr rtl="0"/>
            <a:fld id="{54DCB526-3B1A-4C72-BF9C-D54D6E700032}"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a:bodyPr>
          <a:lstStyle/>
          <a:p>
            <a:pPr rtl="0"/>
            <a:r>
              <a:rPr lang="fr"/>
              <a:t>Après chaque module ou sous-module (séance), nous nous arrêterons pour réfléchir</a:t>
            </a:r>
            <a:endParaRPr lang="en-US" dirty="0"/>
          </a:p>
        </p:txBody>
      </p:sp>
      <p:sp>
        <p:nvSpPr>
          <p:cNvPr id="4" name="Slide Number Placeholder 3"/>
          <p:cNvSpPr>
            <a:spLocks noGrp="1"/>
          </p:cNvSpPr>
          <p:nvPr>
            <p:ph type="sldNum" sz="quarter" idx="10"/>
          </p:nvPr>
        </p:nvSpPr>
        <p:spPr/>
        <p:txBody>
          <a:bodyPr rtlCol="0"/>
          <a:lstStyle/>
          <a:p>
            <a:pPr rtl="0"/>
            <a:fld id="{54DCB526-3B1A-4C72-BF9C-D54D6E700032}"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lnSpcReduction="10000"/>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 sz="1200" kern="1200">
                <a:solidFill>
                  <a:schemeClr val="tx1"/>
                </a:solidFill>
                <a:latin typeface="+mn-lt"/>
                <a:ea typeface="+mn-ea"/>
                <a:cs typeface="+mn-cs"/>
              </a:rPr>
              <a:t>Ce n’est pas vraiment une ToT – comme je ne vous forme pas et que vous ne formerez pas (uniquement) d’autres personnes : vous effectuerez tout autant d’animation de co-conception que ce que nous essayons de faire maintenant ensemble </a:t>
            </a:r>
            <a:endParaRPr lang="en-NZ" sz="1200" kern="1200" dirty="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NZ" sz="1200" kern="1200" dirty="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fr" sz="1200" b="1" kern="1200">
                <a:solidFill>
                  <a:schemeClr val="tx1"/>
                </a:solidFill>
                <a:latin typeface="+mn-lt"/>
                <a:ea typeface="+mn-ea"/>
                <a:cs typeface="+mn-cs"/>
              </a:rPr>
              <a:t>En cas d’urgence, n'importe qui peut à tout moment appeler le « Temps mort » du formateur pour discuter de l'approche de co-conception/formation utilisée et suggérer des améliorations. Mais essayez simplement de prendre des notes et à la fin de chaque séance, nous utiliserons le temps mort du formateur pour discuter de ces questions et partager des idées</a:t>
            </a:r>
            <a:endParaRPr lang="en-US" sz="1200" b="1" kern="1200" dirty="0">
              <a:solidFill>
                <a:schemeClr val="tx1"/>
              </a:solidFill>
              <a:latin typeface="+mn-lt"/>
              <a:ea typeface="+mn-ea"/>
              <a:cs typeface="+mn-cs"/>
            </a:endParaRPr>
          </a:p>
          <a:p>
            <a:pPr rtl="0"/>
            <a:endParaRPr lang="en-NZ" dirty="0"/>
          </a:p>
          <a:p>
            <a:pPr marL="0" marR="0" lvl="0" indent="0" algn="l" defTabSz="914400" rtl="0" eaLnBrk="1" fontAlgn="auto" latinLnBrk="0" hangingPunct="1">
              <a:lnSpc>
                <a:spcPct val="100000"/>
              </a:lnSpc>
              <a:spcBef>
                <a:spcPts val="0"/>
              </a:spcBef>
              <a:spcAft>
                <a:spcPts val="0"/>
              </a:spcAft>
              <a:buClrTx/>
              <a:buSzTx/>
              <a:buFontTx/>
              <a:buNone/>
              <a:tabLst/>
              <a:defRPr/>
            </a:pPr>
            <a:r>
              <a:rPr lang="fr" sz="1200" kern="1200">
                <a:solidFill>
                  <a:schemeClr val="tx1"/>
                </a:solidFill>
                <a:latin typeface="+mn-lt"/>
                <a:ea typeface="+mn-ea"/>
                <a:cs typeface="+mn-cs"/>
              </a:rPr>
              <a:t>Clarifier les rôles des co-animateurs/personnes-ressources ToT. </a:t>
            </a:r>
            <a:r>
              <a:rPr lang="fr"/>
              <a:t>Vous êtes tous des personnes ressources ici. Une incroyable opportunité d'apprendre les uns des autres.</a:t>
            </a:r>
          </a:p>
          <a:p>
            <a:pPr marL="0" marR="0" lvl="0" indent="0" algn="l" defTabSz="914400" rtl="0" eaLnBrk="1" fontAlgn="auto" latinLnBrk="0" hangingPunct="1">
              <a:lnSpc>
                <a:spcPct val="100000"/>
              </a:lnSpc>
              <a:spcBef>
                <a:spcPts val="0"/>
              </a:spcBef>
              <a:spcAft>
                <a:spcPts val="0"/>
              </a:spcAft>
              <a:buClrTx/>
              <a:buSzTx/>
              <a:buFontTx/>
              <a:buNone/>
              <a:tabLst/>
              <a:defRPr/>
            </a:pPr>
            <a:r>
              <a:rPr lang="fr"/>
              <a:t>Mais je vais surtout compter sur certains d’entre vous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fr"/>
              <a:t>Nanette – venue d'Iligan, à Mindanao – longues guerres civiles et conflits, tremblements de terre, typhons, inondations, dégâts environnementaux... et maintenant Marawi</a:t>
            </a:r>
            <a:endParaRPr lang="en-NZ" dirty="0"/>
          </a:p>
          <a:p>
            <a:pPr marL="228600" indent="-228600" rtl="0">
              <a:buFont typeface="+mj-lt"/>
              <a:buAutoNum type="arabicPeriod"/>
            </a:pPr>
            <a:r>
              <a:rPr lang="fr"/>
              <a:t>Darare de Marsabit</a:t>
            </a:r>
            <a:endParaRPr lang="en-NZ" dirty="0"/>
          </a:p>
          <a:p>
            <a:pPr marL="228600" indent="-228600" rtl="0">
              <a:buFont typeface="+mj-lt"/>
              <a:buAutoNum type="arabicPeriod"/>
            </a:pPr>
            <a:r>
              <a:rPr lang="fr"/>
              <a:t>Nagwa de Nouba et Abdalla</a:t>
            </a:r>
            <a:endParaRPr lang="en-NZ" baseline="0" dirty="0"/>
          </a:p>
          <a:p>
            <a:pPr marL="228600" indent="-228600" rtl="0">
              <a:buFont typeface="+mj-lt"/>
              <a:buAutoNum type="arabicPeriod"/>
            </a:pPr>
            <a:r>
              <a:rPr lang="fr"/>
              <a:t>Mai de Palestine (absent)</a:t>
            </a:r>
          </a:p>
          <a:p>
            <a:pPr marL="228600" indent="-228600" rtl="0">
              <a:buFont typeface="+mj-lt"/>
              <a:buAutoNum type="arabicPeriod"/>
            </a:pPr>
            <a:endParaRPr lang="en-NZ" baseline="0" dirty="0"/>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fr"/>
              <a:t>Certainement un concentré de sagesse, d’expérience et d’humanité. Cela vous intéresse ! Sinon vous ne seriez pas ici !</a:t>
            </a:r>
            <a:endParaRPr lang="en-NZ" dirty="0"/>
          </a:p>
          <a:p>
            <a:pPr marL="228600" indent="-228600" rtl="0">
              <a:buFont typeface="+mj-lt"/>
              <a:buAutoNum type="arabicPeriod"/>
            </a:pPr>
            <a:endParaRPr lang="en-US" dirty="0"/>
          </a:p>
        </p:txBody>
      </p:sp>
      <p:sp>
        <p:nvSpPr>
          <p:cNvPr id="4" name="Slide Number Placeholder 3"/>
          <p:cNvSpPr>
            <a:spLocks noGrp="1"/>
          </p:cNvSpPr>
          <p:nvPr>
            <p:ph type="sldNum" sz="quarter" idx="10"/>
          </p:nvPr>
        </p:nvSpPr>
        <p:spPr/>
        <p:txBody>
          <a:bodyPr rtlCol="0"/>
          <a:lstStyle/>
          <a:p>
            <a:pPr rtl="0"/>
            <a:fld id="{54DCB526-3B1A-4C72-BF9C-D54D6E700032}"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
              <a:t>Mais il faut souligner que nous ne cherchons pas à produire un manuel définitif à la fin de cet atelier. Nous avons… 10 ? organisations représentées ici – je pense que chaque organisation ajusterait cela en fonction de son contexte organisationnel, ses idées, ses capacités et ses programmes en cours et où et quand elles veulent se présenter : … je continue à apprendre et à changer – la semaine prochaine, Marsabit peut changer beaucoup de choses…</a:t>
            </a:r>
          </a:p>
          <a:p>
            <a:pPr rtl="0"/>
            <a:endParaRPr lang="en-NZ" dirty="0"/>
          </a:p>
          <a:p>
            <a:pPr marL="0" marR="0" lvl="0" indent="0" algn="l" defTabSz="914400" rtl="0" eaLnBrk="1" fontAlgn="auto" latinLnBrk="0" hangingPunct="1">
              <a:lnSpc>
                <a:spcPct val="100000"/>
              </a:lnSpc>
              <a:spcBef>
                <a:spcPts val="0"/>
              </a:spcBef>
              <a:spcAft>
                <a:spcPts val="0"/>
              </a:spcAft>
              <a:buClrTx/>
              <a:buSzTx/>
              <a:buFontTx/>
              <a:buNone/>
              <a:tabLst/>
              <a:defRPr/>
            </a:pPr>
            <a:r>
              <a:rPr lang="fr" sz="1200" kern="1200">
                <a:solidFill>
                  <a:schemeClr val="tx1"/>
                </a:solidFill>
                <a:latin typeface="+mn-lt"/>
                <a:ea typeface="+mn-ea"/>
                <a:cs typeface="+mn-cs"/>
              </a:rPr>
              <a:t>En gardant ces points à l’esprit, nous n’avons </a:t>
            </a:r>
            <a:r>
              <a:rPr lang="fr" sz="1200" u="sng" kern="1200">
                <a:solidFill>
                  <a:schemeClr val="tx1"/>
                </a:solidFill>
                <a:latin typeface="+mn-lt"/>
                <a:ea typeface="+mn-ea"/>
                <a:cs typeface="+mn-cs"/>
              </a:rPr>
              <a:t>pas </a:t>
            </a:r>
            <a:r>
              <a:rPr lang="fr" sz="1200" kern="1200">
                <a:solidFill>
                  <a:schemeClr val="tx1"/>
                </a:solidFill>
                <a:latin typeface="+mn-lt"/>
                <a:ea typeface="+mn-ea"/>
                <a:cs typeface="+mn-cs"/>
              </a:rPr>
              <a:t>pour objectif de produire un manuel de « meilleures pratiques » d’ici la fin de cette ToT de cinq jours. Notre objectif est que chaque participant se sente confiant pour travailler à partir du cadre de formation de base et du matériel fourni, ainsi que par rapport à ce qu’il a appris lors de l’atelier, afin de développer ses </a:t>
            </a:r>
            <a:r>
              <a:rPr lang="fr" sz="1200" i="1" kern="1200">
                <a:solidFill>
                  <a:schemeClr val="tx1"/>
                </a:solidFill>
                <a:latin typeface="+mn-lt"/>
                <a:ea typeface="+mn-ea"/>
                <a:cs typeface="+mn-cs"/>
              </a:rPr>
              <a:t>propres </a:t>
            </a:r>
            <a:r>
              <a:rPr lang="fr" sz="1200" kern="1200">
                <a:solidFill>
                  <a:schemeClr val="tx1"/>
                </a:solidFill>
                <a:latin typeface="+mn-lt"/>
                <a:ea typeface="+mn-ea"/>
                <a:cs typeface="+mn-cs"/>
              </a:rPr>
              <a:t>directives qu’il utilisera pour équiper les nouvelles équipes en vue de la mise en pratique des approches des RMC. Bien que reposant sur les mêmes principes fondamentaux et utilisant plusieurs des mêmes jeux d’outils, chaque série de directives devra être différente pour s’adapter aux directives opérationnelles auxquelles elle est destinée. Tant que nous pourrons maintenir l'apprentissage mutuel entre pratiquants, cela contribuera également à accélérer l'apprentissage autour de ce qui fonctionne le mieux dans différentes situations.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 sz="1200" b="1" kern="1200">
                <a:solidFill>
                  <a:schemeClr val="tx1"/>
                </a:solidFill>
                <a:latin typeface="+mn-lt"/>
                <a:ea typeface="+mn-ea"/>
                <a:cs typeface="+mn-cs"/>
              </a:rPr>
              <a:t>Ingénierie inversée (réflexions ?)</a:t>
            </a:r>
            <a:endParaRPr lang="en-US" sz="1200" b="1" kern="1200" dirty="0">
              <a:solidFill>
                <a:schemeClr val="tx1"/>
              </a:solidFill>
              <a:latin typeface="+mn-lt"/>
              <a:ea typeface="+mn-ea"/>
              <a:cs typeface="+mn-cs"/>
            </a:endParaRPr>
          </a:p>
          <a:p>
            <a:pPr rtl="0"/>
            <a:endParaRPr lang="en-US" dirty="0"/>
          </a:p>
        </p:txBody>
      </p:sp>
      <p:sp>
        <p:nvSpPr>
          <p:cNvPr id="4" name="Slide Number Placeholder 3"/>
          <p:cNvSpPr>
            <a:spLocks noGrp="1"/>
          </p:cNvSpPr>
          <p:nvPr>
            <p:ph type="sldNum" sz="quarter" idx="10"/>
          </p:nvPr>
        </p:nvSpPr>
        <p:spPr/>
        <p:txBody>
          <a:bodyPr rtlCol="0"/>
          <a:lstStyle/>
          <a:p>
            <a:pPr rtl="0"/>
            <a:fld id="{54DCB526-3B1A-4C72-BF9C-D54D6E700032}"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a:bodyPr>
          <a:lstStyle/>
          <a:p>
            <a:pPr rtl="0"/>
            <a:r>
              <a:rPr lang="fr"/>
              <a:t>C’est donc l’introduction de l’approche que nous allons adopter cette semaine. Tout va bien ?</a:t>
            </a:r>
          </a:p>
          <a:p>
            <a:pPr rtl="0"/>
            <a:r>
              <a:rPr lang="fr"/>
              <a:t>Ok, prenons maintenant 10 minutes pour définir ce qui doit se passer avant d’entreprendre un atelier de formation à la co-conception. La première chose à faire est de connaître le processus et le travail préparatoire que vous auriez normalement dû faire pour passer à cette étape. Voyons donc cela rapidement.</a:t>
            </a:r>
            <a:endParaRPr lang="en-US" dirty="0"/>
          </a:p>
        </p:txBody>
      </p:sp>
      <p:sp>
        <p:nvSpPr>
          <p:cNvPr id="4" name="Slide Number Placeholder 3"/>
          <p:cNvSpPr>
            <a:spLocks noGrp="1"/>
          </p:cNvSpPr>
          <p:nvPr>
            <p:ph type="sldNum" sz="quarter" idx="10"/>
          </p:nvPr>
        </p:nvSpPr>
        <p:spPr/>
        <p:txBody>
          <a:bodyPr rtlCol="0"/>
          <a:lstStyle/>
          <a:p>
            <a:pPr rtl="0"/>
            <a:fld id="{54DCB526-3B1A-4C72-BF9C-D54D6E700032}"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 sz="1200" kern="1200">
                <a:solidFill>
                  <a:schemeClr val="tx1"/>
                </a:solidFill>
                <a:latin typeface="+mn-lt"/>
                <a:ea typeface="+mn-ea"/>
                <a:cs typeface="+mn-cs"/>
              </a:rPr>
              <a:t>Nous considérons que l’apprentissage le plus important sur le développement et l’utilisation des approches des RMC ne proviendra pas des ateliers de co-conception/formation eux-mêmes, mais des projets pilotes suivants lorsque les équipes s’efforceront de les utiliser dans la pratique. L'apprentissage par la pratique va au-delà de tous les ateliers, même si c'est un jeu de rôle et de participation.  L’objectif d’apprentissage global de l’atelier est donc vraiment un objectif en terme d’« état d’esprit » qui donne aux travailleurs « humanitaires » et aux « acteurs du développement » une plus grande envie et une plus grande confiance pour donner un peu plus à la population elle-même en situation de crise. Certes, nous disposons actuellement d’outils pertinents (comme le PALC, les micro-subventions, les systèmes de coordination locaux, etc.), mais d’autres apparaîtront à mesure que davantage d’organismes s’efforceront d’identifier et de gérer leurs propres interventions globales en cas de catastrophe. </a:t>
            </a:r>
            <a:endParaRPr lang="en-US" sz="1200" kern="1200" dirty="0">
              <a:solidFill>
                <a:schemeClr val="tx1"/>
              </a:solidFill>
              <a:latin typeface="+mn-lt"/>
              <a:ea typeface="+mn-ea"/>
              <a:cs typeface="+mn-cs"/>
            </a:endParaRPr>
          </a:p>
          <a:p>
            <a:pPr rtl="0"/>
            <a:endParaRPr lang="en-US" dirty="0"/>
          </a:p>
        </p:txBody>
      </p:sp>
      <p:sp>
        <p:nvSpPr>
          <p:cNvPr id="4" name="Slide Number Placeholder 3"/>
          <p:cNvSpPr>
            <a:spLocks noGrp="1"/>
          </p:cNvSpPr>
          <p:nvPr>
            <p:ph type="sldNum" sz="quarter" idx="10"/>
          </p:nvPr>
        </p:nvSpPr>
        <p:spPr/>
        <p:txBody>
          <a:bodyPr rtlCol="0"/>
          <a:lstStyle/>
          <a:p>
            <a:pPr rtl="0"/>
            <a:fld id="{54DCB526-3B1A-4C72-BF9C-D54D6E700032}"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rtlCol="0"/>
          <a:lstStyle/>
          <a:p>
            <a:pPr rtl="0"/>
            <a:r>
              <a:rPr lang="fr"/>
              <a:t>Click to edit Master title style</a:t>
            </a:r>
          </a:p>
        </p:txBody>
      </p:sp>
      <p:sp>
        <p:nvSpPr>
          <p:cNvPr id="3" name="Subtitle 2"/>
          <p:cNvSpPr>
            <a:spLocks noGrp="1"/>
          </p:cNvSpPr>
          <p:nvPr>
            <p:ph type="subTitle" idx="1"/>
          </p:nvPr>
        </p:nvSpPr>
        <p:spPr>
          <a:xfrm>
            <a:off x="1371600" y="3886200"/>
            <a:ext cx="6400800" cy="1752600"/>
          </a:xfrm>
        </p:spPr>
        <p:txBody>
          <a:bodyPr rtlCol="0"/>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rtl="0"/>
            <a:r>
              <a:rPr lang="fr"/>
              <a:t>Click to edit Master subtitle style</a:t>
            </a:r>
          </a:p>
        </p:txBody>
      </p:sp>
      <p:sp>
        <p:nvSpPr>
          <p:cNvPr id="4" name="Date Placeholder 3"/>
          <p:cNvSpPr>
            <a:spLocks noGrp="1"/>
          </p:cNvSpPr>
          <p:nvPr>
            <p:ph type="dt" sz="half" idx="10"/>
          </p:nvPr>
        </p:nvSpPr>
        <p:spPr/>
        <p:txBody>
          <a:bodyPr rtlCol="0"/>
          <a:lstStyle/>
          <a:p>
            <a:pPr rtl="0"/>
            <a:r>
              <a:rPr lang="en-US"/>
              <a:t>11/21/2018</a:t>
            </a:r>
          </a:p>
        </p:txBody>
      </p:sp>
      <p:sp>
        <p:nvSpPr>
          <p:cNvPr id="5" name="Footer Placeholder 4"/>
          <p:cNvSpPr>
            <a:spLocks noGrp="1"/>
          </p:cNvSpPr>
          <p:nvPr>
            <p:ph type="ftr" sz="quarter" idx="11"/>
          </p:nvPr>
        </p:nvSpPr>
        <p:spPr/>
        <p:txBody>
          <a:bodyPr rtlCol="0"/>
          <a:lstStyle/>
          <a:p>
            <a:pPr rtl="0"/>
            <a:endParaRPr lang="en-US"/>
          </a:p>
        </p:txBody>
      </p:sp>
      <p:sp>
        <p:nvSpPr>
          <p:cNvPr id="6" name="Slide Number Placeholder 5"/>
          <p:cNvSpPr>
            <a:spLocks noGrp="1"/>
          </p:cNvSpPr>
          <p:nvPr>
            <p:ph type="sldNum" sz="quarter" idx="12"/>
          </p:nvPr>
        </p:nvSpPr>
        <p:spPr/>
        <p:txBody>
          <a:bodyPr rtlCol="0"/>
          <a:lstStyle/>
          <a:p>
            <a:pPr rtl="0"/>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Vertical Text Placeholder 2"/>
          <p:cNvSpPr>
            <a:spLocks noGrp="1"/>
          </p:cNvSpPr>
          <p:nvPr>
            <p:ph type="body" orient="vert" idx="1"/>
          </p:nvPr>
        </p:nvSpPr>
        <p:spPr/>
        <p:txBody>
          <a:bodyPr vert="eaVert"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4" name="Date Placeholder 3"/>
          <p:cNvSpPr>
            <a:spLocks noGrp="1"/>
          </p:cNvSpPr>
          <p:nvPr>
            <p:ph type="dt" sz="half" idx="10"/>
          </p:nvPr>
        </p:nvSpPr>
        <p:spPr/>
        <p:txBody>
          <a:bodyPr rtlCol="0"/>
          <a:lstStyle/>
          <a:p>
            <a:pPr rtl="0"/>
            <a:r>
              <a:rPr lang="en-US"/>
              <a:t>11/21/2018</a:t>
            </a:r>
          </a:p>
        </p:txBody>
      </p:sp>
      <p:sp>
        <p:nvSpPr>
          <p:cNvPr id="5" name="Footer Placeholder 4"/>
          <p:cNvSpPr>
            <a:spLocks noGrp="1"/>
          </p:cNvSpPr>
          <p:nvPr>
            <p:ph type="ftr" sz="quarter" idx="11"/>
          </p:nvPr>
        </p:nvSpPr>
        <p:spPr/>
        <p:txBody>
          <a:bodyPr rtlCol="0"/>
          <a:lstStyle/>
          <a:p>
            <a:pPr rtl="0"/>
            <a:endParaRPr lang="en-US"/>
          </a:p>
        </p:txBody>
      </p:sp>
      <p:sp>
        <p:nvSpPr>
          <p:cNvPr id="6" name="Slide Number Placeholder 5"/>
          <p:cNvSpPr>
            <a:spLocks noGrp="1"/>
          </p:cNvSpPr>
          <p:nvPr>
            <p:ph type="sldNum" sz="quarter" idx="12"/>
          </p:nvPr>
        </p:nvSpPr>
        <p:spPr/>
        <p:txBody>
          <a:bodyPr rtlCol="0"/>
          <a:lstStyle/>
          <a:p>
            <a:pPr rtl="0"/>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rtlCol="0"/>
          <a:lstStyle/>
          <a:p>
            <a:pPr rtl="0"/>
            <a:r>
              <a:rPr lang="fr"/>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4" name="Date Placeholder 3"/>
          <p:cNvSpPr>
            <a:spLocks noGrp="1"/>
          </p:cNvSpPr>
          <p:nvPr>
            <p:ph type="dt" sz="half" idx="10"/>
          </p:nvPr>
        </p:nvSpPr>
        <p:spPr/>
        <p:txBody>
          <a:bodyPr rtlCol="0"/>
          <a:lstStyle/>
          <a:p>
            <a:pPr rtl="0"/>
            <a:r>
              <a:rPr lang="en-US"/>
              <a:t>11/21/2018</a:t>
            </a:r>
          </a:p>
        </p:txBody>
      </p:sp>
      <p:sp>
        <p:nvSpPr>
          <p:cNvPr id="5" name="Footer Placeholder 4"/>
          <p:cNvSpPr>
            <a:spLocks noGrp="1"/>
          </p:cNvSpPr>
          <p:nvPr>
            <p:ph type="ftr" sz="quarter" idx="11"/>
          </p:nvPr>
        </p:nvSpPr>
        <p:spPr/>
        <p:txBody>
          <a:bodyPr rtlCol="0"/>
          <a:lstStyle/>
          <a:p>
            <a:pPr rtl="0"/>
            <a:endParaRPr lang="en-US"/>
          </a:p>
        </p:txBody>
      </p:sp>
      <p:sp>
        <p:nvSpPr>
          <p:cNvPr id="6" name="Slide Number Placeholder 5"/>
          <p:cNvSpPr>
            <a:spLocks noGrp="1"/>
          </p:cNvSpPr>
          <p:nvPr>
            <p:ph type="sldNum" sz="quarter" idx="12"/>
          </p:nvPr>
        </p:nvSpPr>
        <p:spPr/>
        <p:txBody>
          <a:bodyPr rtlCol="0"/>
          <a:lstStyle/>
          <a:p>
            <a:pPr rtl="0"/>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Content Placeholder 2"/>
          <p:cNvSpPr>
            <a:spLocks noGrp="1"/>
          </p:cNvSpPr>
          <p:nvPr>
            <p:ph idx="1"/>
          </p:nvPr>
        </p:nvSpPr>
        <p:spPr/>
        <p:txBody>
          <a:bodyPr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4" name="Date Placeholder 3"/>
          <p:cNvSpPr>
            <a:spLocks noGrp="1"/>
          </p:cNvSpPr>
          <p:nvPr>
            <p:ph type="dt" sz="half" idx="10"/>
          </p:nvPr>
        </p:nvSpPr>
        <p:spPr/>
        <p:txBody>
          <a:bodyPr rtlCol="0"/>
          <a:lstStyle/>
          <a:p>
            <a:pPr rtl="0"/>
            <a:r>
              <a:rPr lang="en-US"/>
              <a:t>11/21/2018</a:t>
            </a:r>
          </a:p>
        </p:txBody>
      </p:sp>
      <p:sp>
        <p:nvSpPr>
          <p:cNvPr id="5" name="Footer Placeholder 4"/>
          <p:cNvSpPr>
            <a:spLocks noGrp="1"/>
          </p:cNvSpPr>
          <p:nvPr>
            <p:ph type="ftr" sz="quarter" idx="11"/>
          </p:nvPr>
        </p:nvSpPr>
        <p:spPr/>
        <p:txBody>
          <a:bodyPr rtlCol="0"/>
          <a:lstStyle/>
          <a:p>
            <a:pPr rtl="0"/>
            <a:endParaRPr lang="en-US"/>
          </a:p>
        </p:txBody>
      </p:sp>
      <p:sp>
        <p:nvSpPr>
          <p:cNvPr id="6" name="Slide Number Placeholder 5"/>
          <p:cNvSpPr>
            <a:spLocks noGrp="1"/>
          </p:cNvSpPr>
          <p:nvPr>
            <p:ph type="sldNum" sz="quarter" idx="12"/>
          </p:nvPr>
        </p:nvSpPr>
        <p:spPr/>
        <p:txBody>
          <a:bodyPr rtlCol="0"/>
          <a:lstStyle/>
          <a:p>
            <a:pPr rtl="0"/>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rtlCol="0" anchor="t"/>
          <a:lstStyle>
            <a:lvl1pPr algn="l">
              <a:defRPr sz="4000" b="1" cap="all"/>
            </a:lvl1pPr>
          </a:lstStyle>
          <a:p>
            <a:pPr rtl="0"/>
            <a:r>
              <a:rPr lang="fr"/>
              <a:t>Click to edit Master title style</a:t>
            </a:r>
          </a:p>
        </p:txBody>
      </p:sp>
      <p:sp>
        <p:nvSpPr>
          <p:cNvPr id="3" name="Text Placeholder 2"/>
          <p:cNvSpPr>
            <a:spLocks noGrp="1"/>
          </p:cNvSpPr>
          <p:nvPr>
            <p:ph type="body" idx="1"/>
          </p:nvPr>
        </p:nvSpPr>
        <p:spPr>
          <a:xfrm>
            <a:off x="722313" y="2906713"/>
            <a:ext cx="7772400" cy="1500187"/>
          </a:xfrm>
        </p:spPr>
        <p:txBody>
          <a:bodyPr rtlCol="0"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fr"/>
              <a:t>Click to edit Master text styles</a:t>
            </a:r>
          </a:p>
        </p:txBody>
      </p:sp>
      <p:sp>
        <p:nvSpPr>
          <p:cNvPr id="4" name="Date Placeholder 3"/>
          <p:cNvSpPr>
            <a:spLocks noGrp="1"/>
          </p:cNvSpPr>
          <p:nvPr>
            <p:ph type="dt" sz="half" idx="10"/>
          </p:nvPr>
        </p:nvSpPr>
        <p:spPr/>
        <p:txBody>
          <a:bodyPr rtlCol="0"/>
          <a:lstStyle/>
          <a:p>
            <a:pPr rtl="0"/>
            <a:r>
              <a:rPr lang="en-US"/>
              <a:t>11/21/2018</a:t>
            </a:r>
          </a:p>
        </p:txBody>
      </p:sp>
      <p:sp>
        <p:nvSpPr>
          <p:cNvPr id="5" name="Footer Placeholder 4"/>
          <p:cNvSpPr>
            <a:spLocks noGrp="1"/>
          </p:cNvSpPr>
          <p:nvPr>
            <p:ph type="ftr" sz="quarter" idx="11"/>
          </p:nvPr>
        </p:nvSpPr>
        <p:spPr/>
        <p:txBody>
          <a:bodyPr rtlCol="0"/>
          <a:lstStyle/>
          <a:p>
            <a:pPr rtl="0"/>
            <a:endParaRPr lang="en-US"/>
          </a:p>
        </p:txBody>
      </p:sp>
      <p:sp>
        <p:nvSpPr>
          <p:cNvPr id="6" name="Slide Number Placeholder 5"/>
          <p:cNvSpPr>
            <a:spLocks noGrp="1"/>
          </p:cNvSpPr>
          <p:nvPr>
            <p:ph type="sldNum" sz="quarter" idx="12"/>
          </p:nvPr>
        </p:nvSpPr>
        <p:spPr/>
        <p:txBody>
          <a:bodyPr rtlCol="0"/>
          <a:lstStyle/>
          <a:p>
            <a:pPr rtl="0"/>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Content Placeholder 2"/>
          <p:cNvSpPr>
            <a:spLocks noGrp="1"/>
          </p:cNvSpPr>
          <p:nvPr>
            <p:ph sz="half" idx="1"/>
          </p:nvPr>
        </p:nvSpPr>
        <p:spPr>
          <a:xfrm>
            <a:off x="457200" y="1600200"/>
            <a:ext cx="4038600" cy="4525963"/>
          </a:xfrm>
        </p:spPr>
        <p:txBody>
          <a:bodyPr rtlCol="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4" name="Content Placeholder 3"/>
          <p:cNvSpPr>
            <a:spLocks noGrp="1"/>
          </p:cNvSpPr>
          <p:nvPr>
            <p:ph sz="half" idx="2"/>
          </p:nvPr>
        </p:nvSpPr>
        <p:spPr>
          <a:xfrm>
            <a:off x="4648200" y="1600200"/>
            <a:ext cx="4038600" cy="4525963"/>
          </a:xfrm>
        </p:spPr>
        <p:txBody>
          <a:bodyPr rtlCol="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5" name="Date Placeholder 4"/>
          <p:cNvSpPr>
            <a:spLocks noGrp="1"/>
          </p:cNvSpPr>
          <p:nvPr>
            <p:ph type="dt" sz="half" idx="10"/>
          </p:nvPr>
        </p:nvSpPr>
        <p:spPr/>
        <p:txBody>
          <a:bodyPr rtlCol="0"/>
          <a:lstStyle/>
          <a:p>
            <a:pPr rtl="0"/>
            <a:r>
              <a:rPr lang="en-US"/>
              <a:t>11/21/2018</a:t>
            </a:r>
          </a:p>
        </p:txBody>
      </p:sp>
      <p:sp>
        <p:nvSpPr>
          <p:cNvPr id="6" name="Footer Placeholder 5"/>
          <p:cNvSpPr>
            <a:spLocks noGrp="1"/>
          </p:cNvSpPr>
          <p:nvPr>
            <p:ph type="ftr" sz="quarter" idx="11"/>
          </p:nvPr>
        </p:nvSpPr>
        <p:spPr/>
        <p:txBody>
          <a:bodyPr rtlCol="0"/>
          <a:lstStyle/>
          <a:p>
            <a:pPr rtl="0"/>
            <a:endParaRPr lang="en-US"/>
          </a:p>
        </p:txBody>
      </p:sp>
      <p:sp>
        <p:nvSpPr>
          <p:cNvPr id="7" name="Slide Number Placeholder 6"/>
          <p:cNvSpPr>
            <a:spLocks noGrp="1"/>
          </p:cNvSpPr>
          <p:nvPr>
            <p:ph type="sldNum" sz="quarter" idx="12"/>
          </p:nvPr>
        </p:nvSpPr>
        <p:spPr/>
        <p:txBody>
          <a:bodyPr rtlCol="0"/>
          <a:lstStyle/>
          <a:p>
            <a:pPr rtl="0"/>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lvl1pPr>
              <a:defRPr/>
            </a:lvl1pPr>
          </a:lstStyle>
          <a:p>
            <a:pPr rtl="0"/>
            <a:r>
              <a:rPr lang="fr"/>
              <a:t>Click to edit Master title style</a:t>
            </a:r>
          </a:p>
        </p:txBody>
      </p:sp>
      <p:sp>
        <p:nvSpPr>
          <p:cNvPr id="3" name="Text Placeholder 2"/>
          <p:cNvSpPr>
            <a:spLocks noGrp="1"/>
          </p:cNvSpPr>
          <p:nvPr>
            <p:ph type="body" idx="1"/>
          </p:nvPr>
        </p:nvSpPr>
        <p:spPr>
          <a:xfrm>
            <a:off x="457200" y="1535113"/>
            <a:ext cx="4040188" cy="63976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fr"/>
              <a:t>Click to edit Master text styles</a:t>
            </a:r>
          </a:p>
        </p:txBody>
      </p:sp>
      <p:sp>
        <p:nvSpPr>
          <p:cNvPr id="4" name="Content Placeholder 3"/>
          <p:cNvSpPr>
            <a:spLocks noGrp="1"/>
          </p:cNvSpPr>
          <p:nvPr>
            <p:ph sz="half" idx="2"/>
          </p:nvPr>
        </p:nvSpPr>
        <p:spPr>
          <a:xfrm>
            <a:off x="457200" y="2174875"/>
            <a:ext cx="4040188" cy="3951288"/>
          </a:xfrm>
        </p:spPr>
        <p:txBody>
          <a:bodyPr rtlCol="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5" name="Text Placeholder 4"/>
          <p:cNvSpPr>
            <a:spLocks noGrp="1"/>
          </p:cNvSpPr>
          <p:nvPr>
            <p:ph type="body" sz="quarter" idx="3"/>
          </p:nvPr>
        </p:nvSpPr>
        <p:spPr>
          <a:xfrm>
            <a:off x="4645025" y="1535113"/>
            <a:ext cx="4041775" cy="63976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fr"/>
              <a:t>Click to edit Master text styles</a:t>
            </a:r>
          </a:p>
        </p:txBody>
      </p:sp>
      <p:sp>
        <p:nvSpPr>
          <p:cNvPr id="6" name="Content Placeholder 5"/>
          <p:cNvSpPr>
            <a:spLocks noGrp="1"/>
          </p:cNvSpPr>
          <p:nvPr>
            <p:ph sz="quarter" idx="4"/>
          </p:nvPr>
        </p:nvSpPr>
        <p:spPr>
          <a:xfrm>
            <a:off x="4645025" y="2174875"/>
            <a:ext cx="4041775" cy="3951288"/>
          </a:xfrm>
        </p:spPr>
        <p:txBody>
          <a:bodyPr rtlCol="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7" name="Date Placeholder 6"/>
          <p:cNvSpPr>
            <a:spLocks noGrp="1"/>
          </p:cNvSpPr>
          <p:nvPr>
            <p:ph type="dt" sz="half" idx="10"/>
          </p:nvPr>
        </p:nvSpPr>
        <p:spPr/>
        <p:txBody>
          <a:bodyPr rtlCol="0"/>
          <a:lstStyle/>
          <a:p>
            <a:pPr rtl="0"/>
            <a:r>
              <a:rPr lang="en-US"/>
              <a:t>11/21/2018</a:t>
            </a:r>
          </a:p>
        </p:txBody>
      </p:sp>
      <p:sp>
        <p:nvSpPr>
          <p:cNvPr id="8" name="Footer Placeholder 7"/>
          <p:cNvSpPr>
            <a:spLocks noGrp="1"/>
          </p:cNvSpPr>
          <p:nvPr>
            <p:ph type="ftr" sz="quarter" idx="11"/>
          </p:nvPr>
        </p:nvSpPr>
        <p:spPr/>
        <p:txBody>
          <a:bodyPr rtlCol="0"/>
          <a:lstStyle/>
          <a:p>
            <a:pPr rtl="0"/>
            <a:endParaRPr lang="en-US"/>
          </a:p>
        </p:txBody>
      </p:sp>
      <p:sp>
        <p:nvSpPr>
          <p:cNvPr id="9" name="Slide Number Placeholder 8"/>
          <p:cNvSpPr>
            <a:spLocks noGrp="1"/>
          </p:cNvSpPr>
          <p:nvPr>
            <p:ph type="sldNum" sz="quarter" idx="12"/>
          </p:nvPr>
        </p:nvSpPr>
        <p:spPr/>
        <p:txBody>
          <a:bodyPr rtlCol="0"/>
          <a:lstStyle/>
          <a:p>
            <a:pPr rtl="0"/>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Date Placeholder 2"/>
          <p:cNvSpPr>
            <a:spLocks noGrp="1"/>
          </p:cNvSpPr>
          <p:nvPr>
            <p:ph type="dt" sz="half" idx="10"/>
          </p:nvPr>
        </p:nvSpPr>
        <p:spPr/>
        <p:txBody>
          <a:bodyPr rtlCol="0"/>
          <a:lstStyle/>
          <a:p>
            <a:pPr rtl="0"/>
            <a:r>
              <a:rPr lang="en-US"/>
              <a:t>11/21/2018</a:t>
            </a:r>
          </a:p>
        </p:txBody>
      </p:sp>
      <p:sp>
        <p:nvSpPr>
          <p:cNvPr id="4" name="Footer Placeholder 3"/>
          <p:cNvSpPr>
            <a:spLocks noGrp="1"/>
          </p:cNvSpPr>
          <p:nvPr>
            <p:ph type="ftr" sz="quarter" idx="11"/>
          </p:nvPr>
        </p:nvSpPr>
        <p:spPr/>
        <p:txBody>
          <a:bodyPr rtlCol="0"/>
          <a:lstStyle/>
          <a:p>
            <a:pPr rtl="0"/>
            <a:endParaRPr lang="en-US"/>
          </a:p>
        </p:txBody>
      </p:sp>
      <p:sp>
        <p:nvSpPr>
          <p:cNvPr id="5" name="Slide Number Placeholder 4"/>
          <p:cNvSpPr>
            <a:spLocks noGrp="1"/>
          </p:cNvSpPr>
          <p:nvPr>
            <p:ph type="sldNum" sz="quarter" idx="12"/>
          </p:nvPr>
        </p:nvSpPr>
        <p:spPr/>
        <p:txBody>
          <a:bodyPr rtlCol="0"/>
          <a:lstStyle/>
          <a:p>
            <a:pPr rtl="0"/>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rtlCol="0"/>
          <a:lstStyle/>
          <a:p>
            <a:pPr rtl="0"/>
            <a:r>
              <a:rPr lang="en-US"/>
              <a:t>11/21/2018</a:t>
            </a:r>
          </a:p>
        </p:txBody>
      </p:sp>
      <p:sp>
        <p:nvSpPr>
          <p:cNvPr id="3" name="Footer Placeholder 2"/>
          <p:cNvSpPr>
            <a:spLocks noGrp="1"/>
          </p:cNvSpPr>
          <p:nvPr>
            <p:ph type="ftr" sz="quarter" idx="11"/>
          </p:nvPr>
        </p:nvSpPr>
        <p:spPr/>
        <p:txBody>
          <a:bodyPr rtlCol="0"/>
          <a:lstStyle/>
          <a:p>
            <a:pPr rtl="0"/>
            <a:endParaRPr lang="en-US"/>
          </a:p>
        </p:txBody>
      </p:sp>
      <p:sp>
        <p:nvSpPr>
          <p:cNvPr id="4" name="Slide Number Placeholder 3"/>
          <p:cNvSpPr>
            <a:spLocks noGrp="1"/>
          </p:cNvSpPr>
          <p:nvPr>
            <p:ph type="sldNum" sz="quarter" idx="12"/>
          </p:nvPr>
        </p:nvSpPr>
        <p:spPr/>
        <p:txBody>
          <a:bodyPr rtlCol="0"/>
          <a:lstStyle/>
          <a:p>
            <a:pPr rtl="0"/>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rtlCol="0" anchor="b"/>
          <a:lstStyle>
            <a:lvl1pPr algn="l">
              <a:defRPr sz="2000" b="1"/>
            </a:lvl1pPr>
          </a:lstStyle>
          <a:p>
            <a:pPr rtl="0"/>
            <a:r>
              <a:rPr lang="fr"/>
              <a:t>Click to edit Master title style</a:t>
            </a:r>
          </a:p>
        </p:txBody>
      </p:sp>
      <p:sp>
        <p:nvSpPr>
          <p:cNvPr id="3" name="Content Placeholder 2"/>
          <p:cNvSpPr>
            <a:spLocks noGrp="1"/>
          </p:cNvSpPr>
          <p:nvPr>
            <p:ph idx="1"/>
          </p:nvPr>
        </p:nvSpPr>
        <p:spPr>
          <a:xfrm>
            <a:off x="3575050" y="273050"/>
            <a:ext cx="5111750" cy="5853113"/>
          </a:xfrm>
        </p:spPr>
        <p:txBody>
          <a:bodyPr rtlCol="0"/>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4" name="Text Placeholder 3"/>
          <p:cNvSpPr>
            <a:spLocks noGrp="1"/>
          </p:cNvSpPr>
          <p:nvPr>
            <p:ph type="body" sz="half" idx="2"/>
          </p:nvPr>
        </p:nvSpPr>
        <p:spPr>
          <a:xfrm>
            <a:off x="457200" y="1435100"/>
            <a:ext cx="3008313" cy="4691063"/>
          </a:xfrm>
        </p:spPr>
        <p:txBody>
          <a:bodyPr rtlCol="0"/>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fr"/>
              <a:t>Click to edit Master text styles</a:t>
            </a:r>
          </a:p>
        </p:txBody>
      </p:sp>
      <p:sp>
        <p:nvSpPr>
          <p:cNvPr id="5" name="Date Placeholder 4"/>
          <p:cNvSpPr>
            <a:spLocks noGrp="1"/>
          </p:cNvSpPr>
          <p:nvPr>
            <p:ph type="dt" sz="half" idx="10"/>
          </p:nvPr>
        </p:nvSpPr>
        <p:spPr/>
        <p:txBody>
          <a:bodyPr rtlCol="0"/>
          <a:lstStyle/>
          <a:p>
            <a:pPr rtl="0"/>
            <a:r>
              <a:rPr lang="en-US"/>
              <a:t>11/21/2018</a:t>
            </a:r>
          </a:p>
        </p:txBody>
      </p:sp>
      <p:sp>
        <p:nvSpPr>
          <p:cNvPr id="6" name="Footer Placeholder 5"/>
          <p:cNvSpPr>
            <a:spLocks noGrp="1"/>
          </p:cNvSpPr>
          <p:nvPr>
            <p:ph type="ftr" sz="quarter" idx="11"/>
          </p:nvPr>
        </p:nvSpPr>
        <p:spPr/>
        <p:txBody>
          <a:bodyPr rtlCol="0"/>
          <a:lstStyle/>
          <a:p>
            <a:pPr rtl="0"/>
            <a:endParaRPr lang="en-US"/>
          </a:p>
        </p:txBody>
      </p:sp>
      <p:sp>
        <p:nvSpPr>
          <p:cNvPr id="7" name="Slide Number Placeholder 6"/>
          <p:cNvSpPr>
            <a:spLocks noGrp="1"/>
          </p:cNvSpPr>
          <p:nvPr>
            <p:ph type="sldNum" sz="quarter" idx="12"/>
          </p:nvPr>
        </p:nvSpPr>
        <p:spPr/>
        <p:txBody>
          <a:bodyPr rtlCol="0"/>
          <a:lstStyle/>
          <a:p>
            <a:pPr rtl="0"/>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rtlCol="0" anchor="b"/>
          <a:lstStyle>
            <a:lvl1pPr algn="l">
              <a:defRPr sz="2000" b="1"/>
            </a:lvl1pPr>
          </a:lstStyle>
          <a:p>
            <a:pPr rtl="0"/>
            <a:r>
              <a:rPr lang="fr"/>
              <a:t>Click to edit Master title style</a:t>
            </a:r>
          </a:p>
        </p:txBody>
      </p:sp>
      <p:sp>
        <p:nvSpPr>
          <p:cNvPr id="3" name="Picture Placeholder 2"/>
          <p:cNvSpPr>
            <a:spLocks noGrp="1"/>
          </p:cNvSpPr>
          <p:nvPr>
            <p:ph type="pic" idx="1"/>
          </p:nvPr>
        </p:nvSpPr>
        <p:spPr>
          <a:xfrm>
            <a:off x="1792288" y="612775"/>
            <a:ext cx="5486400" cy="4114800"/>
          </a:xfrm>
        </p:spPr>
        <p:txBody>
          <a:bodyPr rtlCol="0"/>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endParaRPr lang="en-US"/>
          </a:p>
        </p:txBody>
      </p:sp>
      <p:sp>
        <p:nvSpPr>
          <p:cNvPr id="4" name="Text Placeholder 3"/>
          <p:cNvSpPr>
            <a:spLocks noGrp="1"/>
          </p:cNvSpPr>
          <p:nvPr>
            <p:ph type="body" sz="half" idx="2"/>
          </p:nvPr>
        </p:nvSpPr>
        <p:spPr>
          <a:xfrm>
            <a:off x="1792288" y="5367338"/>
            <a:ext cx="5486400" cy="804862"/>
          </a:xfrm>
        </p:spPr>
        <p:txBody>
          <a:bodyPr rtlCol="0"/>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fr"/>
              <a:t>Click to edit Master text styles</a:t>
            </a:r>
          </a:p>
        </p:txBody>
      </p:sp>
      <p:sp>
        <p:nvSpPr>
          <p:cNvPr id="5" name="Date Placeholder 4"/>
          <p:cNvSpPr>
            <a:spLocks noGrp="1"/>
          </p:cNvSpPr>
          <p:nvPr>
            <p:ph type="dt" sz="half" idx="10"/>
          </p:nvPr>
        </p:nvSpPr>
        <p:spPr/>
        <p:txBody>
          <a:bodyPr rtlCol="0"/>
          <a:lstStyle/>
          <a:p>
            <a:pPr rtl="0"/>
            <a:r>
              <a:rPr lang="en-US"/>
              <a:t>11/21/2018</a:t>
            </a:r>
          </a:p>
        </p:txBody>
      </p:sp>
      <p:sp>
        <p:nvSpPr>
          <p:cNvPr id="6" name="Footer Placeholder 5"/>
          <p:cNvSpPr>
            <a:spLocks noGrp="1"/>
          </p:cNvSpPr>
          <p:nvPr>
            <p:ph type="ftr" sz="quarter" idx="11"/>
          </p:nvPr>
        </p:nvSpPr>
        <p:spPr/>
        <p:txBody>
          <a:bodyPr rtlCol="0"/>
          <a:lstStyle/>
          <a:p>
            <a:pPr rtl="0"/>
            <a:endParaRPr lang="en-US"/>
          </a:p>
        </p:txBody>
      </p:sp>
      <p:sp>
        <p:nvSpPr>
          <p:cNvPr id="7" name="Slide Number Placeholder 6"/>
          <p:cNvSpPr>
            <a:spLocks noGrp="1"/>
          </p:cNvSpPr>
          <p:nvPr>
            <p:ph type="sldNum" sz="quarter" idx="12"/>
          </p:nvPr>
        </p:nvSpPr>
        <p:spPr/>
        <p:txBody>
          <a:bodyPr rtlCol="0"/>
          <a:lstStyle/>
          <a:p>
            <a:pPr rtl="0"/>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5">
            <a:alpha val="58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pPr rtl="0"/>
            <a:r>
              <a:rPr lang="fr"/>
              <a:t>Cliquez pour modifier le style du titre principal</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rtl="0"/>
            <a:r>
              <a:rPr lang="fr"/>
              <a:t>Cliquez pour modifier les styles de texte principaux</a:t>
            </a:r>
          </a:p>
          <a:p>
            <a:pPr lvl="1" rtl="0"/>
            <a:r>
              <a:rPr lang="fr"/>
              <a:t>Deuxième niveau</a:t>
            </a:r>
          </a:p>
          <a:p>
            <a:pPr lvl="2" rtl="0"/>
            <a:r>
              <a:rPr lang="fr"/>
              <a:t>Troisième niveau</a:t>
            </a:r>
          </a:p>
          <a:p>
            <a:pPr lvl="3" rtl="0"/>
            <a:r>
              <a:rPr lang="fr"/>
              <a:t>Quatrième niveau</a:t>
            </a:r>
          </a:p>
          <a:p>
            <a:pPr lvl="4" rtl="0"/>
            <a:r>
              <a:rPr lang="fr"/>
              <a:t>Cinquième niveau</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rtl="0"/>
            <a:r>
              <a:rPr lang="en-US"/>
              <a:t>21/11/2018</a:t>
            </a: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rtl="0"/>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8200" y="1143000"/>
            <a:ext cx="7772400" cy="1470025"/>
          </a:xfrm>
        </p:spPr>
        <p:txBody>
          <a:bodyPr rtlCol="0">
            <a:normAutofit/>
          </a:bodyPr>
          <a:lstStyle/>
          <a:p>
            <a:pPr rtl="0"/>
            <a:r>
              <a:rPr lang="fr" sz="3600"/>
              <a:t>Préambule à l’atelier « ToT » ?</a:t>
            </a:r>
            <a:endParaRPr lang="en-US" sz="3600" dirty="0"/>
          </a:p>
        </p:txBody>
      </p:sp>
      <p:sp>
        <p:nvSpPr>
          <p:cNvPr id="3" name="Subtitle 2"/>
          <p:cNvSpPr>
            <a:spLocks noGrp="1"/>
          </p:cNvSpPr>
          <p:nvPr>
            <p:ph type="subTitle" idx="1"/>
          </p:nvPr>
        </p:nvSpPr>
        <p:spPr>
          <a:xfrm>
            <a:off x="762000" y="3886200"/>
            <a:ext cx="7620000" cy="1752600"/>
          </a:xfrm>
        </p:spPr>
        <p:txBody>
          <a:bodyPr rtlCol="0">
            <a:normAutofit fontScale="85000" lnSpcReduction="10000"/>
          </a:bodyPr>
          <a:lstStyle/>
          <a:p>
            <a:pPr rtl="0"/>
            <a:r>
              <a:rPr lang="fr">
                <a:solidFill>
                  <a:srgbClr val="002060"/>
                </a:solidFill>
              </a:rPr>
              <a:t>Nairobi oct 2018</a:t>
            </a:r>
          </a:p>
          <a:p>
            <a:pPr rtl="0"/>
            <a:r>
              <a:rPr lang="fr">
                <a:solidFill>
                  <a:srgbClr val="002060"/>
                </a:solidFill>
              </a:rPr>
              <a:t>Accélération de la promotion, du développement et de l'adoption d'approches qui soutiennent les réponses des communautés aux crises</a:t>
            </a:r>
            <a:endParaRPr lang="en-US" dirty="0">
              <a:solidFill>
                <a:srgbClr val="00206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8229600" cy="487362"/>
          </a:xfrm>
        </p:spPr>
        <p:txBody>
          <a:bodyPr rtlCol="0">
            <a:normAutofit fontScale="90000"/>
          </a:bodyPr>
          <a:lstStyle/>
          <a:p>
            <a:pPr rtl="0"/>
            <a:r>
              <a:rPr lang="fr"/>
              <a:t>Compétences et expériences </a:t>
            </a:r>
            <a:endParaRPr lang="en-US" dirty="0"/>
          </a:p>
        </p:txBody>
      </p:sp>
      <p:sp>
        <p:nvSpPr>
          <p:cNvPr id="3" name="Content Placeholder 2"/>
          <p:cNvSpPr>
            <a:spLocks noGrp="1"/>
          </p:cNvSpPr>
          <p:nvPr>
            <p:ph idx="1"/>
          </p:nvPr>
        </p:nvSpPr>
        <p:spPr>
          <a:xfrm>
            <a:off x="457200" y="609600"/>
            <a:ext cx="8229600" cy="6248400"/>
          </a:xfrm>
        </p:spPr>
        <p:txBody>
          <a:bodyPr rtlCol="0">
            <a:normAutofit fontScale="55000" lnSpcReduction="20000"/>
          </a:bodyPr>
          <a:lstStyle/>
          <a:p>
            <a:pPr marL="514350" indent="-514350" rtl="0">
              <a:buFont typeface="+mj-lt"/>
              <a:buAutoNum type="arabicPeriod"/>
            </a:pPr>
            <a:r>
              <a:rPr lang="fr"/>
              <a:t>Mobilisation de la communauté, animation, facilitation</a:t>
            </a:r>
          </a:p>
          <a:p>
            <a:pPr marL="514350" indent="-514350" rtl="0">
              <a:buFont typeface="+mj-lt"/>
              <a:buAutoNum type="arabicPeriod"/>
            </a:pPr>
            <a:r>
              <a:rPr lang="fr"/>
              <a:t>Évaluation des besoins</a:t>
            </a:r>
          </a:p>
          <a:p>
            <a:pPr marL="514350" indent="-514350" rtl="0">
              <a:buFont typeface="+mj-lt"/>
              <a:buAutoNum type="arabicPeriod"/>
            </a:pPr>
            <a:r>
              <a:rPr lang="fr"/>
              <a:t>Mettre en place/gérer les programmes de micro-subventions</a:t>
            </a:r>
          </a:p>
          <a:p>
            <a:pPr marL="514350" indent="-514350" rtl="0">
              <a:buFont typeface="+mj-lt"/>
              <a:buAutoNum type="arabicPeriod"/>
            </a:pPr>
            <a:r>
              <a:rPr lang="fr"/>
              <a:t>Programmation de transfert d'argent </a:t>
            </a:r>
          </a:p>
          <a:p>
            <a:pPr marL="514350" indent="-514350" rtl="0">
              <a:buFont typeface="+mj-lt"/>
              <a:buAutoNum type="arabicPeriod"/>
            </a:pPr>
            <a:r>
              <a:rPr lang="fr"/>
              <a:t>Rétablissement et développement des moyens de subsistance</a:t>
            </a:r>
          </a:p>
          <a:p>
            <a:pPr marL="514350" indent="-514350" rtl="0">
              <a:buFont typeface="+mj-lt"/>
              <a:buAutoNum type="arabicPeriod"/>
            </a:pPr>
            <a:r>
              <a:rPr lang="fr"/>
              <a:t>Rétablissement psychosocial</a:t>
            </a:r>
            <a:endParaRPr lang="en-US" dirty="0"/>
          </a:p>
          <a:p>
            <a:pPr marL="514350" indent="-514350" rtl="0">
              <a:buFont typeface="+mj-lt"/>
              <a:buAutoNum type="arabicPeriod"/>
            </a:pPr>
            <a:r>
              <a:rPr lang="fr"/>
              <a:t>CB-DRRM</a:t>
            </a:r>
          </a:p>
          <a:p>
            <a:pPr marL="514350" indent="-514350" rtl="0">
              <a:buFont typeface="+mj-lt"/>
              <a:buAutoNum type="arabicPeriod"/>
            </a:pPr>
            <a:r>
              <a:rPr lang="fr"/>
              <a:t>Sensibilité au conflit, analyse et consolidation de la paix</a:t>
            </a:r>
          </a:p>
          <a:p>
            <a:pPr marL="514350" indent="-514350" rtl="0">
              <a:buFont typeface="+mj-lt"/>
              <a:buAutoNum type="arabicPeriod"/>
            </a:pPr>
            <a:r>
              <a:rPr lang="fr"/>
              <a:t>Protection communautaire</a:t>
            </a:r>
          </a:p>
          <a:p>
            <a:pPr marL="514350" indent="-514350" rtl="0">
              <a:buFont typeface="+mj-lt"/>
              <a:buAutoNum type="arabicPeriod"/>
            </a:pPr>
            <a:r>
              <a:rPr lang="fr"/>
              <a:t>Soutenir le plaidoyer communautaire</a:t>
            </a:r>
          </a:p>
          <a:p>
            <a:pPr marL="514350" indent="-514350" rtl="0">
              <a:buFont typeface="+mj-lt"/>
              <a:buAutoNum type="arabicPeriod"/>
            </a:pPr>
            <a:r>
              <a:rPr lang="fr"/>
              <a:t>Questions liées au genre et à l'inclusion</a:t>
            </a:r>
          </a:p>
          <a:p>
            <a:pPr marL="514350" indent="-514350" rtl="0">
              <a:buFont typeface="+mj-lt"/>
              <a:buAutoNum type="arabicPeriod"/>
            </a:pPr>
            <a:r>
              <a:rPr lang="fr"/>
              <a:t>Formation professionnelle, apprentissage des adultes</a:t>
            </a:r>
          </a:p>
          <a:p>
            <a:pPr marL="514350" indent="-514350" rtl="0">
              <a:buFont typeface="+mj-lt"/>
              <a:buAutoNum type="arabicPeriod"/>
            </a:pPr>
            <a:r>
              <a:rPr lang="fr"/>
              <a:t>Mentorat, coaching,</a:t>
            </a:r>
          </a:p>
          <a:p>
            <a:pPr marL="514350" indent="-514350" rtl="0">
              <a:buFont typeface="+mj-lt"/>
              <a:buAutoNum type="arabicPeriod"/>
            </a:pPr>
            <a:r>
              <a:rPr lang="fr"/>
              <a:t>Développement organisationnel </a:t>
            </a:r>
          </a:p>
          <a:p>
            <a:pPr marL="514350" indent="-514350" rtl="0">
              <a:buFont typeface="+mj-lt"/>
              <a:buAutoNum type="arabicPeriod"/>
            </a:pPr>
            <a:r>
              <a:rPr lang="fr"/>
              <a:t>Partenariats locaux, relations organisationnelles</a:t>
            </a:r>
          </a:p>
          <a:p>
            <a:pPr marL="514350" indent="-514350" rtl="0">
              <a:buFont typeface="+mj-lt"/>
              <a:buAutoNum type="arabicPeriod"/>
            </a:pPr>
            <a:r>
              <a:rPr lang="fr"/>
              <a:t>Levée de fonds et rédaction de propositions</a:t>
            </a:r>
          </a:p>
          <a:p>
            <a:pPr marL="514350" indent="-514350" rtl="0">
              <a:buFont typeface="+mj-lt"/>
              <a:buAutoNum type="arabicPeriod"/>
            </a:pPr>
            <a:r>
              <a:rPr lang="fr"/>
              <a:t>Systèmes de coordination (locaux, nationaux ou internationaux)</a:t>
            </a:r>
          </a:p>
          <a:p>
            <a:pPr marL="514350" indent="-514350" rtl="0">
              <a:buFont typeface="+mj-lt"/>
              <a:buAutoNum type="arabicPeriod"/>
            </a:pPr>
            <a:r>
              <a:rPr lang="fr"/>
              <a:t>Travail de développement communautaire à plus long terme</a:t>
            </a:r>
          </a:p>
          <a:p>
            <a:pPr marL="514350" indent="-514350" rtl="0">
              <a:buFont typeface="+mj-lt"/>
              <a:buAutoNum type="arabicPeriod"/>
            </a:pPr>
            <a:r>
              <a:rPr lang="fr"/>
              <a:t>Travailler avec, renforcer les capacités du gouvernement local</a:t>
            </a:r>
          </a:p>
          <a:p>
            <a:pPr marL="514350" indent="-514350" rtl="0">
              <a:buFont typeface="+mj-lt"/>
              <a:buAutoNum type="arabicPeriod"/>
            </a:pPr>
            <a:r>
              <a:rPr lang="fr"/>
              <a:t>Travailler avec/aux côtés des agences de l'ONU</a:t>
            </a:r>
          </a:p>
          <a:p>
            <a:pPr marL="514350" indent="-514350" rtl="0">
              <a:buFont typeface="+mj-lt"/>
              <a:buAutoNum type="arabicPeriod"/>
            </a:pPr>
            <a:r>
              <a:rPr lang="fr"/>
              <a:t>Gestion adaptative, apprentissage du leadership </a:t>
            </a:r>
          </a:p>
          <a:p>
            <a:pPr marL="514350" indent="-514350" rtl="0">
              <a:buFont typeface="+mj-lt"/>
              <a:buAutoNum type="arabicPeriod"/>
            </a:pPr>
            <a:r>
              <a:rPr lang="fr"/>
              <a:t>Gestion des finances, systèmes de responsabilisation</a:t>
            </a:r>
          </a:p>
          <a:p>
            <a:pPr rtl="0"/>
            <a:endParaRPr lang="en-NZ" dirty="0"/>
          </a:p>
          <a:p>
            <a:pPr rtl="0"/>
            <a:endParaRPr lang="en-NZ" dirty="0"/>
          </a:p>
          <a:p>
            <a:pPr rtl="0"/>
            <a:endParaRPr lang="en-NZ"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rtl="0"/>
            <a:r>
              <a:rPr lang="fr" b="1"/>
              <a:t>Examens de module / séance</a:t>
            </a:r>
            <a:endParaRPr lang="en-US" dirty="0"/>
          </a:p>
        </p:txBody>
      </p:sp>
      <p:sp>
        <p:nvSpPr>
          <p:cNvPr id="3" name="Content Placeholder 2"/>
          <p:cNvSpPr>
            <a:spLocks noGrp="1"/>
          </p:cNvSpPr>
          <p:nvPr>
            <p:ph idx="1"/>
          </p:nvPr>
        </p:nvSpPr>
        <p:spPr>
          <a:xfrm>
            <a:off x="457200" y="1600200"/>
            <a:ext cx="8686800" cy="4800600"/>
          </a:xfrm>
        </p:spPr>
        <p:txBody>
          <a:bodyPr rtlCol="0">
            <a:normAutofit/>
          </a:bodyPr>
          <a:lstStyle/>
          <a:p>
            <a:pPr rtl="0">
              <a:buNone/>
            </a:pPr>
            <a:r>
              <a:rPr lang="fr" dirty="0"/>
              <a:t>1. De quelle mesure la séance a-t-elle atteint ses objectifs d'apprentissage (et d'état d'esprit) ?</a:t>
            </a:r>
          </a:p>
          <a:p>
            <a:pPr marL="1000125" indent="-514350" rtl="0">
              <a:buAutoNum type="alphaLcPeriod"/>
            </a:pPr>
            <a:r>
              <a:rPr lang="fr" dirty="0"/>
              <a:t>Avec succès ? ou  </a:t>
            </a:r>
          </a:p>
          <a:p>
            <a:pPr marL="1000125" indent="-514350" rtl="0">
              <a:buAutoNum type="alphaLcPeriod"/>
            </a:pPr>
            <a:r>
              <a:rPr lang="fr" dirty="0"/>
              <a:t>Assez bien, mais pourrait être amélioré ?   ou</a:t>
            </a:r>
          </a:p>
          <a:p>
            <a:pPr marL="1000125" indent="-514350" rtl="0">
              <a:buAutoNum type="alphaLcPeriod"/>
            </a:pPr>
            <a:r>
              <a:rPr lang="fr" dirty="0"/>
              <a:t>Doit être repensé ?</a:t>
            </a:r>
          </a:p>
          <a:p>
            <a:pPr rtl="0">
              <a:buNone/>
            </a:pPr>
            <a:r>
              <a:rPr lang="fr" dirty="0"/>
              <a:t>2. Quelles idées avez-vous pour rendre la séance plus efficace ? Comment l’animeriez-</a:t>
            </a:r>
            <a:r>
              <a:rPr lang="fr" u="sng" dirty="0"/>
              <a:t>vous </a:t>
            </a:r>
            <a:r>
              <a:rPr lang="fr" dirty="0"/>
              <a:t>différemment ? </a:t>
            </a:r>
          </a:p>
          <a:p>
            <a:pPr rtl="0"/>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rtl="0"/>
            <a:r>
              <a:rPr lang="fr" sz="3600"/>
              <a:t>État d'esprit et objectifs d'apprentissage du module 0 </a:t>
            </a:r>
            <a:endParaRPr lang="en-US" sz="3600" dirty="0"/>
          </a:p>
        </p:txBody>
      </p:sp>
      <p:sp>
        <p:nvSpPr>
          <p:cNvPr id="3" name="Content Placeholder 2"/>
          <p:cNvSpPr>
            <a:spLocks noGrp="1"/>
          </p:cNvSpPr>
          <p:nvPr>
            <p:ph idx="1"/>
          </p:nvPr>
        </p:nvSpPr>
        <p:spPr>
          <a:xfrm>
            <a:off x="304800" y="1600200"/>
            <a:ext cx="8534400" cy="4525963"/>
          </a:xfrm>
        </p:spPr>
        <p:txBody>
          <a:bodyPr rtlCol="0">
            <a:normAutofit fontScale="85000" lnSpcReduction="20000"/>
          </a:bodyPr>
          <a:lstStyle/>
          <a:p>
            <a:pPr rtl="0"/>
            <a:r>
              <a:rPr lang="fr"/>
              <a:t>Début d’atelier normal : objectifs, agenda, introductions, règles de base, gestion, etc. </a:t>
            </a:r>
            <a:r>
              <a:rPr lang="fr" b="1"/>
              <a:t>aussi rapide que possible</a:t>
            </a:r>
          </a:p>
          <a:p>
            <a:pPr rtl="0"/>
            <a:r>
              <a:rPr lang="fr"/>
              <a:t>Compréhension du </a:t>
            </a:r>
            <a:r>
              <a:rPr lang="fr" b="1"/>
              <a:t>processus plus large</a:t>
            </a:r>
            <a:r>
              <a:rPr lang="fr"/>
              <a:t> de lancement de la programmation des RMC ou de l’atelier qui en est une petite partie</a:t>
            </a:r>
          </a:p>
          <a:p>
            <a:pPr lvl="0" rtl="0"/>
            <a:r>
              <a:rPr lang="fr"/>
              <a:t>Présenter le concept, l’état d’esprit et les règles de </a:t>
            </a:r>
            <a:r>
              <a:rPr lang="fr" b="1"/>
              <a:t>co-conception</a:t>
            </a:r>
            <a:r>
              <a:rPr lang="fr"/>
              <a:t> et faire des RMC une pratique « émergente »</a:t>
            </a:r>
          </a:p>
          <a:p>
            <a:pPr rtl="0"/>
            <a:r>
              <a:rPr lang="fr"/>
              <a:t>Instiller un sentiment </a:t>
            </a:r>
            <a:r>
              <a:rPr lang="fr" b="1"/>
              <a:t>d'opportunité/espace sécurisé</a:t>
            </a:r>
            <a:r>
              <a:rPr lang="fr"/>
              <a:t> pour créer, modifier les règles, faire les choses différemment, contester les normes</a:t>
            </a:r>
          </a:p>
          <a:p>
            <a:pPr lvl="0" rtl="0"/>
            <a:r>
              <a:rPr lang="fr"/>
              <a:t>Stimuler l'intérêt, la </a:t>
            </a:r>
            <a:r>
              <a:rPr lang="fr" b="1"/>
              <a:t>curiosité</a:t>
            </a:r>
            <a:r>
              <a:rPr lang="fr"/>
              <a:t>, la motivation </a:t>
            </a:r>
          </a:p>
          <a:p>
            <a:pPr rtl="0"/>
            <a:r>
              <a:rPr lang="fr"/>
              <a:t>Association des </a:t>
            </a:r>
            <a:r>
              <a:rPr lang="fr" b="1"/>
              <a:t>capacités </a:t>
            </a:r>
            <a:r>
              <a:rPr lang="fr"/>
              <a:t>dans la salle</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rtlCol="0">
            <a:normAutofit fontScale="90000"/>
          </a:bodyPr>
          <a:lstStyle/>
          <a:p>
            <a:pPr rtl="0"/>
            <a:r>
              <a:rPr lang="fr" sz="3600"/>
              <a:t>État d'esprit et objectifs d'apprentissage du module 1</a:t>
            </a:r>
            <a:endParaRPr lang="en-US" sz="3600" dirty="0"/>
          </a:p>
        </p:txBody>
      </p:sp>
      <p:sp>
        <p:nvSpPr>
          <p:cNvPr id="3" name="Content Placeholder 2"/>
          <p:cNvSpPr>
            <a:spLocks noGrp="1"/>
          </p:cNvSpPr>
          <p:nvPr>
            <p:ph idx="1"/>
          </p:nvPr>
        </p:nvSpPr>
        <p:spPr>
          <a:xfrm>
            <a:off x="0" y="1219200"/>
            <a:ext cx="9144000" cy="5791200"/>
          </a:xfrm>
        </p:spPr>
        <p:txBody>
          <a:bodyPr rtlCol="0">
            <a:normAutofit fontScale="70000" lnSpcReduction="20000"/>
          </a:bodyPr>
          <a:lstStyle/>
          <a:p>
            <a:pPr lvl="0" rtl="0">
              <a:buNone/>
            </a:pPr>
            <a:r>
              <a:rPr lang="fr" dirty="0"/>
              <a:t>1. Accroître la sensibilisation/compréhension de : </a:t>
            </a:r>
            <a:endParaRPr lang="en-US" dirty="0"/>
          </a:p>
          <a:p>
            <a:pPr marL="719138" lvl="0" indent="-368300" rtl="0"/>
            <a:r>
              <a:rPr lang="fr" dirty="0"/>
              <a:t>Inconvénients de ne dépendre que de la réponse humanitaire classique (menée depuis l'extérieur)</a:t>
            </a:r>
          </a:p>
          <a:p>
            <a:pPr marL="719138" lvl="0" indent="-368300" rtl="0"/>
            <a:r>
              <a:rPr lang="fr" dirty="0"/>
              <a:t>Quels sont les intervenants les plus importants en cas de crise</a:t>
            </a:r>
          </a:p>
          <a:p>
            <a:pPr marL="719138" lvl="0" indent="-368300" rtl="0"/>
            <a:r>
              <a:rPr lang="fr" dirty="0"/>
              <a:t>Quelques concepts de base, termes</a:t>
            </a:r>
            <a:endParaRPr lang="en-US" dirty="0"/>
          </a:p>
          <a:p>
            <a:pPr marL="719138" lvl="0" indent="-368300" rtl="0"/>
            <a:r>
              <a:rPr lang="fr" dirty="0"/>
              <a:t>Buts, avantages potentiels et risques des RMC</a:t>
            </a:r>
            <a:endParaRPr lang="en-US" dirty="0"/>
          </a:p>
          <a:p>
            <a:pPr marL="719138" lvl="0" indent="-368300" rtl="0"/>
            <a:r>
              <a:rPr lang="fr" dirty="0"/>
              <a:t>Présentation de la pratique émergente : quelques composants essentiels d’une pratique des RMC identifiés jusqu’à présent</a:t>
            </a:r>
          </a:p>
          <a:p>
            <a:pPr marL="719138" lvl="0" indent="-368300" rtl="0">
              <a:spcAft>
                <a:spcPts val="1200"/>
              </a:spcAft>
            </a:pPr>
            <a:r>
              <a:rPr lang="fr" dirty="0"/>
              <a:t>Quelles sont les capacités à développer ? « Désapprendre »</a:t>
            </a:r>
          </a:p>
          <a:p>
            <a:pPr lvl="0" rtl="0">
              <a:spcAft>
                <a:spcPts val="1200"/>
              </a:spcAft>
              <a:buNone/>
            </a:pPr>
            <a:r>
              <a:rPr lang="fr" dirty="0"/>
              <a:t>2. Stimuler un réel intérêt à faire partie du processus (mélange de stimulation intellectuelle, pratique, réelle, amusante)</a:t>
            </a:r>
            <a:endParaRPr lang="en-US" dirty="0"/>
          </a:p>
          <a:p>
            <a:pPr rtl="0">
              <a:spcAft>
                <a:spcPts val="1200"/>
              </a:spcAft>
              <a:buNone/>
            </a:pPr>
            <a:r>
              <a:rPr lang="fr" dirty="0"/>
              <a:t>3. Accélérer la connaissance mutuelle, la volonté d’apporter sa contribution</a:t>
            </a:r>
          </a:p>
          <a:p>
            <a:pPr rtl="0">
              <a:spcAft>
                <a:spcPts val="1200"/>
              </a:spcAft>
              <a:buNone/>
            </a:pPr>
            <a:r>
              <a:rPr lang="fr" dirty="0"/>
              <a:t>4. Vérification de l'agenda, du rythme, des capacités, de la direction : (faire preuve de souplesse, de réactivité si nécessaire)</a:t>
            </a:r>
          </a:p>
          <a:p>
            <a:pPr lvl="0" rtl="0"/>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09600"/>
          </a:xfrm>
        </p:spPr>
        <p:txBody>
          <a:bodyPr rtlCol="0">
            <a:normAutofit/>
          </a:bodyPr>
          <a:lstStyle/>
          <a:p>
            <a:pPr rtl="0"/>
            <a:r>
              <a:rPr lang="fr" sz="2800" b="1"/>
              <a:t>Contenu suggéré pour l'atelier</a:t>
            </a:r>
            <a:endParaRPr lang="en-GB" sz="2800" dirty="0"/>
          </a:p>
        </p:txBody>
      </p:sp>
      <p:sp>
        <p:nvSpPr>
          <p:cNvPr id="3" name="Content Placeholder 2"/>
          <p:cNvSpPr>
            <a:spLocks noGrp="1"/>
          </p:cNvSpPr>
          <p:nvPr>
            <p:ph idx="1"/>
          </p:nvPr>
        </p:nvSpPr>
        <p:spPr>
          <a:xfrm>
            <a:off x="457200" y="609600"/>
            <a:ext cx="8686800" cy="5867400"/>
          </a:xfrm>
        </p:spPr>
        <p:txBody>
          <a:bodyPr rtlCol="0">
            <a:noAutofit/>
          </a:bodyPr>
          <a:lstStyle/>
          <a:p>
            <a:pPr rtl="0">
              <a:buNone/>
            </a:pPr>
            <a:r>
              <a:rPr lang="fr" sz="2000" b="1" u="sng" dirty="0"/>
              <a:t>Jour </a:t>
            </a:r>
            <a:r>
              <a:rPr lang="fr" sz="2000" b="1" dirty="0"/>
              <a:t>1	Module 0 :  Pour commencer, co-concevoir </a:t>
            </a:r>
          </a:p>
          <a:p>
            <a:pPr rtl="0">
              <a:buNone/>
            </a:pPr>
            <a:r>
              <a:rPr lang="fr" sz="2000" b="1" dirty="0"/>
              <a:t>		Module 1 :  Présentation des RMC : fondement et pratique émergente</a:t>
            </a:r>
          </a:p>
          <a:p>
            <a:pPr rtl="0">
              <a:spcBef>
                <a:spcPts val="1800"/>
              </a:spcBef>
              <a:buNone/>
            </a:pPr>
            <a:r>
              <a:rPr lang="fr" sz="2000" b="1" u="sng" dirty="0"/>
              <a:t>Jour 2</a:t>
            </a:r>
            <a:r>
              <a:rPr lang="fr" sz="2000" b="1" dirty="0"/>
              <a:t>	Module 2 :  Action participative d'apprentissage dans les crises (PALC)</a:t>
            </a:r>
          </a:p>
          <a:p>
            <a:pPr rtl="0">
              <a:spcBef>
                <a:spcPts val="1800"/>
              </a:spcBef>
              <a:buNone/>
            </a:pPr>
            <a:r>
              <a:rPr lang="fr" sz="2000" b="1" u="sng" dirty="0"/>
              <a:t>Jour 3</a:t>
            </a:r>
            <a:r>
              <a:rPr lang="fr" sz="2000" b="1" dirty="0"/>
              <a:t>	Module 3 : Microcrédits d'urgence</a:t>
            </a:r>
          </a:p>
          <a:p>
            <a:pPr rtl="0">
              <a:spcBef>
                <a:spcPts val="1800"/>
              </a:spcBef>
              <a:buNone/>
            </a:pPr>
            <a:r>
              <a:rPr lang="fr" sz="2000" b="1" u="sng" dirty="0"/>
              <a:t>Jour 4</a:t>
            </a:r>
            <a:r>
              <a:rPr lang="fr" sz="2000" b="1" dirty="0"/>
              <a:t>	Module 4 : Renforcement des capacités en cas de crise</a:t>
            </a:r>
          </a:p>
          <a:p>
            <a:pPr marL="893763" indent="0" rtl="0">
              <a:spcBef>
                <a:spcPts val="0"/>
              </a:spcBef>
              <a:buNone/>
            </a:pPr>
            <a:r>
              <a:rPr lang="fr" sz="2000" b="1" dirty="0"/>
              <a:t>	</a:t>
            </a:r>
            <a:r>
              <a:rPr lang="fr" sz="2000" dirty="0"/>
              <a:t>y compris le DO de base, les problèmes psychosociaux, la protection communautaire, la transformation des conflits, la mise en réseau et mise en relation</a:t>
            </a:r>
          </a:p>
          <a:p>
            <a:pPr rtl="0">
              <a:spcBef>
                <a:spcPts val="1800"/>
              </a:spcBef>
              <a:buNone/>
            </a:pPr>
            <a:r>
              <a:rPr lang="fr" sz="2000" b="1" u="sng" dirty="0"/>
              <a:t>Jour 5</a:t>
            </a:r>
            <a:r>
              <a:rPr lang="fr" sz="2000" b="1" dirty="0"/>
              <a:t>	Module 5 :  Traitement des causes principales des crises</a:t>
            </a:r>
          </a:p>
          <a:p>
            <a:pPr rtl="0">
              <a:spcBef>
                <a:spcPts val="1800"/>
              </a:spcBef>
              <a:buNone/>
            </a:pPr>
            <a:r>
              <a:rPr lang="fr" sz="2000" b="1" dirty="0"/>
              <a:t>		Module 6 : Activation des systèmes de coordination axés sur la demande</a:t>
            </a:r>
            <a:endParaRPr lang="en-GB" sz="2000" b="1" dirty="0"/>
          </a:p>
          <a:p>
            <a:pPr rtl="0">
              <a:spcBef>
                <a:spcPts val="1800"/>
              </a:spcBef>
              <a:buNone/>
            </a:pPr>
            <a:r>
              <a:rPr lang="fr" sz="2000" b="1" dirty="0"/>
              <a:t>		Module 7 : Modification des relations institutionnelles</a:t>
            </a:r>
          </a:p>
          <a:p>
            <a:pPr rtl="0">
              <a:spcBef>
                <a:spcPts val="1800"/>
              </a:spcBef>
              <a:buNone/>
            </a:pPr>
            <a:r>
              <a:rPr lang="fr" sz="2000" b="1" u="sng" dirty="0"/>
              <a:t>Jour 6</a:t>
            </a:r>
            <a:r>
              <a:rPr lang="fr" sz="2000" b="1" dirty="0"/>
              <a:t>	Module 8 : Planification des projets pilotes, suivi et étapes ultérieures</a:t>
            </a:r>
            <a:endParaRPr lang="en-GB" sz="20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rtlCol="0">
            <a:normAutofit/>
          </a:bodyPr>
          <a:lstStyle/>
          <a:p>
            <a:pPr rtl="0"/>
            <a:r>
              <a:rPr lang="fr" sz="3600"/>
              <a:t>But suggéré de l'atelier</a:t>
            </a:r>
            <a:endParaRPr lang="en-US" sz="3600" dirty="0"/>
          </a:p>
        </p:txBody>
      </p:sp>
      <p:sp>
        <p:nvSpPr>
          <p:cNvPr id="3" name="Content Placeholder 2"/>
          <p:cNvSpPr>
            <a:spLocks noGrp="1"/>
          </p:cNvSpPr>
          <p:nvPr>
            <p:ph idx="1"/>
          </p:nvPr>
        </p:nvSpPr>
        <p:spPr>
          <a:xfrm>
            <a:off x="502920" y="990600"/>
            <a:ext cx="8610600" cy="5638800"/>
          </a:xfrm>
        </p:spPr>
        <p:txBody>
          <a:bodyPr rtlCol="0">
            <a:noAutofit/>
          </a:bodyPr>
          <a:lstStyle/>
          <a:p>
            <a:pPr marL="0" lvl="0" indent="0" rtl="0">
              <a:buNone/>
            </a:pPr>
            <a:r>
              <a:rPr lang="fr" sz="2400" b="1" dirty="0"/>
              <a:t>Permettre à tous les participants et leur apporter toute la compréhension, la motivation, les concepts, les systèmes, les réseaux et les compétences d’animation/formation supplémentaires dont ils ont besoin pour permettre aux autres de développer et de déployer leurs propres approches des RMC</a:t>
            </a:r>
            <a:endParaRPr lang="en-US" sz="2400" dirty="0"/>
          </a:p>
          <a:p>
            <a:pPr rtl="0">
              <a:buNone/>
            </a:pPr>
            <a:r>
              <a:rPr lang="fr" sz="2000" dirty="0"/>
              <a:t>Développer une solide compréhension :</a:t>
            </a:r>
            <a:endParaRPr lang="en-US" sz="2000" dirty="0"/>
          </a:p>
          <a:p>
            <a:pPr lvl="0" rtl="0"/>
            <a:r>
              <a:rPr lang="fr" sz="2400" dirty="0"/>
              <a:t>du fondement, les principes directeurs et les composants essentiels d’une nouvelle pratique des RMC</a:t>
            </a:r>
            <a:endParaRPr lang="en-US" sz="2400" dirty="0"/>
          </a:p>
          <a:p>
            <a:pPr lvl="0" rtl="0"/>
            <a:r>
              <a:rPr lang="fr" sz="2400" dirty="0"/>
              <a:t>de l’application pratique de ces pratiques fondamentales en situation de crise</a:t>
            </a:r>
            <a:endParaRPr lang="en-US" sz="2400" dirty="0"/>
          </a:p>
          <a:p>
            <a:pPr lvl="0" rtl="0"/>
            <a:r>
              <a:rPr lang="fr" sz="2400" dirty="0"/>
              <a:t>comment animer des ateliers de co-conception/formation pour permettre à d’autres de développer et d’appliquer des approches des RMC dans le cadre de leurs interventions d’urgence</a:t>
            </a:r>
            <a:endParaRPr lang="en-US" sz="2400" dirty="0"/>
          </a:p>
          <a:p>
            <a:pPr lvl="0" rtl="0"/>
            <a:r>
              <a:rPr lang="fr" sz="2400" dirty="0"/>
              <a:t>des prochaines étapes pour transférer progressivement et déployer l'approche</a:t>
            </a:r>
            <a:endParaRPr 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Programme suggéré</a:t>
            </a:r>
            <a:endParaRPr lang="en-GB" dirty="0"/>
          </a:p>
        </p:txBody>
      </p:sp>
      <p:sp>
        <p:nvSpPr>
          <p:cNvPr id="3" name="Content Placeholder 2"/>
          <p:cNvSpPr>
            <a:spLocks noGrp="1"/>
          </p:cNvSpPr>
          <p:nvPr>
            <p:ph idx="1"/>
          </p:nvPr>
        </p:nvSpPr>
        <p:spPr/>
        <p:txBody>
          <a:bodyPr rtlCol="0">
            <a:normAutofit fontScale="92500" lnSpcReduction="10000"/>
          </a:bodyPr>
          <a:lstStyle/>
          <a:p>
            <a:pPr rtl="0">
              <a:buNone/>
            </a:pPr>
            <a:r>
              <a:rPr lang="fr" dirty="0"/>
              <a:t>1</a:t>
            </a:r>
            <a:r>
              <a:rPr lang="fr" baseline="30000" dirty="0"/>
              <a:t>ère</a:t>
            </a:r>
            <a:r>
              <a:rPr lang="fr" dirty="0"/>
              <a:t> séance : 	 	9h00-10h30</a:t>
            </a:r>
          </a:p>
          <a:p>
            <a:pPr rtl="0">
              <a:buNone/>
            </a:pPr>
            <a:r>
              <a:rPr lang="fr" sz="2400" dirty="0"/>
              <a:t> 		 pause thé (20 min)</a:t>
            </a:r>
          </a:p>
          <a:p>
            <a:pPr rtl="0">
              <a:buNone/>
            </a:pPr>
            <a:r>
              <a:rPr lang="fr" dirty="0"/>
              <a:t>2</a:t>
            </a:r>
            <a:r>
              <a:rPr lang="fr" baseline="30000" dirty="0"/>
              <a:t>ème</a:t>
            </a:r>
            <a:r>
              <a:rPr lang="fr" dirty="0"/>
              <a:t> séance : 		10h50-12h30</a:t>
            </a:r>
          </a:p>
          <a:p>
            <a:pPr rtl="0">
              <a:buNone/>
            </a:pPr>
            <a:r>
              <a:rPr lang="fr" sz="2400" dirty="0"/>
              <a:t> 		pause déjeuner (1 heure)</a:t>
            </a:r>
          </a:p>
          <a:p>
            <a:pPr rtl="0">
              <a:buNone/>
            </a:pPr>
            <a:r>
              <a:rPr lang="fr" sz="3500" dirty="0"/>
              <a:t>3</a:t>
            </a:r>
            <a:r>
              <a:rPr lang="fr" sz="3500" baseline="30000" dirty="0"/>
              <a:t>ème</a:t>
            </a:r>
            <a:r>
              <a:rPr lang="fr" sz="3500" dirty="0"/>
              <a:t> séance : 	 	13h30-15h00</a:t>
            </a:r>
          </a:p>
          <a:p>
            <a:pPr rtl="0">
              <a:buNone/>
            </a:pPr>
            <a:r>
              <a:rPr lang="fr" sz="2400" dirty="0"/>
              <a:t>		 pause thé (20 min)</a:t>
            </a:r>
          </a:p>
          <a:p>
            <a:pPr rtl="0">
              <a:buNone/>
            </a:pPr>
            <a:r>
              <a:rPr lang="fr" dirty="0"/>
              <a:t>4</a:t>
            </a:r>
            <a:r>
              <a:rPr lang="fr" baseline="30000" dirty="0"/>
              <a:t>ème</a:t>
            </a:r>
            <a:r>
              <a:rPr lang="fr" dirty="0"/>
              <a:t> séance : 	   	15h20-17h00</a:t>
            </a:r>
          </a:p>
          <a:p>
            <a:pPr rtl="0">
              <a:buNone/>
            </a:pPr>
            <a:endParaRPr lang="en-GB" sz="1900" dirty="0"/>
          </a:p>
          <a:p>
            <a:pPr rtl="0">
              <a:buNone/>
            </a:pPr>
            <a:r>
              <a:rPr lang="fr" sz="3000" dirty="0"/>
              <a:t>séance du matin seulement le jour 6</a:t>
            </a:r>
          </a:p>
          <a:p>
            <a:pPr rtl="0">
              <a:buNone/>
            </a:pPr>
            <a:r>
              <a:rPr lang="fr" sz="3000" dirty="0"/>
              <a:t>des séances en soirée informelles ?</a:t>
            </a:r>
          </a:p>
          <a:p>
            <a:pPr rtl="0">
              <a:buNone/>
            </a:pP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Atelier dans un atelier</a:t>
            </a:r>
            <a:endParaRPr lang="en-US" dirty="0"/>
          </a:p>
        </p:txBody>
      </p:sp>
      <p:sp>
        <p:nvSpPr>
          <p:cNvPr id="3" name="Content Placeholder 2"/>
          <p:cNvSpPr>
            <a:spLocks noGrp="1"/>
          </p:cNvSpPr>
          <p:nvPr>
            <p:ph idx="1"/>
          </p:nvPr>
        </p:nvSpPr>
        <p:spPr>
          <a:xfrm>
            <a:off x="228600" y="1600200"/>
            <a:ext cx="8686800" cy="4525963"/>
          </a:xfrm>
        </p:spPr>
        <p:txBody>
          <a:bodyPr rtlCol="0">
            <a:normAutofit lnSpcReduction="10000"/>
          </a:bodyPr>
          <a:lstStyle/>
          <a:p>
            <a:pPr marL="0" indent="0" algn="ctr" rtl="0">
              <a:buNone/>
            </a:pPr>
            <a:r>
              <a:rPr lang="fr"/>
              <a:t>Vous serez à la fois :</a:t>
            </a:r>
          </a:p>
          <a:p>
            <a:pPr marL="0" indent="0" rtl="0">
              <a:buNone/>
            </a:pPr>
            <a:r>
              <a:rPr lang="fr" b="1"/>
              <a:t>Participants à un atelier de co-conception/formation pour vous permettre de développer et d'appliquer des approches des RMC</a:t>
            </a:r>
          </a:p>
          <a:p>
            <a:pPr marL="0" indent="0" algn="ctr" rtl="0">
              <a:spcAft>
                <a:spcPts val="1200"/>
              </a:spcAft>
              <a:buNone/>
            </a:pPr>
            <a:r>
              <a:rPr lang="fr"/>
              <a:t>Et…</a:t>
            </a:r>
          </a:p>
          <a:p>
            <a:pPr marL="0" indent="0" rtl="0">
              <a:buNone/>
            </a:pPr>
            <a:r>
              <a:rPr lang="fr" b="1"/>
              <a:t>Formateurs d'un atelier ToT pour réfléchir à la façon d'organiser vos propres ateliers de co-conception/formation pour permettre à d'autres d'utiliser des approches des RMC</a:t>
            </a:r>
            <a:endParaRPr lang="en-US"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rtl="0"/>
            <a:endParaRPr lang="en-US" sz="3200" dirty="0"/>
          </a:p>
        </p:txBody>
      </p:sp>
      <p:sp>
        <p:nvSpPr>
          <p:cNvPr id="3" name="Content Placeholder 2"/>
          <p:cNvSpPr>
            <a:spLocks noGrp="1"/>
          </p:cNvSpPr>
          <p:nvPr>
            <p:ph idx="1"/>
          </p:nvPr>
        </p:nvSpPr>
        <p:spPr/>
        <p:txBody>
          <a:bodyPr rtlCol="0"/>
          <a:lstStyle/>
          <a:p>
            <a:pPr algn="ctr" rtl="0">
              <a:buNone/>
            </a:pPr>
            <a:r>
              <a:rPr lang="fr" sz="6600"/>
              <a:t>« Temps mort » des formateurs </a:t>
            </a:r>
          </a:p>
          <a:p>
            <a:pPr algn="ctr" rtl="0">
              <a:buNone/>
            </a:pPr>
            <a:endParaRPr lang="en-NZ" sz="4400" dirty="0"/>
          </a:p>
          <a:p>
            <a:pPr marL="0" indent="0" rtl="0">
              <a:buNone/>
            </a:pPr>
            <a:r>
              <a:rPr lang="fr"/>
              <a:t>discuter de l'approche de co-conception/formation utilisée et suggérer des améliorations. </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Est-ce le ToT ou…</a:t>
            </a:r>
            <a:endParaRPr lang="en-US" dirty="0"/>
          </a:p>
        </p:txBody>
      </p:sp>
      <p:sp>
        <p:nvSpPr>
          <p:cNvPr id="3" name="Content Placeholder 2"/>
          <p:cNvSpPr>
            <a:spLocks noGrp="1"/>
          </p:cNvSpPr>
          <p:nvPr>
            <p:ph idx="1"/>
          </p:nvPr>
        </p:nvSpPr>
        <p:spPr/>
        <p:txBody>
          <a:bodyPr rtlCol="0">
            <a:normAutofit/>
          </a:bodyPr>
          <a:lstStyle/>
          <a:p>
            <a:pPr rtl="0">
              <a:buNone/>
            </a:pPr>
            <a:r>
              <a:rPr lang="fr"/>
              <a:t>… Habilitation des animateurs ?</a:t>
            </a:r>
          </a:p>
          <a:p>
            <a:pPr rtl="0">
              <a:buNone/>
            </a:pPr>
            <a:r>
              <a:rPr lang="fr"/>
              <a:t>… Préparation des promoteurs ?</a:t>
            </a:r>
          </a:p>
          <a:p>
            <a:pPr rtl="0">
              <a:buNone/>
            </a:pPr>
            <a:r>
              <a:rPr lang="fr"/>
              <a:t>… Activation des catalyseurs ? </a:t>
            </a:r>
          </a:p>
          <a:p>
            <a:pPr rtl="0">
              <a:buNone/>
            </a:pPr>
            <a:endParaRPr lang="en-NZ" dirty="0"/>
          </a:p>
          <a:p>
            <a:pPr rtl="0">
              <a:buNone/>
            </a:pPr>
            <a:endParaRPr lang="en-NZ" dirty="0"/>
          </a:p>
          <a:p>
            <a:pPr rtl="0">
              <a:buNone/>
            </a:pPr>
            <a:endParaRPr lang="en-NZ" dirty="0"/>
          </a:p>
          <a:p>
            <a:pPr rtl="0">
              <a:buNone/>
            </a:pPr>
            <a:endParaRPr lang="en-NZ" dirty="0"/>
          </a:p>
          <a:p>
            <a:pPr rtl="0">
              <a:buNone/>
            </a:pPr>
            <a:endParaRPr lang="en-NZ" dirty="0"/>
          </a:p>
          <a:p>
            <a:pPr rtl="0">
              <a:buNone/>
            </a:pPr>
            <a:endParaRPr lang="en-NZ" dirty="0"/>
          </a:p>
          <a:p>
            <a:pPr rtl="0">
              <a:buNone/>
            </a:pPr>
            <a:endParaRPr lang="en-NZ" dirty="0"/>
          </a:p>
          <a:p>
            <a:pPr rtl="0"/>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rtlCol="0"/>
          <a:lstStyle/>
          <a:p>
            <a:pPr marL="0" indent="0" rtl="0">
              <a:buNone/>
            </a:pPr>
            <a:endParaRPr lang="en-NZ" dirty="0"/>
          </a:p>
          <a:p>
            <a:pPr marL="0" indent="0" rtl="0">
              <a:buNone/>
            </a:pPr>
            <a:endParaRPr lang="en-NZ" dirty="0"/>
          </a:p>
          <a:p>
            <a:pPr marL="0" indent="0" rtl="0">
              <a:buNone/>
            </a:pPr>
            <a:endParaRPr lang="en-NZ" dirty="0"/>
          </a:p>
          <a:p>
            <a:pPr marL="0" indent="0" rtl="0">
              <a:buNone/>
            </a:pPr>
            <a:endParaRPr lang="en-NZ" dirty="0"/>
          </a:p>
          <a:p>
            <a:pPr marL="0" indent="0" rtl="0">
              <a:buNone/>
            </a:pPr>
            <a:endParaRPr lang="en-NZ" dirty="0"/>
          </a:p>
          <a:p>
            <a:pPr marL="0" indent="0" rtl="0">
              <a:buNone/>
            </a:pPr>
            <a:endParaRPr lang="en-NZ" dirty="0"/>
          </a:p>
          <a:p>
            <a:pPr marL="0" indent="0" rtl="0">
              <a:buNone/>
            </a:pPr>
            <a:endParaRPr lang="en-NZ" dirty="0"/>
          </a:p>
          <a:p>
            <a:pPr marL="0" indent="0" rtl="0">
              <a:buNone/>
            </a:pPr>
            <a:endParaRPr lang="en-NZ" dirty="0"/>
          </a:p>
          <a:p>
            <a:pPr marL="0" indent="0" rtl="0">
              <a:buNone/>
            </a:pPr>
            <a:endParaRPr lang="en-NZ" dirty="0"/>
          </a:p>
          <a:p>
            <a:pPr marL="0" indent="0" rtl="0">
              <a:buNone/>
            </a:pPr>
            <a:endParaRPr lang="en-US" dirty="0"/>
          </a:p>
        </p:txBody>
      </p:sp>
      <p:cxnSp>
        <p:nvCxnSpPr>
          <p:cNvPr id="8" name="Straight Arrow Connector 7"/>
          <p:cNvCxnSpPr/>
          <p:nvPr/>
        </p:nvCxnSpPr>
        <p:spPr>
          <a:xfrm rot="5400000" flipH="1" flipV="1">
            <a:off x="4267994" y="2285206"/>
            <a:ext cx="304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685800" y="1066800"/>
            <a:ext cx="8001000" cy="923330"/>
          </a:xfrm>
          <a:prstGeom prst="rect">
            <a:avLst/>
          </a:prstGeom>
          <a:noFill/>
          <a:ln>
            <a:solidFill>
              <a:schemeClr val="bg1"/>
            </a:solidFill>
          </a:ln>
        </p:spPr>
        <p:txBody>
          <a:bodyPr wrap="square" rtlCol="0">
            <a:spAutoFit/>
          </a:bodyPr>
          <a:lstStyle/>
          <a:p>
            <a:pPr algn="ctr" rtl="0"/>
            <a:r>
              <a:rPr lang="fr"/>
              <a:t>équilibre optimal dans la réponse aux catastrophes entre ce qui est fait par les </a:t>
            </a:r>
          </a:p>
          <a:p>
            <a:pPr algn="ctr" rtl="0"/>
            <a:r>
              <a:rPr lang="fr"/>
              <a:t>personnes qui vivent la crise elles-mêmes et ce qui est fait à l'extérieur      </a:t>
            </a:r>
            <a:endParaRPr lang="en-US" dirty="0"/>
          </a:p>
          <a:p>
            <a:pPr algn="ctr" rtl="0"/>
            <a:endParaRPr lang="en-US" dirty="0"/>
          </a:p>
        </p:txBody>
      </p:sp>
      <p:sp>
        <p:nvSpPr>
          <p:cNvPr id="10" name="Oval 9"/>
          <p:cNvSpPr/>
          <p:nvPr/>
        </p:nvSpPr>
        <p:spPr>
          <a:xfrm>
            <a:off x="7010400" y="4038600"/>
            <a:ext cx="45719"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p>
        </p:txBody>
      </p:sp>
      <p:sp>
        <p:nvSpPr>
          <p:cNvPr id="12" name="Oval 11"/>
          <p:cNvSpPr/>
          <p:nvPr/>
        </p:nvSpPr>
        <p:spPr>
          <a:xfrm>
            <a:off x="0" y="457200"/>
            <a:ext cx="8839200" cy="16764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p>
        </p:txBody>
      </p:sp>
      <p:sp>
        <p:nvSpPr>
          <p:cNvPr id="15" name="TextBox 14"/>
          <p:cNvSpPr txBox="1"/>
          <p:nvPr/>
        </p:nvSpPr>
        <p:spPr>
          <a:xfrm>
            <a:off x="2971800" y="3352800"/>
            <a:ext cx="3109908" cy="369332"/>
          </a:xfrm>
          <a:prstGeom prst="rect">
            <a:avLst/>
          </a:prstGeom>
          <a:noFill/>
        </p:spPr>
        <p:txBody>
          <a:bodyPr wrap="square" rtlCol="0">
            <a:spAutoFit/>
          </a:bodyPr>
          <a:lstStyle/>
          <a:p>
            <a:pPr algn="ctr" rtl="0"/>
            <a:r>
              <a:rPr lang="fr" dirty="0"/>
              <a:t>Bonnes pratiques pour les RMC</a:t>
            </a:r>
            <a:endParaRPr lang="en-US" dirty="0"/>
          </a:p>
        </p:txBody>
      </p:sp>
      <p:sp>
        <p:nvSpPr>
          <p:cNvPr id="18" name="Rectangle 17"/>
          <p:cNvSpPr/>
          <p:nvPr/>
        </p:nvSpPr>
        <p:spPr>
          <a:xfrm>
            <a:off x="2971800" y="3352800"/>
            <a:ext cx="3265484" cy="381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p>
        </p:txBody>
      </p:sp>
      <p:sp>
        <p:nvSpPr>
          <p:cNvPr id="19" name="TextBox 18"/>
          <p:cNvSpPr txBox="1"/>
          <p:nvPr/>
        </p:nvSpPr>
        <p:spPr>
          <a:xfrm>
            <a:off x="4038600" y="5029200"/>
            <a:ext cx="1600200" cy="369332"/>
          </a:xfrm>
          <a:prstGeom prst="rect">
            <a:avLst/>
          </a:prstGeom>
          <a:noFill/>
        </p:spPr>
        <p:txBody>
          <a:bodyPr wrap="square" rtlCol="0">
            <a:spAutoFit/>
          </a:bodyPr>
          <a:lstStyle/>
          <a:p>
            <a:pPr rtl="0"/>
            <a:r>
              <a:rPr lang="fr"/>
              <a:t>Approche A</a:t>
            </a:r>
            <a:endParaRPr lang="en-US" dirty="0"/>
          </a:p>
        </p:txBody>
      </p:sp>
      <p:sp>
        <p:nvSpPr>
          <p:cNvPr id="21" name="Oval 20"/>
          <p:cNvSpPr/>
          <p:nvPr/>
        </p:nvSpPr>
        <p:spPr>
          <a:xfrm>
            <a:off x="2438400" y="4648200"/>
            <a:ext cx="1219200" cy="12192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p>
        </p:txBody>
      </p:sp>
      <p:sp>
        <p:nvSpPr>
          <p:cNvPr id="22" name="Oval 21"/>
          <p:cNvSpPr/>
          <p:nvPr/>
        </p:nvSpPr>
        <p:spPr>
          <a:xfrm>
            <a:off x="4038600" y="4648200"/>
            <a:ext cx="1219200" cy="12192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p>
        </p:txBody>
      </p:sp>
      <p:sp>
        <p:nvSpPr>
          <p:cNvPr id="23" name="Oval 22"/>
          <p:cNvSpPr/>
          <p:nvPr/>
        </p:nvSpPr>
        <p:spPr>
          <a:xfrm>
            <a:off x="5562600" y="4648200"/>
            <a:ext cx="1219200" cy="12192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p>
        </p:txBody>
      </p:sp>
      <p:sp>
        <p:nvSpPr>
          <p:cNvPr id="24" name="Oval 23"/>
          <p:cNvSpPr/>
          <p:nvPr/>
        </p:nvSpPr>
        <p:spPr>
          <a:xfrm>
            <a:off x="7086600" y="4648200"/>
            <a:ext cx="1219200" cy="12192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p>
        </p:txBody>
      </p:sp>
      <p:sp>
        <p:nvSpPr>
          <p:cNvPr id="25" name="Oval 24"/>
          <p:cNvSpPr/>
          <p:nvPr/>
        </p:nvSpPr>
        <p:spPr>
          <a:xfrm>
            <a:off x="685800" y="4572000"/>
            <a:ext cx="1219200" cy="12192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p>
        </p:txBody>
      </p:sp>
      <p:sp>
        <p:nvSpPr>
          <p:cNvPr id="26" name="TextBox 25"/>
          <p:cNvSpPr txBox="1"/>
          <p:nvPr/>
        </p:nvSpPr>
        <p:spPr>
          <a:xfrm>
            <a:off x="7086600" y="5029200"/>
            <a:ext cx="1676400" cy="381000"/>
          </a:xfrm>
          <a:prstGeom prst="rect">
            <a:avLst/>
          </a:prstGeom>
          <a:noFill/>
        </p:spPr>
        <p:txBody>
          <a:bodyPr wrap="square" rtlCol="0">
            <a:spAutoFit/>
          </a:bodyPr>
          <a:lstStyle/>
          <a:p>
            <a:pPr rtl="0"/>
            <a:r>
              <a:rPr lang="fr"/>
              <a:t>Approche C…</a:t>
            </a:r>
            <a:endParaRPr lang="en-US" dirty="0"/>
          </a:p>
        </p:txBody>
      </p:sp>
      <p:sp>
        <p:nvSpPr>
          <p:cNvPr id="27" name="TextBox 26"/>
          <p:cNvSpPr txBox="1"/>
          <p:nvPr/>
        </p:nvSpPr>
        <p:spPr>
          <a:xfrm>
            <a:off x="5562600" y="5029200"/>
            <a:ext cx="1600200" cy="369332"/>
          </a:xfrm>
          <a:prstGeom prst="rect">
            <a:avLst/>
          </a:prstGeom>
          <a:noFill/>
        </p:spPr>
        <p:txBody>
          <a:bodyPr wrap="square" rtlCol="0">
            <a:spAutoFit/>
          </a:bodyPr>
          <a:lstStyle/>
          <a:p>
            <a:pPr rtl="0"/>
            <a:r>
              <a:rPr lang="fr"/>
              <a:t>Approche B</a:t>
            </a:r>
            <a:endParaRPr lang="en-US" dirty="0"/>
          </a:p>
        </p:txBody>
      </p:sp>
      <p:sp>
        <p:nvSpPr>
          <p:cNvPr id="28" name="TextBox 27"/>
          <p:cNvSpPr txBox="1"/>
          <p:nvPr/>
        </p:nvSpPr>
        <p:spPr>
          <a:xfrm>
            <a:off x="2286000" y="5029200"/>
            <a:ext cx="1600200" cy="369332"/>
          </a:xfrm>
          <a:prstGeom prst="rect">
            <a:avLst/>
          </a:prstGeom>
          <a:noFill/>
        </p:spPr>
        <p:txBody>
          <a:bodyPr wrap="square" rtlCol="0">
            <a:spAutoFit/>
          </a:bodyPr>
          <a:lstStyle/>
          <a:p>
            <a:pPr rtl="0"/>
            <a:r>
              <a:rPr lang="fr"/>
              <a:t>  Approche Z</a:t>
            </a:r>
            <a:endParaRPr lang="en-US" dirty="0"/>
          </a:p>
        </p:txBody>
      </p:sp>
      <p:sp>
        <p:nvSpPr>
          <p:cNvPr id="29" name="TextBox 28"/>
          <p:cNvSpPr txBox="1"/>
          <p:nvPr/>
        </p:nvSpPr>
        <p:spPr>
          <a:xfrm>
            <a:off x="685800" y="4953000"/>
            <a:ext cx="1600200" cy="369332"/>
          </a:xfrm>
          <a:prstGeom prst="rect">
            <a:avLst/>
          </a:prstGeom>
          <a:noFill/>
        </p:spPr>
        <p:txBody>
          <a:bodyPr wrap="square" rtlCol="0">
            <a:spAutoFit/>
          </a:bodyPr>
          <a:lstStyle/>
          <a:p>
            <a:pPr rtl="0"/>
            <a:r>
              <a:rPr lang="fr"/>
              <a:t>… Approche Y</a:t>
            </a:r>
            <a:endParaRPr lang="en-US" dirty="0"/>
          </a:p>
        </p:txBody>
      </p:sp>
      <p:cxnSp>
        <p:nvCxnSpPr>
          <p:cNvPr id="30" name="Straight Arrow Connector 29"/>
          <p:cNvCxnSpPr>
            <a:stCxn id="25" idx="7"/>
          </p:cNvCxnSpPr>
          <p:nvPr/>
        </p:nvCxnSpPr>
        <p:spPr>
          <a:xfrm rot="5400000" flipH="1" flipV="1">
            <a:off x="2259852" y="3352800"/>
            <a:ext cx="864348" cy="19311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stCxn id="21" idx="0"/>
          </p:cNvCxnSpPr>
          <p:nvPr/>
        </p:nvCxnSpPr>
        <p:spPr>
          <a:xfrm rot="5400000" flipH="1" flipV="1">
            <a:off x="3124200" y="3810000"/>
            <a:ext cx="762000" cy="914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a:stCxn id="22" idx="0"/>
          </p:cNvCxnSpPr>
          <p:nvPr/>
        </p:nvCxnSpPr>
        <p:spPr>
          <a:xfrm rot="16200000" flipV="1">
            <a:off x="4114800" y="4114800"/>
            <a:ext cx="76200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a:stCxn id="23" idx="0"/>
          </p:cNvCxnSpPr>
          <p:nvPr/>
        </p:nvCxnSpPr>
        <p:spPr>
          <a:xfrm rot="16200000" flipV="1">
            <a:off x="5029200" y="3505200"/>
            <a:ext cx="838200" cy="1447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a:stCxn id="24" idx="0"/>
          </p:cNvCxnSpPr>
          <p:nvPr/>
        </p:nvCxnSpPr>
        <p:spPr>
          <a:xfrm rot="16200000" flipV="1">
            <a:off x="6057900" y="3009900"/>
            <a:ext cx="838200" cy="2438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1" name="Rounded Rectangle 40"/>
          <p:cNvSpPr/>
          <p:nvPr/>
        </p:nvSpPr>
        <p:spPr>
          <a:xfrm>
            <a:off x="1905000" y="2514600"/>
            <a:ext cx="5105400" cy="5334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p>
        </p:txBody>
      </p:sp>
      <p:sp>
        <p:nvSpPr>
          <p:cNvPr id="45" name="TextBox 44"/>
          <p:cNvSpPr txBox="1"/>
          <p:nvPr/>
        </p:nvSpPr>
        <p:spPr>
          <a:xfrm>
            <a:off x="2088968" y="2432883"/>
            <a:ext cx="4953000" cy="369332"/>
          </a:xfrm>
          <a:prstGeom prst="rect">
            <a:avLst/>
          </a:prstGeom>
          <a:noFill/>
        </p:spPr>
        <p:txBody>
          <a:bodyPr wrap="square" rtlCol="0">
            <a:spAutoFit/>
          </a:bodyPr>
          <a:lstStyle/>
          <a:p>
            <a:pPr rtl="0"/>
            <a:r>
              <a:rPr lang="fr" dirty="0"/>
              <a:t>Changements institutionnels chez les donateurs, les ONG, les Nations Unies et les gouvernements</a:t>
            </a:r>
            <a:endParaRPr lang="en-US" dirty="0"/>
          </a:p>
        </p:txBody>
      </p:sp>
      <p:cxnSp>
        <p:nvCxnSpPr>
          <p:cNvPr id="47" name="Straight Arrow Connector 46"/>
          <p:cNvCxnSpPr/>
          <p:nvPr/>
        </p:nvCxnSpPr>
        <p:spPr>
          <a:xfrm rot="5400000" flipH="1" flipV="1">
            <a:off x="4306094" y="3161506"/>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Processus</a:t>
            </a:r>
            <a:endParaRPr lang="en-US" dirty="0"/>
          </a:p>
        </p:txBody>
      </p:sp>
      <p:sp>
        <p:nvSpPr>
          <p:cNvPr id="3" name="Content Placeholder 2"/>
          <p:cNvSpPr>
            <a:spLocks noGrp="1"/>
          </p:cNvSpPr>
          <p:nvPr>
            <p:ph idx="1"/>
          </p:nvPr>
        </p:nvSpPr>
        <p:spPr/>
        <p:txBody>
          <a:bodyPr rtlCol="0">
            <a:normAutofit fontScale="70000" lnSpcReduction="20000"/>
          </a:bodyPr>
          <a:lstStyle/>
          <a:p>
            <a:pPr marL="514350" indent="-514350" rtl="0">
              <a:buAutoNum type="arabicPeriod"/>
            </a:pPr>
            <a:r>
              <a:rPr lang="fr"/>
              <a:t>Générer un engagement organisationnel suffisant (et le soutien des donateurs) pour commencer</a:t>
            </a:r>
          </a:p>
          <a:p>
            <a:pPr marL="514350" indent="-514350" rtl="0">
              <a:buAutoNum type="arabicPeriod"/>
            </a:pPr>
            <a:r>
              <a:rPr lang="fr"/>
              <a:t>Déterminer les pays, partenaires, programmes initiaux</a:t>
            </a:r>
          </a:p>
          <a:p>
            <a:pPr marL="514350" indent="-514350" rtl="0">
              <a:buAutoNum type="arabicPeriod"/>
            </a:pPr>
            <a:r>
              <a:rPr lang="fr"/>
              <a:t>Obtenir des fonds pour le pilotage (20 000 $ ? par ONG locale)</a:t>
            </a:r>
          </a:p>
          <a:p>
            <a:pPr marL="514350" indent="-514350" rtl="0">
              <a:buAutoNum type="arabicPeriod"/>
            </a:pPr>
            <a:r>
              <a:rPr lang="fr"/>
              <a:t>Définir le processus de lancement :</a:t>
            </a:r>
          </a:p>
          <a:p>
            <a:pPr marL="514350" indent="-514350" rtl="0">
              <a:buNone/>
            </a:pPr>
            <a:r>
              <a:rPr lang="fr"/>
              <a:t>     i. atelier de co-conception, puis projet pilote (&amp; apprendre &amp; intensifier)… ou </a:t>
            </a:r>
          </a:p>
          <a:p>
            <a:pPr marL="514350" indent="-514350" rtl="0">
              <a:buNone/>
            </a:pPr>
            <a:r>
              <a:rPr lang="fr"/>
              <a:t>     ii. Coacher sur le terrain, conception au fur et à mesure (&amp; apprendre, intensifier)… ou…</a:t>
            </a:r>
          </a:p>
          <a:p>
            <a:pPr marL="514350" indent="-514350" rtl="0">
              <a:buNone/>
            </a:pPr>
            <a:r>
              <a:rPr lang="fr"/>
              <a:t>5. Concevoir votre processus d'apprentissage (atelier, coaching, mélange)</a:t>
            </a:r>
          </a:p>
          <a:p>
            <a:pPr marL="514350" indent="-514350" rtl="0">
              <a:buNone/>
            </a:pPr>
            <a:r>
              <a:rPr lang="fr"/>
              <a:t>6. Définir les critères des participants</a:t>
            </a:r>
          </a:p>
          <a:p>
            <a:pPr marL="514350" indent="-514350" rtl="0">
              <a:buNone/>
            </a:pPr>
            <a:r>
              <a:rPr lang="fr"/>
              <a:t>7. Documents préparatoires pour les participants</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rtl="0"/>
            <a:r>
              <a:rPr lang="fr"/>
              <a:t>« Objectif d'apprentissage » prioritaire…</a:t>
            </a:r>
            <a:endParaRPr lang="en-US" dirty="0"/>
          </a:p>
        </p:txBody>
      </p:sp>
      <p:sp>
        <p:nvSpPr>
          <p:cNvPr id="3" name="Content Placeholder 2"/>
          <p:cNvSpPr>
            <a:spLocks noGrp="1"/>
          </p:cNvSpPr>
          <p:nvPr>
            <p:ph idx="1"/>
          </p:nvPr>
        </p:nvSpPr>
        <p:spPr/>
        <p:txBody>
          <a:bodyPr rtlCol="0"/>
          <a:lstStyle/>
          <a:p>
            <a:pPr rtl="0">
              <a:buNone/>
            </a:pPr>
            <a:r>
              <a:rPr lang="fr"/>
              <a:t>Développer l’état d’esprit</a:t>
            </a:r>
          </a:p>
          <a:p>
            <a:pPr rtl="0">
              <a:buNone/>
            </a:pPr>
            <a:r>
              <a:rPr lang="fr"/>
              <a:t>Instaurer la confiance</a:t>
            </a:r>
          </a:p>
          <a:p>
            <a:pPr rtl="0">
              <a:buNone/>
            </a:pPr>
            <a:r>
              <a:rPr lang="fr"/>
              <a:t>Créer l'espace</a:t>
            </a:r>
          </a:p>
          <a:p>
            <a:pPr rtl="0">
              <a:buNone/>
            </a:pPr>
            <a:r>
              <a:rPr lang="fr"/>
              <a:t>Briser les barrières</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708</Words>
  <Application>Microsoft Office PowerPoint</Application>
  <PresentationFormat>On-screen Show (4:3)</PresentationFormat>
  <Paragraphs>183</Paragraphs>
  <Slides>14</Slides>
  <Notes>12</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Préambule à l’atelier « ToT » ?</vt:lpstr>
      <vt:lpstr>But suggéré de l'atelier</vt:lpstr>
      <vt:lpstr>Programme suggéré</vt:lpstr>
      <vt:lpstr>Atelier dans un atelier</vt:lpstr>
      <vt:lpstr>PowerPoint Presentation</vt:lpstr>
      <vt:lpstr>Est-ce le ToT ou…</vt:lpstr>
      <vt:lpstr>PowerPoint Presentation</vt:lpstr>
      <vt:lpstr>Processus</vt:lpstr>
      <vt:lpstr>« Objectif d'apprentissage » prioritaire…</vt:lpstr>
      <vt:lpstr>Compétences et expériences </vt:lpstr>
      <vt:lpstr>Examens de module / séance</vt:lpstr>
      <vt:lpstr>État d'esprit et objectifs d'apprentissage du module 0 </vt:lpstr>
      <vt:lpstr>État d'esprit et objectifs d'apprentissage du module 1</vt:lpstr>
      <vt:lpstr>Contenu suggéré pour l'atelier</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2019-02-11T09:11:55Z</dcterms:created>
  <dcterms:modified xsi:type="dcterms:W3CDTF">2019-02-12T10:24:31Z</dcterms:modified>
</cp:coreProperties>
</file>