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2"/>
  </p:notesMasterIdLst>
  <p:sldIdLst>
    <p:sldId id="361" r:id="rId2"/>
    <p:sldId id="362" r:id="rId3"/>
    <p:sldId id="276" r:id="rId4"/>
    <p:sldId id="383" r:id="rId5"/>
    <p:sldId id="350" r:id="rId6"/>
    <p:sldId id="363" r:id="rId7"/>
    <p:sldId id="351" r:id="rId8"/>
    <p:sldId id="348" r:id="rId9"/>
    <p:sldId id="353" r:id="rId10"/>
    <p:sldId id="374" r:id="rId11"/>
    <p:sldId id="378" r:id="rId12"/>
    <p:sldId id="354" r:id="rId13"/>
    <p:sldId id="352" r:id="rId14"/>
    <p:sldId id="300" r:id="rId15"/>
    <p:sldId id="360" r:id="rId16"/>
    <p:sldId id="373" r:id="rId17"/>
    <p:sldId id="364" r:id="rId18"/>
    <p:sldId id="289" r:id="rId19"/>
    <p:sldId id="355" r:id="rId20"/>
    <p:sldId id="384" r:id="rId21"/>
  </p:sldIdLst>
  <p:sldSz cx="9144000" cy="6858000" type="screen4x3"/>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0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39" autoAdjust="0"/>
    <p:restoredTop sz="83425" autoAdjust="0"/>
  </p:normalViewPr>
  <p:slideViewPr>
    <p:cSldViewPr>
      <p:cViewPr varScale="1">
        <p:scale>
          <a:sx n="57" d="100"/>
          <a:sy n="57" d="100"/>
        </p:scale>
        <p:origin x="1300" y="3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GB"/>
              <a:t>21/11/2018</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99E33429-A090-4D3A-809F-14F869B82A89}" type="slidenum">
              <a:rPr lang="en-GB" smtClean="0"/>
              <a:pPr/>
              <a:t>‹#›</a:t>
            </a:fld>
            <a:endParaRPr lang="en-GB"/>
          </a:p>
        </p:txBody>
      </p:sp>
    </p:spTree>
    <p:extLst>
      <p:ext uri="{BB962C8B-B14F-4D97-AF65-F5344CB8AC3E}">
        <p14:creationId xmlns:p14="http://schemas.microsoft.com/office/powerpoint/2010/main" val="346490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Ceci est juste un exemple tiré d'ateliers précédents. Vous n'avez pas à montrer cela s’il y a trop de blabla. Laissez-le simplement en dehors de l’exercice de lancer de balle et passer à autre chose.</a:t>
            </a:r>
            <a:endParaRPr lang="en-US" sz="1200" kern="1200" dirty="0">
              <a:solidFill>
                <a:schemeClr val="tx1"/>
              </a:solidFill>
              <a:latin typeface="+mn-lt"/>
              <a:ea typeface="+mn-ea"/>
              <a:cs typeface="+mn-cs"/>
            </a:endParaRPr>
          </a:p>
          <a:p>
            <a:pPr rtl="0"/>
            <a:r>
              <a:rPr lang="en-US"/>
              <a:t>   </a:t>
            </a:r>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a:t>Actuellement, l'aide humanitaire est complètement dominée par des interventions menées depuis l'extérieur. Même si nous en avons encore besoin, faisons de la place pour un soutien accru aux initiatives menées par les communautés. </a:t>
            </a:r>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11</a:t>
            </a:fld>
            <a:endParaRPr lang="en-GB"/>
          </a:p>
        </p:txBody>
      </p:sp>
    </p:spTree>
    <p:extLst>
      <p:ext uri="{BB962C8B-B14F-4D97-AF65-F5344CB8AC3E}">
        <p14:creationId xmlns:p14="http://schemas.microsoft.com/office/powerpoint/2010/main" val="3420460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lnSpcReduction="10000"/>
          </a:bodyPr>
          <a:lstStyle/>
          <a:p>
            <a:pPr lvl="0" rtl="0"/>
            <a:r>
              <a:rPr lang="fr" sz="1200" kern="1200" dirty="0">
                <a:solidFill>
                  <a:schemeClr val="tx1"/>
                </a:solidFill>
                <a:latin typeface="+mn-lt"/>
                <a:ea typeface="+mn-ea"/>
                <a:cs typeface="+mn-cs"/>
              </a:rPr>
              <a:t>Expliquez la réponse de Nargis et comment cela a fonctionné.  Dévastation massive. Certains villages dont 50-60 % de la population sont décédés. C'était un processus très informel et spontané. Peu de survivants se sont levés et ont commencé à faire quelque chose. Pang Ku les a vus et a commencé à travailler avec eux avec des micro-subventions et à mobiliser les autres. La réponse a absorbé 2 millions d'euros</a:t>
            </a:r>
            <a:endParaRPr lang="en-US" sz="1200" kern="1200" dirty="0">
              <a:solidFill>
                <a:schemeClr val="tx1"/>
              </a:solidFill>
              <a:latin typeface="+mn-lt"/>
              <a:ea typeface="+mn-ea"/>
              <a:cs typeface="+mn-cs"/>
            </a:endParaRPr>
          </a:p>
          <a:p>
            <a:pPr lvl="0" rtl="0"/>
            <a:endParaRPr lang="en-GB"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Expliquez l'exemple d'ECOWEB : </a:t>
            </a:r>
            <a:endParaRPr lang="en-US" sz="1200" kern="1200" dirty="0">
              <a:solidFill>
                <a:schemeClr val="tx1"/>
              </a:solidFill>
              <a:latin typeface="+mn-lt"/>
              <a:ea typeface="+mn-ea"/>
              <a:cs typeface="+mn-cs"/>
            </a:endParaRPr>
          </a:p>
          <a:p>
            <a:pPr marL="685800" lvl="1" indent="-228600" rtl="0">
              <a:buFont typeface="Arial" pitchFamily="34" charset="0"/>
              <a:buChar char="•"/>
            </a:pPr>
            <a:r>
              <a:rPr lang="fr" sz="1200" kern="1200" dirty="0">
                <a:solidFill>
                  <a:schemeClr val="tx1"/>
                </a:solidFill>
                <a:latin typeface="+mn-lt"/>
                <a:ea typeface="+mn-ea"/>
                <a:cs typeface="+mn-cs"/>
              </a:rPr>
              <a:t>Au cours de la réponse face aux inondations, ils ont travaillé avec des structures existantes telles que les organisations communautaires,</a:t>
            </a:r>
            <a:endParaRPr lang="en-US" sz="1200" kern="1200" dirty="0">
              <a:solidFill>
                <a:schemeClr val="tx1"/>
              </a:solidFill>
              <a:latin typeface="+mn-lt"/>
              <a:ea typeface="+mn-ea"/>
              <a:cs typeface="+mn-cs"/>
            </a:endParaRPr>
          </a:p>
          <a:p>
            <a:pPr marL="685800" lvl="1" indent="-228600" rtl="0">
              <a:buFont typeface="Arial" pitchFamily="34" charset="0"/>
              <a:buChar char="•"/>
            </a:pPr>
            <a:r>
              <a:rPr lang="fr" sz="1200" kern="1200" dirty="0">
                <a:solidFill>
                  <a:schemeClr val="tx1"/>
                </a:solidFill>
                <a:latin typeface="+mn-lt"/>
                <a:ea typeface="+mn-ea"/>
                <a:cs typeface="+mn-cs"/>
              </a:rPr>
              <a:t>Au cours de la réponse face au conflit, auprès des personnes déplacées, il n'y avait pas de structures. Personnes déplacées dispersées dans un contexte urbain avec des proches. Elles ont fait passer l’information et ont promu une auto-organisation spontanée (SHG ou groupe d’entraide). C'étaient des groupes plus petits qu'en zone rurale (moins de confiance les uns envers les autres). L’ECOWEB a fait appel aux personnes déplacées et résidents bénévoles (bénévoles ECOWEB un peu mieux formés) en tant que bénévoles du PALC. Ceux-ci ont été cruciaux. Ils ont discuté et convenu de ce qu'ils voulaient pour sortir du PALC. Le résultat n'est pas axé sur le programme, mais sur la communauté, ce dont elle a besoin. Tous étaient d'accord. </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En pratique, nous avons vu un initiateur du PALC de l'ONGL et un bénévole du PALC de la communauté. Formés différemment, car ils ont des tâches différentes et partiellement pris en charge par l’ONGL</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12</a:t>
            </a:fld>
            <a:endParaRPr lang="en-GB"/>
          </a:p>
        </p:txBody>
      </p:sp>
    </p:spTree>
    <p:extLst>
      <p:ext uri="{BB962C8B-B14F-4D97-AF65-F5344CB8AC3E}">
        <p14:creationId xmlns:p14="http://schemas.microsoft.com/office/powerpoint/2010/main" val="742203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Insister sur le fait que les communautés peuvent faire beaucoup plus que ce que nous pensons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13</a:t>
            </a:fld>
            <a:endParaRPr lang="en-GB"/>
          </a:p>
        </p:txBody>
      </p:sp>
    </p:spTree>
    <p:extLst>
      <p:ext uri="{BB962C8B-B14F-4D97-AF65-F5344CB8AC3E}">
        <p14:creationId xmlns:p14="http://schemas.microsoft.com/office/powerpoint/2010/main" val="20408230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Arial" pitchFamily="34" charset="0"/>
              <a:buChar char="•"/>
            </a:pPr>
            <a:r>
              <a:rPr lang="fr" sz="1200" kern="1200" dirty="0">
                <a:solidFill>
                  <a:schemeClr val="tx1"/>
                </a:solidFill>
                <a:latin typeface="+mn-lt"/>
                <a:ea typeface="+mn-ea"/>
                <a:cs typeface="+mn-cs"/>
              </a:rPr>
              <a:t>La documentation serait meilleure si elle restait locale avec un rôle d'ONGL.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Il est important de la rendre à la communauté pour conserver les connaissances et l'expérience</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Points présents sur la diapositive</a:t>
            </a:r>
            <a:endParaRPr lang="en-US" sz="1200" kern="1200" dirty="0">
              <a:solidFill>
                <a:schemeClr val="tx1"/>
              </a:solidFill>
              <a:latin typeface="+mn-lt"/>
              <a:ea typeface="+mn-ea"/>
              <a:cs typeface="+mn-cs"/>
            </a:endParaRPr>
          </a:p>
          <a:p>
            <a:pPr marL="228600" indent="-228600" rtl="0">
              <a:buFont typeface="Arial" pitchFamily="34" charset="0"/>
              <a:buChar char="•"/>
            </a:pPr>
            <a:r>
              <a:rPr lang="fr" sz="1200" kern="1200" dirty="0">
                <a:solidFill>
                  <a:schemeClr val="tx1"/>
                </a:solidFill>
                <a:latin typeface="+mn-lt"/>
                <a:ea typeface="+mn-ea"/>
                <a:cs typeface="+mn-cs"/>
              </a:rPr>
              <a:t>« L’approche humanitaire classique complique les choses »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Néanmoins, il est nécessaire de garder une trace du versement du financement, généralement demandé par les ONGI ou les donateurs pour une responsabilisation ascendante.</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Par exemple, ECOWEB a demandé au bénéficiaire de documenter chaque dépense. ECOWEB s'est ensuite chargé de les numériser et de les soumettre au donateur. ECOWEB a « protégé » les groupes.</a:t>
            </a:r>
            <a:endParaRPr lang="en-US" sz="1200" kern="1200" dirty="0">
              <a:solidFill>
                <a:schemeClr val="tx1"/>
              </a:solidFill>
              <a:latin typeface="+mn-lt"/>
              <a:ea typeface="+mn-ea"/>
              <a:cs typeface="+mn-cs"/>
            </a:endParaRPr>
          </a:p>
          <a:p>
            <a:pPr marL="228600" indent="-228600" rtl="0">
              <a:buFont typeface="Arial" pitchFamily="34" charset="0"/>
              <a:buChar char="•"/>
            </a:pPr>
            <a:r>
              <a:rPr lang="fr" sz="1200" kern="1200" dirty="0">
                <a:solidFill>
                  <a:schemeClr val="tx1"/>
                </a:solidFill>
                <a:latin typeface="+mn-lt"/>
                <a:ea typeface="+mn-ea"/>
                <a:cs typeface="+mn-cs"/>
              </a:rPr>
              <a:t>Les priorités (à la demande des ONGI) doivent être abordées avec les communautés, ainsi que le montant des subventions.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L’expérience a montré que les données de la communauté sont en place. Cependant, les ONGI collectent souvent des données, mais ne partagent pas avec les communautés les informations nécessaires à leur réflexion. C’est aussi un moyen de conserver les connaissances locales au niveau local</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Il faut mentionner que les connaissances locales sont en train de mourir, il est donc nécessaire de les maintenir en vie. Le partage d'informations est un moyen pour cela.</a:t>
            </a:r>
            <a:endParaRPr lang="en-US" sz="1200" kern="1200" dirty="0">
              <a:solidFill>
                <a:schemeClr val="tx1"/>
              </a:solidFill>
              <a:latin typeface="+mn-lt"/>
              <a:ea typeface="+mn-ea"/>
              <a:cs typeface="+mn-cs"/>
            </a:endParaRPr>
          </a:p>
          <a:p>
            <a:pPr marL="228600" indent="-228600" rtl="0">
              <a:buFont typeface="Arial" pitchFamily="34" charset="0"/>
              <a:buChar char="•"/>
            </a:pPr>
            <a:r>
              <a:rPr lang="fr" sz="120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sz="1200" kern="1200" dirty="0">
                <a:solidFill>
                  <a:schemeClr val="tx1"/>
                </a:solidFill>
                <a:latin typeface="+mn-lt"/>
                <a:ea typeface="+mn-ea"/>
                <a:cs typeface="+mn-cs"/>
              </a:rPr>
              <a:t>Nouvelle diapositive : Bénévoles de PALC</a:t>
            </a:r>
          </a:p>
          <a:p>
            <a:pPr rtl="0"/>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Séance plénière de réflexion sur l'expérience pour mobiliser, former, motiver, gérer la documentation</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Retour d’informations en plénière. Maintenir le dialogue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Quelques points de discussion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Ce que les bénévoles doivent faire :</a:t>
            </a:r>
            <a:endParaRPr lang="en-US" sz="1200" kern="1200" dirty="0">
              <a:solidFill>
                <a:schemeClr val="tx1"/>
              </a:solidFill>
              <a:latin typeface="+mn-lt"/>
              <a:ea typeface="+mn-ea"/>
              <a:cs typeface="+mn-cs"/>
            </a:endParaRPr>
          </a:p>
          <a:p>
            <a:pPr lvl="2" rtl="0"/>
            <a:r>
              <a:rPr lang="fr" sz="1200" kern="1200" dirty="0">
                <a:solidFill>
                  <a:schemeClr val="tx1"/>
                </a:solidFill>
                <a:latin typeface="+mn-lt"/>
                <a:ea typeface="+mn-ea"/>
                <a:cs typeface="+mn-cs"/>
              </a:rPr>
              <a:t>Chercher à savoir ce qui se passe</a:t>
            </a:r>
            <a:endParaRPr lang="en-US" sz="1200" kern="1200" dirty="0">
              <a:solidFill>
                <a:schemeClr val="tx1"/>
              </a:solidFill>
              <a:latin typeface="+mn-lt"/>
              <a:ea typeface="+mn-ea"/>
              <a:cs typeface="+mn-cs"/>
            </a:endParaRPr>
          </a:p>
          <a:p>
            <a:pPr lvl="2" rtl="0"/>
            <a:r>
              <a:rPr lang="fr" sz="1200" kern="1200" dirty="0">
                <a:solidFill>
                  <a:schemeClr val="tx1"/>
                </a:solidFill>
                <a:latin typeface="+mn-lt"/>
                <a:ea typeface="+mn-ea"/>
                <a:cs typeface="+mn-cs"/>
              </a:rPr>
              <a:t>Diffuser des informations sur l'opportunité de microcrédits</a:t>
            </a:r>
            <a:endParaRPr lang="en-US" sz="1200" kern="1200" dirty="0">
              <a:solidFill>
                <a:schemeClr val="tx1"/>
              </a:solidFill>
              <a:latin typeface="+mn-lt"/>
              <a:ea typeface="+mn-ea"/>
              <a:cs typeface="+mn-cs"/>
            </a:endParaRPr>
          </a:p>
          <a:p>
            <a:pPr lvl="2" rtl="0"/>
            <a:r>
              <a:rPr lang="fr" sz="1200" kern="1200" dirty="0">
                <a:solidFill>
                  <a:schemeClr val="tx1"/>
                </a:solidFill>
                <a:latin typeface="+mn-lt"/>
                <a:ea typeface="+mn-ea"/>
                <a:cs typeface="+mn-cs"/>
              </a:rPr>
              <a:t>Partager des pratiques d'entraide horizontalement</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Pouvoir : il suffit de souligner la dynamique du pouvoir</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Une demi-journée est-elle suffisante pour la psychosociologie et le pouvoir ?</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Intégration et genre</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Les bénévoles ne doivent pas appartenir à la même classe/strate</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Exemple ECOWEB : nouveau bénévole, 2 jours de formation, ancien, cours de recyclage d'une demi-journée. Ils travaillent avec toute personne prête à aider. Si vous avez des bénévoles bien formés, le processus complet est plus rapide</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La formation sur le terrain peut être effectuée par une ONGL</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L'important est d’être présent, de faire confiance, mais de rester itératif</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Il faudra peut-être élaborer des lignes directrices pour les bénévoles de PALC</a:t>
            </a:r>
            <a:endParaRPr lang="en-US" sz="1200" kern="1200" dirty="0">
              <a:solidFill>
                <a:schemeClr val="tx1"/>
              </a:solidFill>
              <a:latin typeface="+mn-lt"/>
              <a:ea typeface="+mn-ea"/>
              <a:cs typeface="+mn-cs"/>
            </a:endParaRPr>
          </a:p>
          <a:p>
            <a:pPr lvl="1" rtl="0"/>
            <a:r>
              <a:rPr lang="fr" sz="1200" kern="1200" dirty="0">
                <a:solidFill>
                  <a:schemeClr val="tx1"/>
                </a:solidFill>
                <a:latin typeface="+mn-lt"/>
                <a:ea typeface="+mn-ea"/>
                <a:cs typeface="+mn-cs"/>
              </a:rPr>
              <a:t>Discuter des motivations des bénévoles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16</a:t>
            </a:fld>
            <a:endParaRPr lang="en-GB"/>
          </a:p>
        </p:txBody>
      </p:sp>
    </p:spTree>
    <p:extLst>
      <p:ext uri="{BB962C8B-B14F-4D97-AF65-F5344CB8AC3E}">
        <p14:creationId xmlns:p14="http://schemas.microsoft.com/office/powerpoint/2010/main" val="4242531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19</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lvl="0" indent="0" algn="l" rtl="0">
              <a:lnSpc>
                <a:spcPct val="110000"/>
              </a:lnSpc>
              <a:spcBef>
                <a:spcPts val="0"/>
              </a:spcBef>
              <a:buNone/>
            </a:pPr>
            <a:r>
              <a:rPr lang="en-US" b="1" dirty="0"/>
              <a:t>A</a:t>
            </a:r>
            <a:r>
              <a:rPr lang="fr" b="1" dirty="0"/>
              <a:t>nalyse, gestion de l’Information, mobilisation et systèmes d’apprentissage au niveau communautaire</a:t>
            </a:r>
          </a:p>
          <a:p>
            <a:pPr marL="0" lvl="0" indent="0" rtl="0">
              <a:lnSpc>
                <a:spcPct val="110000"/>
              </a:lnSpc>
              <a:spcBef>
                <a:spcPts val="0"/>
              </a:spcBef>
              <a:buFont typeface="Arial" pitchFamily="34" charset="0"/>
              <a:buChar char="•"/>
            </a:pPr>
            <a:r>
              <a:rPr lang="fr" sz="1200" dirty="0"/>
              <a:t>      Support aux communautés pour </a:t>
            </a:r>
            <a:r>
              <a:rPr lang="fr" sz="1200" i="0" dirty="0"/>
              <a:t>initier</a:t>
            </a:r>
            <a:r>
              <a:rPr lang="fr" sz="1200" dirty="0"/>
              <a:t> </a:t>
            </a:r>
            <a:r>
              <a:rPr lang="fr" sz="1000" dirty="0"/>
              <a:t>promptement</a:t>
            </a:r>
            <a:r>
              <a:rPr lang="fr" sz="1200" dirty="0"/>
              <a:t> (et soutenir) leur propre analyse rapide de</a:t>
            </a:r>
            <a:r>
              <a:rPr lang="fr" sz="1200" baseline="0" dirty="0"/>
              <a:t> la </a:t>
            </a:r>
            <a:r>
              <a:rPr lang="fr" sz="1200" dirty="0"/>
              <a:t>situation et enquête appréciative</a:t>
            </a:r>
          </a:p>
          <a:p>
            <a:pPr marL="293688" indent="-293688" rtl="0">
              <a:buFont typeface="Arial" pitchFamily="34" charset="0"/>
              <a:buChar char="•"/>
            </a:pPr>
            <a:r>
              <a:rPr lang="fr" sz="1200" dirty="0"/>
              <a:t>Génération</a:t>
            </a:r>
            <a:r>
              <a:rPr lang="fr" sz="1200" baseline="0" dirty="0"/>
              <a:t> </a:t>
            </a:r>
            <a:r>
              <a:rPr lang="fr" sz="1200" dirty="0"/>
              <a:t> de nouvelles ou de plus grandes initiatives</a:t>
            </a:r>
            <a:endParaRPr lang="en-GB" sz="1200" dirty="0"/>
          </a:p>
          <a:p>
            <a:pPr marL="293688" indent="-293688" rtl="0">
              <a:buFont typeface="Arial" pitchFamily="34" charset="0"/>
              <a:buChar char="•"/>
            </a:pPr>
            <a:r>
              <a:rPr lang="fr" sz="1200" dirty="0"/>
              <a:t>Apprentissage à partir des réponses immédiates</a:t>
            </a:r>
          </a:p>
          <a:p>
            <a:pPr marL="293688" indent="-293688" rtl="0">
              <a:buFont typeface="Arial" pitchFamily="34" charset="0"/>
              <a:buChar char="•"/>
            </a:pPr>
            <a:r>
              <a:rPr lang="fr" sz="1200" dirty="0"/>
              <a:t>Analyse des lacunes</a:t>
            </a:r>
          </a:p>
          <a:p>
            <a:pPr marL="293688" indent="-293688" rtl="0">
              <a:buFont typeface="Arial" pitchFamily="34" charset="0"/>
              <a:buChar char="•"/>
            </a:pPr>
            <a:r>
              <a:rPr lang="fr" sz="1200" dirty="0"/>
              <a:t>Problèmes de pouvoir</a:t>
            </a:r>
            <a:r>
              <a:rPr lang="fr" sz="1200" baseline="0" dirty="0"/>
              <a:t> (autorité)</a:t>
            </a:r>
            <a:r>
              <a:rPr lang="fr" sz="1200" dirty="0"/>
              <a:t> et relationnels, systèmes de redevabilité</a:t>
            </a:r>
          </a:p>
          <a:p>
            <a:pPr marL="293688" indent="-293688" rtl="0">
              <a:buFont typeface="Arial" pitchFamily="34" charset="0"/>
              <a:buChar char="•"/>
            </a:pPr>
            <a:r>
              <a:rPr lang="fr" sz="1200" dirty="0"/>
              <a:t>Sensibilité au conflit</a:t>
            </a:r>
          </a:p>
        </p:txBody>
      </p:sp>
      <p:sp>
        <p:nvSpPr>
          <p:cNvPr id="4" name="Slide Number Placeholder 3"/>
          <p:cNvSpPr>
            <a:spLocks noGrp="1"/>
          </p:cNvSpPr>
          <p:nvPr>
            <p:ph type="sldNum" sz="quarter" idx="10"/>
          </p:nvPr>
        </p:nvSpPr>
        <p:spPr/>
        <p:txBody>
          <a:bodyPr rtlCol="0"/>
          <a:lstStyle/>
          <a:p>
            <a:pPr rtl="0"/>
            <a:fld id="{188EDC54-348B-4434-9C10-97BC64BC024A}" type="slidenum">
              <a:rPr lang="en-GB" smtClean="0"/>
              <a:pPr rtl="0"/>
              <a:t>20</a:t>
            </a:fld>
            <a:endParaRPr lang="en-GB"/>
          </a:p>
        </p:txBody>
      </p:sp>
    </p:spTree>
    <p:extLst>
      <p:ext uri="{BB962C8B-B14F-4D97-AF65-F5344CB8AC3E}">
        <p14:creationId xmlns:p14="http://schemas.microsoft.com/office/powerpoint/2010/main" val="4007768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a:t>Actuellement, l'aide humanitaire est complètement dominée par des interventions menées depuis l'extérieur. Même si nous en avons encore besoin, faisons de la place pour un soutien accru aux initiatives menées par les communautés. </a:t>
            </a:r>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C'est une approche participative d'apprentissage par l'action en cas de crise</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lvl="0" indent="0" algn="l" rtl="0">
              <a:lnSpc>
                <a:spcPct val="110000"/>
              </a:lnSpc>
              <a:spcBef>
                <a:spcPts val="0"/>
              </a:spcBef>
              <a:buNone/>
            </a:pPr>
            <a:r>
              <a:rPr lang="en-US" b="1" dirty="0"/>
              <a:t>A</a:t>
            </a:r>
            <a:r>
              <a:rPr lang="fr" b="1" dirty="0"/>
              <a:t>nalyse, gestion de l’Information, mobilisation et systèmes d’apprentissage au niveau communautaire</a:t>
            </a:r>
          </a:p>
          <a:p>
            <a:pPr marL="0" lvl="0" indent="0" rtl="0">
              <a:lnSpc>
                <a:spcPct val="110000"/>
              </a:lnSpc>
              <a:spcBef>
                <a:spcPts val="0"/>
              </a:spcBef>
              <a:buFont typeface="Arial" pitchFamily="34" charset="0"/>
              <a:buChar char="•"/>
            </a:pPr>
            <a:r>
              <a:rPr lang="fr" sz="1200" dirty="0"/>
              <a:t>      Support aux communautés pour </a:t>
            </a:r>
            <a:r>
              <a:rPr lang="fr" sz="1200" i="0" dirty="0"/>
              <a:t>initier</a:t>
            </a:r>
            <a:r>
              <a:rPr lang="fr" sz="1200" dirty="0"/>
              <a:t> </a:t>
            </a:r>
            <a:r>
              <a:rPr lang="fr" sz="1000" dirty="0"/>
              <a:t>promptement</a:t>
            </a:r>
            <a:r>
              <a:rPr lang="fr" sz="1200" dirty="0"/>
              <a:t> (et soutenir) leur propre analyse rapide de</a:t>
            </a:r>
            <a:r>
              <a:rPr lang="fr" sz="1200" baseline="0" dirty="0"/>
              <a:t> la </a:t>
            </a:r>
            <a:r>
              <a:rPr lang="fr" sz="1200" dirty="0"/>
              <a:t>situation et enquête appréciative</a:t>
            </a:r>
          </a:p>
          <a:p>
            <a:pPr marL="293688" indent="-293688" rtl="0">
              <a:buFont typeface="Arial" pitchFamily="34" charset="0"/>
              <a:buChar char="•"/>
            </a:pPr>
            <a:r>
              <a:rPr lang="fr" sz="1200" dirty="0"/>
              <a:t>Génération</a:t>
            </a:r>
            <a:r>
              <a:rPr lang="fr" sz="1200" baseline="0" dirty="0"/>
              <a:t> </a:t>
            </a:r>
            <a:r>
              <a:rPr lang="fr" sz="1200" dirty="0"/>
              <a:t> de nouvelles ou de plus grandes initiatives</a:t>
            </a:r>
            <a:endParaRPr lang="en-GB" sz="1200" dirty="0"/>
          </a:p>
          <a:p>
            <a:pPr marL="293688" indent="-293688" rtl="0">
              <a:buFont typeface="Arial" pitchFamily="34" charset="0"/>
              <a:buChar char="•"/>
            </a:pPr>
            <a:r>
              <a:rPr lang="fr" sz="1200" dirty="0"/>
              <a:t>Apprentissage à partir des réponses immédiates</a:t>
            </a:r>
          </a:p>
          <a:p>
            <a:pPr marL="293688" indent="-293688" rtl="0">
              <a:buFont typeface="Arial" pitchFamily="34" charset="0"/>
              <a:buChar char="•"/>
            </a:pPr>
            <a:r>
              <a:rPr lang="fr" sz="1200" dirty="0"/>
              <a:t>Analyse des lacunes</a:t>
            </a:r>
          </a:p>
          <a:p>
            <a:pPr marL="293688" indent="-293688" rtl="0">
              <a:buFont typeface="Arial" pitchFamily="34" charset="0"/>
              <a:buChar char="•"/>
            </a:pPr>
            <a:r>
              <a:rPr lang="fr" sz="1200" dirty="0"/>
              <a:t>Problèmes de pouvoir</a:t>
            </a:r>
            <a:r>
              <a:rPr lang="fr" sz="1200" baseline="0" dirty="0"/>
              <a:t> (autorité)</a:t>
            </a:r>
            <a:r>
              <a:rPr lang="fr" sz="1200" dirty="0"/>
              <a:t> et relationnels, systèmes de redevabilité</a:t>
            </a:r>
          </a:p>
          <a:p>
            <a:pPr marL="293688" indent="-293688" rtl="0">
              <a:buFont typeface="Arial" pitchFamily="34" charset="0"/>
              <a:buChar char="•"/>
            </a:pPr>
            <a:r>
              <a:rPr lang="fr" sz="1200" dirty="0"/>
              <a:t>Sensibilité au conflit</a:t>
            </a:r>
          </a:p>
        </p:txBody>
      </p:sp>
      <p:sp>
        <p:nvSpPr>
          <p:cNvPr id="4" name="Slide Number Placeholder 3"/>
          <p:cNvSpPr>
            <a:spLocks noGrp="1"/>
          </p:cNvSpPr>
          <p:nvPr>
            <p:ph type="sldNum" sz="quarter" idx="10"/>
          </p:nvPr>
        </p:nvSpPr>
        <p:spPr/>
        <p:txBody>
          <a:bodyPr rtlCol="0"/>
          <a:lstStyle/>
          <a:p>
            <a:pPr rtl="0"/>
            <a:fld id="{188EDC54-348B-4434-9C10-97BC64BC024A}" type="slidenum">
              <a:rPr lang="en-GB" smtClean="0"/>
              <a:pPr rtl="0"/>
              <a:t>4</a:t>
            </a:fld>
            <a:endParaRPr lang="en-GB"/>
          </a:p>
        </p:txBody>
      </p:sp>
    </p:spTree>
    <p:extLst>
      <p:ext uri="{BB962C8B-B14F-4D97-AF65-F5344CB8AC3E}">
        <p14:creationId xmlns:p14="http://schemas.microsoft.com/office/powerpoint/2010/main" val="4007768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Arial" pitchFamily="34" charset="0"/>
              <a:buChar char="•"/>
            </a:pPr>
            <a:r>
              <a:rPr lang="fr" sz="1200" kern="1200">
                <a:solidFill>
                  <a:schemeClr val="tx1"/>
                </a:solidFill>
                <a:latin typeface="+mn-lt"/>
                <a:ea typeface="+mn-ea"/>
                <a:cs typeface="+mn-cs"/>
              </a:rPr>
              <a:t>L'objectif est d'accroître la qualité, l'efficacité, l'intégration, l’interdépendance, la responsabilité et la sensibilité au conflit de leurs propres interventions.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Les projets pilotes ont montré que cela était déjà en cours, mais qu’un soutien était nécessaire. Si l'ONGI n'intervient que dans l'évaluation des besoins, nous manquerons ces actions.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Nous devons apprendre à travailler avec ces initiatives locales au lieu de les faire travailler avec nous.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Ne contestons pas l’évaluation des besoins. Mais exécutons le PALC en parallèle</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Conseil : si vous êtes trop critique en matière d’évaluation des besoins, le secteur humanitaire se fermera et ne changera pas.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La question ici est de savoir qui prend la tête de cela. L’hypothèse du secteur est que les ONGI le feront.</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Exemple de Nargis au Myanmar. Pendant 2 semaines, il n’y a pas eu d’ONGI en raison de restrictions gouvernementales. Les demandes de micro-subventions adoptées par une ONG locale, Pang Ku, dès le premier jour, ont montré qu’elles avaient 3 semaines d’avance sur les évaluations des ONGI. Ils sont passé au rétablissement 3 semaines avant l’ONGI.</a:t>
            </a:r>
            <a:endParaRPr lang="en-US" sz="1200" kern="1200" dirty="0">
              <a:solidFill>
                <a:schemeClr val="tx1"/>
              </a:solidFill>
              <a:latin typeface="+mn-lt"/>
              <a:ea typeface="+mn-ea"/>
              <a:cs typeface="+mn-cs"/>
            </a:endParaRPr>
          </a:p>
          <a:p>
            <a:pPr rtl="0"/>
            <a:endParaRPr lang="en-GB"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NZ"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b="1" kern="1200" dirty="0">
                <a:solidFill>
                  <a:schemeClr val="tx1"/>
                </a:solidFill>
                <a:latin typeface="+mn-lt"/>
                <a:ea typeface="+mn-ea"/>
                <a:cs typeface="+mn-cs"/>
              </a:rPr>
              <a:t>- Partagez les réponses à ces questions au fur et à mesure que la communauté pose des questions</a:t>
            </a:r>
            <a:endParaRPr lang="en-US" sz="1200" kern="1200" dirty="0">
              <a:solidFill>
                <a:schemeClr val="tx1"/>
              </a:solidFill>
              <a:latin typeface="+mn-lt"/>
              <a:ea typeface="+mn-ea"/>
              <a:cs typeface="+mn-cs"/>
            </a:endParaRPr>
          </a:p>
          <a:p>
            <a:pPr lvl="0" rtl="0"/>
            <a:r>
              <a:rPr lang="fr" sz="1200" b="1" kern="1200" dirty="0">
                <a:solidFill>
                  <a:schemeClr val="tx1"/>
                </a:solidFill>
                <a:latin typeface="+mn-lt"/>
                <a:ea typeface="+mn-ea"/>
                <a:cs typeface="+mn-cs"/>
              </a:rPr>
              <a:t>- Enregistrez les capacités et les points forts clés que vous trouvez afin de documenter dans la plate-forme d'informations communautaires</a:t>
            </a:r>
            <a:endParaRPr lang="en-US" sz="1200" kern="1200" dirty="0">
              <a:solidFill>
                <a:schemeClr val="tx1"/>
              </a:solidFill>
              <a:latin typeface="+mn-lt"/>
              <a:ea typeface="+mn-ea"/>
              <a:cs typeface="+mn-cs"/>
            </a:endParaRPr>
          </a:p>
          <a:p>
            <a:pPr lvl="0" rtl="0"/>
            <a:r>
              <a:rPr lang="fr" sz="1200" b="1" kern="1200" dirty="0">
                <a:solidFill>
                  <a:schemeClr val="tx1"/>
                </a:solidFill>
                <a:latin typeface="+mn-lt"/>
                <a:ea typeface="+mn-ea"/>
                <a:cs typeface="+mn-cs"/>
              </a:rPr>
              <a:t>- Informez les groupes, les personnes des RMC et de la façon dont elle peut les aider à mettre en pratique leurs idées collectives</a:t>
            </a:r>
            <a:endParaRPr lang="en-US" sz="1200" kern="1200" dirty="0">
              <a:solidFill>
                <a:schemeClr val="tx1"/>
              </a:solidFill>
              <a:latin typeface="+mn-lt"/>
              <a:ea typeface="+mn-ea"/>
              <a:cs typeface="+mn-cs"/>
            </a:endParaRPr>
          </a:p>
          <a:p>
            <a:pPr rtl="0"/>
            <a:endParaRPr lang="en-NZ" dirty="0"/>
          </a:p>
          <a:p>
            <a:pPr rtl="0"/>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a:solidFill>
                  <a:schemeClr val="tx1"/>
                </a:solidFill>
                <a:latin typeface="+mn-lt"/>
                <a:ea typeface="+mn-ea"/>
                <a:cs typeface="+mn-cs"/>
              </a:rPr>
              <a:t>Divisez en groupe de 3. Lisez et discutez pour savoir si l'objectif et les composants du PACL sont corrects.</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Retour d’informations en plénière</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Divisez les retours d’info en :</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Résonnement</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Lacunes</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Être prudent</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Ces réflexions peuvent être très utiles lors de la sélection des bénévoles et pour leur attribuer des tâches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8</a:t>
            </a:fld>
            <a:endParaRPr lang="en-GB"/>
          </a:p>
        </p:txBody>
      </p:sp>
    </p:spTree>
    <p:extLst>
      <p:ext uri="{BB962C8B-B14F-4D97-AF65-F5344CB8AC3E}">
        <p14:creationId xmlns:p14="http://schemas.microsoft.com/office/powerpoint/2010/main" val="2350448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dirty="0">
                <a:solidFill>
                  <a:schemeClr val="tx1"/>
                </a:solidFill>
                <a:latin typeface="+mn-lt"/>
                <a:ea typeface="+mn-ea"/>
                <a:cs typeface="+mn-cs"/>
              </a:rPr>
              <a:t>Ceci est juste un exemple tiré d'ateliers précédents. Vous n'avez pas à montrer cela s’il y a trop de blabla. Laissez-le simplement en dehors de l’exercice de lancer de balle et passer à autre chose.</a:t>
            </a:r>
            <a:endParaRPr lang="en-US" sz="1200" kern="1200" dirty="0">
              <a:solidFill>
                <a:schemeClr val="tx1"/>
              </a:solidFill>
              <a:latin typeface="+mn-lt"/>
              <a:ea typeface="+mn-ea"/>
              <a:cs typeface="+mn-cs"/>
            </a:endParaRPr>
          </a:p>
          <a:p>
            <a:pPr rtl="0"/>
            <a:r>
              <a:rPr lang="en-US"/>
              <a:t>   </a:t>
            </a:r>
            <a:endParaRPr lang="en-US" dirty="0"/>
          </a:p>
        </p:txBody>
      </p:sp>
      <p:sp>
        <p:nvSpPr>
          <p:cNvPr id="4" name="Slide Number Placeholder 3"/>
          <p:cNvSpPr>
            <a:spLocks noGrp="1"/>
          </p:cNvSpPr>
          <p:nvPr>
            <p:ph type="sldNum" sz="quarter" idx="10"/>
          </p:nvPr>
        </p:nvSpPr>
        <p:spPr/>
        <p:txBody>
          <a:bodyPr rtlCol="0"/>
          <a:lstStyle/>
          <a:p>
            <a:pPr rtl="0"/>
            <a:fld id="{99E33429-A090-4D3A-809F-14F869B82A89}" type="slidenum">
              <a:rPr lang="en-GB" smtClean="0"/>
              <a:pPr rtl="0"/>
              <a:t>10</a:t>
            </a:fld>
            <a:endParaRPr lang="en-GB"/>
          </a:p>
        </p:txBody>
      </p:sp>
    </p:spTree>
    <p:extLst>
      <p:ext uri="{BB962C8B-B14F-4D97-AF65-F5344CB8AC3E}">
        <p14:creationId xmlns:p14="http://schemas.microsoft.com/office/powerpoint/2010/main" val="579269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endParaRPr lang="en-GB"/>
          </a:p>
        </p:txBody>
      </p:sp>
      <p:sp>
        <p:nvSpPr>
          <p:cNvPr id="3" name="Subtitle 2"/>
          <p:cNvSpPr>
            <a:spLocks noGrp="1"/>
          </p:cNvSpPr>
          <p:nvPr>
            <p:ph type="subTitle" idx="1"/>
          </p:nvPr>
        </p:nvSpPr>
        <p:spPr>
          <a:xfrm>
            <a:off x="1371600" y="3886200"/>
            <a:ext cx="6400800" cy="1752600"/>
          </a:xfrm>
        </p:spPr>
        <p:txBody>
          <a:bodyPr rtlCol="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
              <a:t>Click to edit Master subtitle style</a:t>
            </a:r>
            <a:endParaRPr lang="en-GB"/>
          </a:p>
        </p:txBody>
      </p:sp>
      <p:sp>
        <p:nvSpPr>
          <p:cNvPr id="4" name="Date Placeholder 3"/>
          <p:cNvSpPr>
            <a:spLocks noGrp="1"/>
          </p:cNvSpPr>
          <p:nvPr>
            <p:ph type="dt" sz="half" idx="10"/>
          </p:nvPr>
        </p:nvSpPr>
        <p:spPr/>
        <p:txBody>
          <a:bodyPr rtlCol="0"/>
          <a:lstStyle/>
          <a:p>
            <a:pPr rtl="0"/>
            <a:r>
              <a:rPr lang="en-GB"/>
              <a:t>21/11/2018</a:t>
            </a:r>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Date Placeholder 3"/>
          <p:cNvSpPr>
            <a:spLocks noGrp="1"/>
          </p:cNvSpPr>
          <p:nvPr>
            <p:ph type="dt" sz="half" idx="10"/>
          </p:nvPr>
        </p:nvSpPr>
        <p:spPr/>
        <p:txBody>
          <a:bodyPr rtlCol="0"/>
          <a:lstStyle/>
          <a:p>
            <a:pPr rtl="0"/>
            <a:r>
              <a:rPr lang="en-GB"/>
              <a:t>21/11/2018</a:t>
            </a:r>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Date Placeholder 3"/>
          <p:cNvSpPr>
            <a:spLocks noGrp="1"/>
          </p:cNvSpPr>
          <p:nvPr>
            <p:ph type="dt" sz="half" idx="10"/>
          </p:nvPr>
        </p:nvSpPr>
        <p:spPr/>
        <p:txBody>
          <a:bodyPr rtlCol="0"/>
          <a:lstStyle/>
          <a:p>
            <a:pPr rtl="0"/>
            <a:r>
              <a:rPr lang="en-GB"/>
              <a:t>21/11/2018</a:t>
            </a:r>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Date Placeholder 3"/>
          <p:cNvSpPr>
            <a:spLocks noGrp="1"/>
          </p:cNvSpPr>
          <p:nvPr>
            <p:ph type="dt" sz="half" idx="10"/>
          </p:nvPr>
        </p:nvSpPr>
        <p:spPr/>
        <p:txBody>
          <a:bodyPr rtlCol="0"/>
          <a:lstStyle/>
          <a:p>
            <a:pPr rtl="0"/>
            <a:r>
              <a:rPr lang="en-GB"/>
              <a:t>21/11/2018</a:t>
            </a:r>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pPr rtl="0"/>
            <a:r>
              <a:rPr lang="fr"/>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
              <a:t>Click to edit Master text styles</a:t>
            </a:r>
          </a:p>
        </p:txBody>
      </p:sp>
      <p:sp>
        <p:nvSpPr>
          <p:cNvPr id="4" name="Date Placeholder 3"/>
          <p:cNvSpPr>
            <a:spLocks noGrp="1"/>
          </p:cNvSpPr>
          <p:nvPr>
            <p:ph type="dt" sz="half" idx="10"/>
          </p:nvPr>
        </p:nvSpPr>
        <p:spPr/>
        <p:txBody>
          <a:bodyPr rtlCol="0"/>
          <a:lstStyle/>
          <a:p>
            <a:pPr rtl="0"/>
            <a:r>
              <a:rPr lang="en-GB"/>
              <a:t>21/11/2018</a:t>
            </a:r>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5" name="Date Placeholder 4"/>
          <p:cNvSpPr>
            <a:spLocks noGrp="1"/>
          </p:cNvSpPr>
          <p:nvPr>
            <p:ph type="dt" sz="half" idx="10"/>
          </p:nvPr>
        </p:nvSpPr>
        <p:spPr/>
        <p:txBody>
          <a:bodyPr rtlCol="0"/>
          <a:lstStyle/>
          <a:p>
            <a:pPr rtl="0"/>
            <a:r>
              <a:rPr lang="en-GB"/>
              <a:t>21/11/2018</a:t>
            </a:r>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7" name="Date Placeholder 6"/>
          <p:cNvSpPr>
            <a:spLocks noGrp="1"/>
          </p:cNvSpPr>
          <p:nvPr>
            <p:ph type="dt" sz="half" idx="10"/>
          </p:nvPr>
        </p:nvSpPr>
        <p:spPr/>
        <p:txBody>
          <a:bodyPr rtlCol="0"/>
          <a:lstStyle/>
          <a:p>
            <a:pPr rtl="0"/>
            <a:r>
              <a:rPr lang="en-GB"/>
              <a:t>21/11/2018</a:t>
            </a:r>
          </a:p>
        </p:txBody>
      </p:sp>
      <p:sp>
        <p:nvSpPr>
          <p:cNvPr id="8" name="Footer Placeholder 7"/>
          <p:cNvSpPr>
            <a:spLocks noGrp="1"/>
          </p:cNvSpPr>
          <p:nvPr>
            <p:ph type="ftr" sz="quarter" idx="11"/>
          </p:nvPr>
        </p:nvSpPr>
        <p:spPr/>
        <p:txBody>
          <a:bodyPr rtlCol="0"/>
          <a:lstStyle/>
          <a:p>
            <a:pPr rtl="0"/>
            <a:endParaRPr lang="en-GB"/>
          </a:p>
        </p:txBody>
      </p:sp>
      <p:sp>
        <p:nvSpPr>
          <p:cNvPr id="9" name="Slide Number Placeholder 8"/>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Date Placeholder 2"/>
          <p:cNvSpPr>
            <a:spLocks noGrp="1"/>
          </p:cNvSpPr>
          <p:nvPr>
            <p:ph type="dt" sz="half" idx="10"/>
          </p:nvPr>
        </p:nvSpPr>
        <p:spPr/>
        <p:txBody>
          <a:bodyPr rtlCol="0"/>
          <a:lstStyle/>
          <a:p>
            <a:pPr rtl="0"/>
            <a:r>
              <a:rPr lang="en-GB"/>
              <a:t>21/11/2018</a:t>
            </a:r>
          </a:p>
        </p:txBody>
      </p:sp>
      <p:sp>
        <p:nvSpPr>
          <p:cNvPr id="4" name="Footer Placeholder 3"/>
          <p:cNvSpPr>
            <a:spLocks noGrp="1"/>
          </p:cNvSpPr>
          <p:nvPr>
            <p:ph type="ftr" sz="quarter" idx="11"/>
          </p:nvPr>
        </p:nvSpPr>
        <p:spPr/>
        <p:txBody>
          <a:bodyPr rtlCol="0"/>
          <a:lstStyle/>
          <a:p>
            <a:pPr rtl="0"/>
            <a:endParaRPr lang="en-GB"/>
          </a:p>
        </p:txBody>
      </p:sp>
      <p:sp>
        <p:nvSpPr>
          <p:cNvPr id="5" name="Slide Number Placeholder 4"/>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r>
              <a:rPr lang="en-GB"/>
              <a:t>21/11/2018</a:t>
            </a:r>
          </a:p>
        </p:txBody>
      </p:sp>
      <p:sp>
        <p:nvSpPr>
          <p:cNvPr id="3" name="Footer Placeholder 2"/>
          <p:cNvSpPr>
            <a:spLocks noGrp="1"/>
          </p:cNvSpPr>
          <p:nvPr>
            <p:ph type="ftr" sz="quarter" idx="11"/>
          </p:nvPr>
        </p:nvSpPr>
        <p:spPr/>
        <p:txBody>
          <a:bodyPr rtlCol="0"/>
          <a:lstStyle/>
          <a:p>
            <a:pPr rtl="0"/>
            <a:endParaRPr lang="en-GB"/>
          </a:p>
        </p:txBody>
      </p:sp>
      <p:sp>
        <p:nvSpPr>
          <p:cNvPr id="4" name="Slide Number Placeholder 3"/>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endParaRPr lang="en-GB"/>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GB"/>
              <a:t>21/11/2018</a:t>
            </a:r>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GB"/>
              <a:t>21/11/2018</a:t>
            </a:r>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DF49E744-FEF4-4D57-BE17-AC9C6A2AAAC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rtl="0"/>
            <a:r>
              <a:rPr lang="fr"/>
              <a:t>Cliquez pour modifier le style du titre principal</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rtl="0"/>
            <a:r>
              <a:rPr lang="fr"/>
              <a:t>Cliquez pour modifier les styles de texte principaux</a:t>
            </a:r>
          </a:p>
          <a:p>
            <a:pPr lvl="1" rtl="0"/>
            <a:r>
              <a:rPr lang="fr"/>
              <a:t>Deuxième niveau</a:t>
            </a:r>
          </a:p>
          <a:p>
            <a:pPr lvl="2" rtl="0"/>
            <a:r>
              <a:rPr lang="fr"/>
              <a:t>Troisième niveau</a:t>
            </a:r>
          </a:p>
          <a:p>
            <a:pPr lvl="3" rtl="0"/>
            <a:r>
              <a:rPr lang="fr"/>
              <a:t>Quatrième niveau</a:t>
            </a:r>
          </a:p>
          <a:p>
            <a:pPr lvl="4" rtl="0"/>
            <a:r>
              <a:rPr lang="fr"/>
              <a:t>Cinquième niveau</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GB"/>
              <a:t>21/11/2018</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DF49E744-FEF4-4D57-BE17-AC9C6A2AAAC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sv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rtlCol="0">
            <a:normAutofit/>
          </a:bodyPr>
          <a:lstStyle/>
          <a:p>
            <a:pPr rtl="0"/>
            <a:r>
              <a:rPr lang="fr" sz="3200"/>
              <a:t>Récap. du jour 1</a:t>
            </a:r>
            <a:endParaRPr lang="en-GB" sz="3200" dirty="0"/>
          </a:p>
        </p:txBody>
      </p:sp>
      <p:sp>
        <p:nvSpPr>
          <p:cNvPr id="3" name="Content Placeholder 2"/>
          <p:cNvSpPr>
            <a:spLocks noGrp="1"/>
          </p:cNvSpPr>
          <p:nvPr>
            <p:ph idx="1"/>
          </p:nvPr>
        </p:nvSpPr>
        <p:spPr>
          <a:xfrm>
            <a:off x="457200" y="1143000"/>
            <a:ext cx="7772400" cy="5410200"/>
          </a:xfrm>
        </p:spPr>
        <p:txBody>
          <a:bodyPr rtlCol="0">
            <a:normAutofit/>
          </a:bodyPr>
          <a:lstStyle/>
          <a:p>
            <a:pPr marL="514350" indent="-514350" rtl="0">
              <a:buFont typeface="+mj-lt"/>
              <a:buAutoNum type="arabicParenR"/>
            </a:pPr>
            <a:r>
              <a:rPr lang="fr" sz="2000" dirty="0"/>
              <a:t>Atelier de co-conception dans le cadre d'un processus visant à accélérer le changement dans le cadre de la fourniture de l'aide humanitaire</a:t>
            </a:r>
          </a:p>
          <a:p>
            <a:pPr marL="514350" indent="-514350" rtl="0">
              <a:buFont typeface="+mj-lt"/>
              <a:buAutoNum type="arabicParenR"/>
            </a:pPr>
            <a:r>
              <a:rPr lang="fr" sz="2000" dirty="0"/>
              <a:t>Attributs positifs et opportunités lorsque l’aide extérieure est absente ! (entraide autonome)…</a:t>
            </a:r>
          </a:p>
          <a:p>
            <a:pPr marL="514350" indent="-514350" rtl="0">
              <a:buFont typeface="+mj-lt"/>
              <a:buAutoNum type="arabicParenR"/>
            </a:pPr>
            <a:r>
              <a:rPr lang="fr" sz="2000" dirty="0"/>
              <a:t>... et frustrations concernant la FAÇON dont les interventions d'urgence venant de l'extérieur sont menées, quand elles arrivent</a:t>
            </a:r>
            <a:endParaRPr lang="en-US" sz="2000" dirty="0"/>
          </a:p>
          <a:p>
            <a:pPr marL="514350" indent="-514350" rtl="0">
              <a:buFont typeface="+mj-lt"/>
              <a:buAutoNum type="arabicParenR"/>
            </a:pPr>
            <a:r>
              <a:rPr lang="fr" sz="2000" dirty="0"/>
              <a:t>Clarification de certains termes : développement de la localisation, humanitaire, lien, communauté, résilience</a:t>
            </a:r>
          </a:p>
          <a:p>
            <a:pPr marL="514350" indent="-514350" rtl="0">
              <a:buFont typeface="+mj-lt"/>
              <a:buAutoNum type="arabicParenR"/>
            </a:pPr>
            <a:r>
              <a:rPr lang="fr" sz="2000" dirty="0"/>
              <a:t>Avantages et défis/risques liés au fait de soutenir un plus grand leadership communautaire dans la réponse à la crise</a:t>
            </a:r>
          </a:p>
          <a:p>
            <a:pPr marL="514350" indent="-514350" rtl="0">
              <a:buFont typeface="+mj-lt"/>
              <a:buAutoNum type="arabicParenR"/>
            </a:pPr>
            <a:r>
              <a:rPr lang="fr" sz="2000" dirty="0"/>
              <a:t>Reconnaissance mondiale de la nécessité de changer, de rendre la réponse humanitaire plus « localisée »</a:t>
            </a:r>
            <a:endParaRPr lang="en-US" sz="2000" dirty="0"/>
          </a:p>
          <a:p>
            <a:pPr marL="514350" indent="-514350" rtl="0">
              <a:buFont typeface="+mj-lt"/>
              <a:buAutoNum type="arabicParenR"/>
            </a:pPr>
            <a:r>
              <a:rPr lang="fr" sz="2000" dirty="0"/>
              <a:t>Identification des composants de base possibles d'une pratique émergente visant à soutenir une réponse à la crise menée par la communauté</a:t>
            </a:r>
            <a:endParaRPr lang="en-US" sz="2000" dirty="0"/>
          </a:p>
          <a:p>
            <a:pPr rtl="0">
              <a:buFontTx/>
              <a:buChar char="-"/>
            </a:pPr>
            <a:endParaRPr lang="en-GB" sz="2000" dirty="0"/>
          </a:p>
        </p:txBody>
      </p:sp>
      <p:pic>
        <p:nvPicPr>
          <p:cNvPr id="4" name="Graphic 3" descr="Presentation with bar chart">
            <a:extLst>
              <a:ext uri="{FF2B5EF4-FFF2-40B4-BE49-F238E27FC236}">
                <a16:creationId xmlns:a16="http://schemas.microsoft.com/office/drawing/2014/main" id="{32AA6924-3645-4835-BE0F-50EEBDB556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rtlCol="0">
            <a:normAutofit/>
          </a:bodyPr>
          <a:lstStyle/>
          <a:p>
            <a:pPr rtl="0"/>
            <a:r>
              <a:rPr lang="fr" sz="3200"/>
              <a:t>Récap. du jour 1</a:t>
            </a:r>
            <a:endParaRPr lang="en-GB" sz="3200" dirty="0"/>
          </a:p>
        </p:txBody>
      </p:sp>
      <p:sp>
        <p:nvSpPr>
          <p:cNvPr id="3" name="Content Placeholder 2"/>
          <p:cNvSpPr>
            <a:spLocks noGrp="1"/>
          </p:cNvSpPr>
          <p:nvPr>
            <p:ph idx="1"/>
          </p:nvPr>
        </p:nvSpPr>
        <p:spPr>
          <a:xfrm>
            <a:off x="457200" y="1143000"/>
            <a:ext cx="8001000" cy="5410200"/>
          </a:xfrm>
        </p:spPr>
        <p:txBody>
          <a:bodyPr rtlCol="0">
            <a:normAutofit/>
          </a:bodyPr>
          <a:lstStyle/>
          <a:p>
            <a:pPr marL="514350" indent="-514350" rtl="0">
              <a:buFont typeface="+mj-lt"/>
              <a:buAutoNum type="arabicParenR"/>
            </a:pPr>
            <a:r>
              <a:rPr lang="fr" sz="2000" dirty="0"/>
              <a:t>Atelier de co-conception dans le cadre d'un processus visant à accélérer le changement dans le cadre de la fourniture de l'aide humanitaire</a:t>
            </a:r>
          </a:p>
          <a:p>
            <a:pPr marL="514350" indent="-514350" rtl="0">
              <a:buFont typeface="+mj-lt"/>
              <a:buAutoNum type="arabicParenR"/>
            </a:pPr>
            <a:r>
              <a:rPr lang="fr" sz="2000" dirty="0"/>
              <a:t>Attributs positifs et opportunités lorsque l’aide extérieure est absente ! (entraide autonome)…</a:t>
            </a:r>
          </a:p>
          <a:p>
            <a:pPr marL="514350" indent="-514350" rtl="0">
              <a:buFont typeface="+mj-lt"/>
              <a:buAutoNum type="arabicParenR"/>
            </a:pPr>
            <a:r>
              <a:rPr lang="fr" sz="2000" dirty="0"/>
              <a:t>... et frustrations concernant la FAÇON dont les interventions d'urgence venant de l'extérieur sont menées, quand elles arrivent</a:t>
            </a:r>
            <a:endParaRPr lang="en-US" sz="2000" dirty="0"/>
          </a:p>
          <a:p>
            <a:pPr marL="514350" indent="-514350" rtl="0">
              <a:buFont typeface="+mj-lt"/>
              <a:buAutoNum type="arabicParenR"/>
            </a:pPr>
            <a:r>
              <a:rPr lang="fr" sz="2000" dirty="0"/>
              <a:t>Clarification de certains termes : développement de la localisation, humanitaire, lien, communauté, résilience</a:t>
            </a:r>
          </a:p>
          <a:p>
            <a:pPr marL="514350" indent="-514350" rtl="0">
              <a:buFont typeface="+mj-lt"/>
              <a:buAutoNum type="arabicParenR"/>
            </a:pPr>
            <a:r>
              <a:rPr lang="fr" sz="2000" dirty="0"/>
              <a:t>Avantages et défis/risques liés au fait de soutenir un plus grand leadership communautaire dans la réponse à la crise</a:t>
            </a:r>
          </a:p>
          <a:p>
            <a:pPr marL="514350" indent="-514350" rtl="0">
              <a:buFont typeface="+mj-lt"/>
              <a:buAutoNum type="arabicParenR"/>
            </a:pPr>
            <a:r>
              <a:rPr lang="fr" sz="2000" dirty="0"/>
              <a:t>Reconnaissance mondiale de la nécessité de changer, de rendre la réponse humanitaire plus « localisée »</a:t>
            </a:r>
            <a:endParaRPr lang="en-US" sz="2000" dirty="0"/>
          </a:p>
          <a:p>
            <a:pPr marL="514350" indent="-514350" rtl="0">
              <a:buFont typeface="+mj-lt"/>
              <a:buAutoNum type="arabicParenR"/>
            </a:pPr>
            <a:r>
              <a:rPr lang="fr" sz="2000" dirty="0"/>
              <a:t>Identification des composants de base possibles d'une pratique émergente visant à soutenir une réponse à la crise menée par la communauté</a:t>
            </a:r>
            <a:endParaRPr lang="en-US" sz="2000" dirty="0"/>
          </a:p>
          <a:p>
            <a:pPr rtl="0">
              <a:buFontTx/>
              <a:buChar char="-"/>
            </a:pPr>
            <a:endParaRPr lang="en-GB" sz="2000" dirty="0"/>
          </a:p>
        </p:txBody>
      </p:sp>
      <p:pic>
        <p:nvPicPr>
          <p:cNvPr id="6" name="Graphic 5" descr="Presentation with bar chart">
            <a:extLst>
              <a:ext uri="{FF2B5EF4-FFF2-40B4-BE49-F238E27FC236}">
                <a16:creationId xmlns:a16="http://schemas.microsoft.com/office/drawing/2014/main" id="{3D560BE6-61F6-49B0-ADE4-44BC35BA218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pic>
        <p:nvPicPr>
          <p:cNvPr id="7" name="Graphic 6" descr="Customer review">
            <a:extLst>
              <a:ext uri="{FF2B5EF4-FFF2-40B4-BE49-F238E27FC236}">
                <a16:creationId xmlns:a16="http://schemas.microsoft.com/office/drawing/2014/main" id="{2442EE83-15A4-4AC7-B81C-75CDC819B05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42610" y="1752599"/>
            <a:ext cx="914400" cy="914400"/>
          </a:xfrm>
          <a:prstGeom prst="rect">
            <a:avLst/>
          </a:prstGeom>
        </p:spPr>
      </p:pic>
      <p:pic>
        <p:nvPicPr>
          <p:cNvPr id="8" name="Graphic 7" descr="Boardroom">
            <a:extLst>
              <a:ext uri="{FF2B5EF4-FFF2-40B4-BE49-F238E27FC236}">
                <a16:creationId xmlns:a16="http://schemas.microsoft.com/office/drawing/2014/main" id="{CB47F7BE-A527-4D58-9357-92919DDAE978}"/>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229600" y="838199"/>
            <a:ext cx="914400" cy="914400"/>
          </a:xfrm>
          <a:prstGeom prst="rect">
            <a:avLst/>
          </a:prstGeom>
        </p:spPr>
      </p:pic>
    </p:spTree>
    <p:extLst>
      <p:ext uri="{BB962C8B-B14F-4D97-AF65-F5344CB8AC3E}">
        <p14:creationId xmlns:p14="http://schemas.microsoft.com/office/powerpoint/2010/main" val="57685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fr" dirty="0"/>
              <a:t>Communautés en crise…</a:t>
            </a:r>
            <a:endParaRPr lang="en-GB" dirty="0"/>
          </a:p>
        </p:txBody>
      </p:sp>
      <p:sp>
        <p:nvSpPr>
          <p:cNvPr id="3" name="Content Placeholder 2"/>
          <p:cNvSpPr>
            <a:spLocks noGrp="1"/>
          </p:cNvSpPr>
          <p:nvPr>
            <p:ph idx="1"/>
          </p:nvPr>
        </p:nvSpPr>
        <p:spPr>
          <a:xfrm>
            <a:off x="457200" y="1600200"/>
            <a:ext cx="8686800" cy="4525963"/>
          </a:xfrm>
        </p:spPr>
        <p:txBody>
          <a:bodyPr rtlCol="0">
            <a:normAutofit fontScale="92500"/>
          </a:bodyPr>
          <a:lstStyle/>
          <a:p>
            <a:pPr marL="0" indent="0" rtl="0">
              <a:buNone/>
            </a:pPr>
            <a:r>
              <a:rPr lang="fr" dirty="0"/>
              <a:t>Des victimes passives qui dépendent de nous pour traiter et résoudre leurs problèmes ?</a:t>
            </a:r>
          </a:p>
          <a:p>
            <a:pPr marL="0" indent="0" rtl="0">
              <a:buNone/>
            </a:pPr>
            <a:r>
              <a:rPr lang="fr" dirty="0"/>
              <a:t>... Ou des premiers intervenants actifs qui pourraient faire davantage s'ils avaient le soutien souhaité ?</a:t>
            </a:r>
          </a:p>
          <a:p>
            <a:pPr marL="0" indent="0" rtl="0">
              <a:buNone/>
            </a:pPr>
            <a:endParaRPr lang="en-US" dirty="0"/>
          </a:p>
          <a:p>
            <a:pPr marL="0" indent="0" rtl="0">
              <a:buNone/>
            </a:pPr>
            <a:r>
              <a:rPr lang="fr" b="1" dirty="0"/>
              <a:t>Pas mené</a:t>
            </a:r>
            <a:r>
              <a:rPr lang="fr" dirty="0"/>
              <a:t> depuis l'extérieur </a:t>
            </a:r>
            <a:r>
              <a:rPr lang="fr" b="1" dirty="0"/>
              <a:t>ou </a:t>
            </a:r>
            <a:r>
              <a:rPr lang="fr" dirty="0"/>
              <a:t>par la communauté, </a:t>
            </a:r>
          </a:p>
          <a:p>
            <a:pPr marL="0" indent="0" rtl="0">
              <a:buNone/>
            </a:pPr>
            <a:r>
              <a:rPr lang="fr" dirty="0"/>
              <a:t>mais </a:t>
            </a:r>
            <a:r>
              <a:rPr lang="fr" b="1" dirty="0"/>
              <a:t>les deux</a:t>
            </a:r>
            <a:r>
              <a:rPr lang="fr" dirty="0"/>
              <a:t>.      </a:t>
            </a:r>
          </a:p>
          <a:p>
            <a:pPr marL="0" indent="0" rtl="0">
              <a:buNone/>
            </a:pPr>
            <a:r>
              <a:rPr lang="fr" b="1" dirty="0"/>
              <a:t>Nous devons trouver le bon équilibre.</a:t>
            </a:r>
            <a:endParaRPr lang="en-US" dirty="0"/>
          </a:p>
          <a:p>
            <a:pPr marL="0" indent="0" rtl="0">
              <a:buNone/>
            </a:pPr>
            <a:endParaRPr lang="en-US" dirty="0"/>
          </a:p>
          <a:p>
            <a:pPr marL="0" indent="0" rtl="0">
              <a:buNone/>
            </a:pPr>
            <a:endParaRPr lang="en-GB" dirty="0"/>
          </a:p>
        </p:txBody>
      </p:sp>
      <p:pic>
        <p:nvPicPr>
          <p:cNvPr id="4" name="Graphic 3" descr="Presentation with bar chart">
            <a:extLst>
              <a:ext uri="{FF2B5EF4-FFF2-40B4-BE49-F238E27FC236}">
                <a16:creationId xmlns:a16="http://schemas.microsoft.com/office/drawing/2014/main" id="{C2A5BD37-4F79-416A-BF3E-1A33B7104CD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
        <p:nvSpPr>
          <p:cNvPr id="5" name="Flowchart: Punched Tape 4">
            <a:extLst>
              <a:ext uri="{FF2B5EF4-FFF2-40B4-BE49-F238E27FC236}">
                <a16:creationId xmlns:a16="http://schemas.microsoft.com/office/drawing/2014/main" id="{C57B7814-8DE4-4AE5-B62C-0C8B3482FD21}"/>
              </a:ext>
            </a:extLst>
          </p:cNvPr>
          <p:cNvSpPr/>
          <p:nvPr/>
        </p:nvSpPr>
        <p:spPr>
          <a:xfrm>
            <a:off x="8153400" y="1143000"/>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2</a:t>
            </a:r>
          </a:p>
        </p:txBody>
      </p:sp>
    </p:spTree>
    <p:extLst>
      <p:ext uri="{BB962C8B-B14F-4D97-AF65-F5344CB8AC3E}">
        <p14:creationId xmlns:p14="http://schemas.microsoft.com/office/powerpoint/2010/main" val="421276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fr"/>
              <a:t>Qui réalisera le PALC ?</a:t>
            </a:r>
            <a:endParaRPr lang="en-GB" dirty="0"/>
          </a:p>
        </p:txBody>
      </p:sp>
      <p:sp>
        <p:nvSpPr>
          <p:cNvPr id="3" name="Content Placeholder 2"/>
          <p:cNvSpPr>
            <a:spLocks noGrp="1"/>
          </p:cNvSpPr>
          <p:nvPr>
            <p:ph idx="1"/>
          </p:nvPr>
        </p:nvSpPr>
        <p:spPr>
          <a:xfrm>
            <a:off x="457200" y="1905000"/>
            <a:ext cx="8229600" cy="4221163"/>
          </a:xfrm>
        </p:spPr>
        <p:txBody>
          <a:bodyPr rtlCol="0"/>
          <a:lstStyle/>
          <a:p>
            <a:pPr algn="ctr" rtl="0">
              <a:buNone/>
            </a:pPr>
            <a:r>
              <a:rPr lang="fr"/>
              <a:t>Initiateur(s) du PALC de l’ONGL</a:t>
            </a:r>
          </a:p>
          <a:p>
            <a:pPr algn="ctr" rtl="0">
              <a:buNone/>
            </a:pPr>
            <a:endParaRPr lang="en-US" dirty="0"/>
          </a:p>
          <a:p>
            <a:pPr algn="ctr" rtl="0">
              <a:buNone/>
            </a:pPr>
            <a:r>
              <a:rPr lang="fr"/>
              <a:t>et </a:t>
            </a:r>
          </a:p>
          <a:p>
            <a:pPr algn="ctr" rtl="0">
              <a:buNone/>
            </a:pPr>
            <a:endParaRPr lang="en-US" dirty="0"/>
          </a:p>
          <a:p>
            <a:pPr algn="ctr" rtl="0">
              <a:buNone/>
            </a:pPr>
            <a:r>
              <a:rPr lang="fr"/>
              <a:t>Bénévoles du PALC de la communauté, </a:t>
            </a:r>
          </a:p>
          <a:p>
            <a:pPr algn="ctr" rtl="0">
              <a:buNone/>
            </a:pPr>
            <a:r>
              <a:rPr lang="fr"/>
              <a:t>(formés et partiellement soutenus par les ONGL)</a:t>
            </a:r>
            <a:endParaRPr lang="en-GB" dirty="0"/>
          </a:p>
        </p:txBody>
      </p:sp>
      <p:pic>
        <p:nvPicPr>
          <p:cNvPr id="4" name="Graphic 3" descr="Presentation with bar chart">
            <a:extLst>
              <a:ext uri="{FF2B5EF4-FFF2-40B4-BE49-F238E27FC236}">
                <a16:creationId xmlns:a16="http://schemas.microsoft.com/office/drawing/2014/main" id="{8EF5B131-4034-44DA-B8E0-69956E073AD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2965997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924800" cy="1219200"/>
          </a:xfrm>
        </p:spPr>
        <p:txBody>
          <a:bodyPr rtlCol="0">
            <a:normAutofit fontScale="90000"/>
          </a:bodyPr>
          <a:lstStyle/>
          <a:p>
            <a:pPr rtl="0"/>
            <a:r>
              <a:rPr lang="fr" sz="2800" b="1" dirty="0"/>
              <a:t>Le rôle des initiateurs et des bénévoles du PALC : « les yeux, les oreilles et la voix » de la réponse menée localement</a:t>
            </a:r>
            <a:endParaRPr lang="en-GB" sz="2800" dirty="0"/>
          </a:p>
        </p:txBody>
      </p:sp>
      <p:sp>
        <p:nvSpPr>
          <p:cNvPr id="3" name="Content Placeholder 2"/>
          <p:cNvSpPr>
            <a:spLocks noGrp="1"/>
          </p:cNvSpPr>
          <p:nvPr>
            <p:ph idx="1"/>
          </p:nvPr>
        </p:nvSpPr>
        <p:spPr>
          <a:xfrm>
            <a:off x="457200" y="1371600"/>
            <a:ext cx="8229600" cy="5257800"/>
          </a:xfrm>
        </p:spPr>
        <p:txBody>
          <a:bodyPr rtlCol="0">
            <a:normAutofit fontScale="85000" lnSpcReduction="20000"/>
          </a:bodyPr>
          <a:lstStyle/>
          <a:p>
            <a:pPr marL="514350" lvl="0" indent="-514350" rtl="0">
              <a:buFont typeface="+mj-lt"/>
              <a:buAutoNum type="arabicPeriod"/>
            </a:pPr>
            <a:r>
              <a:rPr lang="fr" sz="2200" dirty="0"/>
              <a:t>Rechercher et partager des expériences d’entraide (matérielle et psychosociale) : solutions locales, idées, animer, mobiliser, « catalyser »</a:t>
            </a:r>
          </a:p>
          <a:p>
            <a:pPr marL="514350" lvl="0" indent="-514350" rtl="0">
              <a:buFont typeface="+mj-lt"/>
              <a:buAutoNum type="arabicPeriod"/>
            </a:pPr>
            <a:r>
              <a:rPr lang="fr" sz="2200" dirty="0"/>
              <a:t>Informer les gens sur le soutien à la riposte menée par la communauté et sur la manière de demander de l'aide pour leurs propres interventions : compétences, micro-subventions, mentorat, relations</a:t>
            </a:r>
          </a:p>
          <a:p>
            <a:pPr marL="514350" lvl="0" indent="-514350" rtl="0">
              <a:buFont typeface="+mj-lt"/>
              <a:buAutoNum type="arabicPeriod"/>
            </a:pPr>
            <a:r>
              <a:rPr lang="fr" sz="2200" dirty="0"/>
              <a:t>Encourager particulièrement les femmes et les groupes marginalisés afin de transformer leurs idées en plans d'action</a:t>
            </a:r>
          </a:p>
          <a:p>
            <a:pPr marL="514350" lvl="0" indent="-514350" rtl="0">
              <a:buFont typeface="+mj-lt"/>
              <a:buAutoNum type="arabicPeriod"/>
            </a:pPr>
            <a:r>
              <a:rPr lang="fr" sz="2200" dirty="0"/>
              <a:t>Identifier les meilleurs moyens locaux de réduire les risques de préjudice et de renforcer l'utilisation responsable et transparente des micro-subventions</a:t>
            </a:r>
          </a:p>
          <a:p>
            <a:pPr marL="514350" indent="-514350" rtl="0">
              <a:buFont typeface="+mj-lt"/>
              <a:buAutoNum type="arabicPeriod"/>
            </a:pPr>
            <a:r>
              <a:rPr lang="fr" sz="2200" dirty="0"/>
              <a:t>Contribuer au réhabilitation psychosocial</a:t>
            </a:r>
          </a:p>
          <a:p>
            <a:pPr marL="514350" lvl="0" indent="-514350" rtl="0">
              <a:buFont typeface="+mj-lt"/>
              <a:buAutoNum type="arabicPeriod"/>
            </a:pPr>
            <a:r>
              <a:rPr lang="fr" sz="2200" dirty="0"/>
              <a:t>Faciliter les évaluations et les leçons tirées des interventions de groupes communautaires/de micro-subventions</a:t>
            </a:r>
          </a:p>
          <a:p>
            <a:pPr marL="514350" lvl="0" indent="-514350" rtl="0">
              <a:buFont typeface="+mj-lt"/>
              <a:buAutoNum type="arabicPeriod"/>
            </a:pPr>
            <a:r>
              <a:rPr lang="fr" sz="2200" dirty="0"/>
              <a:t>Lancer des discussions communautaires sur des idées visant à s'attaquer aux causes fondamentales ; encourager les gens à examiner les problèmes et les opportunités à plus long terme</a:t>
            </a:r>
          </a:p>
          <a:p>
            <a:pPr marL="514350" indent="-514350" rtl="0">
              <a:buFont typeface="+mj-lt"/>
              <a:buAutoNum type="arabicPeriod"/>
            </a:pPr>
            <a:r>
              <a:rPr lang="fr" sz="2200" dirty="0"/>
              <a:t>Identifier les lacunes (ciblées ou sectorielles) et rassembler des idées sur la manière de les combler (pour faciliter la coordination « collaborative »)</a:t>
            </a:r>
          </a:p>
          <a:p>
            <a:pPr marL="514350" lvl="0" indent="-514350" rtl="0">
              <a:buFont typeface="+mj-lt"/>
              <a:buAutoNum type="arabicPeriod"/>
            </a:pPr>
            <a:r>
              <a:rPr lang="fr" sz="2200" dirty="0"/>
              <a:t>Discuter des besoins et des opportunités en matière de coordination, stockage, partage et information adaptés au niveau local</a:t>
            </a:r>
            <a:endParaRPr lang="en-GB" sz="2200" dirty="0"/>
          </a:p>
          <a:p>
            <a:pPr rtl="0"/>
            <a:endParaRPr lang="en-GB" dirty="0"/>
          </a:p>
        </p:txBody>
      </p:sp>
      <p:pic>
        <p:nvPicPr>
          <p:cNvPr id="4" name="Graphic 3" descr="Presentation with bar chart">
            <a:extLst>
              <a:ext uri="{FF2B5EF4-FFF2-40B4-BE49-F238E27FC236}">
                <a16:creationId xmlns:a16="http://schemas.microsoft.com/office/drawing/2014/main" id="{6A537DF2-5211-461D-8866-74E944ECF86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1613002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772400" cy="1143000"/>
          </a:xfrm>
        </p:spPr>
        <p:txBody>
          <a:bodyPr rtlCol="0">
            <a:normAutofit fontScale="90000"/>
          </a:bodyPr>
          <a:lstStyle/>
          <a:p>
            <a:pPr rtl="0"/>
            <a:r>
              <a:rPr lang="fr" dirty="0"/>
              <a:t>Idées pour expliquer les résultats sur une plate-forme d’information communautaire</a:t>
            </a:r>
            <a:endParaRPr lang="en-GB" dirty="0"/>
          </a:p>
        </p:txBody>
      </p:sp>
      <p:sp>
        <p:nvSpPr>
          <p:cNvPr id="3" name="Content Placeholder 2"/>
          <p:cNvSpPr>
            <a:spLocks noGrp="1"/>
          </p:cNvSpPr>
          <p:nvPr>
            <p:ph idx="1"/>
          </p:nvPr>
        </p:nvSpPr>
        <p:spPr>
          <a:xfrm>
            <a:off x="457200" y="1798637"/>
            <a:ext cx="8229600" cy="4525963"/>
          </a:xfrm>
        </p:spPr>
        <p:txBody>
          <a:bodyPr rtlCol="0">
            <a:normAutofit fontScale="85000" lnSpcReduction="10000"/>
          </a:bodyPr>
          <a:lstStyle/>
          <a:p>
            <a:pPr marL="514350" lvl="0" indent="-514350" rtl="0">
              <a:buFont typeface="+mj-lt"/>
              <a:buAutoNum type="arabicParenR"/>
            </a:pPr>
            <a:r>
              <a:rPr lang="fr" sz="1800" dirty="0"/>
              <a:t>Une </a:t>
            </a:r>
            <a:r>
              <a:rPr lang="fr" sz="1800" b="1" dirty="0"/>
              <a:t>carte </a:t>
            </a:r>
            <a:r>
              <a:rPr lang="fr" sz="1800" dirty="0"/>
              <a:t>à grande échelle de la zone cible, contenant des informations clés sur les effets variables de la crise et les interventions menées</a:t>
            </a:r>
          </a:p>
          <a:p>
            <a:pPr marL="514350" indent="-514350" rtl="0">
              <a:buFont typeface="+mj-lt"/>
              <a:buAutoNum type="arabicParenR"/>
            </a:pPr>
            <a:endParaRPr lang="en-GB" sz="1800" dirty="0"/>
          </a:p>
          <a:p>
            <a:pPr marL="514350" lvl="0" indent="-514350" rtl="0">
              <a:buFont typeface="+mj-lt"/>
              <a:buAutoNum type="arabicParenR"/>
            </a:pPr>
            <a:r>
              <a:rPr lang="fr" sz="1800" dirty="0"/>
              <a:t>Une liste (et une affiche ?) des </a:t>
            </a:r>
            <a:r>
              <a:rPr lang="fr" sz="1800" b="1" dirty="0"/>
              <a:t>capacités existantes</a:t>
            </a:r>
            <a:r>
              <a:rPr lang="fr" sz="1800" dirty="0"/>
              <a:t> sur lesquelles s'appuyer pour une réponse communautaire efficace</a:t>
            </a:r>
          </a:p>
          <a:p>
            <a:pPr marL="514350" indent="-514350" rtl="0">
              <a:buFont typeface="+mj-lt"/>
              <a:buAutoNum type="arabicParenR"/>
            </a:pPr>
            <a:endParaRPr lang="en-GB" sz="1800" dirty="0"/>
          </a:p>
          <a:p>
            <a:pPr marL="514350" lvl="0" indent="-514350" rtl="0">
              <a:buFont typeface="+mj-lt"/>
              <a:buAutoNum type="arabicParenR"/>
            </a:pPr>
            <a:r>
              <a:rPr lang="fr" sz="1800" dirty="0"/>
              <a:t>Une liste des propositions (et/ou des copies des propositions) des groupes communautaires nécessitant un soutien supplémentaire, en précisant les différents types et montants de </a:t>
            </a:r>
            <a:r>
              <a:rPr lang="fr" sz="1800" b="1" dirty="0"/>
              <a:t>soutien </a:t>
            </a:r>
            <a:r>
              <a:rPr lang="fr" sz="1800" dirty="0"/>
              <a:t>(ampleur des fonds, types de formation qualifiante, de plaidoyer, de contacts) </a:t>
            </a:r>
          </a:p>
          <a:p>
            <a:pPr marL="514350" indent="-514350" rtl="0">
              <a:buFont typeface="+mj-lt"/>
              <a:buAutoNum type="arabicParenR"/>
            </a:pPr>
            <a:endParaRPr lang="en-GB" sz="1800" dirty="0"/>
          </a:p>
          <a:p>
            <a:pPr marL="514350" lvl="0" indent="-514350" rtl="0">
              <a:buFont typeface="+mj-lt"/>
              <a:buAutoNum type="arabicParenR"/>
            </a:pPr>
            <a:r>
              <a:rPr lang="fr" sz="1800" dirty="0"/>
              <a:t>une liste des </a:t>
            </a:r>
            <a:r>
              <a:rPr lang="fr" sz="1800" b="1" dirty="0"/>
              <a:t>interventions hiérarchisées requises par les acteurs externes </a:t>
            </a:r>
            <a:r>
              <a:rPr lang="fr" sz="1800" dirty="0"/>
              <a:t>pour combler les lacunes de la réponse locale - c’est-à-dire des besoins urgents auxquels la communauté locale ne peut pas répondre même avec un soutien sous forme de micro-subvention ou de formation</a:t>
            </a:r>
          </a:p>
          <a:p>
            <a:pPr marL="514350" lvl="0" indent="-514350" rtl="0">
              <a:buFont typeface="+mj-lt"/>
              <a:buAutoNum type="arabicParenR"/>
            </a:pPr>
            <a:endParaRPr lang="en-GB" sz="1800" dirty="0"/>
          </a:p>
          <a:p>
            <a:pPr marL="514350" lvl="0" indent="-514350" rtl="0">
              <a:buFont typeface="+mj-lt"/>
              <a:buAutoNum type="arabicParenR"/>
            </a:pPr>
            <a:r>
              <a:rPr lang="fr" sz="1800" dirty="0"/>
              <a:t>Envisagez l'utilisation de traditions orales et de « </a:t>
            </a:r>
            <a:r>
              <a:rPr lang="fr" sz="1800" b="1" dirty="0"/>
              <a:t>banques de mémoire</a:t>
            </a:r>
            <a:r>
              <a:rPr lang="fr" sz="1800" dirty="0"/>
              <a:t> » locales  </a:t>
            </a:r>
          </a:p>
          <a:p>
            <a:pPr marL="514350" lvl="0" indent="-514350" rtl="0">
              <a:buFont typeface="+mj-lt"/>
              <a:buAutoNum type="arabicParenR"/>
            </a:pPr>
            <a:endParaRPr lang="en-GB" sz="1800" dirty="0"/>
          </a:p>
          <a:p>
            <a:pPr marL="514350" lvl="0" indent="-514350" rtl="0">
              <a:buFont typeface="+mj-lt"/>
              <a:buAutoNum type="arabicParenR"/>
            </a:pPr>
            <a:r>
              <a:rPr lang="fr" sz="1800" dirty="0"/>
              <a:t>Envisager d'utiliser des </a:t>
            </a:r>
            <a:r>
              <a:rPr lang="fr" sz="1800" b="1" dirty="0"/>
              <a:t>T</a:t>
            </a:r>
            <a:r>
              <a:rPr lang="en-GB" sz="1800" b="1" dirty="0" err="1"/>
              <a:t>echnologie</a:t>
            </a:r>
            <a:r>
              <a:rPr lang="en-GB" sz="1800" b="1" dirty="0"/>
              <a:t> Informatique</a:t>
            </a:r>
            <a:r>
              <a:rPr lang="fr" sz="1800" b="1" dirty="0"/>
              <a:t> appropriées et adaptées à la communauté</a:t>
            </a:r>
            <a:endParaRPr lang="en-GB" sz="1800" dirty="0"/>
          </a:p>
          <a:p>
            <a:pPr marL="514350" lvl="0" indent="-514350" rtl="0">
              <a:buFont typeface="+mj-lt"/>
              <a:buAutoNum type="arabicParenR"/>
            </a:pPr>
            <a:endParaRPr lang="en-GB" sz="1800" dirty="0"/>
          </a:p>
          <a:p>
            <a:pPr rtl="0"/>
            <a:endParaRPr lang="en-GB" sz="1800" dirty="0"/>
          </a:p>
        </p:txBody>
      </p:sp>
      <p:pic>
        <p:nvPicPr>
          <p:cNvPr id="4" name="Graphic 3" descr="Presentation with bar chart">
            <a:extLst>
              <a:ext uri="{FF2B5EF4-FFF2-40B4-BE49-F238E27FC236}">
                <a16:creationId xmlns:a16="http://schemas.microsoft.com/office/drawing/2014/main" id="{6E7CEC3C-432E-45FC-A18D-39B0CE09D06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
        <p:nvSpPr>
          <p:cNvPr id="5" name="Flowchart: Punched Tape 4">
            <a:extLst>
              <a:ext uri="{FF2B5EF4-FFF2-40B4-BE49-F238E27FC236}">
                <a16:creationId xmlns:a16="http://schemas.microsoft.com/office/drawing/2014/main" id="{71CBCD4E-C74B-449B-8BA0-838458E77155}"/>
              </a:ext>
            </a:extLst>
          </p:cNvPr>
          <p:cNvSpPr/>
          <p:nvPr/>
        </p:nvSpPr>
        <p:spPr>
          <a:xfrm>
            <a:off x="8229600" y="998537"/>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dirty="0"/>
              <a:t>Volonta</a:t>
            </a:r>
            <a:r>
              <a:rPr lang="en-GB" dirty="0" err="1"/>
              <a:t>i</a:t>
            </a:r>
            <a:r>
              <a:rPr lang="fr" dirty="0"/>
              <a:t>re du PALC</a:t>
            </a:r>
            <a:endParaRPr lang="en-US" dirty="0"/>
          </a:p>
        </p:txBody>
      </p:sp>
      <p:sp>
        <p:nvSpPr>
          <p:cNvPr id="3" name="Content Placeholder 2"/>
          <p:cNvSpPr>
            <a:spLocks noGrp="1"/>
          </p:cNvSpPr>
          <p:nvPr>
            <p:ph idx="1"/>
          </p:nvPr>
        </p:nvSpPr>
        <p:spPr>
          <a:xfrm>
            <a:off x="457200" y="1600200"/>
            <a:ext cx="7162800" cy="4525963"/>
          </a:xfrm>
        </p:spPr>
        <p:txBody>
          <a:bodyPr rtlCol="0"/>
          <a:lstStyle/>
          <a:p>
            <a:pPr rtl="0"/>
            <a:r>
              <a:rPr lang="fr" dirty="0"/>
              <a:t>Des idées pour identifier?</a:t>
            </a:r>
          </a:p>
        </p:txBody>
      </p:sp>
      <p:pic>
        <p:nvPicPr>
          <p:cNvPr id="5" name="Graphic 4" descr="Customer review">
            <a:extLst>
              <a:ext uri="{FF2B5EF4-FFF2-40B4-BE49-F238E27FC236}">
                <a16:creationId xmlns:a16="http://schemas.microsoft.com/office/drawing/2014/main" id="{5F7B7581-A536-41B6-A0FC-AC01854BBA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99120" y="1064045"/>
            <a:ext cx="914400" cy="914400"/>
          </a:xfrm>
          <a:prstGeom prst="rect">
            <a:avLst/>
          </a:prstGeom>
        </p:spPr>
      </p:pic>
      <p:pic>
        <p:nvPicPr>
          <p:cNvPr id="6" name="Graphic 5" descr="Boardroom">
            <a:extLst>
              <a:ext uri="{FF2B5EF4-FFF2-40B4-BE49-F238E27FC236}">
                <a16:creationId xmlns:a16="http://schemas.microsoft.com/office/drawing/2014/main" id="{D22A5908-9C7B-42FA-B5F7-A5386528B4A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185673" y="124993"/>
            <a:ext cx="914400" cy="914400"/>
          </a:xfrm>
          <a:prstGeom prst="rect">
            <a:avLst/>
          </a:prstGeom>
        </p:spPr>
      </p:pic>
      <p:sp>
        <p:nvSpPr>
          <p:cNvPr id="7" name="Flowchart: Punched Tape 6">
            <a:extLst>
              <a:ext uri="{FF2B5EF4-FFF2-40B4-BE49-F238E27FC236}">
                <a16:creationId xmlns:a16="http://schemas.microsoft.com/office/drawing/2014/main" id="{BCDB5BE9-9BD8-4C3F-A190-D64FB8B57184}"/>
              </a:ext>
            </a:extLst>
          </p:cNvPr>
          <p:cNvSpPr/>
          <p:nvPr/>
        </p:nvSpPr>
        <p:spPr>
          <a:xfrm>
            <a:off x="8229600" y="2133600"/>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48600" cy="3078162"/>
          </a:xfrm>
        </p:spPr>
        <p:txBody>
          <a:bodyPr rtlCol="0">
            <a:noAutofit/>
          </a:bodyPr>
          <a:lstStyle/>
          <a:p>
            <a:pPr lvl="0" algn="l" rtl="0"/>
            <a:r>
              <a:rPr lang="fr" sz="2400" dirty="0"/>
              <a:t>     </a:t>
            </a:r>
            <a:r>
              <a:rPr lang="fr" sz="2400" u="sng" dirty="0"/>
              <a:t> Groupe de travail sur la formation des bénévoles du PALC : </a:t>
            </a:r>
            <a:br>
              <a:rPr lang="fr" sz="2400" u="sng" dirty="0"/>
            </a:br>
            <a:br>
              <a:rPr lang="en-GB" sz="2400" dirty="0"/>
            </a:br>
            <a:r>
              <a:rPr lang="fr" sz="2400" dirty="0"/>
              <a:t>Imaginez que vous êtes en </a:t>
            </a:r>
            <a:r>
              <a:rPr lang="fr-FR" sz="2400" dirty="0"/>
              <a:t>situation de </a:t>
            </a:r>
            <a:r>
              <a:rPr lang="fr" sz="2400" dirty="0"/>
              <a:t>crise soudaine. Vous avez déjà eu quelques réunions avec la communauté et vous avez gagné leur confiance. Vous avez déjà présenté l'idée d'utiliser des bénévoles. Vous avez des fonds et vous ciblez une vaste zone, mais vous avez peu de temps.  Vous avez une demi-journée pour travailler avec les jeunes. Vous avez peu d'argent pour le bus et </a:t>
            </a:r>
            <a:r>
              <a:rPr lang="fr-FR" sz="2400" dirty="0"/>
              <a:t>pour </a:t>
            </a:r>
            <a:r>
              <a:rPr lang="fr" sz="2400" dirty="0"/>
              <a:t>achete</a:t>
            </a:r>
            <a:r>
              <a:rPr lang="fr-FR" sz="2400" dirty="0"/>
              <a:t>r</a:t>
            </a:r>
            <a:r>
              <a:rPr lang="fr" sz="2400" dirty="0"/>
              <a:t> quelques t-shirts pour les bénévoles</a:t>
            </a:r>
            <a:endParaRPr lang="en-US" sz="2400" dirty="0"/>
          </a:p>
        </p:txBody>
      </p:sp>
      <p:sp>
        <p:nvSpPr>
          <p:cNvPr id="3" name="Content Placeholder 2"/>
          <p:cNvSpPr>
            <a:spLocks noGrp="1"/>
          </p:cNvSpPr>
          <p:nvPr>
            <p:ph idx="1"/>
          </p:nvPr>
        </p:nvSpPr>
        <p:spPr>
          <a:xfrm>
            <a:off x="457200" y="3856037"/>
            <a:ext cx="8229600" cy="2697163"/>
          </a:xfrm>
        </p:spPr>
        <p:txBody>
          <a:bodyPr rtlCol="0">
            <a:normAutofit/>
          </a:bodyPr>
          <a:lstStyle/>
          <a:p>
            <a:pPr lvl="0" rtl="0"/>
            <a:r>
              <a:rPr lang="fr" dirty="0"/>
              <a:t>Regardez le document du PALC n° 2 sur la formation des bénévoles du PALC :</a:t>
            </a:r>
          </a:p>
          <a:p>
            <a:pPr lvl="1"/>
            <a:r>
              <a:rPr lang="fr-FR" dirty="0"/>
              <a:t>Selon votre expérience, quels autres points critiques faut-il inclure dans la formation des volontaires PALC?</a:t>
            </a:r>
            <a:endParaRPr lang="en-US" dirty="0"/>
          </a:p>
          <a:p>
            <a:pPr rtl="0"/>
            <a:endParaRPr lang="en-US" dirty="0"/>
          </a:p>
        </p:txBody>
      </p:sp>
      <p:pic>
        <p:nvPicPr>
          <p:cNvPr id="4" name="Graphic 3" descr="Customer review">
            <a:extLst>
              <a:ext uri="{FF2B5EF4-FFF2-40B4-BE49-F238E27FC236}">
                <a16:creationId xmlns:a16="http://schemas.microsoft.com/office/drawing/2014/main" id="{7931BA7F-5B37-4E05-9C68-5569777562E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90647" y="1137490"/>
            <a:ext cx="914400" cy="914400"/>
          </a:xfrm>
          <a:prstGeom prst="rect">
            <a:avLst/>
          </a:prstGeom>
        </p:spPr>
      </p:pic>
      <p:pic>
        <p:nvPicPr>
          <p:cNvPr id="5" name="Graphic 4" descr="Boardroom">
            <a:extLst>
              <a:ext uri="{FF2B5EF4-FFF2-40B4-BE49-F238E27FC236}">
                <a16:creationId xmlns:a16="http://schemas.microsoft.com/office/drawing/2014/main" id="{40678A7B-BCF5-475C-9447-A90CC39EB9C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77200" y="198438"/>
            <a:ext cx="914400" cy="914400"/>
          </a:xfrm>
          <a:prstGeom prst="rect">
            <a:avLst/>
          </a:prstGeom>
        </p:spPr>
      </p:pic>
    </p:spTree>
    <p:extLst>
      <p:ext uri="{BB962C8B-B14F-4D97-AF65-F5344CB8AC3E}">
        <p14:creationId xmlns:p14="http://schemas.microsoft.com/office/powerpoint/2010/main" val="688298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10600" cy="1143000"/>
          </a:xfrm>
        </p:spPr>
        <p:txBody>
          <a:bodyPr rtlCol="0">
            <a:noAutofit/>
          </a:bodyPr>
          <a:lstStyle/>
          <a:p>
            <a:pPr rtl="0"/>
            <a:r>
              <a:rPr lang="fr" sz="3800" b="1" dirty="0"/>
              <a:t>Déploiement du PALC : étapes clés et délais</a:t>
            </a:r>
          </a:p>
        </p:txBody>
      </p:sp>
      <p:sp>
        <p:nvSpPr>
          <p:cNvPr id="3" name="Content Placeholder 2"/>
          <p:cNvSpPr>
            <a:spLocks noGrp="1"/>
          </p:cNvSpPr>
          <p:nvPr>
            <p:ph idx="1"/>
          </p:nvPr>
        </p:nvSpPr>
        <p:spPr>
          <a:xfrm>
            <a:off x="76200" y="1600200"/>
            <a:ext cx="8991600" cy="4983162"/>
          </a:xfrm>
        </p:spPr>
        <p:txBody>
          <a:bodyPr rtlCol="0">
            <a:normAutofit/>
          </a:bodyPr>
          <a:lstStyle/>
          <a:p>
            <a:pPr>
              <a:spcAft>
                <a:spcPts val="200"/>
              </a:spcAft>
            </a:pPr>
            <a:r>
              <a:rPr lang="fr-FR" sz="1600" dirty="0"/>
              <a:t>Étape 1 : « Réunion d’introduction » avec des membres/dirigeants clés de la communauté </a:t>
            </a:r>
          </a:p>
          <a:p>
            <a:pPr>
              <a:spcAft>
                <a:spcPts val="200"/>
              </a:spcAft>
            </a:pPr>
            <a:r>
              <a:rPr lang="fr-FR" sz="1600" dirty="0"/>
              <a:t>Étape 2 :Réunion d'introduction à part réservée aux femmes</a:t>
            </a:r>
          </a:p>
          <a:p>
            <a:pPr>
              <a:spcAft>
                <a:spcPts val="200"/>
              </a:spcAft>
            </a:pPr>
            <a:r>
              <a:rPr lang="fr-FR" sz="1600" dirty="0"/>
              <a:t>Étape 3 : Réunion d'introduction à part pour les jeunes</a:t>
            </a:r>
          </a:p>
          <a:p>
            <a:pPr>
              <a:spcAft>
                <a:spcPts val="200"/>
              </a:spcAft>
            </a:pPr>
            <a:r>
              <a:rPr lang="fr-FR" sz="1600" dirty="0"/>
              <a:t>Étape 4 : Séance de </a:t>
            </a:r>
            <a:r>
              <a:rPr lang="fr-FR" sz="1600" dirty="0" err="1"/>
              <a:t>co-conception</a:t>
            </a:r>
            <a:r>
              <a:rPr lang="fr-FR" sz="1600" dirty="0"/>
              <a:t> / d'orientation avec les Volontaire  du PALC</a:t>
            </a:r>
          </a:p>
          <a:p>
            <a:pPr>
              <a:spcAft>
                <a:spcPts val="200"/>
              </a:spcAft>
            </a:pPr>
            <a:r>
              <a:rPr lang="fr-FR" sz="1600" dirty="0"/>
              <a:t>Étape 5 : la collecte d'informations avec PALC : comprenant la cartographie de la réponse autonome, l'identification des plus nécessiteux, la diffusion d'informations </a:t>
            </a:r>
          </a:p>
          <a:p>
            <a:pPr>
              <a:spcAft>
                <a:spcPts val="200"/>
              </a:spcAft>
            </a:pPr>
            <a:r>
              <a:rPr lang="fr-FR" sz="1600" dirty="0"/>
              <a:t>Étape 6 : Établir un centre communautaire (HUBS) pour partager et stocker les informations recueillies </a:t>
            </a:r>
          </a:p>
          <a:p>
            <a:pPr>
              <a:spcAft>
                <a:spcPts val="200"/>
              </a:spcAft>
            </a:pPr>
            <a:r>
              <a:rPr lang="fr-FR" sz="1600" dirty="0"/>
              <a:t>Étape 7 : Cartographie de la réponse autonome, identification des plus nécessiteux, diffusion d'informations, clarification des meilleurs systèmes de redevabilité et de transparence</a:t>
            </a:r>
          </a:p>
          <a:p>
            <a:pPr>
              <a:spcAft>
                <a:spcPts val="200"/>
              </a:spcAft>
            </a:pPr>
            <a:r>
              <a:rPr lang="fr-FR" sz="1600" dirty="0"/>
              <a:t>Étape 8 : l’explication des résultats des premières collectes d'informations (HUBS)</a:t>
            </a:r>
          </a:p>
          <a:p>
            <a:pPr>
              <a:spcAft>
                <a:spcPts val="200"/>
              </a:spcAft>
            </a:pPr>
            <a:r>
              <a:rPr lang="fr-FR" sz="1600" dirty="0"/>
              <a:t>Étape 9 : Évaluation des interventions achevées et partage des enseignements </a:t>
            </a:r>
          </a:p>
          <a:p>
            <a:pPr>
              <a:spcAft>
                <a:spcPts val="200"/>
              </a:spcAft>
            </a:pPr>
            <a:r>
              <a:rPr lang="fr-FR" sz="1600" dirty="0"/>
              <a:t>Étape 10 : Vérification croisée continue des lacunes, plans de précaution et d’information des acteurs externes</a:t>
            </a:r>
          </a:p>
          <a:p>
            <a:pPr>
              <a:spcAft>
                <a:spcPts val="200"/>
              </a:spcAft>
            </a:pPr>
            <a:r>
              <a:rPr lang="fr-FR" sz="1600" dirty="0"/>
              <a:t>Étape 11 : Explorer les options pour améliorer la coordination </a:t>
            </a:r>
          </a:p>
          <a:p>
            <a:pPr>
              <a:spcAft>
                <a:spcPts val="200"/>
              </a:spcAft>
            </a:pPr>
            <a:r>
              <a:rPr lang="fr-FR" sz="1600" dirty="0"/>
              <a:t>Étape 12 : Lancer des discussions sur le renforcement de la résilience des communautés</a:t>
            </a:r>
          </a:p>
        </p:txBody>
      </p:sp>
      <p:pic>
        <p:nvPicPr>
          <p:cNvPr id="4" name="Graphic 3" descr="Presentation with bar chart">
            <a:extLst>
              <a:ext uri="{FF2B5EF4-FFF2-40B4-BE49-F238E27FC236}">
                <a16:creationId xmlns:a16="http://schemas.microsoft.com/office/drawing/2014/main" id="{F76529F0-AC7E-4EEC-9321-8BA32594D5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
        <p:nvSpPr>
          <p:cNvPr id="5" name="Flowchart: Punched Tape 4">
            <a:extLst>
              <a:ext uri="{FF2B5EF4-FFF2-40B4-BE49-F238E27FC236}">
                <a16:creationId xmlns:a16="http://schemas.microsoft.com/office/drawing/2014/main" id="{E3E054E6-46AD-45A1-9D04-4C1A3E62766D}"/>
              </a:ext>
            </a:extLst>
          </p:cNvPr>
          <p:cNvSpPr/>
          <p:nvPr/>
        </p:nvSpPr>
        <p:spPr>
          <a:xfrm>
            <a:off x="8229600" y="998537"/>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rtlCol="0">
            <a:normAutofit/>
          </a:bodyPr>
          <a:lstStyle/>
          <a:p>
            <a:pPr rtl="0"/>
            <a:r>
              <a:rPr lang="fr" sz="3200" b="1" u="sng"/>
              <a:t>Réunions d'introduction de l’ONGL </a:t>
            </a:r>
            <a:endParaRPr lang="en-GB" sz="3200" dirty="0"/>
          </a:p>
        </p:txBody>
      </p:sp>
      <p:sp>
        <p:nvSpPr>
          <p:cNvPr id="3" name="Content Placeholder 2"/>
          <p:cNvSpPr>
            <a:spLocks noGrp="1"/>
          </p:cNvSpPr>
          <p:nvPr>
            <p:ph idx="1"/>
          </p:nvPr>
        </p:nvSpPr>
        <p:spPr>
          <a:xfrm>
            <a:off x="457200" y="914400"/>
            <a:ext cx="7696200" cy="5791200"/>
          </a:xfrm>
        </p:spPr>
        <p:txBody>
          <a:bodyPr rtlCol="0">
            <a:normAutofit fontScale="47500" lnSpcReduction="20000"/>
          </a:bodyPr>
          <a:lstStyle/>
          <a:p>
            <a:pPr marL="514350" indent="-514350" rtl="0">
              <a:spcAft>
                <a:spcPts val="600"/>
              </a:spcAft>
              <a:buFont typeface="+mj-lt"/>
              <a:buAutoNum type="arabicPeriod"/>
            </a:pPr>
            <a:r>
              <a:rPr lang="fr" dirty="0"/>
              <a:t>Raison du renforcement de la résilience de la communauté </a:t>
            </a:r>
          </a:p>
          <a:p>
            <a:pPr marL="514350" indent="-514350" rtl="0">
              <a:spcAft>
                <a:spcPts val="600"/>
              </a:spcAft>
              <a:buFont typeface="+mj-lt"/>
              <a:buAutoNum type="arabicPeriod"/>
            </a:pPr>
            <a:r>
              <a:rPr lang="fr" dirty="0"/>
              <a:t>Présenter l'approche des RMC : PALC, micro-subventions, développement des compétences, psychosociologie, transformation des conflits, réseaux, </a:t>
            </a:r>
            <a:r>
              <a:rPr lang="en-US" dirty="0"/>
              <a:t>causes </a:t>
            </a:r>
            <a:r>
              <a:rPr lang="en-US" dirty="0" err="1"/>
              <a:t>fondamentales</a:t>
            </a:r>
            <a:r>
              <a:rPr lang="fr" dirty="0"/>
              <a:t>, coordination locale. </a:t>
            </a:r>
          </a:p>
          <a:p>
            <a:pPr marL="514350" lvl="0" indent="-514350" rtl="0">
              <a:spcAft>
                <a:spcPts val="600"/>
              </a:spcAft>
              <a:buFont typeface="+mj-lt"/>
              <a:buAutoNum type="arabicPeriod"/>
            </a:pPr>
            <a:r>
              <a:rPr lang="fr" dirty="0"/>
              <a:t>Inspirer et catalyser ! Les encourager à reconnaître leur propre potentiel d’entraide et à en faire plus en tant que héros et non victimes</a:t>
            </a:r>
          </a:p>
          <a:p>
            <a:pPr marL="514350" indent="-514350" rtl="0">
              <a:spcAft>
                <a:spcPts val="600"/>
              </a:spcAft>
              <a:buFont typeface="+mj-lt"/>
              <a:buAutoNum type="arabicPeriod"/>
            </a:pPr>
            <a:r>
              <a:rPr lang="fr" dirty="0"/>
              <a:t>Obtenir une première idée de ce qu’ils pensent être leur force </a:t>
            </a:r>
            <a:r>
              <a:rPr lang="fr" u="sng" dirty="0"/>
              <a:t>collective</a:t>
            </a:r>
            <a:r>
              <a:rPr lang="fr" dirty="0"/>
              <a:t> principale et ce qu’ils ont déjà réalisé grâce à leur propre réponse locale</a:t>
            </a:r>
          </a:p>
          <a:p>
            <a:pPr marL="514350" lvl="0" indent="-514350" rtl="0">
              <a:spcAft>
                <a:spcPts val="600"/>
              </a:spcAft>
              <a:buFont typeface="+mj-lt"/>
              <a:buAutoNum type="arabicPeriod"/>
            </a:pPr>
            <a:r>
              <a:rPr lang="fr" dirty="0"/>
              <a:t>Commencer à identifier les groupes existants ou les personnes clés qui sont déjà actifs et méritent d'être rencontrés </a:t>
            </a:r>
          </a:p>
          <a:p>
            <a:pPr marL="514350" lvl="0" indent="-514350" rtl="0">
              <a:spcAft>
                <a:spcPts val="600"/>
              </a:spcAft>
              <a:buFont typeface="+mj-lt"/>
              <a:buAutoNum type="arabicPeriod"/>
            </a:pPr>
            <a:r>
              <a:rPr lang="fr" dirty="0"/>
              <a:t>Leur dire que vous aimeriez organiser une série de réunions avec différents groupes et informateurs clés dans la communauté au cours des prochaines semaines pour les informer de l'existence des RMC et avoir leurs avis sur la manière la plus efficace de l'utiliser (liste de contrôle des questions du PALC)  </a:t>
            </a:r>
            <a:endParaRPr lang="en-GB" dirty="0"/>
          </a:p>
          <a:p>
            <a:pPr marL="514350" lvl="0" indent="-514350" rtl="0">
              <a:spcAft>
                <a:spcPts val="600"/>
              </a:spcAft>
              <a:buFont typeface="+mj-lt"/>
              <a:buAutoNum type="arabicPeriod"/>
            </a:pPr>
            <a:r>
              <a:rPr lang="fr" dirty="0"/>
              <a:t>Présenter l'idée qu'une formation pourrait être fournie pour constituer une équipe communautaire de bénévoles du PALC et commencer à identifier ceux qui pourraient être intéressés par une telle formation </a:t>
            </a:r>
          </a:p>
          <a:p>
            <a:pPr marL="514350" indent="-514350" rtl="0">
              <a:spcAft>
                <a:spcPts val="600"/>
              </a:spcAft>
              <a:buFont typeface="+mj-lt"/>
              <a:buAutoNum type="arabicPeriod"/>
            </a:pPr>
            <a:r>
              <a:rPr lang="fr" dirty="0"/>
              <a:t>Fixer un moment pour organiser une réunion de suivi avec les femmes uniquement et une autre avec les jeunes uniquement </a:t>
            </a:r>
          </a:p>
          <a:p>
            <a:pPr marL="514350" lvl="0" indent="-514350" rtl="0">
              <a:spcAft>
                <a:spcPts val="600"/>
              </a:spcAft>
              <a:buFont typeface="+mj-lt"/>
              <a:buAutoNum type="arabicPeriod"/>
            </a:pPr>
            <a:r>
              <a:rPr lang="fr" dirty="0"/>
              <a:t>Commencer à instaurer la confiance. Mais leur faire également comprendre que vous êtes assez avisé : pour ne pas distribuer de subventions en espèces à moins que des critères clairs aient été remplis.</a:t>
            </a:r>
            <a:endParaRPr lang="en-GB" dirty="0"/>
          </a:p>
          <a:p>
            <a:pPr rtl="0"/>
            <a:endParaRPr lang="en-GB" dirty="0"/>
          </a:p>
        </p:txBody>
      </p:sp>
      <p:pic>
        <p:nvPicPr>
          <p:cNvPr id="4" name="Graphic 3" descr="Presentation with bar chart">
            <a:extLst>
              <a:ext uri="{FF2B5EF4-FFF2-40B4-BE49-F238E27FC236}">
                <a16:creationId xmlns:a16="http://schemas.microsoft.com/office/drawing/2014/main" id="{B15CE3B2-CAC7-4271-B038-19391C0BCB4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
        <p:nvSpPr>
          <p:cNvPr id="5" name="Flowchart: Punched Tape 4">
            <a:extLst>
              <a:ext uri="{FF2B5EF4-FFF2-40B4-BE49-F238E27FC236}">
                <a16:creationId xmlns:a16="http://schemas.microsoft.com/office/drawing/2014/main" id="{A61BDDE3-14BD-445D-876F-3D18F5230C65}"/>
              </a:ext>
            </a:extLst>
          </p:cNvPr>
          <p:cNvSpPr/>
          <p:nvPr/>
        </p:nvSpPr>
        <p:spPr>
          <a:xfrm>
            <a:off x="8229600" y="854325"/>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6</a:t>
            </a:r>
          </a:p>
        </p:txBody>
      </p:sp>
      <p:sp>
        <p:nvSpPr>
          <p:cNvPr id="6" name="Flowchart: Punched Tape 5">
            <a:extLst>
              <a:ext uri="{FF2B5EF4-FFF2-40B4-BE49-F238E27FC236}">
                <a16:creationId xmlns:a16="http://schemas.microsoft.com/office/drawing/2014/main" id="{A360B98E-4512-41FD-925A-A37492E9E7E4}"/>
              </a:ext>
            </a:extLst>
          </p:cNvPr>
          <p:cNvSpPr/>
          <p:nvPr/>
        </p:nvSpPr>
        <p:spPr>
          <a:xfrm>
            <a:off x="8229600" y="1447800"/>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GB" dirty="0" err="1"/>
              <a:t>Jeu</a:t>
            </a:r>
            <a:r>
              <a:rPr lang="en-GB" dirty="0"/>
              <a:t> de </a:t>
            </a:r>
            <a:r>
              <a:rPr lang="en-GB" dirty="0" err="1"/>
              <a:t>rôle</a:t>
            </a:r>
            <a:r>
              <a:rPr lang="en-GB" dirty="0"/>
              <a:t> PALC</a:t>
            </a:r>
          </a:p>
        </p:txBody>
      </p:sp>
      <p:sp>
        <p:nvSpPr>
          <p:cNvPr id="3" name="Content Placeholder 2"/>
          <p:cNvSpPr>
            <a:spLocks noGrp="1"/>
          </p:cNvSpPr>
          <p:nvPr>
            <p:ph idx="1"/>
          </p:nvPr>
        </p:nvSpPr>
        <p:spPr/>
        <p:txBody>
          <a:bodyPr rtlCol="0">
            <a:normAutofit fontScale="92500" lnSpcReduction="10000"/>
          </a:bodyPr>
          <a:lstStyle/>
          <a:p>
            <a:r>
              <a:rPr lang="fr-FR" dirty="0"/>
              <a:t>Volontaires PALC: comment cela s'est-il passé? Quels ont été vos défis?</a:t>
            </a:r>
          </a:p>
          <a:p>
            <a:r>
              <a:rPr lang="fr-FR" dirty="0"/>
              <a:t>Membres du village: qu'avez-vous ressenti? l'information fournie était-elle claire? Quels ont été vos défis? </a:t>
            </a:r>
          </a:p>
          <a:p>
            <a:r>
              <a:rPr lang="fr-FR" dirty="0"/>
              <a:t>Observateurs: qu'avez-vous remarqué? Comment se sont déroulées les discussions sur la facilitation et la «communauté»? Aucun conseil</a:t>
            </a:r>
          </a:p>
          <a:p>
            <a:r>
              <a:rPr lang="en-GB" dirty="0" err="1"/>
              <a:t>Avez-vous</a:t>
            </a:r>
            <a:r>
              <a:rPr lang="en-GB" dirty="0"/>
              <a:t> des remarques finales? Y </a:t>
            </a:r>
            <a:r>
              <a:rPr lang="fr-FR" dirty="0"/>
              <a:t>conclusions pour l'amélioration des lignes directrices</a:t>
            </a:r>
            <a:endParaRPr lang="en-GB" dirty="0"/>
          </a:p>
        </p:txBody>
      </p:sp>
      <p:pic>
        <p:nvPicPr>
          <p:cNvPr id="4" name="Graphic 3" descr="Customer review">
            <a:extLst>
              <a:ext uri="{FF2B5EF4-FFF2-40B4-BE49-F238E27FC236}">
                <a16:creationId xmlns:a16="http://schemas.microsoft.com/office/drawing/2014/main" id="{C0ADD255-FCA7-4DFB-BB5D-3A0EC450FD5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43047" y="1064045"/>
            <a:ext cx="914400" cy="914400"/>
          </a:xfrm>
          <a:prstGeom prst="rect">
            <a:avLst/>
          </a:prstGeom>
        </p:spPr>
      </p:pic>
      <p:pic>
        <p:nvPicPr>
          <p:cNvPr id="5" name="Graphic 4" descr="Boardroom">
            <a:extLst>
              <a:ext uri="{FF2B5EF4-FFF2-40B4-BE49-F238E27FC236}">
                <a16:creationId xmlns:a16="http://schemas.microsoft.com/office/drawing/2014/main" id="{D4090733-7DB8-4905-AB75-41828B753DD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29600" y="124993"/>
            <a:ext cx="914400" cy="914400"/>
          </a:xfrm>
          <a:prstGeom prst="rect">
            <a:avLst/>
          </a:prstGeom>
        </p:spPr>
      </p:pic>
      <p:sp>
        <p:nvSpPr>
          <p:cNvPr id="6" name="Flowchart: Punched Tape 5">
            <a:extLst>
              <a:ext uri="{FF2B5EF4-FFF2-40B4-BE49-F238E27FC236}">
                <a16:creationId xmlns:a16="http://schemas.microsoft.com/office/drawing/2014/main" id="{92475123-A801-4A32-A46D-BECA740C0858}"/>
              </a:ext>
            </a:extLst>
          </p:cNvPr>
          <p:cNvSpPr/>
          <p:nvPr/>
        </p:nvSpPr>
        <p:spPr>
          <a:xfrm>
            <a:off x="8229600" y="2057400"/>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fr" dirty="0"/>
              <a:t>Communautés en crise…</a:t>
            </a:r>
            <a:endParaRPr lang="en-GB" dirty="0"/>
          </a:p>
        </p:txBody>
      </p:sp>
      <p:sp>
        <p:nvSpPr>
          <p:cNvPr id="3" name="Content Placeholder 2"/>
          <p:cNvSpPr>
            <a:spLocks noGrp="1"/>
          </p:cNvSpPr>
          <p:nvPr>
            <p:ph idx="1"/>
          </p:nvPr>
        </p:nvSpPr>
        <p:spPr>
          <a:xfrm>
            <a:off x="457200" y="1600200"/>
            <a:ext cx="8686800" cy="4525963"/>
          </a:xfrm>
        </p:spPr>
        <p:txBody>
          <a:bodyPr rtlCol="0">
            <a:normAutofit fontScale="92500"/>
          </a:bodyPr>
          <a:lstStyle/>
          <a:p>
            <a:pPr marL="0" indent="0" rtl="0">
              <a:buNone/>
            </a:pPr>
            <a:r>
              <a:rPr lang="fr" dirty="0"/>
              <a:t>Des victimes passives qui dépendent de nous pour traiter et résoudre leurs problèmes ?</a:t>
            </a:r>
          </a:p>
          <a:p>
            <a:pPr marL="0" indent="0" rtl="0">
              <a:buNone/>
            </a:pPr>
            <a:r>
              <a:rPr lang="fr" dirty="0"/>
              <a:t>... Ou des premiers intervenants actifs qui pourraient faire davantage s'ils avaient le soutien souhaité ?</a:t>
            </a:r>
          </a:p>
          <a:p>
            <a:pPr marL="0" indent="0" rtl="0">
              <a:buNone/>
            </a:pPr>
            <a:endParaRPr lang="en-US" dirty="0"/>
          </a:p>
          <a:p>
            <a:pPr marL="0" indent="0" rtl="0">
              <a:buNone/>
            </a:pPr>
            <a:r>
              <a:rPr lang="fr" b="1" dirty="0"/>
              <a:t>Pas mené</a:t>
            </a:r>
            <a:r>
              <a:rPr lang="fr" dirty="0"/>
              <a:t> depuis l'extérieur </a:t>
            </a:r>
            <a:r>
              <a:rPr lang="fr" b="1" dirty="0"/>
              <a:t>ou </a:t>
            </a:r>
            <a:r>
              <a:rPr lang="fr" dirty="0"/>
              <a:t>par la communauté, </a:t>
            </a:r>
          </a:p>
          <a:p>
            <a:pPr marL="0" indent="0" rtl="0">
              <a:buNone/>
            </a:pPr>
            <a:r>
              <a:rPr lang="fr" dirty="0"/>
              <a:t>mais </a:t>
            </a:r>
            <a:r>
              <a:rPr lang="fr" b="1" dirty="0"/>
              <a:t>les deux</a:t>
            </a:r>
            <a:r>
              <a:rPr lang="fr" dirty="0"/>
              <a:t>.      </a:t>
            </a:r>
          </a:p>
          <a:p>
            <a:pPr marL="0" indent="0" rtl="0">
              <a:buNone/>
            </a:pPr>
            <a:r>
              <a:rPr lang="fr" b="1" dirty="0"/>
              <a:t>Nous devons trouver le bon équilibre.</a:t>
            </a:r>
            <a:endParaRPr lang="en-US" dirty="0"/>
          </a:p>
          <a:p>
            <a:pPr marL="0" indent="0" rtl="0">
              <a:buNone/>
            </a:pPr>
            <a:endParaRPr lang="en-US" dirty="0"/>
          </a:p>
          <a:p>
            <a:pPr marL="0" indent="0" rtl="0">
              <a:buNone/>
            </a:pPr>
            <a:endParaRPr lang="en-GB" dirty="0"/>
          </a:p>
        </p:txBody>
      </p:sp>
      <p:pic>
        <p:nvPicPr>
          <p:cNvPr id="4" name="Graphic 3" descr="Presentation with bar chart">
            <a:extLst>
              <a:ext uri="{FF2B5EF4-FFF2-40B4-BE49-F238E27FC236}">
                <a16:creationId xmlns:a16="http://schemas.microsoft.com/office/drawing/2014/main" id="{C2A5BD37-4F79-416A-BF3E-1A33B7104CD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3" name="Oval 22"/>
          <p:cNvSpPr/>
          <p:nvPr/>
        </p:nvSpPr>
        <p:spPr>
          <a:xfrm>
            <a:off x="6668304" y="4690557"/>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3" name="Content Placeholder 2"/>
          <p:cNvSpPr>
            <a:spLocks noGrp="1"/>
          </p:cNvSpPr>
          <p:nvPr>
            <p:ph idx="1"/>
          </p:nvPr>
        </p:nvSpPr>
        <p:spPr>
          <a:xfrm>
            <a:off x="228600" y="0"/>
            <a:ext cx="8915400" cy="6629400"/>
          </a:xfrm>
        </p:spPr>
        <p:txBody>
          <a:bodyPr rtlCol="0"/>
          <a:lstStyle/>
          <a:p>
            <a:pPr algn="ctr">
              <a:buNone/>
            </a:pPr>
            <a:r>
              <a:rPr lang="fr" dirty="0"/>
              <a:t>          Une pratique émergente des RMC</a:t>
            </a:r>
            <a:endParaRPr lang="en-GB" dirty="0"/>
          </a:p>
        </p:txBody>
      </p:sp>
      <p:sp>
        <p:nvSpPr>
          <p:cNvPr id="8" name="TextBox 7"/>
          <p:cNvSpPr txBox="1"/>
          <p:nvPr/>
        </p:nvSpPr>
        <p:spPr>
          <a:xfrm>
            <a:off x="6477000" y="1144950"/>
            <a:ext cx="2057400" cy="2785378"/>
          </a:xfrm>
          <a:prstGeom prst="rect">
            <a:avLst/>
          </a:prstGeom>
          <a:noFill/>
        </p:spPr>
        <p:txBody>
          <a:bodyPr wrap="square" rtlCol="0">
            <a:spAutoFit/>
          </a:bodyPr>
          <a:lstStyle/>
          <a:p>
            <a:pPr lvl="0" algn="ctr"/>
            <a:r>
              <a:rPr lang="fr-FR" sz="1600" dirty="0"/>
              <a:t>Mise à disposition rapide de compétences pertinentes à l’urgence </a:t>
            </a:r>
          </a:p>
          <a:p>
            <a:pPr lvl="0" algn="ctr"/>
            <a:r>
              <a:rPr lang="fr" sz="1500" dirty="0"/>
              <a:t>- technique et gestion adaptées au contexte</a:t>
            </a:r>
          </a:p>
          <a:p>
            <a:pPr marL="65088" lvl="0" indent="-65088" algn="ctr" rtl="0">
              <a:spcAft>
                <a:spcPts val="600"/>
              </a:spcAft>
              <a:buNone/>
            </a:pPr>
            <a:r>
              <a:rPr lang="fr" sz="1500" dirty="0"/>
              <a:t>- intervention psycho-sociale</a:t>
            </a:r>
          </a:p>
          <a:p>
            <a:pPr marL="114300" lvl="0" indent="-114300" algn="ctr" rtl="0">
              <a:spcAft>
                <a:spcPts val="600"/>
              </a:spcAft>
              <a:buNone/>
            </a:pPr>
            <a:r>
              <a:rPr lang="fr" sz="1500" dirty="0"/>
              <a:t>- analyse et résolution de conflit</a:t>
            </a:r>
          </a:p>
        </p:txBody>
      </p:sp>
      <p:sp>
        <p:nvSpPr>
          <p:cNvPr id="9" name="TextBox 8"/>
          <p:cNvSpPr txBox="1"/>
          <p:nvPr/>
        </p:nvSpPr>
        <p:spPr>
          <a:xfrm>
            <a:off x="3381466" y="5418217"/>
            <a:ext cx="2362200" cy="784830"/>
          </a:xfrm>
          <a:prstGeom prst="rect">
            <a:avLst/>
          </a:prstGeom>
          <a:noFill/>
        </p:spPr>
        <p:txBody>
          <a:bodyPr wrap="square" rtlCol="0">
            <a:spAutoFit/>
          </a:bodyPr>
          <a:lstStyle/>
          <a:p>
            <a:pPr algn="ctr" rtl="0"/>
            <a:r>
              <a:rPr lang="fr" sz="1500" dirty="0"/>
              <a:t>Services de coordination pertinents au niveau local (horizontaux et verticaux)</a:t>
            </a:r>
          </a:p>
        </p:txBody>
      </p:sp>
      <p:sp>
        <p:nvSpPr>
          <p:cNvPr id="12" name="TextBox 11"/>
          <p:cNvSpPr txBox="1"/>
          <p:nvPr/>
        </p:nvSpPr>
        <p:spPr>
          <a:xfrm>
            <a:off x="6781800" y="4953000"/>
            <a:ext cx="1752600" cy="1015663"/>
          </a:xfrm>
          <a:prstGeom prst="rect">
            <a:avLst/>
          </a:prstGeom>
          <a:noFill/>
        </p:spPr>
        <p:txBody>
          <a:bodyPr wrap="square" rtlCol="0">
            <a:spAutoFit/>
          </a:bodyPr>
          <a:lstStyle/>
          <a:p>
            <a:pPr algn="ctr" rtl="0"/>
            <a:r>
              <a:rPr lang="fr" sz="1500" dirty="0"/>
              <a:t>Connexion, networking, alliances (y compris le secteur privé)</a:t>
            </a:r>
          </a:p>
        </p:txBody>
      </p:sp>
      <p:sp>
        <p:nvSpPr>
          <p:cNvPr id="13" name="TextBox 12"/>
          <p:cNvSpPr txBox="1"/>
          <p:nvPr/>
        </p:nvSpPr>
        <p:spPr>
          <a:xfrm>
            <a:off x="457200" y="2489537"/>
            <a:ext cx="2133600" cy="1015663"/>
          </a:xfrm>
          <a:prstGeom prst="rect">
            <a:avLst/>
          </a:prstGeom>
          <a:noFill/>
        </p:spPr>
        <p:txBody>
          <a:bodyPr wrap="square" rtlCol="0">
            <a:spAutoFit/>
          </a:bodyPr>
          <a:lstStyle/>
          <a:p>
            <a:pPr rtl="0"/>
            <a:r>
              <a:rPr lang="fr" sz="1500" b="1" dirty="0"/>
              <a:t>Changements </a:t>
            </a:r>
          </a:p>
          <a:p>
            <a:r>
              <a:rPr lang="fr" sz="1500" b="1" dirty="0"/>
              <a:t>dans les rôles les relations et les systèmes insitutionnels</a:t>
            </a:r>
          </a:p>
        </p:txBody>
      </p:sp>
      <p:sp>
        <p:nvSpPr>
          <p:cNvPr id="14" name="TextBox 13"/>
          <p:cNvSpPr txBox="1"/>
          <p:nvPr/>
        </p:nvSpPr>
        <p:spPr>
          <a:xfrm>
            <a:off x="3581400" y="2788384"/>
            <a:ext cx="1828800" cy="1631216"/>
          </a:xfrm>
          <a:prstGeom prst="rect">
            <a:avLst/>
          </a:prstGeom>
          <a:noFill/>
        </p:spPr>
        <p:txBody>
          <a:bodyPr wrap="square" rtlCol="0">
            <a:spAutoFit/>
          </a:bodyPr>
          <a:lstStyle/>
          <a:p>
            <a:pPr algn="ctr"/>
            <a:r>
              <a:rPr lang="fr-FR" sz="1600" b="1" dirty="0"/>
              <a:t>Autonomie dans l’</a:t>
            </a:r>
            <a:r>
              <a:rPr lang="fr-FR" sz="1600" b="1" dirty="0" err="1"/>
              <a:t>entreaide</a:t>
            </a:r>
            <a:r>
              <a:rPr lang="fr-FR" sz="1600" b="1" dirty="0"/>
              <a:t> par des personnes affectées  </a:t>
            </a:r>
            <a:endParaRPr lang="en-US" sz="1600" dirty="0"/>
          </a:p>
          <a:p>
            <a:pPr algn="ctr"/>
            <a:r>
              <a:rPr lang="fr-FR" sz="1600" b="1" dirty="0"/>
              <a:t>par une </a:t>
            </a:r>
            <a:endParaRPr lang="en-US" sz="1600" dirty="0"/>
          </a:p>
          <a:p>
            <a:pPr algn="ctr"/>
            <a:r>
              <a:rPr lang="fr-FR" sz="1600" b="1" dirty="0"/>
              <a:t>crise</a:t>
            </a:r>
            <a:endParaRPr lang="en-US" sz="1600" dirty="0"/>
          </a:p>
        </p:txBody>
      </p:sp>
      <p:sp>
        <p:nvSpPr>
          <p:cNvPr id="16" name="TextBox 15"/>
          <p:cNvSpPr txBox="1"/>
          <p:nvPr/>
        </p:nvSpPr>
        <p:spPr>
          <a:xfrm>
            <a:off x="3656014" y="914400"/>
            <a:ext cx="1752600" cy="784830"/>
          </a:xfrm>
          <a:prstGeom prst="rect">
            <a:avLst/>
          </a:prstGeom>
          <a:noFill/>
        </p:spPr>
        <p:txBody>
          <a:bodyPr wrap="square" rtlCol="0">
            <a:spAutoFit/>
          </a:bodyPr>
          <a:lstStyle/>
          <a:p>
            <a:r>
              <a:rPr lang="fr" sz="1500" dirty="0"/>
              <a:t>Micro-subventions </a:t>
            </a:r>
            <a:r>
              <a:rPr lang="en-US" sz="1500" dirty="0"/>
              <a:t>collectives </a:t>
            </a:r>
            <a:r>
              <a:rPr lang="en-US" sz="1500" dirty="0" err="1"/>
              <a:t>en</a:t>
            </a:r>
            <a:r>
              <a:rPr lang="en-US" sz="1500" dirty="0"/>
              <a:t> situation d’</a:t>
            </a:r>
            <a:r>
              <a:rPr lang="fr" sz="1500" dirty="0"/>
              <a:t>urgence</a:t>
            </a:r>
            <a:endParaRPr lang="en-GB" sz="1500" dirty="0"/>
          </a:p>
        </p:txBody>
      </p:sp>
      <p:sp>
        <p:nvSpPr>
          <p:cNvPr id="17" name="TextBox 16"/>
          <p:cNvSpPr txBox="1"/>
          <p:nvPr/>
        </p:nvSpPr>
        <p:spPr>
          <a:xfrm>
            <a:off x="381000" y="762000"/>
            <a:ext cx="2590800" cy="784830"/>
          </a:xfrm>
          <a:prstGeom prst="rect">
            <a:avLst/>
          </a:prstGeom>
          <a:noFill/>
        </p:spPr>
        <p:txBody>
          <a:bodyPr wrap="square" rtlCol="0">
            <a:spAutoFit/>
          </a:bodyPr>
          <a:lstStyle/>
          <a:p>
            <a:r>
              <a:rPr lang="fr" sz="1500" dirty="0"/>
              <a:t>Informations, mobilisation et systèmes d’apprentissage basés sur la communauté</a:t>
            </a:r>
            <a:endParaRPr lang="en-GB" sz="1500" dirty="0"/>
          </a:p>
        </p:txBody>
      </p:sp>
      <p:cxnSp>
        <p:nvCxnSpPr>
          <p:cNvPr id="28" name="Straight Arrow Connector 27"/>
          <p:cNvCxnSpPr/>
          <p:nvPr/>
        </p:nvCxnSpPr>
        <p:spPr>
          <a:xfrm>
            <a:off x="2514600" y="1752600"/>
            <a:ext cx="684214" cy="90898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29" name="TextBox 14"/>
          <p:cNvSpPr txBox="1"/>
          <p:nvPr/>
        </p:nvSpPr>
        <p:spPr>
          <a:xfrm>
            <a:off x="634156" y="4277348"/>
            <a:ext cx="1947545" cy="1920240"/>
          </a:xfrm>
          <a:prstGeom prst="rect">
            <a:avLst/>
          </a:prstGeom>
          <a:noFill/>
        </p:spPr>
        <p:txBody>
          <a:bodyPr wrap="square" rtlCol="0">
            <a:noAutofit/>
          </a:bodyPr>
          <a:lstStyle/>
          <a:p>
            <a:pPr marL="0" marR="0" algn="ctr">
              <a:spcBef>
                <a:spcPts val="0"/>
              </a:spcBef>
              <a:spcAft>
                <a:spcPts val="0"/>
              </a:spcAft>
            </a:pPr>
            <a:r>
              <a:rPr lang="fr-FR" sz="1400" kern="1200" dirty="0">
                <a:solidFill>
                  <a:srgbClr val="000000"/>
                </a:solidFill>
                <a:effectLst/>
                <a:latin typeface="Calibri"/>
                <a:ea typeface="Times New Roman"/>
                <a:cs typeface="Times New Roman"/>
              </a:rPr>
              <a:t>Support </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aux processus</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à plus long terme menés au niveau local afin de s’attaquer aux causes fondamentales</a:t>
            </a:r>
            <a:r>
              <a:rPr lang="fr-FR" sz="1400" u="sng" kern="1200" dirty="0">
                <a:solidFill>
                  <a:srgbClr val="008080"/>
                </a:solidFill>
                <a:effectLst/>
                <a:latin typeface="Calibri"/>
                <a:ea typeface="Times New Roman"/>
                <a:cs typeface="Times New Roman"/>
              </a:rPr>
              <a:t> </a:t>
            </a:r>
            <a:r>
              <a:rPr lang="fr-FR" sz="1400" kern="1200" dirty="0">
                <a:solidFill>
                  <a:srgbClr val="000000"/>
                </a:solidFill>
                <a:effectLst/>
                <a:latin typeface="Calibri"/>
                <a:ea typeface="Times New Roman"/>
                <a:cs typeface="Times New Roman"/>
              </a:rPr>
              <a:t>de la vulnérabilité et de mentorat</a:t>
            </a:r>
            <a:endParaRPr lang="en-US" sz="1200" dirty="0">
              <a:effectLst/>
              <a:latin typeface="Times New Roman"/>
              <a:ea typeface="Times New Roman"/>
            </a:endParaRPr>
          </a:p>
        </p:txBody>
      </p:sp>
      <p:pic>
        <p:nvPicPr>
          <p:cNvPr id="31" name="Graphic 30" descr="Presentation with bar chart">
            <a:extLst>
              <a:ext uri="{FF2B5EF4-FFF2-40B4-BE49-F238E27FC236}">
                <a16:creationId xmlns:a16="http://schemas.microsoft.com/office/drawing/2014/main" id="{F595C54D-FC15-4926-A826-7BAEB0D8BC5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2676165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543800" cy="1143000"/>
          </a:xfrm>
        </p:spPr>
        <p:txBody>
          <a:bodyPr rtlCol="0">
            <a:normAutofit/>
          </a:bodyPr>
          <a:lstStyle/>
          <a:p>
            <a:r>
              <a:rPr lang="fr-FR" sz="2800" b="1" dirty="0">
                <a:solidFill>
                  <a:srgbClr val="FF0000"/>
                </a:solidFill>
              </a:rPr>
              <a:t>Apprentissage pour une action participatif </a:t>
            </a:r>
            <a:r>
              <a:rPr lang="fr" sz="3200" b="1" dirty="0">
                <a:solidFill>
                  <a:srgbClr val="FF0000"/>
                </a:solidFill>
              </a:rPr>
              <a:t>dans les crises (PALC)</a:t>
            </a:r>
            <a:endParaRPr lang="en-GB" sz="3200" b="1" dirty="0">
              <a:solidFill>
                <a:srgbClr val="FF0000"/>
              </a:solidFill>
            </a:endParaRPr>
          </a:p>
        </p:txBody>
      </p:sp>
      <p:sp>
        <p:nvSpPr>
          <p:cNvPr id="3" name="Content Placeholder 2"/>
          <p:cNvSpPr>
            <a:spLocks noGrp="1"/>
          </p:cNvSpPr>
          <p:nvPr>
            <p:ph idx="1"/>
          </p:nvPr>
        </p:nvSpPr>
        <p:spPr/>
        <p:txBody>
          <a:bodyPr rtlCol="0">
            <a:normAutofit/>
          </a:bodyPr>
          <a:lstStyle/>
          <a:p>
            <a:pPr lvl="0" algn="ctr" rtl="0">
              <a:buNone/>
            </a:pPr>
            <a:endParaRPr lang="en-US" dirty="0"/>
          </a:p>
          <a:p>
            <a:pPr lvl="0" algn="ctr" rtl="0">
              <a:buNone/>
            </a:pPr>
            <a:r>
              <a:rPr lang="fr" dirty="0"/>
              <a:t>Développer des processus communautaires pour une analyse rapide de la situation fondés sur les points forts, une auto-mobilisation, une gestion de l'information et un apprentissage </a:t>
            </a:r>
          </a:p>
          <a:p>
            <a:pPr lvl="0" algn="ctr" rtl="0">
              <a:buNone/>
            </a:pPr>
            <a:endParaRPr lang="en-US" dirty="0"/>
          </a:p>
          <a:p>
            <a:pPr lvl="0" algn="ctr" rtl="0">
              <a:buNone/>
            </a:pPr>
            <a:r>
              <a:rPr lang="fr" dirty="0"/>
              <a:t>Un « composant » clé des RMC</a:t>
            </a:r>
            <a:endParaRPr lang="en-GB" dirty="0"/>
          </a:p>
          <a:p>
            <a:pPr algn="ctr" rtl="0">
              <a:buNone/>
            </a:pPr>
            <a:endParaRPr lang="en-US" sz="3600" dirty="0"/>
          </a:p>
        </p:txBody>
      </p:sp>
      <p:pic>
        <p:nvPicPr>
          <p:cNvPr id="4" name="Graphic 3" descr="Presentation with bar chart">
            <a:extLst>
              <a:ext uri="{FF2B5EF4-FFF2-40B4-BE49-F238E27FC236}">
                <a16:creationId xmlns:a16="http://schemas.microsoft.com/office/drawing/2014/main" id="{886C1406-9AAC-42D4-813C-B7C066F3FF8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3" name="Oval 22"/>
          <p:cNvSpPr/>
          <p:nvPr/>
        </p:nvSpPr>
        <p:spPr>
          <a:xfrm>
            <a:off x="6668304" y="4690557"/>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3" name="Content Placeholder 2"/>
          <p:cNvSpPr>
            <a:spLocks noGrp="1"/>
          </p:cNvSpPr>
          <p:nvPr>
            <p:ph idx="1"/>
          </p:nvPr>
        </p:nvSpPr>
        <p:spPr>
          <a:xfrm>
            <a:off x="228600" y="0"/>
            <a:ext cx="8915400" cy="6629400"/>
          </a:xfrm>
        </p:spPr>
        <p:txBody>
          <a:bodyPr rtlCol="0"/>
          <a:lstStyle/>
          <a:p>
            <a:pPr algn="ctr">
              <a:buNone/>
            </a:pPr>
            <a:r>
              <a:rPr lang="fr" dirty="0"/>
              <a:t>          Une pratique émergente des RMC</a:t>
            </a:r>
            <a:endParaRPr lang="en-GB" dirty="0"/>
          </a:p>
        </p:txBody>
      </p:sp>
      <p:sp>
        <p:nvSpPr>
          <p:cNvPr id="8" name="TextBox 7"/>
          <p:cNvSpPr txBox="1"/>
          <p:nvPr/>
        </p:nvSpPr>
        <p:spPr>
          <a:xfrm>
            <a:off x="6477000" y="1144950"/>
            <a:ext cx="2057400" cy="2785378"/>
          </a:xfrm>
          <a:prstGeom prst="rect">
            <a:avLst/>
          </a:prstGeom>
          <a:noFill/>
        </p:spPr>
        <p:txBody>
          <a:bodyPr wrap="square" rtlCol="0">
            <a:spAutoFit/>
          </a:bodyPr>
          <a:lstStyle/>
          <a:p>
            <a:pPr lvl="0" algn="ctr"/>
            <a:r>
              <a:rPr lang="fr-FR" sz="1600" dirty="0"/>
              <a:t>Mise à disposition rapide de compétences pertinentes à l’urgence </a:t>
            </a:r>
          </a:p>
          <a:p>
            <a:pPr lvl="0" algn="ctr"/>
            <a:r>
              <a:rPr lang="fr" sz="1500" dirty="0"/>
              <a:t>- technique et gestion adaptées au contexte</a:t>
            </a:r>
          </a:p>
          <a:p>
            <a:pPr marL="65088" lvl="0" indent="-65088" algn="ctr" rtl="0">
              <a:spcAft>
                <a:spcPts val="600"/>
              </a:spcAft>
              <a:buNone/>
            </a:pPr>
            <a:r>
              <a:rPr lang="fr" sz="1500" dirty="0"/>
              <a:t>- intervention psycho-sociale</a:t>
            </a:r>
          </a:p>
          <a:p>
            <a:pPr marL="114300" lvl="0" indent="-114300" algn="ctr" rtl="0">
              <a:spcAft>
                <a:spcPts val="600"/>
              </a:spcAft>
              <a:buNone/>
            </a:pPr>
            <a:r>
              <a:rPr lang="fr" sz="1500" dirty="0"/>
              <a:t>- analyse et résolution de conflit</a:t>
            </a:r>
          </a:p>
        </p:txBody>
      </p:sp>
      <p:sp>
        <p:nvSpPr>
          <p:cNvPr id="9" name="TextBox 8"/>
          <p:cNvSpPr txBox="1"/>
          <p:nvPr/>
        </p:nvSpPr>
        <p:spPr>
          <a:xfrm>
            <a:off x="3381466" y="5418217"/>
            <a:ext cx="2362200" cy="784830"/>
          </a:xfrm>
          <a:prstGeom prst="rect">
            <a:avLst/>
          </a:prstGeom>
          <a:noFill/>
        </p:spPr>
        <p:txBody>
          <a:bodyPr wrap="square" rtlCol="0">
            <a:spAutoFit/>
          </a:bodyPr>
          <a:lstStyle/>
          <a:p>
            <a:pPr algn="ctr" rtl="0"/>
            <a:r>
              <a:rPr lang="fr" sz="1500" dirty="0"/>
              <a:t>Services de coordination pertinents au niveau local (horizontaux et verticaux)</a:t>
            </a:r>
          </a:p>
        </p:txBody>
      </p:sp>
      <p:sp>
        <p:nvSpPr>
          <p:cNvPr id="12" name="TextBox 11"/>
          <p:cNvSpPr txBox="1"/>
          <p:nvPr/>
        </p:nvSpPr>
        <p:spPr>
          <a:xfrm>
            <a:off x="6781800" y="4953000"/>
            <a:ext cx="1752600" cy="1015663"/>
          </a:xfrm>
          <a:prstGeom prst="rect">
            <a:avLst/>
          </a:prstGeom>
          <a:noFill/>
        </p:spPr>
        <p:txBody>
          <a:bodyPr wrap="square" rtlCol="0">
            <a:spAutoFit/>
          </a:bodyPr>
          <a:lstStyle/>
          <a:p>
            <a:pPr algn="ctr" rtl="0"/>
            <a:r>
              <a:rPr lang="fr" sz="1500" dirty="0"/>
              <a:t>Connexion, networking, alliances (y compris le secteur privé)</a:t>
            </a:r>
          </a:p>
        </p:txBody>
      </p:sp>
      <p:sp>
        <p:nvSpPr>
          <p:cNvPr id="13" name="TextBox 12"/>
          <p:cNvSpPr txBox="1"/>
          <p:nvPr/>
        </p:nvSpPr>
        <p:spPr>
          <a:xfrm>
            <a:off x="457200" y="2489537"/>
            <a:ext cx="2133600" cy="1015663"/>
          </a:xfrm>
          <a:prstGeom prst="rect">
            <a:avLst/>
          </a:prstGeom>
          <a:noFill/>
        </p:spPr>
        <p:txBody>
          <a:bodyPr wrap="square" rtlCol="0">
            <a:spAutoFit/>
          </a:bodyPr>
          <a:lstStyle/>
          <a:p>
            <a:pPr rtl="0"/>
            <a:r>
              <a:rPr lang="fr" sz="1500" b="1" dirty="0"/>
              <a:t>Changements </a:t>
            </a:r>
          </a:p>
          <a:p>
            <a:r>
              <a:rPr lang="fr" sz="1500" b="1" dirty="0"/>
              <a:t>dans les rôles les relations et les systèmes insitutionnels</a:t>
            </a:r>
          </a:p>
        </p:txBody>
      </p:sp>
      <p:sp>
        <p:nvSpPr>
          <p:cNvPr id="14" name="TextBox 13"/>
          <p:cNvSpPr txBox="1"/>
          <p:nvPr/>
        </p:nvSpPr>
        <p:spPr>
          <a:xfrm>
            <a:off x="3581400" y="2788384"/>
            <a:ext cx="1828800" cy="1631216"/>
          </a:xfrm>
          <a:prstGeom prst="rect">
            <a:avLst/>
          </a:prstGeom>
          <a:noFill/>
        </p:spPr>
        <p:txBody>
          <a:bodyPr wrap="square" rtlCol="0">
            <a:spAutoFit/>
          </a:bodyPr>
          <a:lstStyle/>
          <a:p>
            <a:pPr algn="ctr"/>
            <a:r>
              <a:rPr lang="fr-FR" sz="1600" b="1" dirty="0"/>
              <a:t>Autonomie dans l’</a:t>
            </a:r>
            <a:r>
              <a:rPr lang="fr-FR" sz="1600" b="1" dirty="0" err="1"/>
              <a:t>entreaide</a:t>
            </a:r>
            <a:r>
              <a:rPr lang="fr-FR" sz="1600" b="1" dirty="0"/>
              <a:t> par des personnes affectées  </a:t>
            </a:r>
            <a:endParaRPr lang="en-US" sz="1600" dirty="0"/>
          </a:p>
          <a:p>
            <a:pPr algn="ctr"/>
            <a:r>
              <a:rPr lang="fr-FR" sz="1600" b="1" dirty="0"/>
              <a:t>par une </a:t>
            </a:r>
            <a:endParaRPr lang="en-US" sz="1600" dirty="0"/>
          </a:p>
          <a:p>
            <a:pPr algn="ctr"/>
            <a:r>
              <a:rPr lang="fr-FR" sz="1600" b="1" dirty="0"/>
              <a:t>crise</a:t>
            </a:r>
            <a:endParaRPr lang="en-US" sz="1600" dirty="0"/>
          </a:p>
        </p:txBody>
      </p:sp>
      <p:sp>
        <p:nvSpPr>
          <p:cNvPr id="16" name="TextBox 15"/>
          <p:cNvSpPr txBox="1"/>
          <p:nvPr/>
        </p:nvSpPr>
        <p:spPr>
          <a:xfrm>
            <a:off x="3656014" y="914400"/>
            <a:ext cx="1752600" cy="784830"/>
          </a:xfrm>
          <a:prstGeom prst="rect">
            <a:avLst/>
          </a:prstGeom>
          <a:noFill/>
        </p:spPr>
        <p:txBody>
          <a:bodyPr wrap="square" rtlCol="0">
            <a:spAutoFit/>
          </a:bodyPr>
          <a:lstStyle/>
          <a:p>
            <a:r>
              <a:rPr lang="fr" sz="1500" dirty="0"/>
              <a:t>Micro-subventions </a:t>
            </a:r>
            <a:r>
              <a:rPr lang="en-US" sz="1500" dirty="0"/>
              <a:t>collectives </a:t>
            </a:r>
            <a:r>
              <a:rPr lang="en-US" sz="1500" dirty="0" err="1"/>
              <a:t>en</a:t>
            </a:r>
            <a:r>
              <a:rPr lang="en-US" sz="1500" dirty="0"/>
              <a:t> situation d’</a:t>
            </a:r>
            <a:r>
              <a:rPr lang="fr" sz="1500" dirty="0"/>
              <a:t>urgence</a:t>
            </a:r>
            <a:endParaRPr lang="en-GB" sz="1500" dirty="0"/>
          </a:p>
        </p:txBody>
      </p:sp>
      <p:sp>
        <p:nvSpPr>
          <p:cNvPr id="17" name="TextBox 16"/>
          <p:cNvSpPr txBox="1"/>
          <p:nvPr/>
        </p:nvSpPr>
        <p:spPr>
          <a:xfrm>
            <a:off x="381000" y="762000"/>
            <a:ext cx="2590800" cy="784830"/>
          </a:xfrm>
          <a:prstGeom prst="rect">
            <a:avLst/>
          </a:prstGeom>
          <a:noFill/>
        </p:spPr>
        <p:txBody>
          <a:bodyPr wrap="square" rtlCol="0">
            <a:spAutoFit/>
          </a:bodyPr>
          <a:lstStyle/>
          <a:p>
            <a:r>
              <a:rPr lang="fr" sz="1500" dirty="0"/>
              <a:t>Informations, mobilisation et systèmes d’apprentissage basés sur la communauté</a:t>
            </a:r>
            <a:endParaRPr lang="en-GB" sz="1500" dirty="0"/>
          </a:p>
        </p:txBody>
      </p:sp>
      <p:cxnSp>
        <p:nvCxnSpPr>
          <p:cNvPr id="28" name="Straight Arrow Connector 27"/>
          <p:cNvCxnSpPr/>
          <p:nvPr/>
        </p:nvCxnSpPr>
        <p:spPr>
          <a:xfrm>
            <a:off x="2514600" y="1752600"/>
            <a:ext cx="684214" cy="90898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29" name="TextBox 14"/>
          <p:cNvSpPr txBox="1"/>
          <p:nvPr/>
        </p:nvSpPr>
        <p:spPr>
          <a:xfrm>
            <a:off x="634156" y="4277348"/>
            <a:ext cx="1947545" cy="1920240"/>
          </a:xfrm>
          <a:prstGeom prst="rect">
            <a:avLst/>
          </a:prstGeom>
          <a:noFill/>
        </p:spPr>
        <p:txBody>
          <a:bodyPr wrap="square" rtlCol="0">
            <a:noAutofit/>
          </a:bodyPr>
          <a:lstStyle/>
          <a:p>
            <a:pPr marL="0" marR="0" algn="ctr">
              <a:spcBef>
                <a:spcPts val="0"/>
              </a:spcBef>
              <a:spcAft>
                <a:spcPts val="0"/>
              </a:spcAft>
            </a:pPr>
            <a:r>
              <a:rPr lang="fr-FR" sz="1400" kern="1200" dirty="0">
                <a:solidFill>
                  <a:srgbClr val="000000"/>
                </a:solidFill>
                <a:effectLst/>
                <a:latin typeface="Calibri"/>
                <a:ea typeface="Times New Roman"/>
                <a:cs typeface="Times New Roman"/>
              </a:rPr>
              <a:t>Support </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aux processus</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à plus long terme menés au niveau local afin de s’attaquer aux causes fondamentales</a:t>
            </a:r>
            <a:r>
              <a:rPr lang="fr-FR" sz="1400" u="sng" kern="1200" dirty="0">
                <a:solidFill>
                  <a:srgbClr val="008080"/>
                </a:solidFill>
                <a:effectLst/>
                <a:latin typeface="Calibri"/>
                <a:ea typeface="Times New Roman"/>
                <a:cs typeface="Times New Roman"/>
              </a:rPr>
              <a:t> </a:t>
            </a:r>
            <a:r>
              <a:rPr lang="fr-FR" sz="1400" kern="1200" dirty="0">
                <a:solidFill>
                  <a:srgbClr val="000000"/>
                </a:solidFill>
                <a:effectLst/>
                <a:latin typeface="Calibri"/>
                <a:ea typeface="Times New Roman"/>
                <a:cs typeface="Times New Roman"/>
              </a:rPr>
              <a:t>de la vulnérabilité et de mentorat</a:t>
            </a:r>
            <a:endParaRPr lang="en-US" sz="1200" dirty="0">
              <a:effectLst/>
              <a:latin typeface="Times New Roman"/>
              <a:ea typeface="Times New Roman"/>
            </a:endParaRPr>
          </a:p>
        </p:txBody>
      </p:sp>
      <p:pic>
        <p:nvPicPr>
          <p:cNvPr id="31" name="Graphic 30" descr="Presentation with bar chart">
            <a:extLst>
              <a:ext uri="{FF2B5EF4-FFF2-40B4-BE49-F238E27FC236}">
                <a16:creationId xmlns:a16="http://schemas.microsoft.com/office/drawing/2014/main" id="{F595C54D-FC15-4926-A826-7BAEB0D8BC5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877675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rtlCol="0">
            <a:normAutofit fontScale="77500" lnSpcReduction="20000"/>
          </a:bodyPr>
          <a:lstStyle/>
          <a:p>
            <a:pPr marL="0" lvl="0" indent="0" rtl="0">
              <a:buNone/>
            </a:pPr>
            <a:r>
              <a:rPr lang="fr" sz="3000" u="sng" dirty="0"/>
              <a:t>Objectif du PALC</a:t>
            </a:r>
            <a:endParaRPr lang="en-GB" sz="3000" u="sng" dirty="0"/>
          </a:p>
          <a:p>
            <a:pPr marL="0" lvl="0" indent="0" rtl="0">
              <a:buNone/>
            </a:pPr>
            <a:endParaRPr lang="en-GB" sz="3000" dirty="0"/>
          </a:p>
          <a:p>
            <a:pPr marL="0" lvl="0" indent="0" rtl="0">
              <a:buNone/>
            </a:pPr>
            <a:r>
              <a:rPr lang="fr" sz="3000" dirty="0"/>
              <a:t>Donner aux </a:t>
            </a:r>
            <a:r>
              <a:rPr lang="fr" sz="3000" u="sng" dirty="0"/>
              <a:t>communautés </a:t>
            </a:r>
            <a:r>
              <a:rPr lang="fr" sz="3000" dirty="0"/>
              <a:t>les moyens d’aider et de soutenir rapidement leur :</a:t>
            </a:r>
          </a:p>
          <a:p>
            <a:pPr marL="571500" lvl="0" indent="-571500" rtl="0">
              <a:buAutoNum type="romanLcPeriod"/>
            </a:pPr>
            <a:r>
              <a:rPr lang="fr" sz="3000" b="1" dirty="0"/>
              <a:t>analyse de la situation</a:t>
            </a:r>
            <a:r>
              <a:rPr lang="fr" sz="3000" dirty="0"/>
              <a:t> (focalisation sur « l’enquête d’appréciation »), </a:t>
            </a:r>
          </a:p>
          <a:p>
            <a:pPr marL="571500" lvl="0" indent="-571500" rtl="0">
              <a:buAutoNum type="romanLcPeriod"/>
            </a:pPr>
            <a:r>
              <a:rPr lang="fr" sz="3000" b="1" dirty="0"/>
              <a:t>mobilisation et animation</a:t>
            </a:r>
            <a:r>
              <a:rPr lang="fr" sz="3000" dirty="0"/>
              <a:t> pour la promotion de multiples initiatives d’entraide locales </a:t>
            </a:r>
          </a:p>
          <a:p>
            <a:pPr marL="571500" lvl="0" indent="-571500" rtl="0">
              <a:buAutoNum type="romanLcPeriod"/>
            </a:pPr>
            <a:r>
              <a:rPr lang="fr" sz="3000" dirty="0"/>
              <a:t>mécanismes optimaux pour le </a:t>
            </a:r>
            <a:r>
              <a:rPr lang="fr" sz="3000" b="1" dirty="0"/>
              <a:t>contrôle local de la qualité </a:t>
            </a:r>
            <a:r>
              <a:rPr lang="fr" sz="3000" dirty="0"/>
              <a:t>: responsabilité, intégrité, sensibilité au conflit et coordination</a:t>
            </a:r>
          </a:p>
          <a:p>
            <a:pPr marL="571500" lvl="0" indent="-571500" rtl="0">
              <a:buAutoNum type="romanLcPeriod"/>
            </a:pPr>
            <a:r>
              <a:rPr lang="fr" sz="3000" dirty="0"/>
              <a:t>Systèmes </a:t>
            </a:r>
            <a:r>
              <a:rPr lang="fr" sz="3000" b="1" dirty="0"/>
              <a:t>d'apprentissage </a:t>
            </a:r>
            <a:r>
              <a:rPr lang="fr" sz="3000" dirty="0"/>
              <a:t>(par la pratique)</a:t>
            </a:r>
          </a:p>
          <a:p>
            <a:pPr marL="0" lvl="0" indent="0" rtl="0">
              <a:buNone/>
            </a:pPr>
            <a:endParaRPr lang="en-GB" sz="3000" dirty="0"/>
          </a:p>
          <a:p>
            <a:pPr marL="0" lvl="0" indent="0" rtl="0">
              <a:buNone/>
            </a:pPr>
            <a:r>
              <a:rPr lang="fr" sz="3000" dirty="0"/>
              <a:t>Cela vise principalement à accroître la quantité, l'efficacité, l'intégration, l’interdépendance, la responsabilité et la sensibilité au conflit de </a:t>
            </a:r>
            <a:r>
              <a:rPr lang="fr" sz="3000" b="1" dirty="0"/>
              <a:t>leurs propres interventions</a:t>
            </a:r>
            <a:r>
              <a:rPr lang="fr" sz="3000" dirty="0"/>
              <a:t>.</a:t>
            </a:r>
          </a:p>
          <a:p>
            <a:pPr marL="0" lvl="0" indent="0" rtl="0">
              <a:buNone/>
            </a:pPr>
            <a:endParaRPr lang="en-US" sz="3000" dirty="0"/>
          </a:p>
          <a:p>
            <a:pPr marL="0" lvl="0" indent="0" rtl="0">
              <a:buNone/>
            </a:pPr>
            <a:r>
              <a:rPr lang="fr" sz="3000" dirty="0"/>
              <a:t>Mais cela peut également générer des informations et des données nécessaires pour renseigner les plans des acteurs externes.</a:t>
            </a:r>
          </a:p>
          <a:p>
            <a:pPr marL="0" lvl="0" indent="0" rtl="0">
              <a:buNone/>
            </a:pPr>
            <a:endParaRPr lang="en-GB" dirty="0"/>
          </a:p>
        </p:txBody>
      </p:sp>
      <p:pic>
        <p:nvPicPr>
          <p:cNvPr id="4" name="Graphic 3" descr="Presentation with bar chart">
            <a:extLst>
              <a:ext uri="{FF2B5EF4-FFF2-40B4-BE49-F238E27FC236}">
                <a16:creationId xmlns:a16="http://schemas.microsoft.com/office/drawing/2014/main" id="{8BDE3A2E-504E-436C-8C0A-2DB4E47B675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b="1" dirty="0"/>
              <a:t>Principaux domaines d'enquête du PALC</a:t>
            </a:r>
            <a:endParaRPr lang="en-NZ" dirty="0"/>
          </a:p>
        </p:txBody>
      </p:sp>
      <p:sp>
        <p:nvSpPr>
          <p:cNvPr id="3" name="Content Placeholder 2"/>
          <p:cNvSpPr>
            <a:spLocks noGrp="1"/>
          </p:cNvSpPr>
          <p:nvPr>
            <p:ph idx="1"/>
          </p:nvPr>
        </p:nvSpPr>
        <p:spPr/>
        <p:txBody>
          <a:bodyPr rtlCol="0">
            <a:normAutofit fontScale="92500" lnSpcReduction="20000"/>
          </a:bodyPr>
          <a:lstStyle/>
          <a:p>
            <a:pPr marL="514350" lvl="0" indent="-514350" rtl="0">
              <a:buFont typeface="+mj-lt"/>
              <a:buAutoNum type="arabicParenR"/>
            </a:pPr>
            <a:r>
              <a:rPr lang="fr" b="1" dirty="0">
                <a:solidFill>
                  <a:srgbClr val="00B050"/>
                </a:solidFill>
              </a:rPr>
              <a:t>Évaluation rapide des possibilités d'accroître l’entraide (enquête d’appréciation)</a:t>
            </a:r>
            <a:endParaRPr lang="en-NZ" dirty="0">
              <a:solidFill>
                <a:srgbClr val="00B050"/>
              </a:solidFill>
            </a:endParaRPr>
          </a:p>
          <a:p>
            <a:pPr marL="514350" lvl="0" indent="-514350" rtl="0">
              <a:buFont typeface="+mj-lt"/>
              <a:buAutoNum type="arabicParenR"/>
            </a:pPr>
            <a:r>
              <a:rPr lang="fr" b="1" dirty="0">
                <a:solidFill>
                  <a:srgbClr val="00B0F0"/>
                </a:solidFill>
              </a:rPr>
              <a:t>Mécanismes de </a:t>
            </a:r>
            <a:r>
              <a:rPr lang="fr" b="1" dirty="0">
                <a:solidFill>
                  <a:srgbClr val="FF0000"/>
                </a:solidFill>
              </a:rPr>
              <a:t>redevabilité</a:t>
            </a:r>
            <a:r>
              <a:rPr lang="fr" b="1" dirty="0">
                <a:solidFill>
                  <a:srgbClr val="00B0F0"/>
                </a:solidFill>
              </a:rPr>
              <a:t>, de transparence et de précaution</a:t>
            </a:r>
            <a:endParaRPr lang="en-NZ" dirty="0">
              <a:solidFill>
                <a:srgbClr val="00B0F0"/>
              </a:solidFill>
            </a:endParaRPr>
          </a:p>
          <a:p>
            <a:pPr marL="514350" lvl="0" indent="-514350" rtl="0">
              <a:buFont typeface="+mj-lt"/>
              <a:buAutoNum type="arabicParenR"/>
            </a:pPr>
            <a:r>
              <a:rPr lang="fr" b="1" dirty="0">
                <a:solidFill>
                  <a:srgbClr val="FF0000"/>
                </a:solidFill>
              </a:rPr>
              <a:t>Analyse des lacunes et intégration</a:t>
            </a:r>
            <a:endParaRPr lang="en-NZ" dirty="0">
              <a:solidFill>
                <a:srgbClr val="FF0000"/>
              </a:solidFill>
            </a:endParaRPr>
          </a:p>
          <a:p>
            <a:pPr marL="514350" lvl="0" indent="-514350" rtl="0">
              <a:buFont typeface="+mj-lt"/>
              <a:buAutoNum type="arabicParenR"/>
            </a:pPr>
            <a:r>
              <a:rPr lang="fr" b="1" dirty="0">
                <a:solidFill>
                  <a:srgbClr val="7030A0"/>
                </a:solidFill>
              </a:rPr>
              <a:t>Besoins en matière de coordination et partage d'informations avec d'autres acteurs </a:t>
            </a:r>
            <a:r>
              <a:rPr lang="fr" dirty="0">
                <a:solidFill>
                  <a:srgbClr val="7030A0"/>
                </a:solidFill>
              </a:rPr>
              <a:t> </a:t>
            </a:r>
            <a:endParaRPr lang="en-NZ" dirty="0">
              <a:solidFill>
                <a:srgbClr val="7030A0"/>
              </a:solidFill>
            </a:endParaRPr>
          </a:p>
          <a:p>
            <a:pPr marL="514350" lvl="0" indent="-514350" rtl="0">
              <a:buFont typeface="+mj-lt"/>
              <a:buAutoNum type="arabicParenR"/>
            </a:pPr>
            <a:r>
              <a:rPr lang="fr" b="1" dirty="0">
                <a:solidFill>
                  <a:srgbClr val="FFC000"/>
                </a:solidFill>
              </a:rPr>
              <a:t>Résilience à plus long terme et traitement des causes fondamentales</a:t>
            </a:r>
          </a:p>
          <a:p>
            <a:pPr marL="514350" lvl="0" indent="-514350" rtl="0">
              <a:buFont typeface="+mj-lt"/>
              <a:buAutoNum type="arabicParenR"/>
            </a:pPr>
            <a:r>
              <a:rPr lang="fr" b="1" dirty="0">
                <a:solidFill>
                  <a:srgbClr val="0070C0"/>
                </a:solidFill>
              </a:rPr>
              <a:t>Qu'apprenons-nous ? Comment faire mieux ? </a:t>
            </a:r>
            <a:endParaRPr lang="en-NZ" dirty="0">
              <a:solidFill>
                <a:srgbClr val="0070C0"/>
              </a:solidFill>
            </a:endParaRPr>
          </a:p>
          <a:p>
            <a:pPr rtl="0"/>
            <a:endParaRPr lang="en-NZ" dirty="0"/>
          </a:p>
        </p:txBody>
      </p:sp>
      <p:pic>
        <p:nvPicPr>
          <p:cNvPr id="4" name="Graphic 3" descr="Presentation with bar chart">
            <a:extLst>
              <a:ext uri="{FF2B5EF4-FFF2-40B4-BE49-F238E27FC236}">
                <a16:creationId xmlns:a16="http://schemas.microsoft.com/office/drawing/2014/main" id="{DC2DACEB-66EC-48B5-AC65-106A820A1C7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
        <p:nvSpPr>
          <p:cNvPr id="7" name="Flowchart: Punched Tape 6">
            <a:extLst>
              <a:ext uri="{FF2B5EF4-FFF2-40B4-BE49-F238E27FC236}">
                <a16:creationId xmlns:a16="http://schemas.microsoft.com/office/drawing/2014/main" id="{D616B4C2-D0AC-4DFB-9F1A-2C96BD8F40B1}"/>
              </a:ext>
            </a:extLst>
          </p:cNvPr>
          <p:cNvSpPr/>
          <p:nvPr/>
        </p:nvSpPr>
        <p:spPr>
          <a:xfrm>
            <a:off x="8229600" y="925339"/>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dirty="0"/>
              <a:t>Travail en groupe (</a:t>
            </a:r>
            <a:r>
              <a:rPr lang="en-GB" dirty="0"/>
              <a:t>par organisation</a:t>
            </a:r>
            <a:r>
              <a:rPr lang="fr" dirty="0"/>
              <a:t>) :</a:t>
            </a:r>
            <a:endParaRPr lang="en-GB" dirty="0"/>
          </a:p>
        </p:txBody>
      </p:sp>
      <p:sp>
        <p:nvSpPr>
          <p:cNvPr id="3" name="Content Placeholder 2"/>
          <p:cNvSpPr>
            <a:spLocks noGrp="1"/>
          </p:cNvSpPr>
          <p:nvPr>
            <p:ph idx="1"/>
          </p:nvPr>
        </p:nvSpPr>
        <p:spPr/>
        <p:txBody>
          <a:bodyPr rtlCol="0"/>
          <a:lstStyle/>
          <a:p>
            <a:pPr rtl="0"/>
            <a:r>
              <a:rPr lang="fr" dirty="0"/>
              <a:t>Consultez le document détaillé sur la </a:t>
            </a:r>
            <a:r>
              <a:rPr lang="fr" b="1" dirty="0"/>
              <a:t>liste de contrôle des questions du PALC</a:t>
            </a:r>
            <a:r>
              <a:rPr lang="fr" dirty="0"/>
              <a:t> et voyez si vous devez ajouter, modifier ou supprimer quoi que ce soit.</a:t>
            </a:r>
          </a:p>
          <a:p>
            <a:r>
              <a:rPr lang="fr-FR" dirty="0"/>
              <a:t>Avez-vous des systèmes existants que vous pouvez utiliser, ou devez-vous vous adapter ou développer l'un de ces systèmes?</a:t>
            </a:r>
            <a:endParaRPr lang="fr" dirty="0"/>
          </a:p>
        </p:txBody>
      </p:sp>
      <p:pic>
        <p:nvPicPr>
          <p:cNvPr id="4" name="Graphic 3" descr="Customer review">
            <a:extLst>
              <a:ext uri="{FF2B5EF4-FFF2-40B4-BE49-F238E27FC236}">
                <a16:creationId xmlns:a16="http://schemas.microsoft.com/office/drawing/2014/main" id="{F28058B0-FE91-4966-A79F-C57604F232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33348" y="960438"/>
            <a:ext cx="914400" cy="914400"/>
          </a:xfrm>
          <a:prstGeom prst="rect">
            <a:avLst/>
          </a:prstGeom>
        </p:spPr>
      </p:pic>
      <p:pic>
        <p:nvPicPr>
          <p:cNvPr id="5" name="Graphic 4" descr="Boardroom">
            <a:extLst>
              <a:ext uri="{FF2B5EF4-FFF2-40B4-BE49-F238E27FC236}">
                <a16:creationId xmlns:a16="http://schemas.microsoft.com/office/drawing/2014/main" id="{3AB25BD9-C8D4-49FA-B222-229718B8F16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19901" y="21386"/>
            <a:ext cx="914400" cy="914400"/>
          </a:xfrm>
          <a:prstGeom prst="rect">
            <a:avLst/>
          </a:prstGeom>
        </p:spPr>
      </p:pic>
      <p:sp>
        <p:nvSpPr>
          <p:cNvPr id="7" name="Flowchart: Punched Tape 6">
            <a:extLst>
              <a:ext uri="{FF2B5EF4-FFF2-40B4-BE49-F238E27FC236}">
                <a16:creationId xmlns:a16="http://schemas.microsoft.com/office/drawing/2014/main" id="{5F9CEC53-1142-41E0-921E-FB9B5E4F29EB}"/>
              </a:ext>
            </a:extLst>
          </p:cNvPr>
          <p:cNvSpPr/>
          <p:nvPr/>
        </p:nvSpPr>
        <p:spPr>
          <a:xfrm>
            <a:off x="8219901" y="2261348"/>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rtlCol="0">
            <a:normAutofit fontScale="90000"/>
          </a:bodyPr>
          <a:lstStyle/>
          <a:p>
            <a:pPr rtl="0"/>
            <a:r>
              <a:rPr lang="fr" sz="3200" u="sng"/>
              <a:t>Fonctions évolutives d'un processus PALC complet</a:t>
            </a:r>
            <a:endParaRPr lang="en-GB" sz="3200" u="sng" dirty="0"/>
          </a:p>
        </p:txBody>
      </p:sp>
      <p:sp>
        <p:nvSpPr>
          <p:cNvPr id="3" name="Content Placeholder 2"/>
          <p:cNvSpPr>
            <a:spLocks noGrp="1"/>
          </p:cNvSpPr>
          <p:nvPr>
            <p:ph idx="1"/>
          </p:nvPr>
        </p:nvSpPr>
        <p:spPr>
          <a:xfrm>
            <a:off x="304800" y="1143000"/>
            <a:ext cx="8610600" cy="5257800"/>
          </a:xfrm>
        </p:spPr>
        <p:txBody>
          <a:bodyPr rtlCol="0">
            <a:noAutofit/>
          </a:bodyPr>
          <a:lstStyle/>
          <a:p>
            <a:pPr marL="519113" lvl="0" indent="-519113" rtl="0">
              <a:spcAft>
                <a:spcPts val="600"/>
              </a:spcAft>
              <a:buFont typeface="Arial" pitchFamily="34" charset="0"/>
              <a:buAutoNum type="arabicPeriod"/>
            </a:pPr>
            <a:r>
              <a:rPr lang="fr" sz="2000" dirty="0"/>
              <a:t>Dynamiser, mobiliser et diffuser des informations sur les RMC </a:t>
            </a:r>
          </a:p>
          <a:p>
            <a:pPr marL="519113" indent="-519113" rtl="0">
              <a:spcAft>
                <a:spcPts val="600"/>
              </a:spcAft>
              <a:buFont typeface="Arial" pitchFamily="34" charset="0"/>
              <a:buAutoNum type="arabicPeriod"/>
            </a:pPr>
            <a:r>
              <a:rPr lang="fr" sz="2000" dirty="0"/>
              <a:t>Faciliter l'évaluation menée par la communauté des opportunités, des contraintes et des lacunes en matière d’entraide (enquête d’appréciation)</a:t>
            </a:r>
          </a:p>
          <a:p>
            <a:pPr marL="519113" indent="-519113" rtl="0">
              <a:spcAft>
                <a:spcPts val="600"/>
              </a:spcAft>
              <a:buFont typeface="Arial" pitchFamily="34" charset="0"/>
              <a:buAutoNum type="arabicPeriod"/>
            </a:pPr>
            <a:r>
              <a:rPr lang="fr" sz="2000" dirty="0"/>
              <a:t>Encouragement spécial pour les femmes, les jeunes et les groupes marginalisés (promotion de l’intégration, alerte concernant l'exclusion)</a:t>
            </a:r>
          </a:p>
          <a:p>
            <a:pPr marL="519113" indent="-519113" rtl="0">
              <a:spcAft>
                <a:spcPts val="600"/>
              </a:spcAft>
              <a:buFont typeface="Arial" pitchFamily="34" charset="0"/>
              <a:buAutoNum type="arabicPeriod"/>
            </a:pPr>
            <a:r>
              <a:rPr lang="fr" sz="2000" dirty="0"/>
              <a:t>Établir un centre de coordination et d’information communautaire</a:t>
            </a:r>
          </a:p>
          <a:p>
            <a:pPr marL="519113" indent="-519113" rtl="0">
              <a:spcAft>
                <a:spcPts val="600"/>
              </a:spcAft>
              <a:buAutoNum type="arabicPeriod"/>
            </a:pPr>
            <a:r>
              <a:rPr lang="fr" sz="2000" dirty="0"/>
              <a:t>Identifier les mécanismes locaux de responsabilité et de transparence</a:t>
            </a:r>
          </a:p>
          <a:p>
            <a:pPr marL="519113" lvl="0" indent="-519113" rtl="0">
              <a:spcAft>
                <a:spcPts val="600"/>
              </a:spcAft>
              <a:buFont typeface="Arial" pitchFamily="34" charset="0"/>
              <a:buAutoNum type="arabicPeriod"/>
            </a:pPr>
            <a:r>
              <a:rPr lang="fr" sz="2000" dirty="0"/>
              <a:t>Conseiller/surveiller en matière de précaution et de sensibilité aux conflits</a:t>
            </a:r>
          </a:p>
          <a:p>
            <a:pPr marL="519113" lvl="0" indent="-519113" rtl="0">
              <a:spcAft>
                <a:spcPts val="600"/>
              </a:spcAft>
              <a:buFont typeface="Arial" pitchFamily="34" charset="0"/>
              <a:buAutoNum type="arabicPeriod"/>
            </a:pPr>
            <a:r>
              <a:rPr lang="fr" sz="2000" dirty="0"/>
              <a:t>Faciliter l'apprentissage et la diffusion des leçons </a:t>
            </a:r>
          </a:p>
          <a:p>
            <a:pPr marL="519113" indent="-519113" rtl="0">
              <a:spcAft>
                <a:spcPts val="600"/>
              </a:spcAft>
              <a:buFont typeface="Arial" pitchFamily="34" charset="0"/>
              <a:buAutoNum type="arabicPeriod"/>
            </a:pPr>
            <a:r>
              <a:rPr lang="fr" sz="2000" dirty="0"/>
              <a:t>Lancer des conversations sur le traitement des causes fondamentales (catalyseur)</a:t>
            </a:r>
          </a:p>
          <a:p>
            <a:pPr marL="519113" indent="-519113" rtl="0">
              <a:spcAft>
                <a:spcPts val="600"/>
              </a:spcAft>
              <a:buFont typeface="Arial" pitchFamily="34" charset="0"/>
              <a:buAutoNum type="arabicPeriod"/>
            </a:pPr>
            <a:r>
              <a:rPr lang="fr" sz="2000" dirty="0"/>
              <a:t>Fournir des données pertinentes pour informer les acteurs externes </a:t>
            </a:r>
          </a:p>
          <a:p>
            <a:pPr marL="519113" indent="-519113" rtl="0">
              <a:spcAft>
                <a:spcPts val="600"/>
              </a:spcAft>
              <a:buNone/>
            </a:pPr>
            <a:endParaRPr lang="en-GB" sz="2000" b="1" dirty="0"/>
          </a:p>
        </p:txBody>
      </p:sp>
      <p:pic>
        <p:nvPicPr>
          <p:cNvPr id="4" name="Graphic 3" descr="Presentation with bar chart">
            <a:extLst>
              <a:ext uri="{FF2B5EF4-FFF2-40B4-BE49-F238E27FC236}">
                <a16:creationId xmlns:a16="http://schemas.microsoft.com/office/drawing/2014/main" id="{2F69F701-A33C-4C50-8BFD-4FE6E0A978D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
        <p:nvSpPr>
          <p:cNvPr id="5" name="Flowchart: Punched Tape 4">
            <a:extLst>
              <a:ext uri="{FF2B5EF4-FFF2-40B4-BE49-F238E27FC236}">
                <a16:creationId xmlns:a16="http://schemas.microsoft.com/office/drawing/2014/main" id="{83245F46-8B42-4FD8-BC23-3186F40D6BD1}"/>
              </a:ext>
            </a:extLst>
          </p:cNvPr>
          <p:cNvSpPr/>
          <p:nvPr/>
        </p:nvSpPr>
        <p:spPr>
          <a:xfrm>
            <a:off x="8153400" y="1066800"/>
            <a:ext cx="914400" cy="533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PALC 1</a:t>
            </a:r>
          </a:p>
        </p:txBody>
      </p:sp>
    </p:spTree>
    <p:extLst>
      <p:ext uri="{BB962C8B-B14F-4D97-AF65-F5344CB8AC3E}">
        <p14:creationId xmlns:p14="http://schemas.microsoft.com/office/powerpoint/2010/main" val="367769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r>
              <a:rPr lang="fr" dirty="0"/>
              <a:t>Travail en groupe (</a:t>
            </a:r>
            <a:r>
              <a:rPr lang="en-GB" dirty="0"/>
              <a:t>par organisation</a:t>
            </a:r>
            <a:r>
              <a:rPr lang="fr" dirty="0"/>
              <a:t>)</a:t>
            </a:r>
            <a:endParaRPr lang="en-GB" dirty="0"/>
          </a:p>
        </p:txBody>
      </p:sp>
      <p:sp>
        <p:nvSpPr>
          <p:cNvPr id="3" name="Content Placeholder 2"/>
          <p:cNvSpPr>
            <a:spLocks noGrp="1"/>
          </p:cNvSpPr>
          <p:nvPr>
            <p:ph idx="1"/>
          </p:nvPr>
        </p:nvSpPr>
        <p:spPr/>
        <p:txBody>
          <a:bodyPr rtlCol="0"/>
          <a:lstStyle/>
          <a:p>
            <a:pPr marL="0" indent="0" rtl="0">
              <a:buNone/>
            </a:pPr>
            <a:r>
              <a:rPr lang="fr" dirty="0"/>
              <a:t>Examinez le document détaillé PALC n° 1 sur les </a:t>
            </a:r>
            <a:r>
              <a:rPr lang="fr" b="1" dirty="0"/>
              <a:t>objectifs et les composants du PALC</a:t>
            </a:r>
            <a:r>
              <a:rPr lang="fr" dirty="0"/>
              <a:t>, et voyez si vous devez ajouter, modifier ou supprimer quoi que ce soit.</a:t>
            </a:r>
          </a:p>
          <a:p>
            <a:pPr marL="0" indent="0" rtl="0">
              <a:buNone/>
            </a:pPr>
            <a:endParaRPr lang="fr" dirty="0"/>
          </a:p>
          <a:p>
            <a:pPr marL="0" indent="0">
              <a:buNone/>
            </a:pPr>
            <a:r>
              <a:rPr lang="fr-FR" dirty="0"/>
              <a:t>Avez-vous des systèmes existants que vous pouvez utiliser, ou devez-vous vous adapter ou développer l'un de ces systèmes?</a:t>
            </a:r>
            <a:endParaRPr lang="fr" dirty="0"/>
          </a:p>
          <a:p>
            <a:pPr rtl="0"/>
            <a:endParaRPr lang="en-GB" dirty="0"/>
          </a:p>
        </p:txBody>
      </p:sp>
      <p:pic>
        <p:nvPicPr>
          <p:cNvPr id="4" name="Graphic 3" descr="Boardroom">
            <a:extLst>
              <a:ext uri="{FF2B5EF4-FFF2-40B4-BE49-F238E27FC236}">
                <a16:creationId xmlns:a16="http://schemas.microsoft.com/office/drawing/2014/main" id="{FB757FA0-7D08-4981-BEDC-8F2BDFA1291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9161"/>
            <a:ext cx="914400" cy="914400"/>
          </a:xfrm>
          <a:prstGeom prst="rect">
            <a:avLst/>
          </a:prstGeom>
        </p:spPr>
      </p:pic>
      <p:pic>
        <p:nvPicPr>
          <p:cNvPr id="5" name="Graphic 4" descr="Customer review">
            <a:extLst>
              <a:ext uri="{FF2B5EF4-FFF2-40B4-BE49-F238E27FC236}">
                <a16:creationId xmlns:a16="http://schemas.microsoft.com/office/drawing/2014/main" id="{F42439DF-0782-4C62-9CAD-89F503644D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29600" y="836845"/>
            <a:ext cx="914400" cy="914400"/>
          </a:xfrm>
          <a:prstGeom prst="rect">
            <a:avLst/>
          </a:prstGeom>
        </p:spPr>
      </p:pic>
    </p:spTree>
    <p:extLst>
      <p:ext uri="{BB962C8B-B14F-4D97-AF65-F5344CB8AC3E}">
        <p14:creationId xmlns:p14="http://schemas.microsoft.com/office/powerpoint/2010/main" val="24384076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1649</Words>
  <Application>Microsoft Office PowerPoint</Application>
  <PresentationFormat>On-screen Show (4:3)</PresentationFormat>
  <Paragraphs>265</Paragraphs>
  <Slides>20</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Office Theme</vt:lpstr>
      <vt:lpstr>Récap. du jour 1</vt:lpstr>
      <vt:lpstr>Communautés en crise…</vt:lpstr>
      <vt:lpstr>Apprentissage pour une action participatif dans les crises (PALC)</vt:lpstr>
      <vt:lpstr>PowerPoint Presentation</vt:lpstr>
      <vt:lpstr>PowerPoint Presentation</vt:lpstr>
      <vt:lpstr>Principaux domaines d'enquête du PALC</vt:lpstr>
      <vt:lpstr>Travail en groupe (par organisation) :</vt:lpstr>
      <vt:lpstr>Fonctions évolutives d'un processus PALC complet</vt:lpstr>
      <vt:lpstr>Travail en groupe (par organisation)</vt:lpstr>
      <vt:lpstr>Récap. du jour 1</vt:lpstr>
      <vt:lpstr>Communautés en crise…</vt:lpstr>
      <vt:lpstr>Qui réalisera le PALC ?</vt:lpstr>
      <vt:lpstr>Le rôle des initiateurs et des bénévoles du PALC : « les yeux, les oreilles et la voix » de la réponse menée localement</vt:lpstr>
      <vt:lpstr>Idées pour expliquer les résultats sur une plate-forme d’information communautaire</vt:lpstr>
      <vt:lpstr>Volontaire du PALC</vt:lpstr>
      <vt:lpstr>      Groupe de travail sur la formation des bénévoles du PALC :   Imaginez que vous êtes en situation de crise soudaine. Vous avez déjà eu quelques réunions avec la communauté et vous avez gagné leur confiance. Vous avez déjà présenté l'idée d'utiliser des bénévoles. Vous avez des fonds et vous ciblez une vaste zone, mais vous avez peu de temps.  Vous avez une demi-journée pour travailler avec les jeunes. Vous avez peu d'argent pour le bus et pour acheter quelques t-shirts pour les bénévoles</vt:lpstr>
      <vt:lpstr>Déploiement du PALC : étapes clés et délais</vt:lpstr>
      <vt:lpstr>Réunions d'introduction de l’ONGL </vt:lpstr>
      <vt:lpstr>Jeu de rôle PALC</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2019-02-11T09:36:47Z</dcterms:created>
  <dcterms:modified xsi:type="dcterms:W3CDTF">2019-06-18T14:57:13Z</dcterms:modified>
</cp:coreProperties>
</file>