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8"/>
  </p:notesMasterIdLst>
  <p:handoutMasterIdLst>
    <p:handoutMasterId r:id="rId39"/>
  </p:handoutMasterIdLst>
  <p:sldIdLst>
    <p:sldId id="311" r:id="rId2"/>
    <p:sldId id="374" r:id="rId3"/>
    <p:sldId id="352" r:id="rId4"/>
    <p:sldId id="350" r:id="rId5"/>
    <p:sldId id="381" r:id="rId6"/>
    <p:sldId id="338" r:id="rId7"/>
    <p:sldId id="363" r:id="rId8"/>
    <p:sldId id="364" r:id="rId9"/>
    <p:sldId id="365" r:id="rId10"/>
    <p:sldId id="361" r:id="rId11"/>
    <p:sldId id="383" r:id="rId12"/>
    <p:sldId id="376" r:id="rId13"/>
    <p:sldId id="353" r:id="rId14"/>
    <p:sldId id="368" r:id="rId15"/>
    <p:sldId id="372" r:id="rId16"/>
    <p:sldId id="355" r:id="rId17"/>
    <p:sldId id="354" r:id="rId18"/>
    <p:sldId id="358" r:id="rId19"/>
    <p:sldId id="359" r:id="rId20"/>
    <p:sldId id="360" r:id="rId21"/>
    <p:sldId id="357" r:id="rId22"/>
    <p:sldId id="382" r:id="rId23"/>
    <p:sldId id="323" r:id="rId24"/>
    <p:sldId id="322" r:id="rId25"/>
    <p:sldId id="371" r:id="rId26"/>
    <p:sldId id="324" r:id="rId27"/>
    <p:sldId id="325" r:id="rId28"/>
    <p:sldId id="377" r:id="rId29"/>
    <p:sldId id="378" r:id="rId30"/>
    <p:sldId id="379" r:id="rId31"/>
    <p:sldId id="326" r:id="rId32"/>
    <p:sldId id="328" r:id="rId33"/>
    <p:sldId id="373" r:id="rId34"/>
    <p:sldId id="327" r:id="rId35"/>
    <p:sldId id="332" r:id="rId36"/>
    <p:sldId id="380" r:id="rId37"/>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76630" autoAdjust="0"/>
  </p:normalViewPr>
  <p:slideViewPr>
    <p:cSldViewPr>
      <p:cViewPr varScale="1">
        <p:scale>
          <a:sx n="52" d="100"/>
          <a:sy n="52" d="100"/>
        </p:scale>
        <p:origin x="1628" y="52"/>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notesViewPr>
    <p:cSldViewPr>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1B1B61-7672-DC4B-BE5F-1BA37851F9F8}" type="doc">
      <dgm:prSet loTypeId="urn:microsoft.com/office/officeart/2005/8/layout/cycle3" loCatId="" qsTypeId="urn:microsoft.com/office/officeart/2005/8/quickstyle/simple2" qsCatId="simple" csTypeId="urn:microsoft.com/office/officeart/2005/8/colors/accent0_3" csCatId="mainScheme" phldr="1"/>
      <dgm:spPr/>
      <dgm:t>
        <a:bodyPr rtlCol="0"/>
        <a:lstStyle/>
        <a:p>
          <a:pPr rtl="0"/>
          <a:endParaRPr lang="de-DE"/>
        </a:p>
      </dgm:t>
    </dgm:pt>
    <dgm:pt modelId="{B8926951-91EE-3049-8C21-FB02B943BE89}">
      <dgm:prSet phldrT="[Text]"/>
      <dgm:spPr/>
      <dgm:t>
        <a:bodyPr rtlCol="0"/>
        <a:lstStyle/>
        <a:p>
          <a:pPr rtl="0"/>
          <a:r>
            <a:rPr lang="fr" dirty="0"/>
            <a:t>Conception</a:t>
          </a:r>
        </a:p>
      </dgm:t>
    </dgm:pt>
    <dgm:pt modelId="{92E3E320-CF0A-354B-B960-EAE040B31429}" type="parTrans" cxnId="{53FCC068-EB6B-344D-AFE8-72BD392D15AD}">
      <dgm:prSet/>
      <dgm:spPr/>
      <dgm:t>
        <a:bodyPr rtlCol="0"/>
        <a:lstStyle/>
        <a:p>
          <a:pPr rtl="0"/>
          <a:endParaRPr lang="de-DE"/>
        </a:p>
      </dgm:t>
    </dgm:pt>
    <dgm:pt modelId="{D102C0A0-ED1F-D24B-AD70-D6490160B0C2}" type="sibTrans" cxnId="{53FCC068-EB6B-344D-AFE8-72BD392D15AD}">
      <dgm:prSet/>
      <dgm:spPr>
        <a:solidFill>
          <a:schemeClr val="tx2">
            <a:lumMod val="60000"/>
            <a:lumOff val="40000"/>
          </a:schemeClr>
        </a:solidFill>
      </dgm:spPr>
      <dgm:t>
        <a:bodyPr rtlCol="0"/>
        <a:lstStyle/>
        <a:p>
          <a:pPr rtl="0"/>
          <a:endParaRPr lang="de-DE" dirty="0"/>
        </a:p>
      </dgm:t>
    </dgm:pt>
    <dgm:pt modelId="{A07F66A6-22D2-2542-AC49-780634BAE11D}">
      <dgm:prSet phldrT="[Text]"/>
      <dgm:spPr/>
      <dgm:t>
        <a:bodyPr rtlCol="0"/>
        <a:lstStyle/>
        <a:p>
          <a:pPr rtl="0"/>
          <a:r>
            <a:rPr lang="fr" dirty="0"/>
            <a:t>Collecte de données</a:t>
          </a:r>
        </a:p>
      </dgm:t>
    </dgm:pt>
    <dgm:pt modelId="{FC3D3A3E-0286-EC45-8712-83CC55C89B70}" type="parTrans" cxnId="{E52EC036-59FA-DA4C-93D5-50D235C303D5}">
      <dgm:prSet/>
      <dgm:spPr/>
      <dgm:t>
        <a:bodyPr rtlCol="0"/>
        <a:lstStyle/>
        <a:p>
          <a:pPr rtl="0"/>
          <a:endParaRPr lang="de-DE"/>
        </a:p>
      </dgm:t>
    </dgm:pt>
    <dgm:pt modelId="{60C9C4AB-DBD7-ED4F-842D-9848FBB2CDB1}" type="sibTrans" cxnId="{E52EC036-59FA-DA4C-93D5-50D235C303D5}">
      <dgm:prSet/>
      <dgm:spPr/>
      <dgm:t>
        <a:bodyPr rtlCol="0"/>
        <a:lstStyle/>
        <a:p>
          <a:pPr rtl="0"/>
          <a:endParaRPr lang="de-DE"/>
        </a:p>
      </dgm:t>
    </dgm:pt>
    <dgm:pt modelId="{17A510BF-2D21-8142-9596-63550B848B86}">
      <dgm:prSet phldrT="[Text]"/>
      <dgm:spPr/>
      <dgm:t>
        <a:bodyPr rtlCol="0"/>
        <a:lstStyle/>
        <a:p>
          <a:pPr rtl="0"/>
          <a:r>
            <a:rPr lang="fr" dirty="0"/>
            <a:t>Analyse</a:t>
          </a:r>
        </a:p>
      </dgm:t>
    </dgm:pt>
    <dgm:pt modelId="{2BA371A9-AC72-E147-BCD9-E7A2C001C087}" type="parTrans" cxnId="{82035EC5-1229-3546-8FD3-28D4C88442EA}">
      <dgm:prSet/>
      <dgm:spPr/>
      <dgm:t>
        <a:bodyPr rtlCol="0"/>
        <a:lstStyle/>
        <a:p>
          <a:pPr rtl="0"/>
          <a:endParaRPr lang="de-DE"/>
        </a:p>
      </dgm:t>
    </dgm:pt>
    <dgm:pt modelId="{B3F9FCF9-5A89-164F-9114-837E69B13AC9}" type="sibTrans" cxnId="{82035EC5-1229-3546-8FD3-28D4C88442EA}">
      <dgm:prSet/>
      <dgm:spPr/>
      <dgm:t>
        <a:bodyPr rtlCol="0"/>
        <a:lstStyle/>
        <a:p>
          <a:pPr rtl="0"/>
          <a:endParaRPr lang="de-DE"/>
        </a:p>
      </dgm:t>
    </dgm:pt>
    <dgm:pt modelId="{1487A45A-CA64-3C4A-9B4E-E8CE5E8DCAF6}">
      <dgm:prSet phldrT="[Text]"/>
      <dgm:spPr/>
      <dgm:t>
        <a:bodyPr rtlCol="0"/>
        <a:lstStyle/>
        <a:p>
          <a:pPr rtl="0"/>
          <a:r>
            <a:rPr lang="fr"/>
            <a:t>Dialogue</a:t>
          </a:r>
        </a:p>
      </dgm:t>
    </dgm:pt>
    <dgm:pt modelId="{78682C18-1097-4A4B-9ED8-581CBF7EAE09}" type="parTrans" cxnId="{1E17C93F-AFBF-7740-B915-E993873DA567}">
      <dgm:prSet/>
      <dgm:spPr/>
      <dgm:t>
        <a:bodyPr rtlCol="0"/>
        <a:lstStyle/>
        <a:p>
          <a:pPr rtl="0"/>
          <a:endParaRPr lang="de-DE"/>
        </a:p>
      </dgm:t>
    </dgm:pt>
    <dgm:pt modelId="{7A2C60B9-9360-8247-AFC1-91F57E146481}" type="sibTrans" cxnId="{1E17C93F-AFBF-7740-B915-E993873DA567}">
      <dgm:prSet/>
      <dgm:spPr/>
      <dgm:t>
        <a:bodyPr rtlCol="0"/>
        <a:lstStyle/>
        <a:p>
          <a:pPr rtl="0"/>
          <a:endParaRPr lang="de-DE"/>
        </a:p>
      </dgm:t>
    </dgm:pt>
    <dgm:pt modelId="{504D53C2-54BD-BB4A-A007-0F6189466D88}">
      <dgm:prSet phldrT="[Text]"/>
      <dgm:spPr/>
      <dgm:t>
        <a:bodyPr rtlCol="0"/>
        <a:lstStyle/>
        <a:p>
          <a:pPr rtl="0"/>
          <a:r>
            <a:rPr lang="fr" dirty="0"/>
            <a:t>Correction du cours</a:t>
          </a:r>
        </a:p>
      </dgm:t>
    </dgm:pt>
    <dgm:pt modelId="{BA0E10A1-4624-4B49-903B-8783AC1FA619}" type="parTrans" cxnId="{B01B39CC-EC5C-7E4E-803C-D2BD14C26B0B}">
      <dgm:prSet/>
      <dgm:spPr/>
      <dgm:t>
        <a:bodyPr rtlCol="0"/>
        <a:lstStyle/>
        <a:p>
          <a:pPr rtl="0"/>
          <a:endParaRPr lang="de-DE"/>
        </a:p>
      </dgm:t>
    </dgm:pt>
    <dgm:pt modelId="{2344C042-9921-6345-8643-DFCD76A7022D}" type="sibTrans" cxnId="{B01B39CC-EC5C-7E4E-803C-D2BD14C26B0B}">
      <dgm:prSet/>
      <dgm:spPr/>
      <dgm:t>
        <a:bodyPr rtlCol="0"/>
        <a:lstStyle/>
        <a:p>
          <a:pPr rtl="0"/>
          <a:endParaRPr lang="de-DE"/>
        </a:p>
      </dgm:t>
    </dgm:pt>
    <dgm:pt modelId="{CCB7E011-79B3-744D-AF35-72934BB82E71}" type="pres">
      <dgm:prSet presAssocID="{D01B1B61-7672-DC4B-BE5F-1BA37851F9F8}" presName="Name0" presStyleCnt="0">
        <dgm:presLayoutVars>
          <dgm:dir/>
          <dgm:resizeHandles val="exact"/>
        </dgm:presLayoutVars>
      </dgm:prSet>
      <dgm:spPr/>
    </dgm:pt>
    <dgm:pt modelId="{B8DD6EA4-17FB-3F4C-BC8A-F946236A590B}" type="pres">
      <dgm:prSet presAssocID="{D01B1B61-7672-DC4B-BE5F-1BA37851F9F8}" presName="cycle" presStyleCnt="0"/>
      <dgm:spPr/>
    </dgm:pt>
    <dgm:pt modelId="{424A559F-E8B2-4B40-B2D7-FB91D9787F5C}" type="pres">
      <dgm:prSet presAssocID="{B8926951-91EE-3049-8C21-FB02B943BE89}" presName="nodeFirstNode" presStyleLbl="node1" presStyleIdx="0" presStyleCnt="5" custRadScaleRad="96260" custRadScaleInc="-3730">
        <dgm:presLayoutVars>
          <dgm:bulletEnabled val="1"/>
        </dgm:presLayoutVars>
      </dgm:prSet>
      <dgm:spPr>
        <a:prstGeom prst="rect">
          <a:avLst/>
        </a:prstGeom>
      </dgm:spPr>
    </dgm:pt>
    <dgm:pt modelId="{F8AC4F49-9697-F844-8E47-3F8BF2405401}" type="pres">
      <dgm:prSet presAssocID="{D102C0A0-ED1F-D24B-AD70-D6490160B0C2}" presName="sibTransFirstNode" presStyleLbl="bgShp" presStyleIdx="0" presStyleCnt="1"/>
      <dgm:spPr/>
    </dgm:pt>
    <dgm:pt modelId="{C501B3AE-372C-F142-A6CA-0A54426B956C}" type="pres">
      <dgm:prSet presAssocID="{A07F66A6-22D2-2542-AC49-780634BAE11D}" presName="nodeFollowingNodes" presStyleLbl="node1" presStyleIdx="1" presStyleCnt="5">
        <dgm:presLayoutVars>
          <dgm:bulletEnabled val="1"/>
        </dgm:presLayoutVars>
      </dgm:prSet>
      <dgm:spPr>
        <a:prstGeom prst="rect">
          <a:avLst/>
        </a:prstGeom>
      </dgm:spPr>
    </dgm:pt>
    <dgm:pt modelId="{1CC16431-0B1F-B34C-9E32-154AF59633B1}" type="pres">
      <dgm:prSet presAssocID="{17A510BF-2D21-8142-9596-63550B848B86}" presName="nodeFollowingNodes" presStyleLbl="node1" presStyleIdx="2" presStyleCnt="5">
        <dgm:presLayoutVars>
          <dgm:bulletEnabled val="1"/>
        </dgm:presLayoutVars>
      </dgm:prSet>
      <dgm:spPr>
        <a:prstGeom prst="rect">
          <a:avLst/>
        </a:prstGeom>
      </dgm:spPr>
    </dgm:pt>
    <dgm:pt modelId="{182E780E-AFFE-5D4F-91C9-F6B565BB5BBD}" type="pres">
      <dgm:prSet presAssocID="{1487A45A-CA64-3C4A-9B4E-E8CE5E8DCAF6}" presName="nodeFollowingNodes" presStyleLbl="node1" presStyleIdx="3" presStyleCnt="5">
        <dgm:presLayoutVars>
          <dgm:bulletEnabled val="1"/>
        </dgm:presLayoutVars>
      </dgm:prSet>
      <dgm:spPr>
        <a:prstGeom prst="rect">
          <a:avLst/>
        </a:prstGeom>
      </dgm:spPr>
    </dgm:pt>
    <dgm:pt modelId="{C5F51474-3335-9340-82E7-C50D28500D7A}" type="pres">
      <dgm:prSet presAssocID="{504D53C2-54BD-BB4A-A007-0F6189466D88}" presName="nodeFollowingNodes" presStyleLbl="node1" presStyleIdx="4" presStyleCnt="5">
        <dgm:presLayoutVars>
          <dgm:bulletEnabled val="1"/>
        </dgm:presLayoutVars>
      </dgm:prSet>
      <dgm:spPr>
        <a:prstGeom prst="rect">
          <a:avLst/>
        </a:prstGeom>
      </dgm:spPr>
    </dgm:pt>
  </dgm:ptLst>
  <dgm:cxnLst>
    <dgm:cxn modelId="{DD926904-38A5-4C0E-8557-F822511F69EC}" type="presOf" srcId="{D102C0A0-ED1F-D24B-AD70-D6490160B0C2}" destId="{F8AC4F49-9697-F844-8E47-3F8BF2405401}" srcOrd="0" destOrd="0" presId="urn:microsoft.com/office/officeart/2005/8/layout/cycle3"/>
    <dgm:cxn modelId="{351FF60E-569A-4AD0-8BC6-4443DBEA3CD7}" type="presOf" srcId="{504D53C2-54BD-BB4A-A007-0F6189466D88}" destId="{C5F51474-3335-9340-82E7-C50D28500D7A}" srcOrd="0" destOrd="0" presId="urn:microsoft.com/office/officeart/2005/8/layout/cycle3"/>
    <dgm:cxn modelId="{70D9BE2D-0D95-460A-9F72-1EB0A30A388B}" type="presOf" srcId="{D01B1B61-7672-DC4B-BE5F-1BA37851F9F8}" destId="{CCB7E011-79B3-744D-AF35-72934BB82E71}" srcOrd="0" destOrd="0" presId="urn:microsoft.com/office/officeart/2005/8/layout/cycle3"/>
    <dgm:cxn modelId="{E52EC036-59FA-DA4C-93D5-50D235C303D5}" srcId="{D01B1B61-7672-DC4B-BE5F-1BA37851F9F8}" destId="{A07F66A6-22D2-2542-AC49-780634BAE11D}" srcOrd="1" destOrd="0" parTransId="{FC3D3A3E-0286-EC45-8712-83CC55C89B70}" sibTransId="{60C9C4AB-DBD7-ED4F-842D-9848FBB2CDB1}"/>
    <dgm:cxn modelId="{1E17C93F-AFBF-7740-B915-E993873DA567}" srcId="{D01B1B61-7672-DC4B-BE5F-1BA37851F9F8}" destId="{1487A45A-CA64-3C4A-9B4E-E8CE5E8DCAF6}" srcOrd="3" destOrd="0" parTransId="{78682C18-1097-4A4B-9ED8-581CBF7EAE09}" sibTransId="{7A2C60B9-9360-8247-AFC1-91F57E146481}"/>
    <dgm:cxn modelId="{69248762-FCB6-4C49-B941-497B81CCED92}" type="presOf" srcId="{17A510BF-2D21-8142-9596-63550B848B86}" destId="{1CC16431-0B1F-B34C-9E32-154AF59633B1}" srcOrd="0" destOrd="0" presId="urn:microsoft.com/office/officeart/2005/8/layout/cycle3"/>
    <dgm:cxn modelId="{53FCC068-EB6B-344D-AFE8-72BD392D15AD}" srcId="{D01B1B61-7672-DC4B-BE5F-1BA37851F9F8}" destId="{B8926951-91EE-3049-8C21-FB02B943BE89}" srcOrd="0" destOrd="0" parTransId="{92E3E320-CF0A-354B-B960-EAE040B31429}" sibTransId="{D102C0A0-ED1F-D24B-AD70-D6490160B0C2}"/>
    <dgm:cxn modelId="{233A0C7D-C68C-4AD7-8952-8440A77C24F1}" type="presOf" srcId="{1487A45A-CA64-3C4A-9B4E-E8CE5E8DCAF6}" destId="{182E780E-AFFE-5D4F-91C9-F6B565BB5BBD}" srcOrd="0" destOrd="0" presId="urn:microsoft.com/office/officeart/2005/8/layout/cycle3"/>
    <dgm:cxn modelId="{80AEC3A2-3665-4679-BEC2-9A857B6C519D}" type="presOf" srcId="{A07F66A6-22D2-2542-AC49-780634BAE11D}" destId="{C501B3AE-372C-F142-A6CA-0A54426B956C}" srcOrd="0" destOrd="0" presId="urn:microsoft.com/office/officeart/2005/8/layout/cycle3"/>
    <dgm:cxn modelId="{FA6941AA-2215-435D-B553-A8DB9575F8D5}" type="presOf" srcId="{B8926951-91EE-3049-8C21-FB02B943BE89}" destId="{424A559F-E8B2-4B40-B2D7-FB91D9787F5C}" srcOrd="0" destOrd="0" presId="urn:microsoft.com/office/officeart/2005/8/layout/cycle3"/>
    <dgm:cxn modelId="{82035EC5-1229-3546-8FD3-28D4C88442EA}" srcId="{D01B1B61-7672-DC4B-BE5F-1BA37851F9F8}" destId="{17A510BF-2D21-8142-9596-63550B848B86}" srcOrd="2" destOrd="0" parTransId="{2BA371A9-AC72-E147-BCD9-E7A2C001C087}" sibTransId="{B3F9FCF9-5A89-164F-9114-837E69B13AC9}"/>
    <dgm:cxn modelId="{B01B39CC-EC5C-7E4E-803C-D2BD14C26B0B}" srcId="{D01B1B61-7672-DC4B-BE5F-1BA37851F9F8}" destId="{504D53C2-54BD-BB4A-A007-0F6189466D88}" srcOrd="4" destOrd="0" parTransId="{BA0E10A1-4624-4B49-903B-8783AC1FA619}" sibTransId="{2344C042-9921-6345-8643-DFCD76A7022D}"/>
    <dgm:cxn modelId="{9C90E7F6-CA72-4AE0-B36A-38548B6AA75D}" type="presParOf" srcId="{CCB7E011-79B3-744D-AF35-72934BB82E71}" destId="{B8DD6EA4-17FB-3F4C-BC8A-F946236A590B}" srcOrd="0" destOrd="0" presId="urn:microsoft.com/office/officeart/2005/8/layout/cycle3"/>
    <dgm:cxn modelId="{E05F44BA-4578-4B42-90EE-F61007CDB98F}" type="presParOf" srcId="{B8DD6EA4-17FB-3F4C-BC8A-F946236A590B}" destId="{424A559F-E8B2-4B40-B2D7-FB91D9787F5C}" srcOrd="0" destOrd="0" presId="urn:microsoft.com/office/officeart/2005/8/layout/cycle3"/>
    <dgm:cxn modelId="{3E40947D-EEB1-411C-B0F1-36A59BBC9F8C}" type="presParOf" srcId="{B8DD6EA4-17FB-3F4C-BC8A-F946236A590B}" destId="{F8AC4F49-9697-F844-8E47-3F8BF2405401}" srcOrd="1" destOrd="0" presId="urn:microsoft.com/office/officeart/2005/8/layout/cycle3"/>
    <dgm:cxn modelId="{762257B5-313D-448D-B0FF-F24E3E443948}" type="presParOf" srcId="{B8DD6EA4-17FB-3F4C-BC8A-F946236A590B}" destId="{C501B3AE-372C-F142-A6CA-0A54426B956C}" srcOrd="2" destOrd="0" presId="urn:microsoft.com/office/officeart/2005/8/layout/cycle3"/>
    <dgm:cxn modelId="{7C263C6D-1089-4B47-8EB5-5CC04A1D56C5}" type="presParOf" srcId="{B8DD6EA4-17FB-3F4C-BC8A-F946236A590B}" destId="{1CC16431-0B1F-B34C-9E32-154AF59633B1}" srcOrd="3" destOrd="0" presId="urn:microsoft.com/office/officeart/2005/8/layout/cycle3"/>
    <dgm:cxn modelId="{B267A18A-7300-4A74-804B-3BCA79125C1E}" type="presParOf" srcId="{B8DD6EA4-17FB-3F4C-BC8A-F946236A590B}" destId="{182E780E-AFFE-5D4F-91C9-F6B565BB5BBD}" srcOrd="4" destOrd="0" presId="urn:microsoft.com/office/officeart/2005/8/layout/cycle3"/>
    <dgm:cxn modelId="{6732B3E3-6331-4C17-9526-8FEE081DFAA2}" type="presParOf" srcId="{B8DD6EA4-17FB-3F4C-BC8A-F946236A590B}" destId="{C5F51474-3335-9340-82E7-C50D28500D7A}" srcOrd="5" destOrd="0" presId="urn:microsoft.com/office/officeart/2005/8/layout/cycle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C4F49-9697-F844-8E47-3F8BF2405401}">
      <dsp:nvSpPr>
        <dsp:cNvPr id="0" name=""/>
        <dsp:cNvSpPr/>
      </dsp:nvSpPr>
      <dsp:spPr>
        <a:xfrm>
          <a:off x="1591024" y="29453"/>
          <a:ext cx="2715887" cy="2715887"/>
        </a:xfrm>
        <a:prstGeom prst="circularArrow">
          <a:avLst>
            <a:gd name="adj1" fmla="val 5544"/>
            <a:gd name="adj2" fmla="val 330680"/>
            <a:gd name="adj3" fmla="val 13819350"/>
            <a:gd name="adj4" fmla="val 17359592"/>
            <a:gd name="adj5" fmla="val 5757"/>
          </a:avLst>
        </a:prstGeom>
        <a:solidFill>
          <a:schemeClr val="tx2">
            <a:lumMod val="60000"/>
            <a:lumOff val="40000"/>
          </a:schemeClr>
        </a:solidFill>
        <a:ln>
          <a:noFill/>
        </a:ln>
        <a:effectLst/>
      </dsp:spPr>
      <dsp:style>
        <a:lnRef idx="0">
          <a:scrgbClr r="0" g="0" b="0"/>
        </a:lnRef>
        <a:fillRef idx="1">
          <a:scrgbClr r="0" g="0" b="0"/>
        </a:fillRef>
        <a:effectRef idx="0">
          <a:scrgbClr r="0" g="0" b="0"/>
        </a:effectRef>
        <a:fontRef idx="minor"/>
      </dsp:style>
    </dsp:sp>
    <dsp:sp modelId="{424A559F-E8B2-4B40-B2D7-FB91D9787F5C}">
      <dsp:nvSpPr>
        <dsp:cNvPr id="0" name=""/>
        <dsp:cNvSpPr/>
      </dsp:nvSpPr>
      <dsp:spPr>
        <a:xfrm>
          <a:off x="2325043" y="45139"/>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rtlCol="0" anchor="ctr" anchorCtr="0">
          <a:noAutofit/>
        </a:bodyPr>
        <a:lstStyle/>
        <a:p>
          <a:pPr marL="0" lvl="0" indent="0" algn="ctr" defTabSz="755650" rtl="0">
            <a:lnSpc>
              <a:spcPct val="90000"/>
            </a:lnSpc>
            <a:spcBef>
              <a:spcPct val="0"/>
            </a:spcBef>
            <a:spcAft>
              <a:spcPct val="35000"/>
            </a:spcAft>
            <a:buNone/>
          </a:pPr>
          <a:r>
            <a:rPr lang="fr" sz="1700" kern="1200" dirty="0"/>
            <a:t>Conception</a:t>
          </a:r>
        </a:p>
      </dsp:txBody>
      <dsp:txXfrm>
        <a:off x="2325043" y="45139"/>
        <a:ext cx="1247850" cy="623925"/>
      </dsp:txXfrm>
    </dsp:sp>
    <dsp:sp modelId="{C501B3AE-372C-F142-A6CA-0A54426B956C}">
      <dsp:nvSpPr>
        <dsp:cNvPr id="0" name=""/>
        <dsp:cNvSpPr/>
      </dsp:nvSpPr>
      <dsp:spPr>
        <a:xfrm>
          <a:off x="3470055" y="801243"/>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rtlCol="0" anchor="ctr" anchorCtr="0">
          <a:noAutofit/>
        </a:bodyPr>
        <a:lstStyle/>
        <a:p>
          <a:pPr marL="0" lvl="0" indent="0" algn="ctr" defTabSz="755650" rtl="0">
            <a:lnSpc>
              <a:spcPct val="90000"/>
            </a:lnSpc>
            <a:spcBef>
              <a:spcPct val="0"/>
            </a:spcBef>
            <a:spcAft>
              <a:spcPct val="35000"/>
            </a:spcAft>
            <a:buNone/>
          </a:pPr>
          <a:r>
            <a:rPr lang="fr" sz="1700" kern="1200" dirty="0"/>
            <a:t>Collecte de données</a:t>
          </a:r>
        </a:p>
      </dsp:txBody>
      <dsp:txXfrm>
        <a:off x="3470055" y="801243"/>
        <a:ext cx="1247850" cy="623925"/>
      </dsp:txXfrm>
    </dsp:sp>
    <dsp:sp modelId="{1CC16431-0B1F-B34C-9E32-154AF59633B1}">
      <dsp:nvSpPr>
        <dsp:cNvPr id="0" name=""/>
        <dsp:cNvSpPr/>
      </dsp:nvSpPr>
      <dsp:spPr>
        <a:xfrm>
          <a:off x="3049328" y="2096106"/>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rtlCol="0" anchor="ctr" anchorCtr="0">
          <a:noAutofit/>
        </a:bodyPr>
        <a:lstStyle/>
        <a:p>
          <a:pPr marL="0" lvl="0" indent="0" algn="ctr" defTabSz="755650" rtl="0">
            <a:lnSpc>
              <a:spcPct val="90000"/>
            </a:lnSpc>
            <a:spcBef>
              <a:spcPct val="0"/>
            </a:spcBef>
            <a:spcAft>
              <a:spcPct val="35000"/>
            </a:spcAft>
            <a:buNone/>
          </a:pPr>
          <a:r>
            <a:rPr lang="fr" sz="1700" kern="1200" dirty="0"/>
            <a:t>Analyse</a:t>
          </a:r>
        </a:p>
      </dsp:txBody>
      <dsp:txXfrm>
        <a:off x="3049328" y="2096106"/>
        <a:ext cx="1247850" cy="623925"/>
      </dsp:txXfrm>
    </dsp:sp>
    <dsp:sp modelId="{182E780E-AFFE-5D4F-91C9-F6B565BB5BBD}">
      <dsp:nvSpPr>
        <dsp:cNvPr id="0" name=""/>
        <dsp:cNvSpPr/>
      </dsp:nvSpPr>
      <dsp:spPr>
        <a:xfrm>
          <a:off x="1687828" y="2096106"/>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rtlCol="0" anchor="ctr" anchorCtr="0">
          <a:noAutofit/>
        </a:bodyPr>
        <a:lstStyle/>
        <a:p>
          <a:pPr marL="0" lvl="0" indent="0" algn="ctr" defTabSz="755650" rtl="0">
            <a:lnSpc>
              <a:spcPct val="90000"/>
            </a:lnSpc>
            <a:spcBef>
              <a:spcPct val="0"/>
            </a:spcBef>
            <a:spcAft>
              <a:spcPct val="35000"/>
            </a:spcAft>
            <a:buNone/>
          </a:pPr>
          <a:r>
            <a:rPr lang="fr" sz="1700" kern="1200"/>
            <a:t>Dialogue</a:t>
          </a:r>
        </a:p>
      </dsp:txBody>
      <dsp:txXfrm>
        <a:off x="1687828" y="2096106"/>
        <a:ext cx="1247850" cy="623925"/>
      </dsp:txXfrm>
    </dsp:sp>
    <dsp:sp modelId="{C5F51474-3335-9340-82E7-C50D28500D7A}">
      <dsp:nvSpPr>
        <dsp:cNvPr id="0" name=""/>
        <dsp:cNvSpPr/>
      </dsp:nvSpPr>
      <dsp:spPr>
        <a:xfrm>
          <a:off x="1267102" y="801243"/>
          <a:ext cx="1247850" cy="623925"/>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rtlCol="0" anchor="ctr" anchorCtr="0">
          <a:noAutofit/>
        </a:bodyPr>
        <a:lstStyle/>
        <a:p>
          <a:pPr marL="0" lvl="0" indent="0" algn="ctr" defTabSz="755650" rtl="0">
            <a:lnSpc>
              <a:spcPct val="90000"/>
            </a:lnSpc>
            <a:spcBef>
              <a:spcPct val="0"/>
            </a:spcBef>
            <a:spcAft>
              <a:spcPct val="35000"/>
            </a:spcAft>
            <a:buNone/>
          </a:pPr>
          <a:r>
            <a:rPr lang="fr" sz="1700" kern="1200" dirty="0"/>
            <a:t>Correction du cours</a:t>
          </a:r>
        </a:p>
      </dsp:txBody>
      <dsp:txXfrm>
        <a:off x="1267102" y="801243"/>
        <a:ext cx="1247850" cy="62392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21/11/2018</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2703F1D2-4CB7-4E71-92E2-337E2422B7BA}" type="slidenum">
              <a:rPr lang="en-GB" smtClean="0"/>
              <a:pPr/>
              <a:t>‹#›</a:t>
            </a:fld>
            <a:endParaRPr lang="en-GB"/>
          </a:p>
        </p:txBody>
      </p:sp>
    </p:spTree>
    <p:extLst>
      <p:ext uri="{BB962C8B-B14F-4D97-AF65-F5344CB8AC3E}">
        <p14:creationId xmlns:p14="http://schemas.microsoft.com/office/powerpoint/2010/main" val="41612847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21/11/2018</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7877386-3080-40A6-81C4-6DC7A47E26BD}" type="slidenum">
              <a:rPr lang="en-GB" smtClean="0"/>
              <a:pPr/>
              <a:t>‹#›</a:t>
            </a:fld>
            <a:endParaRPr lang="en-GB"/>
          </a:p>
        </p:txBody>
      </p:sp>
    </p:spTree>
    <p:extLst>
      <p:ext uri="{BB962C8B-B14F-4D97-AF65-F5344CB8AC3E}">
        <p14:creationId xmlns:p14="http://schemas.microsoft.com/office/powerpoint/2010/main" val="3816502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en-GB" dirty="0"/>
              <a:t>    </a:t>
            </a:r>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1</a:t>
            </a:fld>
            <a:endParaRPr lang="en-GB"/>
          </a:p>
        </p:txBody>
      </p:sp>
    </p:spTree>
    <p:extLst>
      <p:ext uri="{BB962C8B-B14F-4D97-AF65-F5344CB8AC3E}">
        <p14:creationId xmlns:p14="http://schemas.microsoft.com/office/powerpoint/2010/main" val="3514530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92500"/>
          </a:bodyPr>
          <a:lstStyle/>
          <a:p>
            <a:pPr lvl="0" rtl="0"/>
            <a:r>
              <a:rPr lang="fr" sz="1200" kern="1200" dirty="0">
                <a:solidFill>
                  <a:schemeClr val="tx1"/>
                </a:solidFill>
                <a:latin typeface="+mn-lt"/>
                <a:ea typeface="+mn-ea"/>
                <a:cs typeface="+mn-cs"/>
              </a:rPr>
              <a:t>Demander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Dans les PON standard, proposez-vous une formation professionnelle axée sur la demande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Selon vous, quels types d’approches de renforcement des capacités vous utilisez ou pensez-vous pouvoir utiliser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Notez les réponses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Notez les réponses. </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Connaissance des capacités (déblocage des capacités existantes)</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Facilitez l'apprentissage par l'expérience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Une fois prise, présentez la diapositive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Point important :</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Connaissance des capacités existantes (déblocage des capacités existantes)</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Facilitez l'apprentissage par l'expérience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Si la chronologie est demandée ? = cela se produit simultanément. Le PALC diffuse des informations sur les pratiques d'autres groupes. Ils sont fondamentaux dans ce processus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Mise à niveau des compétences/formation (technique, gestion, collecte de fonds)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Nous pouvons avoir 3 exemples du Myanmar (sur le déclassement, les OPT et certains dans la documentation du PALC n° 5)</a:t>
            </a:r>
            <a:endParaRPr lang="en-US" sz="1200" kern="1200" dirty="0">
              <a:solidFill>
                <a:schemeClr val="tx1"/>
              </a:solidFill>
              <a:latin typeface="+mn-lt"/>
              <a:ea typeface="+mn-ea"/>
              <a:cs typeface="+mn-cs"/>
            </a:endParaRPr>
          </a:p>
          <a:p>
            <a:pPr marL="685800" lvl="1" indent="-228600" rtl="0">
              <a:buFont typeface="+mj-lt"/>
              <a:buAutoNum type="arabicPeriod"/>
            </a:pPr>
            <a:r>
              <a:rPr lang="fr"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Notez que la mise à niveau des compétences/la formation n’est qu’un moyen</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Détachement de personnel</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Mise en relation des partenaires locaux</a:t>
            </a:r>
            <a:endParaRPr lang="en-US" sz="1200" kern="1200" dirty="0">
              <a:solidFill>
                <a:schemeClr val="tx1"/>
              </a:solidFill>
              <a:latin typeface="+mn-lt"/>
              <a:ea typeface="+mn-ea"/>
              <a:cs typeface="+mn-cs"/>
            </a:endParaRPr>
          </a:p>
          <a:p>
            <a:pPr rtl="0"/>
            <a:endParaRPr lang="en-GB"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14</a:t>
            </a:fld>
            <a:endParaRPr lang="en-GB"/>
          </a:p>
        </p:txBody>
      </p:sp>
    </p:spTree>
    <p:extLst>
      <p:ext uri="{BB962C8B-B14F-4D97-AF65-F5344CB8AC3E}">
        <p14:creationId xmlns:p14="http://schemas.microsoft.com/office/powerpoint/2010/main" val="458215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16</a:t>
            </a:fld>
            <a:endParaRPr lang="en-GB"/>
          </a:p>
        </p:txBody>
      </p:sp>
    </p:spTree>
    <p:extLst>
      <p:ext uri="{BB962C8B-B14F-4D97-AF65-F5344CB8AC3E}">
        <p14:creationId xmlns:p14="http://schemas.microsoft.com/office/powerpoint/2010/main" val="565993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Présentez la diapositive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Remplacez « avez-vous » par « pensez-vous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Ajoutez une puce en frome de point : transfert de compétences entre groupes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Liste de contrôle pour le renforcement des capacités, points à garder à l'esprit lors de la préparation de la réduction des risques</a:t>
            </a:r>
            <a:r>
              <a:rPr lang="fr" sz="1200" b="1" kern="1200" dirty="0">
                <a:solidFill>
                  <a:schemeClr val="tx1"/>
                </a:solidFill>
                <a:latin typeface="+mn-lt"/>
                <a:ea typeface="+mn-ea"/>
                <a:cs typeface="+mn-cs"/>
              </a:rPr>
              <a:t>à l'avance</a:t>
            </a:r>
            <a:r>
              <a:rPr lang="fr" sz="1200" kern="1200" dirty="0">
                <a:solidFill>
                  <a:schemeClr val="tx1"/>
                </a:solidFill>
                <a:latin typeface="+mn-lt"/>
                <a:ea typeface="+mn-ea"/>
                <a:cs typeface="+mn-cs"/>
              </a:rPr>
              <a:t> </a:t>
            </a:r>
            <a:r>
              <a:rPr lang="fr" sz="1200" b="0" i="0" kern="1200" dirty="0">
                <a:solidFill>
                  <a:schemeClr val="tx1"/>
                </a:solidFill>
                <a:latin typeface="+mn-lt"/>
                <a:ea typeface="+mn-ea"/>
                <a:cs typeface="+mn-cs"/>
              </a:rPr>
              <a:t> de savoir quels sont les besoins et les opportunités en matière de réduction des risques qui pourraient être priorisés </a:t>
            </a:r>
            <a:endParaRPr lang="en-US" sz="1200" b="0" i="0" kern="1200" baseline="0" dirty="0">
              <a:solidFill>
                <a:schemeClr val="tx1"/>
              </a:solidFill>
              <a:latin typeface="+mn-lt"/>
              <a:ea typeface="+mn-ea"/>
              <a:cs typeface="+mn-cs"/>
            </a:endParaRPr>
          </a:p>
          <a:p>
            <a:pPr lvl="0" rtl="0"/>
            <a:endParaRPr lang="en-US" sz="1200" b="0" i="0" kern="1200" baseline="0" dirty="0">
              <a:solidFill>
                <a:schemeClr val="tx1"/>
              </a:solidFill>
              <a:latin typeface="+mn-lt"/>
              <a:ea typeface="+mn-ea"/>
              <a:cs typeface="+mn-cs"/>
            </a:endParaRPr>
          </a:p>
          <a:p>
            <a:pPr lvl="0" rtl="0"/>
            <a:r>
              <a:rPr lang="fr" sz="1200" b="0" i="0" kern="1200" dirty="0">
                <a:solidFill>
                  <a:schemeClr val="tx1"/>
                </a:solidFill>
                <a:latin typeface="+mn-lt"/>
                <a:ea typeface="+mn-ea"/>
                <a:cs typeface="+mn-cs"/>
              </a:rPr>
              <a:t>Rappelez-vous – </a:t>
            </a:r>
            <a:r>
              <a:rPr lang="fr" sz="1200" kern="1200" dirty="0">
                <a:solidFill>
                  <a:schemeClr val="tx1"/>
                </a:solidFill>
                <a:latin typeface="+mn-lt"/>
                <a:ea typeface="+mn-ea"/>
                <a:cs typeface="+mn-cs"/>
              </a:rPr>
              <a:t>les connaissances extérieures sont très appréciées localement, si elles sont pertinentes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17</a:t>
            </a:fld>
            <a:endParaRPr lang="en-GB"/>
          </a:p>
        </p:txBody>
      </p:sp>
    </p:spTree>
    <p:extLst>
      <p:ext uri="{BB962C8B-B14F-4D97-AF65-F5344CB8AC3E}">
        <p14:creationId xmlns:p14="http://schemas.microsoft.com/office/powerpoint/2010/main" val="1536569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Cette diapositive (et la suivante) est probablement trop difficile à comprendre pour les utilisateurs à ce stade. Lorsque nous l’utilisons, nous présentons cette « liste de capacités organisationnelles de DO » comme étant le modèle plus classique (du Nord) et le suivant comme peut-être un peu plus intéressant portant nos chapeaux RMC...</a:t>
            </a:r>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18</a:t>
            </a:fld>
            <a:endParaRPr lang="en-GB"/>
          </a:p>
        </p:txBody>
      </p:sp>
    </p:spTree>
    <p:extLst>
      <p:ext uri="{BB962C8B-B14F-4D97-AF65-F5344CB8AC3E}">
        <p14:creationId xmlns:p14="http://schemas.microsoft.com/office/powerpoint/2010/main" val="4191542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Présentez la diapositive sur les domaines possibles de soutien DO requis.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Responsabilité (dans beaucoup de SGH et d'ateliers, cela ressort)</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Vous pouvez discuter avec les partenaires de l'atelier de co-conception de ce que cela signifie dans leur contexte (discussion en plénière)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Dans la RMC, nous parlons de 3 types de responsabilité (comment vous gérer vous-même)</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Horizontale : entre groupes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Vers le haut : aux donateurs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Vers le bas : aux gens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Exemple des Philippines :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Certains dirigeants de groupe n'ont pas consulté tous les membres du groupe</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 la « lettre d’accord » (contrat de micro-subvention) stipule que les dirigeants ne peuvent pas dépenser l’argent au nom du groupe sans consultation préalable et que tous les membres doivent être informés et d’accord. C'est très puissant	</a:t>
            </a:r>
            <a:endParaRPr lang="en-US" sz="1200" kern="1200" dirty="0">
              <a:solidFill>
                <a:schemeClr val="tx1"/>
              </a:solidFill>
              <a:latin typeface="+mn-lt"/>
              <a:ea typeface="+mn-ea"/>
              <a:cs typeface="+mn-cs"/>
            </a:endParaRPr>
          </a:p>
          <a:p>
            <a:pPr rtl="0"/>
            <a:r>
              <a:rPr lang="fr" sz="1200" kern="1200" dirty="0">
                <a:solidFill>
                  <a:schemeClr val="tx1"/>
                </a:solidFill>
                <a:latin typeface="+mn-lt"/>
                <a:ea typeface="+mn-ea"/>
                <a:cs typeface="+mn-cs"/>
              </a:rPr>
              <a:t>Ou le coffre-fort avec l'argent équipé de 3 clés (chacune donnée à des personnes différentes)</a:t>
            </a:r>
            <a:endParaRPr lang="en-US" sz="1200" kern="1200" dirty="0">
              <a:solidFill>
                <a:schemeClr val="tx1"/>
              </a:solidFill>
              <a:latin typeface="+mn-lt"/>
              <a:ea typeface="+mn-ea"/>
              <a:cs typeface="+mn-cs"/>
            </a:endParaRPr>
          </a:p>
          <a:p>
            <a:pPr rtl="0"/>
            <a:r>
              <a:rPr lang="fr" sz="1200" kern="1200" dirty="0">
                <a:solidFill>
                  <a:schemeClr val="tx1"/>
                </a:solidFill>
                <a:latin typeface="+mn-lt"/>
                <a:ea typeface="+mn-ea"/>
                <a:cs typeface="+mn-cs"/>
              </a:rPr>
              <a:t>En temps de guerre, ils avaient un coffre-fort enfoui dans le sol.</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19</a:t>
            </a:fld>
            <a:endParaRPr lang="en-GB"/>
          </a:p>
        </p:txBody>
      </p:sp>
    </p:spTree>
    <p:extLst>
      <p:ext uri="{BB962C8B-B14F-4D97-AF65-F5344CB8AC3E}">
        <p14:creationId xmlns:p14="http://schemas.microsoft.com/office/powerpoint/2010/main" val="839722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Présentez la diapositive, questions soulevées un peu partout : leadership, rôle, planification, responsabilité</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Exemple des Philippines, groupe émergent de personnes déplacées</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Demande d’un engagement auprès du gouvernement et d’un soutien financier</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ECOWEB a joué un rôle dans la facilitation de la mise en place, ainsi que du soutien financier, du leadership et de la mise en œuvre. C'était leur idée. Ils ont ouvert un bureau d'enregistrement et de soutien (en espèces) aux personnes déplacées devant le bureau du maire, afin de les rendre visibles pour le gouvernement.</a:t>
            </a:r>
            <a:endParaRPr lang="en-US" sz="1200" kern="1200" dirty="0">
              <a:solidFill>
                <a:schemeClr val="tx1"/>
              </a:solidFill>
              <a:latin typeface="+mn-lt"/>
              <a:ea typeface="+mn-ea"/>
              <a:cs typeface="+mn-cs"/>
            </a:endParaRPr>
          </a:p>
          <a:p>
            <a:pPr rtl="0"/>
            <a:r>
              <a:rPr lang="fr" sz="1200" kern="1200">
                <a:solidFill>
                  <a:schemeClr val="tx1"/>
                </a:solidFill>
                <a:latin typeface="+mn-lt"/>
                <a:ea typeface="+mn-ea"/>
                <a:cs typeface="+mn-cs"/>
              </a:rPr>
              <a:t>L'appui aux moyens de subsistance nécessitant plus de temps. L'accent a été mis sur le leadership et leur prise en charge par les services gouvernementaux. Il était important que cela soit axé sur la demande. Expérience très réussie.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Lorsque la demande de DO est élevée, vous devez rechercher des ressources complémentaires	</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Vous pouvez injecter un petit fonds et cela prend vie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20</a:t>
            </a:fld>
            <a:endParaRPr lang="en-GB"/>
          </a:p>
        </p:txBody>
      </p:sp>
    </p:spTree>
    <p:extLst>
      <p:ext uri="{BB962C8B-B14F-4D97-AF65-F5344CB8AC3E}">
        <p14:creationId xmlns:p14="http://schemas.microsoft.com/office/powerpoint/2010/main" val="3813447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La majorité des groupes n'a aucun intérêt à être durable, ils veulent répondre à leurs besoins (généralement la première série de 1 ou 2 cycles de subventions) et retourner à leurs vies.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Montrez la diapositive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Cependant, certains (un petit pourcentage) s'organisent et évoluent vers une OC avec des objectifs spécifiques (s'attaquer aux causes principales). Ceux-ci pourraient nécessiter un développement organisationnel. Certains évoluent en entreprises</a:t>
            </a:r>
          </a:p>
          <a:p>
            <a:pPr lvl="0" rtl="0"/>
            <a:endParaRPr lang="en-GB" sz="1200" kern="1200" dirty="0">
              <a:solidFill>
                <a:schemeClr val="tx1"/>
              </a:solidFill>
              <a:latin typeface="+mn-lt"/>
              <a:ea typeface="+mn-ea"/>
              <a:cs typeface="+mn-cs"/>
            </a:endParaRPr>
          </a:p>
          <a:p>
            <a:pPr lvl="0" rtl="0"/>
            <a:endParaRPr lang="en-US" sz="1200" kern="1200" dirty="0">
              <a:solidFill>
                <a:schemeClr val="tx1"/>
              </a:solidFill>
              <a:latin typeface="+mn-lt"/>
              <a:ea typeface="+mn-ea"/>
              <a:cs typeface="+mn-cs"/>
            </a:endParaRPr>
          </a:p>
          <a:p>
            <a:pPr lvl="0" rtl="0"/>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21</a:t>
            </a:fld>
            <a:endParaRPr lang="en-GB"/>
          </a:p>
        </p:txBody>
      </p:sp>
    </p:spTree>
    <p:extLst>
      <p:ext uri="{BB962C8B-B14F-4D97-AF65-F5344CB8AC3E}">
        <p14:creationId xmlns:p14="http://schemas.microsoft.com/office/powerpoint/2010/main" val="10405265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rtlCol="0"/>
          <a:lstStyle/>
          <a:p>
            <a:pPr rtl="0"/>
            <a:fld id="{CF7A985B-0715-4863-8899-8075DA034409}" type="slidenum">
              <a:rPr lang="sv-SE"/>
              <a:pPr rtl="0"/>
              <a:t>23</a:t>
            </a:fld>
            <a:endParaRPr lang="sv-SE"/>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rtlCol="0"/>
          <a:lstStyle/>
          <a:p>
            <a:pPr rtl="0"/>
            <a:r>
              <a:rPr lang="fr"/>
              <a:t>Les catastrophes peuvent se produire de manière soudaine et inattendue, comme le tsunami </a:t>
            </a:r>
          </a:p>
        </p:txBody>
      </p:sp>
    </p:spTree>
    <p:extLst>
      <p:ext uri="{BB962C8B-B14F-4D97-AF65-F5344CB8AC3E}">
        <p14:creationId xmlns:p14="http://schemas.microsoft.com/office/powerpoint/2010/main" val="1072587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dirty="0"/>
              <a:t>Le terme PS indique que les problèmes sociaux et psychologiques tendent à être étroitement liés et ce terme reflète cette relation dynamique entre les deux.  </a:t>
            </a:r>
          </a:p>
          <a:p>
            <a:pPr rtl="0"/>
            <a:endParaRPr lang="en-GB" dirty="0"/>
          </a:p>
          <a:p>
            <a:pPr lvl="0" rtl="0"/>
            <a:r>
              <a:rPr lang="fr" sz="1200" kern="1200" dirty="0">
                <a:solidFill>
                  <a:schemeClr val="tx1"/>
                </a:solidFill>
                <a:latin typeface="+mn-lt"/>
                <a:ea typeface="+mn-ea"/>
                <a:cs typeface="+mn-cs"/>
              </a:rPr>
              <a:t>Présentez la diapositive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Cela indique que le psychosocial est également important pour les personnes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Ajouter : « Les gens ne sont pas des chèvres, ils ont besoin de plus que de la nourriture et de l’eau pour survivre » (une agricultrice de Nouba interviewée par des bénévoles du PALC en 2010) </a:t>
            </a:r>
            <a:endParaRPr lang="en-US" sz="1200" kern="1200" dirty="0">
              <a:solidFill>
                <a:schemeClr val="tx1"/>
              </a:solidFill>
              <a:latin typeface="+mn-lt"/>
              <a:ea typeface="+mn-ea"/>
              <a:cs typeface="+mn-cs"/>
            </a:endParaRPr>
          </a:p>
          <a:p>
            <a:pPr rtl="0"/>
            <a:endParaRPr lang="en-GB" dirty="0"/>
          </a:p>
        </p:txBody>
      </p:sp>
      <p:sp>
        <p:nvSpPr>
          <p:cNvPr id="4" name="Slide Number Placeholder 3"/>
          <p:cNvSpPr>
            <a:spLocks noGrp="1"/>
          </p:cNvSpPr>
          <p:nvPr>
            <p:ph type="sldNum" sz="quarter" idx="10"/>
          </p:nvPr>
        </p:nvSpPr>
        <p:spPr/>
        <p:txBody>
          <a:bodyPr rtlCol="0"/>
          <a:lstStyle/>
          <a:p>
            <a:pPr rtl="0">
              <a:defRPr/>
            </a:pPr>
            <a:fld id="{4A7E7834-8503-46C5-875B-3ECA4AEE07FF}" type="slidenum">
              <a:rPr lang="sv-SE" smtClean="0"/>
              <a:pPr rtl="0">
                <a:defRPr/>
              </a:pPr>
              <a:t>24</a:t>
            </a:fld>
            <a:endParaRPr lang="sv-SE"/>
          </a:p>
        </p:txBody>
      </p:sp>
    </p:spTree>
    <p:extLst>
      <p:ext uri="{BB962C8B-B14F-4D97-AF65-F5344CB8AC3E}">
        <p14:creationId xmlns:p14="http://schemas.microsoft.com/office/powerpoint/2010/main" val="2080798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La réponse humanitaire classique porte principalement sur les aspects matériels et biologiques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Lorsque nous offrons la RMC, nous voyons toujours plus de priorités parmi les autres pétales que les éléments matériels et biologiques sur lesquels se concentre le soutien classique</a:t>
            </a:r>
            <a:endParaRPr lang="en-US" sz="1200" kern="1200" dirty="0">
              <a:solidFill>
                <a:schemeClr val="tx1"/>
              </a:solidFill>
              <a:latin typeface="+mn-lt"/>
              <a:ea typeface="+mn-ea"/>
              <a:cs typeface="+mn-cs"/>
            </a:endParaRPr>
          </a:p>
          <a:p>
            <a:pPr rtl="0"/>
            <a:endParaRPr lang="en-GB"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25</a:t>
            </a:fld>
            <a:endParaRPr lang="en-GB"/>
          </a:p>
        </p:txBody>
      </p:sp>
    </p:spTree>
    <p:extLst>
      <p:ext uri="{BB962C8B-B14F-4D97-AF65-F5344CB8AC3E}">
        <p14:creationId xmlns:p14="http://schemas.microsoft.com/office/powerpoint/2010/main" val="758989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sz="1200" kern="1200" dirty="0">
                <a:solidFill>
                  <a:schemeClr val="tx1"/>
                </a:solidFill>
                <a:latin typeface="+mn-lt"/>
                <a:ea typeface="+mn-ea"/>
                <a:cs typeface="+mn-cs"/>
              </a:rPr>
              <a:t>Récapitulatif : jeu passer la balle, on pense à ce qu’on a appris/réflexion sur la journée précédente</a:t>
            </a:r>
            <a:endParaRPr lang="en-US" sz="1200" kern="1200" dirty="0">
              <a:solidFill>
                <a:schemeClr val="tx1"/>
              </a:solidFill>
              <a:latin typeface="+mn-lt"/>
              <a:ea typeface="+mn-ea"/>
              <a:cs typeface="+mn-cs"/>
            </a:endParaRPr>
          </a:p>
          <a:p>
            <a:pPr lvl="0" rtl="0"/>
            <a:r>
              <a:rPr lang="fr" sz="1200" b="1" kern="1200" dirty="0">
                <a:solidFill>
                  <a:schemeClr val="tx1"/>
                </a:solidFill>
                <a:latin typeface="+mn-lt"/>
                <a:ea typeface="+mn-ea"/>
                <a:cs typeface="+mn-cs"/>
              </a:rPr>
              <a:t>Demandez aux participants les sujets pour lesquels il</a:t>
            </a:r>
            <a:r>
              <a:rPr lang="fr" sz="1200" b="1" kern="1200" baseline="0" dirty="0">
                <a:solidFill>
                  <a:schemeClr val="tx1"/>
                </a:solidFill>
                <a:latin typeface="+mn-lt"/>
                <a:ea typeface="+mn-ea"/>
                <a:cs typeface="+mn-cs"/>
              </a:rPr>
              <a:t> existe encore </a:t>
            </a:r>
            <a:r>
              <a:rPr lang="fr" sz="1200" b="1" kern="1200" dirty="0">
                <a:solidFill>
                  <a:schemeClr val="tx1"/>
                </a:solidFill>
                <a:latin typeface="+mn-lt"/>
                <a:ea typeface="+mn-ea"/>
                <a:cs typeface="+mn-cs"/>
              </a:rPr>
              <a:t>de la confusion et adressez-les, mais encouragez-leur à</a:t>
            </a:r>
            <a:r>
              <a:rPr lang="fr" sz="1200" b="1" kern="1200" baseline="0" dirty="0">
                <a:solidFill>
                  <a:schemeClr val="tx1"/>
                </a:solidFill>
                <a:latin typeface="+mn-lt"/>
                <a:ea typeface="+mn-ea"/>
                <a:cs typeface="+mn-cs"/>
              </a:rPr>
              <a:t> essayer</a:t>
            </a:r>
            <a:r>
              <a:rPr lang="fr" sz="1200" b="1" kern="1200" dirty="0">
                <a:solidFill>
                  <a:schemeClr val="tx1"/>
                </a:solidFill>
                <a:latin typeface="+mn-lt"/>
                <a:ea typeface="+mn-ea"/>
                <a:cs typeface="+mn-cs"/>
              </a:rPr>
              <a:t> de répondre à toutes les questions qu'une personne pourrait poser avant de répondre vous même</a:t>
            </a:r>
            <a:endParaRPr lang="en-US" sz="1200" b="1"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Accentuer à nouveau le dés-apprentissage. Nous avons besoin d’apprendre comment participer au travail communautaire, et non comment la communauté devrait participer au travail humanitaire</a:t>
            </a:r>
            <a:endParaRPr lang="en-US" sz="1200" kern="1200" dirty="0">
              <a:solidFill>
                <a:schemeClr val="tx1"/>
              </a:solidFill>
              <a:latin typeface="+mn-lt"/>
              <a:ea typeface="+mn-ea"/>
              <a:cs typeface="+mn-cs"/>
            </a:endParaRPr>
          </a:p>
          <a:p>
            <a:pPr lvl="0" rtl="0"/>
            <a:endParaRPr lang="en-GB"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a:t>
            </a:fld>
            <a:endParaRPr lang="en-GB"/>
          </a:p>
        </p:txBody>
      </p:sp>
    </p:spTree>
    <p:extLst>
      <p:ext uri="{BB962C8B-B14F-4D97-AF65-F5344CB8AC3E}">
        <p14:creationId xmlns:p14="http://schemas.microsoft.com/office/powerpoint/2010/main" val="34435872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Le soutien psychosocial est un travail de groupe communautaire. Ce n'est pas une psychothérapie individuelle.</a:t>
            </a: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26</a:t>
            </a:fld>
            <a:endParaRPr lang="sv-SE"/>
          </a:p>
        </p:txBody>
      </p:sp>
    </p:spTree>
    <p:extLst>
      <p:ext uri="{BB962C8B-B14F-4D97-AF65-F5344CB8AC3E}">
        <p14:creationId xmlns:p14="http://schemas.microsoft.com/office/powerpoint/2010/main" val="562407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a:p>
        </p:txBody>
      </p:sp>
      <p:sp>
        <p:nvSpPr>
          <p:cNvPr id="4" name="Slide Number Placeholder 3"/>
          <p:cNvSpPr>
            <a:spLocks noGrp="1"/>
          </p:cNvSpPr>
          <p:nvPr>
            <p:ph type="sldNum" sz="quarter" idx="10"/>
          </p:nvPr>
        </p:nvSpPr>
        <p:spPr/>
        <p:txBody>
          <a:bodyPr rtlCol="0"/>
          <a:lstStyle/>
          <a:p>
            <a:pPr rtl="0"/>
            <a:fld id="{968CBF0A-F889-41CB-8179-20CFEAB97672}" type="slidenum">
              <a:rPr lang="en-GB" smtClean="0"/>
              <a:pPr rtl="0"/>
              <a:t>27</a:t>
            </a:fld>
            <a:endParaRPr lang="en-GB"/>
          </a:p>
        </p:txBody>
      </p:sp>
    </p:spTree>
    <p:extLst>
      <p:ext uri="{BB962C8B-B14F-4D97-AF65-F5344CB8AC3E}">
        <p14:creationId xmlns:p14="http://schemas.microsoft.com/office/powerpoint/2010/main" val="3555730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fr" sz="1200" dirty="0">
                <a:latin typeface="+mn-lt"/>
              </a:rPr>
              <a:t>… je vous rappelle simplement ces 3 diapositives du jour : une communauté composée de nombreux réseaux et sous-groupes interconnectés…</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28</a:t>
            </a:fld>
            <a:endParaRPr lang="sv-SE"/>
          </a:p>
        </p:txBody>
      </p:sp>
    </p:spTree>
    <p:extLst>
      <p:ext uri="{BB962C8B-B14F-4D97-AF65-F5344CB8AC3E}">
        <p14:creationId xmlns:p14="http://schemas.microsoft.com/office/powerpoint/2010/main" val="3996796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a:latin typeface="+mn-lt"/>
              </a:rPr>
              <a:t>Lorsqu'elles ne sont pas en crise et gravement touchés par une catastrophe, ce filet de sécurité normal empêche généralement les personnes de tomber, mais aide également les personnes à se rétablir et à pouvoir monter plus haut dans le triangle.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29</a:t>
            </a:fld>
            <a:endParaRPr lang="sv-SE"/>
          </a:p>
        </p:txBody>
      </p:sp>
    </p:spTree>
    <p:extLst>
      <p:ext uri="{BB962C8B-B14F-4D97-AF65-F5344CB8AC3E}">
        <p14:creationId xmlns:p14="http://schemas.microsoft.com/office/powerpoint/2010/main" val="7703360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dirty="0"/>
              <a:t>Les réseaux communautaires et familiaux qui fournissent un soutien et des soins aux personnes sont perturbés et incapables de fonctionner correctement, ce qui accroît le sabotage de la résilience sociale. Fondamentalement, nous pensons que le cœur de la résilience consiste à permettre aux communautés de reconstruire leurs relations, leur voix et leurs ressources, en restaurant l'espoir, la dignité et la sécurité. Sans le côté social de la résilience, il n'y a pas de reprise holistique.</a:t>
            </a:r>
          </a:p>
          <a:p>
            <a:pPr rtl="0"/>
            <a:endParaRPr lang="en-GB" dirty="0"/>
          </a:p>
          <a:p>
            <a:pPr rtl="0"/>
            <a:r>
              <a:rPr lang="fr" sz="1200" kern="1200" dirty="0">
                <a:solidFill>
                  <a:schemeClr val="tx1"/>
                </a:solidFill>
                <a:latin typeface="+mn-lt"/>
                <a:ea typeface="+mn-ea"/>
                <a:cs typeface="+mn-cs"/>
              </a:rPr>
              <a:t>La communauté pendant la crise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 Dans une communauté « saine », les différents réseaux sont plus forts et « sûrs », l’individu seul tombe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Mais pendant une crise, certains réseaux peuvent se désintégrer, comme lors d'un déplacement</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Notre réponse à la crise doit connaître ces réseaux et les soutenir</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30</a:t>
            </a:fld>
            <a:endParaRPr lang="sv-SE"/>
          </a:p>
        </p:txBody>
      </p:sp>
    </p:spTree>
    <p:extLst>
      <p:ext uri="{BB962C8B-B14F-4D97-AF65-F5344CB8AC3E}">
        <p14:creationId xmlns:p14="http://schemas.microsoft.com/office/powerpoint/2010/main" val="4156804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indent="-228600" rtl="0">
              <a:buFont typeface="Arial" pitchFamily="34" charset="0"/>
              <a:buNone/>
            </a:pPr>
            <a:r>
              <a:rPr lang="fr" sz="1200" kern="1200" dirty="0">
                <a:solidFill>
                  <a:schemeClr val="tx1"/>
                </a:solidFill>
                <a:latin typeface="+mn-lt"/>
                <a:ea typeface="+mn-ea"/>
                <a:cs typeface="+mn-cs"/>
              </a:rPr>
              <a:t>Triangle CBPSS 2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En réalité, une petite quantité de survivants a besoin d'une aide clinique et les réseaux communautaires peuvent faire beaucoup.</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Qu'en est-il des premiers secours psychosociaux pour le personnel/les bénévoles ? Cela pourrait être ajouté aux bénévoles et aux initiateurs du PALC. Envisagez une formation d'une journée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Ne sous-estimez pas le pouvoir de rétablissement des réseaux sociaux (documents de l’Église de Suède)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Exemples de Nouba, Philippines, Marsabit. Exemple de Nouba où des femmes sont allées rendre visite à une femme déprimée qui a perdu toute sa famille pour lui apporter du soutien. Un groupe de femmes y est allé régulièrement et après des mois, elle a commencé à parler. Elles vont toujours la voir</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Bien entendu, les personnes souffrant de traumatismes graves doivent être renvoyées vers un soutien spécialisé.</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Que se passe-t-il lorsqu'il n'y a personne à qui se référer ? Que faire ? = mieux travailler avec ce que la communauté peut faire/les pratiques traditionnelles et nouvelles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Aux Philippines, l’attitude des bénévoles est également importante pour le rétablissement. Ils apportent de la force et de la positivité</a:t>
            </a:r>
            <a:endParaRPr lang="en-US" sz="1200" kern="1200" dirty="0">
              <a:solidFill>
                <a:schemeClr val="tx1"/>
              </a:solidFill>
              <a:latin typeface="+mn-lt"/>
              <a:ea typeface="+mn-ea"/>
              <a:cs typeface="+mn-cs"/>
            </a:endParaRPr>
          </a:p>
          <a:p>
            <a:pPr marL="228600" indent="-228600" rtl="0">
              <a:buFont typeface="Arial" pitchFamily="34" charset="0"/>
              <a:buChar char="•"/>
            </a:pPr>
            <a:endParaRPr lang="en-US" dirty="0"/>
          </a:p>
        </p:txBody>
      </p:sp>
      <p:sp>
        <p:nvSpPr>
          <p:cNvPr id="4" name="Slide Number Placeholder 3"/>
          <p:cNvSpPr>
            <a:spLocks noGrp="1"/>
          </p:cNvSpPr>
          <p:nvPr>
            <p:ph type="sldNum" sz="quarter" idx="10"/>
          </p:nvPr>
        </p:nvSpPr>
        <p:spPr/>
        <p:txBody>
          <a:bodyPr rtlCol="0"/>
          <a:lstStyle/>
          <a:p>
            <a:pPr rtl="0"/>
            <a:fld id="{968CBF0A-F889-41CB-8179-20CFEAB97672}" type="slidenum">
              <a:rPr lang="en-GB" smtClean="0"/>
              <a:pPr rtl="0"/>
              <a:t>31</a:t>
            </a:fld>
            <a:endParaRPr lang="en-GB"/>
          </a:p>
        </p:txBody>
      </p:sp>
    </p:spTree>
    <p:extLst>
      <p:ext uri="{BB962C8B-B14F-4D97-AF65-F5344CB8AC3E}">
        <p14:creationId xmlns:p14="http://schemas.microsoft.com/office/powerpoint/2010/main" val="810060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dirty="0">
                <a:solidFill>
                  <a:schemeClr val="tx1"/>
                </a:solidFill>
                <a:latin typeface="+mn-lt"/>
                <a:ea typeface="+mn-ea"/>
                <a:cs typeface="+mn-cs"/>
              </a:rPr>
              <a:t>La dignité doit être essentielle. Nous devons faire attention de ne pas la tuer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33</a:t>
            </a:fld>
            <a:endParaRPr lang="en-GB"/>
          </a:p>
        </p:txBody>
      </p:sp>
    </p:spTree>
    <p:extLst>
      <p:ext uri="{BB962C8B-B14F-4D97-AF65-F5344CB8AC3E}">
        <p14:creationId xmlns:p14="http://schemas.microsoft.com/office/powerpoint/2010/main" val="1217360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Réfléchissez au langage que nous utilisons pour classer les survivants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Pouvez-vous réfléchir aux mots que vous utiliseriez pour les décrire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Ecrivez chaque mot sur un post-it</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Présentez la diapositive. Ce sont des termes courants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34</a:t>
            </a:fld>
            <a:endParaRPr lang="en-GB"/>
          </a:p>
        </p:txBody>
      </p:sp>
    </p:spTree>
    <p:extLst>
      <p:ext uri="{BB962C8B-B14F-4D97-AF65-F5344CB8AC3E}">
        <p14:creationId xmlns:p14="http://schemas.microsoft.com/office/powerpoint/2010/main" val="26600510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sz="1200" kern="1200" dirty="0">
                <a:solidFill>
                  <a:schemeClr val="tx1"/>
                </a:solidFill>
                <a:latin typeface="+mn-lt"/>
                <a:ea typeface="+mn-ea"/>
                <a:cs typeface="+mn-cs"/>
              </a:rPr>
              <a:t>mots positifs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Et ce sont des façons possibles de décrire les survivants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Insistez sur le fait que toute société dispose de mécanismes pour gérer les griefs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Nous ne devrions simplement pas les ignorer. En être juste conscient.</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 Que voyons-nous quand nous cherchons ? notre objectif est très importants »… (par exemple, regardez la diapositive suivante)</a:t>
            </a:r>
            <a:endParaRPr lang="en-US" sz="1200" kern="1200" dirty="0">
              <a:solidFill>
                <a:schemeClr val="tx1"/>
              </a:solidFill>
              <a:latin typeface="+mn-lt"/>
              <a:ea typeface="+mn-ea"/>
              <a:cs typeface="+mn-cs"/>
            </a:endParaRPr>
          </a:p>
          <a:p>
            <a:pPr rtl="0"/>
            <a:endParaRPr lang="en-NZ" dirty="0"/>
          </a:p>
          <a:p>
            <a:pPr rtl="0"/>
            <a:endParaRPr lang="en-NZ" dirty="0"/>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35</a:t>
            </a:fld>
            <a:endParaRPr lang="en-GB"/>
          </a:p>
        </p:txBody>
      </p:sp>
    </p:spTree>
    <p:extLst>
      <p:ext uri="{BB962C8B-B14F-4D97-AF65-F5344CB8AC3E}">
        <p14:creationId xmlns:p14="http://schemas.microsoft.com/office/powerpoint/2010/main" val="25707278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i="0" kern="1200" dirty="0">
                <a:solidFill>
                  <a:srgbClr val="0070C0"/>
                </a:solidFill>
                <a:effectLst/>
                <a:latin typeface="+mn-lt"/>
                <a:ea typeface="+mn-ea"/>
                <a:cs typeface="+mn-cs"/>
              </a:rPr>
              <a:t>Regardez ci-dessous l'explication de ce processus, qui, en principe, est très utile et louable. Mais considérons qu’il s’agit d’un début et d’un cadre de référence. Il s’agit de la manière dont les ONGI (et certaines ONGN) consultent les communautés locales, agents recenseurs indépendants, collecte de données, analyse, « correction de cours »… Pensez à combien tout cela coûte en argent et en temps !! Et lorsqu’on pense aux communautés locales en termes de contrôle et de pouvoir… elles sont toujours traitées comme incapables de faire quoi que ce soit, sauf de répondre à de simples questions posées par des collecteurs de données/agents de recensement externes rémunérés, qui seront ensuite prises en compte par des agences externes pour redéfinir les interventions menées depuis l'extérieur. S'il ne s'agissait que d'une petite partie d'un processus PALC plus vaste, financé par un soutien extérieur mais dirigé par des groupes communautaires eux-mêmes, ne serait-ce pas encore plus efficace ? Et ne pourrait-il pas éviter le risque de maintenir un état d’esprit général selon lequel le rôle des personnes touchées par la crise ne va pas plus loin que de recevoir des projets extérieurs et d’être prêt à être consulté sur la manière de les améliorer… ?</a:t>
            </a:r>
            <a:endParaRPr lang="en-US" sz="1200" i="0" kern="1200" dirty="0">
              <a:solidFill>
                <a:srgbClr val="0070C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rgbClr val="0070C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 sz="1200" i="1" kern="1200" dirty="0">
                <a:solidFill>
                  <a:srgbClr val="0070C0"/>
                </a:solidFill>
                <a:effectLst/>
                <a:latin typeface="+mn-lt"/>
                <a:ea typeface="+mn-ea"/>
                <a:cs typeface="+mn-cs"/>
              </a:rPr>
              <a:t>LLA est un projet mondial de qualité et de responsabilité financé par l'aide humanitaire de l'Union européenne (ECHO) et mis à l’essai dans quatre pays : Mali, Népal (réponse au séisme), Éthiopie (réponse aux réfugiés du Soudan du Sud) et Syrie (réponse des réfugiés au Liban) et supervisé par DanChurchAid, Save the Children et Ground Truth Solutions (Keystone Accountability).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rgbClr val="0070C0"/>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sz="1200" i="1" kern="1200" dirty="0">
                <a:solidFill>
                  <a:srgbClr val="0070C0"/>
                </a:solidFill>
                <a:effectLst/>
                <a:latin typeface="+mn-lt"/>
                <a:ea typeface="+mn-ea"/>
                <a:cs typeface="+mn-cs"/>
              </a:rPr>
              <a:t>Renforcer la responsabilité envers les communautés,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sz="1200" i="1" kern="1200" dirty="0">
                <a:solidFill>
                  <a:srgbClr val="0070C0"/>
                </a:solidFill>
                <a:effectLst/>
                <a:latin typeface="+mn-lt"/>
                <a:ea typeface="+mn-ea"/>
                <a:cs typeface="+mn-cs"/>
              </a:rPr>
              <a:t>Renforcer le déploiement du CHS,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sz="1200" i="1" kern="1200" dirty="0">
                <a:solidFill>
                  <a:srgbClr val="0070C0"/>
                </a:solidFill>
                <a:effectLst/>
                <a:latin typeface="+mn-lt"/>
                <a:ea typeface="+mn-ea"/>
                <a:cs typeface="+mn-cs"/>
              </a:rPr>
              <a:t>Aide les agences humanitaires à impliquer les populations concernées dans l'exécution de leurs programmes.</a:t>
            </a:r>
            <a:endParaRPr lang="en-US" sz="1200" b="1" i="1" kern="1200" dirty="0">
              <a:solidFill>
                <a:srgbClr val="0070C0"/>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i="1" dirty="0">
                <a:solidFill>
                  <a:srgbClr val="0070C0"/>
                </a:solidFill>
              </a:rPr>
              <a:t>Participation de 15 ONG dont 6 ONG nationales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i="1" dirty="0">
                <a:solidFill>
                  <a:srgbClr val="0070C0"/>
                </a:solidFill>
              </a:rPr>
              <a:t>Intégration innovante des normes Sphère et du CHS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 i="1" dirty="0">
                <a:solidFill>
                  <a:srgbClr val="0070C0"/>
                </a:solidFill>
              </a:rPr>
              <a:t>Un processus cyclique d'écoute, d'apprentissage et d'action ! </a:t>
            </a:r>
          </a:p>
          <a:p>
            <a:pPr lvl="0" rtl="0"/>
            <a:endParaRPr lang="en-US" sz="1200" b="1" i="1" kern="1200" dirty="0">
              <a:solidFill>
                <a:srgbClr val="0070C0"/>
              </a:solidFill>
              <a:effectLst/>
              <a:latin typeface="+mn-lt"/>
              <a:ea typeface="+mn-ea"/>
              <a:cs typeface="+mn-cs"/>
            </a:endParaRPr>
          </a:p>
          <a:p>
            <a:pPr lvl="0" rtl="0"/>
            <a:r>
              <a:rPr lang="fr" sz="1200" b="1" i="1" kern="1200" dirty="0">
                <a:solidFill>
                  <a:srgbClr val="0070C0"/>
                </a:solidFill>
                <a:effectLst/>
                <a:latin typeface="+mn-lt"/>
                <a:ea typeface="+mn-ea"/>
                <a:cs typeface="+mn-cs"/>
              </a:rPr>
              <a:t>Conception :</a:t>
            </a:r>
            <a:r>
              <a:rPr lang="fr" sz="1200" i="1" kern="1200" dirty="0">
                <a:solidFill>
                  <a:srgbClr val="0070C0"/>
                </a:solidFill>
                <a:effectLst/>
                <a:latin typeface="+mn-lt"/>
                <a:ea typeface="+mn-ea"/>
                <a:cs typeface="+mn-cs"/>
              </a:rPr>
              <a:t> Élaborer les bonnes questions est le point de départ. L’objectif est de rédiger des questions susceptibles de faire ressortir des problèmes qui sont à la fois importants pour les personnes concernées et susceptibles d’être traitées par des agences – pour la LLA, le CHS a fourni le cadre pour l’élaboration de 10 questions.</a:t>
            </a:r>
            <a:endParaRPr lang="en-US" sz="1200" b="1" i="1" kern="1200" dirty="0">
              <a:solidFill>
                <a:srgbClr val="0070C0"/>
              </a:solidFill>
              <a:effectLst/>
              <a:latin typeface="+mn-lt"/>
              <a:ea typeface="+mn-ea"/>
              <a:cs typeface="+mn-cs"/>
            </a:endParaRPr>
          </a:p>
          <a:p>
            <a:pPr lvl="0" rtl="0"/>
            <a:r>
              <a:rPr lang="fr" sz="1200" b="1" i="1" kern="1200" dirty="0">
                <a:solidFill>
                  <a:srgbClr val="0070C0"/>
                </a:solidFill>
                <a:effectLst/>
                <a:latin typeface="+mn-lt"/>
                <a:ea typeface="+mn-ea"/>
                <a:cs typeface="+mn-cs"/>
              </a:rPr>
              <a:t>Collecte de données :</a:t>
            </a:r>
            <a:r>
              <a:rPr lang="fr" sz="1200" i="1" kern="1200" dirty="0">
                <a:solidFill>
                  <a:srgbClr val="0070C0"/>
                </a:solidFill>
                <a:effectLst/>
                <a:latin typeface="+mn-lt"/>
                <a:ea typeface="+mn-ea"/>
                <a:cs typeface="+mn-cs"/>
              </a:rPr>
              <a:t> L'approche LLA pose peu de questions, mais les pose fréquemment. Le but est de poser quatre séries de questions dans chacun des quatre pays et de les poser tous les 1 à 2 mois. Des enquêteurs indépendants ont été embauchés pour entreprendre la collecte de données.</a:t>
            </a:r>
            <a:endParaRPr lang="en-US" sz="1200" b="1" i="1" kern="1200" dirty="0">
              <a:solidFill>
                <a:srgbClr val="0070C0"/>
              </a:solidFill>
              <a:effectLst/>
              <a:latin typeface="+mn-lt"/>
              <a:ea typeface="+mn-ea"/>
              <a:cs typeface="+mn-cs"/>
            </a:endParaRPr>
          </a:p>
          <a:p>
            <a:pPr lvl="0" rtl="0"/>
            <a:r>
              <a:rPr lang="fr" sz="1200" b="1" i="1" kern="1200" dirty="0">
                <a:solidFill>
                  <a:srgbClr val="0070C0"/>
                </a:solidFill>
                <a:effectLst/>
                <a:latin typeface="+mn-lt"/>
                <a:ea typeface="+mn-ea"/>
                <a:cs typeface="+mn-cs"/>
              </a:rPr>
              <a:t>Analyse :</a:t>
            </a:r>
            <a:r>
              <a:rPr lang="fr" sz="1200" i="1" kern="1200" dirty="0">
                <a:solidFill>
                  <a:srgbClr val="0070C0"/>
                </a:solidFill>
                <a:effectLst/>
                <a:latin typeface="+mn-lt"/>
                <a:ea typeface="+mn-ea"/>
                <a:cs typeface="+mn-cs"/>
              </a:rPr>
              <a:t> L'étape suivante consiste à donner un sens aux données collectées et à les présenter de manière claire, simple et visuellement attrayante afin que les organismes puissent comprendre et suivre les messages qui en ressortent. GT décompose et analyse les données, les compare aux conclusions d’autres sources et produit un bref </a:t>
            </a:r>
          </a:p>
          <a:p>
            <a:pPr lvl="0" rtl="0"/>
            <a:r>
              <a:rPr lang="fr" sz="1200" i="1" kern="1200" dirty="0">
                <a:solidFill>
                  <a:srgbClr val="0070C0"/>
                </a:solidFill>
                <a:effectLst/>
                <a:latin typeface="+mn-lt"/>
                <a:ea typeface="+mn-ea"/>
                <a:cs typeface="+mn-cs"/>
              </a:rPr>
              <a:t>rapport ainsi que des recommandations.</a:t>
            </a:r>
            <a:endParaRPr lang="en-US" sz="1200" b="1" i="1" kern="1200" dirty="0">
              <a:solidFill>
                <a:srgbClr val="0070C0"/>
              </a:solidFill>
              <a:effectLst/>
              <a:latin typeface="+mn-lt"/>
              <a:ea typeface="+mn-ea"/>
              <a:cs typeface="+mn-cs"/>
            </a:endParaRPr>
          </a:p>
          <a:p>
            <a:pPr lvl="0" rtl="0"/>
            <a:r>
              <a:rPr lang="fr" sz="1200" b="1" i="1" kern="1200" dirty="0">
                <a:solidFill>
                  <a:srgbClr val="0070C0"/>
                </a:solidFill>
                <a:effectLst/>
                <a:latin typeface="+mn-lt"/>
                <a:ea typeface="+mn-ea"/>
                <a:cs typeface="+mn-cs"/>
              </a:rPr>
              <a:t>Dialogue :</a:t>
            </a:r>
            <a:r>
              <a:rPr lang="fr" sz="1200" i="1" kern="1200" dirty="0">
                <a:solidFill>
                  <a:srgbClr val="0070C0"/>
                </a:solidFill>
                <a:effectLst/>
                <a:latin typeface="+mn-lt"/>
                <a:ea typeface="+mn-ea"/>
                <a:cs typeface="+mn-cs"/>
              </a:rPr>
              <a:t> Une fois que les agences ont reçu le rapport, le personnel de GT aide les utilisateurs à comprendre les données et à réfléchir avec eux sur la manière d’agir. En outre, nous pouvons donner des conseils sur la diffusion des résultats des réactions et des actions de suivi planifiées aux communautés concernées au sens large afin qu'elles se rendent compte que leurs rétroactions sont considérées comme importantes et prises au sérieux. </a:t>
            </a:r>
            <a:endParaRPr lang="en-US" sz="1200" b="1" i="1" kern="1200" dirty="0">
              <a:solidFill>
                <a:srgbClr val="0070C0"/>
              </a:solidFill>
              <a:effectLst/>
              <a:latin typeface="+mn-lt"/>
              <a:ea typeface="+mn-ea"/>
              <a:cs typeface="+mn-cs"/>
            </a:endParaRPr>
          </a:p>
          <a:p>
            <a:pPr lvl="0" rtl="0"/>
            <a:r>
              <a:rPr lang="fr" sz="1200" b="1" i="1" kern="1200" dirty="0">
                <a:solidFill>
                  <a:srgbClr val="0070C0"/>
                </a:solidFill>
                <a:effectLst/>
                <a:latin typeface="+mn-lt"/>
                <a:ea typeface="+mn-ea"/>
                <a:cs typeface="+mn-cs"/>
              </a:rPr>
              <a:t>Corrections du cours :</a:t>
            </a:r>
            <a:r>
              <a:rPr lang="fr" sz="1200" i="1" kern="1200" dirty="0">
                <a:solidFill>
                  <a:srgbClr val="0070C0"/>
                </a:solidFill>
                <a:effectLst/>
                <a:latin typeface="+mn-lt"/>
                <a:ea typeface="+mn-ea"/>
                <a:cs typeface="+mn-cs"/>
              </a:rPr>
              <a:t> La dernière étape consiste pour les agences à adapter leurs programmes afin de prendre en compte les retours d’information, lorsque cela est réalisable et pertinent. Les retours d’information aident souvent les équipes à réfléchir sur la manière de traiter les obstacles persistants et à formuler de nouvelles approches. Une fois que les changements sont intégrés – ou même dans certains cas avant – le cycle recommence.</a:t>
            </a:r>
            <a:endParaRPr lang="en-GB" sz="1200" i="1" kern="1200" dirty="0">
              <a:solidFill>
                <a:srgbClr val="0070C0"/>
              </a:solidFill>
              <a:effectLst/>
              <a:latin typeface="+mn-lt"/>
              <a:ea typeface="+mn-ea"/>
              <a:cs typeface="+mn-cs"/>
            </a:endParaRPr>
          </a:p>
        </p:txBody>
      </p:sp>
      <p:sp>
        <p:nvSpPr>
          <p:cNvPr id="4" name="Slide Number Placeholder 3"/>
          <p:cNvSpPr>
            <a:spLocks noGrp="1"/>
          </p:cNvSpPr>
          <p:nvPr>
            <p:ph type="sldNum" sz="quarter" idx="10"/>
          </p:nvPr>
        </p:nvSpPr>
        <p:spPr/>
        <p:txBody>
          <a:bodyPr rtlCol="0"/>
          <a:lstStyle/>
          <a:p>
            <a:pPr rtl="0"/>
            <a:fld id="{7B69C0BB-9E45-4711-B12C-8B943A02714B}" type="slidenum">
              <a:rPr lang="da-DK" smtClean="0"/>
              <a:pPr rtl="0"/>
              <a:t>36</a:t>
            </a:fld>
            <a:endParaRPr lang="da-DK"/>
          </a:p>
        </p:txBody>
      </p:sp>
    </p:spTree>
    <p:extLst>
      <p:ext uri="{BB962C8B-B14F-4D97-AF65-F5344CB8AC3E}">
        <p14:creationId xmlns:p14="http://schemas.microsoft.com/office/powerpoint/2010/main" val="1343797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lnSpcReduction="10000"/>
          </a:bodyPr>
          <a:lstStyle/>
          <a:p>
            <a:pPr lvl="0" rtl="0"/>
            <a:r>
              <a:rPr lang="fr" sz="1200" kern="1200" dirty="0">
                <a:solidFill>
                  <a:schemeClr val="tx1"/>
                </a:solidFill>
                <a:latin typeface="+mn-lt"/>
                <a:ea typeface="+mn-ea"/>
                <a:cs typeface="+mn-cs"/>
              </a:rPr>
              <a:t>Faites remarquer que « l'évaluation » s’est centrée sur la mesure de la performance et sur le « jugement » et qu'elle a malheureusement réduit l'espace pour un APPRENTISSAGE réel. Nous devons recréer cet espace crucial !!!</a:t>
            </a:r>
          </a:p>
          <a:p>
            <a:pPr lvl="0" rtl="0"/>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Au cours de cette phase, il est possible de réfléchir avec les groupes d’entraide et d’améliorer l’approche</a:t>
            </a:r>
            <a:endParaRPr lang="en-US" sz="1200" kern="1200" dirty="0">
              <a:solidFill>
                <a:schemeClr val="tx1"/>
              </a:solidFill>
              <a:latin typeface="+mn-lt"/>
              <a:ea typeface="+mn-ea"/>
              <a:cs typeface="+mn-cs"/>
            </a:endParaRPr>
          </a:p>
          <a:p>
            <a:pPr rtl="0"/>
            <a:endParaRPr lang="en-NZ"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L'apprentissage par l'expérience, c'est apprendre par la pratique. C'est la façon la plus courante d'apprendre. Vous soutenez ce que les gens pensent malgré le processus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Présenter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Donc ? Les faits, ce qui s'est passé, ce qui s'est bien passé, ce qui s’est mal passé</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Et donc ? Quelles sont les implications, la raison, l’enseignement de cela</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Et maintenant ? Nous posons à peine cette question ! Nouvelles façons de faire, nouveaux projets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À grande échelle, il est difficile de le faire avec tous les groupes, mais cela peut être réalisé auprès des OC locales. Cependant, vous pouvez suggérer de regrouper les groupes d'entraide et d'apprendre les uns des autres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Une autre option pour apprendre est de discuter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Où vous étiez</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Où vous êtes maintenant</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Où vous voulez aller</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Ce qui doit être fait</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Comment saurez-vous que vous y êtes arrivé</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3</a:t>
            </a:fld>
            <a:endParaRPr lang="en-GB"/>
          </a:p>
        </p:txBody>
      </p:sp>
    </p:spTree>
    <p:extLst>
      <p:ext uri="{BB962C8B-B14F-4D97-AF65-F5344CB8AC3E}">
        <p14:creationId xmlns:p14="http://schemas.microsoft.com/office/powerpoint/2010/main" val="345416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dirty="0"/>
              <a:t>Nous utilisons ici un raccourci, en utilisant le terme « mauvais » pour désigner le pire scénario de perte réelle, de mauvaise utilisation ou de détournement de fonds, ou encore lorsqu’ils provoquent un conflit ou des divisions. Mais si les choses se déroulent différemment par rapport au plan initial, nous ne disons pas que cela est nécessairement mauvais. En fait, cela peut souvent être une amélioration, car le groupe s’est adapté en temps réel aux nouvelles opportunités et contraintes et a cherché de meilleures solutions. </a:t>
            </a:r>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6</a:t>
            </a:fld>
            <a:endParaRPr lang="en-GB"/>
          </a:p>
        </p:txBody>
      </p:sp>
    </p:spTree>
    <p:extLst>
      <p:ext uri="{BB962C8B-B14F-4D97-AF65-F5344CB8AC3E}">
        <p14:creationId xmlns:p14="http://schemas.microsoft.com/office/powerpoint/2010/main" val="1737684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7</a:t>
            </a:fld>
            <a:endParaRPr lang="en-GB"/>
          </a:p>
        </p:txBody>
      </p:sp>
    </p:spTree>
    <p:extLst>
      <p:ext uri="{BB962C8B-B14F-4D97-AF65-F5344CB8AC3E}">
        <p14:creationId xmlns:p14="http://schemas.microsoft.com/office/powerpoint/2010/main" val="3704075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sz="1200" u="sng" kern="1200" dirty="0">
                <a:solidFill>
                  <a:schemeClr val="tx1"/>
                </a:solidFill>
                <a:latin typeface="+mn-lt"/>
                <a:ea typeface="+mn-ea"/>
                <a:cs typeface="+mn-cs"/>
              </a:rPr>
              <a:t>quand les choses se passent mal</a:t>
            </a:r>
            <a:endParaRPr lang="en-US" sz="1200" kern="1200" dirty="0">
              <a:solidFill>
                <a:schemeClr val="tx1"/>
              </a:solidFill>
              <a:latin typeface="+mn-lt"/>
              <a:ea typeface="+mn-ea"/>
              <a:cs typeface="+mn-cs"/>
            </a:endParaRPr>
          </a:p>
          <a:p>
            <a:pPr rtl="0"/>
            <a:endParaRPr lang="en-NZ"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Présenter la diapositive avec un exemple</a:t>
            </a:r>
            <a:endParaRPr lang="en-US" sz="1200" kern="1200" dirty="0">
              <a:solidFill>
                <a:schemeClr val="tx1"/>
              </a:solidFill>
              <a:latin typeface="+mn-lt"/>
              <a:ea typeface="+mn-ea"/>
              <a:cs typeface="+mn-cs"/>
            </a:endParaRPr>
          </a:p>
          <a:p>
            <a:pPr rtl="0"/>
            <a:r>
              <a:rPr lang="fr" sz="1200" kern="1200" dirty="0">
                <a:solidFill>
                  <a:schemeClr val="tx1"/>
                </a:solidFill>
                <a:latin typeface="+mn-lt"/>
                <a:ea typeface="+mn-ea"/>
                <a:cs typeface="+mn-cs"/>
              </a:rPr>
              <a:t>Travail de groupe : 4 nouveaux groupes. Il pourrait être intéressant d’avoir un groupe d’ONGI et un autre d’ONGN</a:t>
            </a:r>
            <a:endParaRPr lang="en-US" sz="1200" kern="1200" dirty="0">
              <a:solidFill>
                <a:schemeClr val="tx1"/>
              </a:solidFill>
              <a:latin typeface="+mn-lt"/>
              <a:ea typeface="+mn-ea"/>
              <a:cs typeface="+mn-cs"/>
            </a:endParaRPr>
          </a:p>
          <a:p>
            <a:pPr rtl="0"/>
            <a:r>
              <a:rPr lang="fr"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Présentez les scénarios. Un scénario par groupe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Faites-les parler de ce qu'ils devraient faire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Rétroaction des groupes et discussion en plénière. Quelques points à souligner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Vous pouvez choisir seulement 1-2 groupes si le temps est limité</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Discutez de la relation avec les donateurs = Les donateurs veulent savoir que tout est sous contrôle. Tenez-les informés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Nécessité de discuter avec le responsable financier de l’ONGI et de décider du financement des politiques en cas d'échec (x % acceptable) ; comme la contingence dans les propositions et le système/les accords financiers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Autorisez les groupes à utiliser ce qu'ils utiliseraient normalement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 plus important est de prendre du recul et de permettre à la communauté de le résoudre. La plupart du temps, ils sauront comment s'y prendre et trouver une solution.</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Autorisez la mise en place de ce processus local</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Vous pouvez avoir cette conversation au préalable avec des partenaires et des groupes locaux</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10</a:t>
            </a:fld>
            <a:endParaRPr lang="en-GB"/>
          </a:p>
        </p:txBody>
      </p:sp>
    </p:spTree>
    <p:extLst>
      <p:ext uri="{BB962C8B-B14F-4D97-AF65-F5344CB8AC3E}">
        <p14:creationId xmlns:p14="http://schemas.microsoft.com/office/powerpoint/2010/main" val="2936998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en-US" b="1" dirty="0"/>
              <a:t>A</a:t>
            </a:r>
            <a:r>
              <a:rPr lang="fr" b="1" dirty="0"/>
              <a:t>nalyse, gestion de l’Information, mobilisation et systèmes d’apprentissage au niveau communautaire</a:t>
            </a:r>
          </a:p>
          <a:p>
            <a:pPr marL="0" lvl="0" indent="0" rtl="0">
              <a:lnSpc>
                <a:spcPct val="110000"/>
              </a:lnSpc>
              <a:spcBef>
                <a:spcPts val="0"/>
              </a:spcBef>
              <a:buFont typeface="Arial" pitchFamily="34" charset="0"/>
              <a:buChar char="•"/>
            </a:pPr>
            <a:r>
              <a:rPr lang="fr" sz="1200" dirty="0"/>
              <a:t>      Support aux communautés pour </a:t>
            </a:r>
            <a:r>
              <a:rPr lang="fr" sz="1200" i="0" dirty="0"/>
              <a:t>initier</a:t>
            </a:r>
            <a:r>
              <a:rPr lang="fr" sz="1200" dirty="0"/>
              <a:t> </a:t>
            </a:r>
            <a:r>
              <a:rPr lang="fr" sz="1000" dirty="0"/>
              <a:t>promptement</a:t>
            </a:r>
            <a:r>
              <a:rPr lang="fr" sz="1200" dirty="0"/>
              <a:t> (et soutenir) leur propre analyse rapide de</a:t>
            </a:r>
            <a:r>
              <a:rPr lang="fr" sz="1200" baseline="0" dirty="0"/>
              <a:t> la </a:t>
            </a:r>
            <a:r>
              <a:rPr lang="fr" sz="1200" dirty="0"/>
              <a:t>situation et enquête appréciative</a:t>
            </a:r>
          </a:p>
          <a:p>
            <a:pPr marL="293688" indent="-293688" rtl="0">
              <a:buFont typeface="Arial" pitchFamily="34" charset="0"/>
              <a:buChar char="•"/>
            </a:pPr>
            <a:r>
              <a:rPr lang="fr" sz="1200" dirty="0"/>
              <a:t>Génération</a:t>
            </a:r>
            <a:r>
              <a:rPr lang="fr" sz="1200" baseline="0" dirty="0"/>
              <a:t> </a:t>
            </a:r>
            <a:r>
              <a:rPr lang="fr" sz="1200" dirty="0"/>
              <a:t> de nouvelles ou de plus grandes initiatives</a:t>
            </a:r>
            <a:endParaRPr lang="en-GB" sz="1200" dirty="0"/>
          </a:p>
          <a:p>
            <a:pPr marL="293688" indent="-293688" rtl="0">
              <a:buFont typeface="Arial" pitchFamily="34" charset="0"/>
              <a:buChar char="•"/>
            </a:pPr>
            <a:r>
              <a:rPr lang="fr" sz="1200" dirty="0"/>
              <a:t>Apprentissage à partir des réponses immédiates</a:t>
            </a:r>
          </a:p>
          <a:p>
            <a:pPr marL="293688" indent="-293688" rtl="0">
              <a:buFont typeface="Arial" pitchFamily="34" charset="0"/>
              <a:buChar char="•"/>
            </a:pPr>
            <a:r>
              <a:rPr lang="fr" sz="1200" dirty="0"/>
              <a:t>Analyse des lacunes</a:t>
            </a:r>
          </a:p>
          <a:p>
            <a:pPr marL="293688" indent="-293688" rtl="0">
              <a:buFont typeface="Arial" pitchFamily="34" charset="0"/>
              <a:buChar char="•"/>
            </a:pPr>
            <a:r>
              <a:rPr lang="fr" sz="1200" dirty="0"/>
              <a:t>Problèmes de pouvoir</a:t>
            </a:r>
            <a:r>
              <a:rPr lang="fr" sz="1200" baseline="0" dirty="0"/>
              <a:t> (autorité)</a:t>
            </a:r>
            <a:r>
              <a:rPr lang="fr" sz="1200" dirty="0"/>
              <a:t> et relationnels, systèmes de redevabilité</a:t>
            </a:r>
          </a:p>
          <a:p>
            <a:pPr marL="293688" indent="-293688" rtl="0">
              <a:buFont typeface="Arial" pitchFamily="34" charset="0"/>
              <a:buChar char="•"/>
            </a:pPr>
            <a:r>
              <a:rPr lang="fr" sz="1200" dirty="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rtl="0"/>
              <a:t>11</a:t>
            </a:fld>
            <a:endParaRPr lang="en-GB"/>
          </a:p>
        </p:txBody>
      </p:sp>
    </p:spTree>
    <p:extLst>
      <p:ext uri="{BB962C8B-B14F-4D97-AF65-F5344CB8AC3E}">
        <p14:creationId xmlns:p14="http://schemas.microsoft.com/office/powerpoint/2010/main" val="4007768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eaLnBrk="1" hangingPunct="1">
              <a:spcBef>
                <a:spcPct val="0"/>
              </a:spcBef>
            </a:pPr>
            <a:r>
              <a:rPr lang="fr" b="1" dirty="0"/>
              <a:t>Observez le CHS 3</a:t>
            </a:r>
          </a:p>
          <a:p>
            <a:pPr rtl="0" eaLnBrk="1" hangingPunct="1">
              <a:spcBef>
                <a:spcPct val="0"/>
              </a:spcBef>
            </a:pPr>
            <a:endParaRPr lang="en-GB" altLang="fr-FR" b="1" dirty="0"/>
          </a:p>
          <a:p>
            <a:pPr rtl="0" eaLnBrk="1" hangingPunct="1">
              <a:spcBef>
                <a:spcPct val="0"/>
              </a:spcBef>
            </a:pPr>
            <a:r>
              <a:rPr lang="fr" b="1" dirty="0"/>
              <a:t>Notre premier point est que, en transférant</a:t>
            </a:r>
            <a:r>
              <a:rPr lang="fr" b="1" baseline="0" dirty="0"/>
              <a:t> </a:t>
            </a:r>
            <a:r>
              <a:rPr lang="fr" b="1" dirty="0"/>
              <a:t>le processus</a:t>
            </a:r>
            <a:r>
              <a:rPr lang="fr" b="1" baseline="0" dirty="0"/>
              <a:t> à</a:t>
            </a:r>
            <a:r>
              <a:rPr lang="fr" b="1" dirty="0"/>
              <a:t> des groupes communautaires (par exemple, par le biais du PALC et de micro-subventions), nous permettons aux communautés de renforcer leurs capacités,</a:t>
            </a:r>
            <a:r>
              <a:rPr lang="fr" b="1" baseline="0" dirty="0"/>
              <a:t> </a:t>
            </a:r>
            <a:r>
              <a:rPr lang="fr" b="1" dirty="0"/>
              <a:t>de faire et d’apprendre par la pratique.  Nous évitons également les effets négatifs de </a:t>
            </a:r>
            <a:endParaRPr lang="en-GB" altLang="fr-FR" b="1" dirty="0"/>
          </a:p>
          <a:p>
            <a:pPr rtl="0" eaLnBrk="1" hangingPunct="1">
              <a:spcBef>
                <a:spcPct val="0"/>
              </a:spcBef>
            </a:pPr>
            <a:endParaRPr lang="en-GB" altLang="fr-FR" b="1" dirty="0"/>
          </a:p>
          <a:p>
            <a:pPr rtl="0" eaLnBrk="1" hangingPunct="1">
              <a:spcBef>
                <a:spcPct val="0"/>
              </a:spcBef>
            </a:pPr>
            <a:endParaRPr lang="en-GB" altLang="fr-FR" b="1"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rtl="0" eaLnBrk="1" hangingPunct="1">
              <a:spcBef>
                <a:spcPct val="0"/>
              </a:spcBef>
            </a:pPr>
            <a:fld id="{13CAFF7E-EAE9-422E-9BAB-7830FFDCD702}" type="slidenum">
              <a:rPr lang="en-GB" altLang="fr-FR"/>
              <a:pPr rtl="0" eaLnBrk="1" hangingPunct="1">
                <a:spcBef>
                  <a:spcPct val="0"/>
                </a:spcBef>
              </a:pPr>
              <a:t>12</a:t>
            </a:fld>
            <a:endParaRPr lang="en-GB" altLang="fr-FR"/>
          </a:p>
        </p:txBody>
      </p:sp>
    </p:spTree>
    <p:extLst>
      <p:ext uri="{BB962C8B-B14F-4D97-AF65-F5344CB8AC3E}">
        <p14:creationId xmlns:p14="http://schemas.microsoft.com/office/powerpoint/2010/main" val="3079421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Présentez la diapositive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Comment cela est-il</a:t>
            </a:r>
            <a:r>
              <a:rPr lang="fr" sz="1200" kern="1200" baseline="0" dirty="0">
                <a:solidFill>
                  <a:schemeClr val="tx1"/>
                </a:solidFill>
                <a:latin typeface="+mn-lt"/>
                <a:ea typeface="+mn-ea"/>
                <a:cs typeface="+mn-cs"/>
              </a:rPr>
              <a:t> faisable</a:t>
            </a:r>
            <a:r>
              <a:rPr lang="fr" sz="1200" kern="1200" dirty="0">
                <a:solidFill>
                  <a:schemeClr val="tx1"/>
                </a:solidFill>
                <a:latin typeface="+mn-lt"/>
                <a:ea typeface="+mn-ea"/>
                <a:cs typeface="+mn-cs"/>
              </a:rPr>
              <a:t> à grande échelle et rapidement ? Tout en restant focalisé sur la demande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Deux mécanismes à mettre en priorité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Bénévoles PALC : à partir de la liste de contrôle pour la formation, un point concerne les compétences supplémentaires requises</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Proposition de micro-subvention : une question concerne les manques de compétences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13</a:t>
            </a:fld>
            <a:endParaRPr lang="en-GB"/>
          </a:p>
        </p:txBody>
      </p:sp>
    </p:spTree>
    <p:extLst>
      <p:ext uri="{BB962C8B-B14F-4D97-AF65-F5344CB8AC3E}">
        <p14:creationId xmlns:p14="http://schemas.microsoft.com/office/powerpoint/2010/main" val="4218791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p:cNvSpPr>
            <a:spLocks noGrp="1"/>
          </p:cNvSpPr>
          <p:nvPr>
            <p:ph type="dt" sz="half" idx="10"/>
          </p:nvPr>
        </p:nvSpPr>
        <p:spPr/>
        <p:txBody>
          <a:bodyPr rtlCol="0"/>
          <a:lstStyle/>
          <a:p>
            <a:pPr rtl="0"/>
            <a:r>
              <a:rPr lang="en-US"/>
              <a:t>11/21/2018</a:t>
            </a:r>
          </a:p>
        </p:txBody>
      </p:sp>
      <p:sp>
        <p:nvSpPr>
          <p:cNvPr id="8" name="Footer Placeholder 7"/>
          <p:cNvSpPr>
            <a:spLocks noGrp="1"/>
          </p:cNvSpPr>
          <p:nvPr>
            <p:ph type="ftr" sz="quarter" idx="11"/>
          </p:nvPr>
        </p:nvSpPr>
        <p:spPr/>
        <p:txBody>
          <a:bodyPr rtlCol="0"/>
          <a:lstStyle/>
          <a:p>
            <a:pPr rtl="0"/>
            <a:endParaRPr lang="en-US"/>
          </a:p>
        </p:txBody>
      </p:sp>
      <p:sp>
        <p:nvSpPr>
          <p:cNvPr id="9" name="Slide Number Placeholder 8"/>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Date Placeholder 2"/>
          <p:cNvSpPr>
            <a:spLocks noGrp="1"/>
          </p:cNvSpPr>
          <p:nvPr>
            <p:ph type="dt" sz="half" idx="10"/>
          </p:nvPr>
        </p:nvSpPr>
        <p:spPr/>
        <p:txBody>
          <a:bodyPr rtlCol="0"/>
          <a:lstStyle/>
          <a:p>
            <a:pPr rtl="0"/>
            <a:r>
              <a:rPr lang="en-US"/>
              <a:t>11/21/2018</a:t>
            </a:r>
          </a:p>
        </p:txBody>
      </p:sp>
      <p:sp>
        <p:nvSpPr>
          <p:cNvPr id="4" name="Footer Placeholder 3"/>
          <p:cNvSpPr>
            <a:spLocks noGrp="1"/>
          </p:cNvSpPr>
          <p:nvPr>
            <p:ph type="ftr" sz="quarter" idx="11"/>
          </p:nvPr>
        </p:nvSpPr>
        <p:spPr/>
        <p:txBody>
          <a:bodyPr rtlCol="0"/>
          <a:lstStyle/>
          <a:p>
            <a:pPr rtl="0"/>
            <a:endParaRPr lang="en-US"/>
          </a:p>
        </p:txBody>
      </p:sp>
      <p:sp>
        <p:nvSpPr>
          <p:cNvPr id="5" name="Slide Number Placeholder 4"/>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US"/>
              <a:t>11/21/2018</a:t>
            </a:r>
          </a:p>
        </p:txBody>
      </p:sp>
      <p:sp>
        <p:nvSpPr>
          <p:cNvPr id="3" name="Footer Placeholder 2"/>
          <p:cNvSpPr>
            <a:spLocks noGrp="1"/>
          </p:cNvSpPr>
          <p:nvPr>
            <p:ph type="ftr" sz="quarter" idx="11"/>
          </p:nvPr>
        </p:nvSpPr>
        <p:spPr/>
        <p:txBody>
          <a:bodyPr rtlCol="0"/>
          <a:lstStyle/>
          <a:p>
            <a:pPr rtl="0"/>
            <a:endParaRPr lang="en-US"/>
          </a:p>
        </p:txBody>
      </p:sp>
      <p:sp>
        <p:nvSpPr>
          <p:cNvPr id="4" name="Slide Number Placeholder 3"/>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US"/>
              <a:t>21/11/2018</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1.jpeg"/><Relationship Id="rId7" Type="http://schemas.openxmlformats.org/officeDocument/2006/relationships/diagramData" Target="../diagrams/data1.xml"/><Relationship Id="rId12" Type="http://schemas.openxmlformats.org/officeDocument/2006/relationships/image" Target="../media/image14.tif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3.jpeg"/><Relationship Id="rId11" Type="http://schemas.microsoft.com/office/2007/relationships/diagramDrawing" Target="../diagrams/drawing1.xml"/><Relationship Id="rId5" Type="http://schemas.openxmlformats.org/officeDocument/2006/relationships/image" Target="cid:607E15BE-0BCA-4C29-94B0-68FF7A18ECEC" TargetMode="External"/><Relationship Id="rId10" Type="http://schemas.openxmlformats.org/officeDocument/2006/relationships/diagramColors" Target="../diagrams/colors1.xml"/><Relationship Id="rId4" Type="http://schemas.openxmlformats.org/officeDocument/2006/relationships/image" Target="../media/image12.png"/><Relationship Id="rId9"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https://www.admittingfailur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hyperlink" Target="http://www.whydev.org/why-ngos-need-to-admit-failur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rtl="0"/>
            <a:br>
              <a:rPr lang="en-US" dirty="0"/>
            </a:br>
            <a:r>
              <a:rPr lang="fr"/>
              <a:t>Jour 4</a:t>
            </a:r>
            <a:endParaRPr lang="en-GB" dirty="0"/>
          </a:p>
        </p:txBody>
      </p:sp>
      <p:sp>
        <p:nvSpPr>
          <p:cNvPr id="3" name="Content Placeholder 2"/>
          <p:cNvSpPr>
            <a:spLocks noGrp="1"/>
          </p:cNvSpPr>
          <p:nvPr>
            <p:ph idx="1"/>
          </p:nvPr>
        </p:nvSpPr>
        <p:spPr>
          <a:xfrm>
            <a:off x="457200" y="1143000"/>
            <a:ext cx="8458200" cy="4983163"/>
          </a:xfrm>
        </p:spPr>
        <p:txBody>
          <a:bodyPr rtlCol="0">
            <a:normAutofit lnSpcReduction="10000"/>
          </a:bodyPr>
          <a:lstStyle/>
          <a:p>
            <a:pPr marL="514350" indent="-514350" rtl="0">
              <a:buNone/>
            </a:pPr>
            <a:endParaRPr lang="en-US" sz="2800" dirty="0"/>
          </a:p>
          <a:p>
            <a:pPr marL="514350" indent="-514350" rtl="0">
              <a:buNone/>
            </a:pPr>
            <a:r>
              <a:rPr lang="fr" sz="2800" dirty="0"/>
              <a:t>Récap. du jour 3</a:t>
            </a:r>
            <a:endParaRPr lang="en-US" sz="2800" dirty="0"/>
          </a:p>
          <a:p>
            <a:pPr marL="514350" indent="-514350" rtl="0">
              <a:buNone/>
            </a:pPr>
            <a:r>
              <a:rPr lang="fr" sz="2800" dirty="0"/>
              <a:t>Module 3 (suite) : Conclure des micro-subventions </a:t>
            </a:r>
          </a:p>
          <a:p>
            <a:pPr marL="514350" indent="-514350" rtl="0">
              <a:buNone/>
            </a:pPr>
            <a:r>
              <a:rPr lang="fr" sz="2800" dirty="0"/>
              <a:t>Module 4 : Renforcement des capacités et formation professionnelle axée sur la demande </a:t>
            </a:r>
          </a:p>
          <a:p>
            <a:pPr marL="514350" indent="-514350" rtl="0">
              <a:buFont typeface="+mj-lt"/>
              <a:buAutoNum type="arabicPeriod"/>
            </a:pPr>
            <a:r>
              <a:rPr lang="fr" sz="2800" dirty="0"/>
              <a:t>Formation professionnelle axée sur la demande</a:t>
            </a:r>
            <a:endParaRPr lang="en-US" sz="2800" dirty="0"/>
          </a:p>
          <a:p>
            <a:pPr marL="514350" indent="-514350" rtl="0">
              <a:buFont typeface="+mj-lt"/>
              <a:buAutoNum type="arabicPeriod"/>
            </a:pPr>
            <a:r>
              <a:rPr lang="fr" sz="2800" dirty="0"/>
              <a:t>Gestion des subventions et DO pour les micro-subventions</a:t>
            </a:r>
          </a:p>
          <a:p>
            <a:pPr marL="514350" indent="-514350" rtl="0">
              <a:buFont typeface="+mj-lt"/>
              <a:buAutoNum type="arabicPeriod"/>
            </a:pPr>
            <a:r>
              <a:rPr lang="fr" sz="2800" dirty="0"/>
              <a:t>Réponse psychosociale et réhabilitation</a:t>
            </a:r>
          </a:p>
          <a:p>
            <a:pPr marL="514350" indent="-514350" rtl="0">
              <a:buFont typeface="+mj-lt"/>
              <a:buAutoNum type="arabicPeriod"/>
            </a:pPr>
            <a:r>
              <a:rPr lang="fr" sz="2800" dirty="0"/>
              <a:t>Outil de planification de la transformation des conflits pour un groupe communautaire </a:t>
            </a:r>
          </a:p>
          <a:p>
            <a:pPr marL="514350" indent="-514350" rtl="0">
              <a:buAutoNum type="arabicPeriod" startAt="6"/>
            </a:pP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rtlCol="0">
            <a:normAutofit fontScale="62500" lnSpcReduction="20000"/>
          </a:bodyPr>
          <a:lstStyle/>
          <a:p>
            <a:pPr rtl="0">
              <a:buNone/>
            </a:pPr>
            <a:r>
              <a:rPr lang="fr" sz="3400" dirty="0"/>
              <a:t>1) Vous accordez une micro-subvention de 1 500 000 dollars à une organisation communautaire locale, fiable, qui répare une école sinistrée et fournit du matériel pédagogique. Lorsque vous obtenez le rapport final, vous constatez que la facture principale de ciment paraît suspecte et lorsque vous visitez l’école, il semble que les réparations n’aient pas été effectuées de façon appropriée. Vous menez l’enquête et vous découvrez que l’un des membres du comité de gestion de l’organisation communautaire a tenté de falsifier les comptes, empochant 400 000 dollars qu’il a utilisés pour le traitement de son enfant malade. Que faites-vous ? </a:t>
            </a:r>
            <a:endParaRPr lang="en-US" sz="3400" dirty="0"/>
          </a:p>
          <a:p>
            <a:pPr rtl="0">
              <a:buNone/>
            </a:pPr>
            <a:r>
              <a:rPr lang="fr" sz="3400" dirty="0"/>
              <a:t>2) Vous accordez une subvention de 2 000 000 dollars à un groupe qui lance un projet d’élevage de poulets, de pisciculture et d’horticulture pour assurer la subsistance d’un grand nombre de réfugiés. Mais au bout d’une semaine, vous apprenez que l’un des membres du comité de gestion s’est enfui en emportant 1 500 000 dollars et que personne ne sait où il se trouve. Que faites-vous ?</a:t>
            </a:r>
            <a:endParaRPr lang="en-US" sz="3400" dirty="0"/>
          </a:p>
          <a:p>
            <a:pPr rtl="0">
              <a:buNone/>
            </a:pPr>
            <a:r>
              <a:rPr lang="fr" sz="3400" dirty="0"/>
              <a:t>3) Vous accordez une subvention de 1 000 000 dollars à un groupe de jeunes au sein d’un camp de déplacés internes pour ouvrir un club et fournir des équipements de sport. Cependant, vous apprenez bientôt qu’il y a des jeunes dans le camp qui ne font pas partie du groupe et qui sont contrariés de ne pas être inclus, alors cela entraîne de vives tensions. Que faites-vous ?</a:t>
            </a:r>
            <a:endParaRPr lang="en-US" sz="3400" dirty="0"/>
          </a:p>
          <a:p>
            <a:pPr rtl="0"/>
            <a:endParaRPr lang="en-US" dirty="0"/>
          </a:p>
        </p:txBody>
      </p:sp>
      <p:pic>
        <p:nvPicPr>
          <p:cNvPr id="4" name="Graphic 3" descr="Boardroom">
            <a:extLst>
              <a:ext uri="{FF2B5EF4-FFF2-40B4-BE49-F238E27FC236}">
                <a16:creationId xmlns:a16="http://schemas.microsoft.com/office/drawing/2014/main" id="{D1770B5D-A3A7-4EEA-BDDD-8D63231DF8E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668304" y="4690557"/>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lstStyle/>
          <a:p>
            <a:pPr algn="ctr">
              <a:buNone/>
            </a:pPr>
            <a:r>
              <a:rPr lang="fr" dirty="0"/>
              <a:t>          Une pratique émergente des RMC</a:t>
            </a:r>
            <a:endParaRPr lang="en-GB" dirty="0"/>
          </a:p>
        </p:txBody>
      </p:sp>
      <p:sp>
        <p:nvSpPr>
          <p:cNvPr id="8" name="TextBox 7"/>
          <p:cNvSpPr txBox="1"/>
          <p:nvPr/>
        </p:nvSpPr>
        <p:spPr>
          <a:xfrm>
            <a:off x="6477000" y="1144950"/>
            <a:ext cx="2057400" cy="2785378"/>
          </a:xfrm>
          <a:prstGeom prst="rect">
            <a:avLst/>
          </a:prstGeom>
          <a:noFill/>
        </p:spPr>
        <p:txBody>
          <a:bodyPr wrap="square" rtlCol="0">
            <a:spAutoFit/>
          </a:bodyPr>
          <a:lstStyle/>
          <a:p>
            <a:pPr lvl="0" algn="ctr"/>
            <a:r>
              <a:rPr lang="fr-FR" sz="1600" dirty="0"/>
              <a:t>Mise à disposition rapide de compétences pertinentes à l’urgence </a:t>
            </a:r>
          </a:p>
          <a:p>
            <a:pPr lvl="0" algn="ctr"/>
            <a:r>
              <a:rPr lang="fr" sz="1500" dirty="0"/>
              <a:t>- technique et gestion adaptées au contexte</a:t>
            </a:r>
          </a:p>
          <a:p>
            <a:pPr marL="65088" lvl="0" indent="-65088" algn="ctr" rtl="0">
              <a:spcAft>
                <a:spcPts val="600"/>
              </a:spcAft>
              <a:buNone/>
            </a:pPr>
            <a:r>
              <a:rPr lang="fr" sz="1500" dirty="0"/>
              <a:t>- intervention psycho-sociale</a:t>
            </a:r>
          </a:p>
          <a:p>
            <a:pPr marL="114300" lvl="0" indent="-114300" algn="ctr" rtl="0">
              <a:spcAft>
                <a:spcPts val="600"/>
              </a:spcAft>
              <a:buNone/>
            </a:pPr>
            <a:r>
              <a:rPr lang="fr" sz="1500" dirty="0"/>
              <a:t>- analyse et résolution de conflit</a:t>
            </a:r>
          </a:p>
        </p:txBody>
      </p:sp>
      <p:sp>
        <p:nvSpPr>
          <p:cNvPr id="9" name="TextBox 8"/>
          <p:cNvSpPr txBox="1"/>
          <p:nvPr/>
        </p:nvSpPr>
        <p:spPr>
          <a:xfrm>
            <a:off x="3381466" y="5418217"/>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781800" y="4953000"/>
            <a:ext cx="1752600" cy="1015663"/>
          </a:xfrm>
          <a:prstGeom prst="rect">
            <a:avLst/>
          </a:prstGeom>
          <a:noFill/>
        </p:spPr>
        <p:txBody>
          <a:bodyPr wrap="square" rtlCol="0">
            <a:spAutoFit/>
          </a:bodyPr>
          <a:lstStyle/>
          <a:p>
            <a:pPr algn="ctr" rtl="0"/>
            <a:r>
              <a:rPr lang="fr" sz="1500" dirty="0"/>
              <a:t>Connexion, networking, alliances (y compris le secteur privé)</a:t>
            </a:r>
          </a:p>
        </p:txBody>
      </p:sp>
      <p:sp>
        <p:nvSpPr>
          <p:cNvPr id="13" name="TextBox 12"/>
          <p:cNvSpPr txBox="1"/>
          <p:nvPr/>
        </p:nvSpPr>
        <p:spPr>
          <a:xfrm>
            <a:off x="457200" y="2489537"/>
            <a:ext cx="2133600" cy="1015663"/>
          </a:xfrm>
          <a:prstGeom prst="rect">
            <a:avLst/>
          </a:prstGeom>
          <a:noFill/>
        </p:spPr>
        <p:txBody>
          <a:bodyPr wrap="square" rtlCol="0">
            <a:spAutoFit/>
          </a:bodyPr>
          <a:lstStyle/>
          <a:p>
            <a:pPr rtl="0"/>
            <a:r>
              <a:rPr lang="fr" sz="1500" b="1" dirty="0"/>
              <a:t>Changements </a:t>
            </a:r>
          </a:p>
          <a:p>
            <a:r>
              <a:rPr lang="fr" sz="1500" b="1" dirty="0"/>
              <a:t>dans les rôles les relations et les systèmes insitutionnels</a:t>
            </a:r>
          </a:p>
        </p:txBody>
      </p:sp>
      <p:sp>
        <p:nvSpPr>
          <p:cNvPr id="14" name="TextBox 13"/>
          <p:cNvSpPr txBox="1"/>
          <p:nvPr/>
        </p:nvSpPr>
        <p:spPr>
          <a:xfrm>
            <a:off x="3581400" y="2788384"/>
            <a:ext cx="1828800" cy="1631216"/>
          </a:xfrm>
          <a:prstGeom prst="rect">
            <a:avLst/>
          </a:prstGeom>
          <a:noFill/>
        </p:spPr>
        <p:txBody>
          <a:bodyPr wrap="square" rtlCol="0">
            <a:spAutoFit/>
          </a:bodyPr>
          <a:lstStyle/>
          <a:p>
            <a:pPr algn="ctr"/>
            <a:r>
              <a:rPr lang="fr-FR" sz="1600" b="1" dirty="0"/>
              <a:t>Autonomie dans l’</a:t>
            </a:r>
            <a:r>
              <a:rPr lang="fr-FR" sz="1600" b="1" dirty="0" err="1"/>
              <a:t>entreaide</a:t>
            </a:r>
            <a:r>
              <a:rPr lang="fr-FR" sz="1600" b="1" dirty="0"/>
              <a:t> par des personnes affectées  </a:t>
            </a:r>
            <a:endParaRPr lang="en-US" sz="1600" dirty="0"/>
          </a:p>
          <a:p>
            <a:pPr algn="ctr"/>
            <a:r>
              <a:rPr lang="fr-FR" sz="1600" b="1" dirty="0"/>
              <a:t>par une </a:t>
            </a:r>
            <a:endParaRPr lang="en-US" sz="1600" dirty="0"/>
          </a:p>
          <a:p>
            <a:pPr algn="ctr"/>
            <a:r>
              <a:rPr lang="fr-FR" sz="1600" b="1" dirty="0"/>
              <a:t>crise</a:t>
            </a:r>
            <a:endParaRPr lang="en-US" sz="1600" dirty="0"/>
          </a:p>
        </p:txBody>
      </p:sp>
      <p:sp>
        <p:nvSpPr>
          <p:cNvPr id="16" name="TextBox 15"/>
          <p:cNvSpPr txBox="1"/>
          <p:nvPr/>
        </p:nvSpPr>
        <p:spPr>
          <a:xfrm>
            <a:off x="3656014" y="914400"/>
            <a:ext cx="1752600" cy="784830"/>
          </a:xfrm>
          <a:prstGeom prst="rect">
            <a:avLst/>
          </a:prstGeom>
          <a:noFill/>
        </p:spPr>
        <p:txBody>
          <a:bodyPr wrap="square" rtlCol="0">
            <a:spAutoFit/>
          </a:bodyPr>
          <a:lstStyle/>
          <a:p>
            <a:r>
              <a:rPr lang="fr" sz="1500" dirty="0"/>
              <a:t>Micro-subventions </a:t>
            </a:r>
            <a:r>
              <a:rPr lang="en-US" sz="1500" dirty="0"/>
              <a:t>collectives </a:t>
            </a:r>
            <a:r>
              <a:rPr lang="en-US" sz="1500" dirty="0" err="1"/>
              <a:t>en</a:t>
            </a:r>
            <a:r>
              <a:rPr lang="en-US" sz="1500" dirty="0"/>
              <a:t> situation d’</a:t>
            </a:r>
            <a:r>
              <a:rPr lang="fr" sz="1500" dirty="0"/>
              <a:t>urgence</a:t>
            </a:r>
            <a:endParaRPr lang="en-GB" sz="1500" dirty="0"/>
          </a:p>
        </p:txBody>
      </p:sp>
      <p:sp>
        <p:nvSpPr>
          <p:cNvPr id="17" name="TextBox 16"/>
          <p:cNvSpPr txBox="1"/>
          <p:nvPr/>
        </p:nvSpPr>
        <p:spPr>
          <a:xfrm>
            <a:off x="381000" y="762000"/>
            <a:ext cx="2590800" cy="784830"/>
          </a:xfrm>
          <a:prstGeom prst="rect">
            <a:avLst/>
          </a:prstGeom>
          <a:noFill/>
        </p:spPr>
        <p:txBody>
          <a:bodyPr wrap="square" rtlCol="0">
            <a:spAutoFit/>
          </a:bodyPr>
          <a:lstStyle/>
          <a:p>
            <a:r>
              <a:rPr lang="fr" sz="1500" dirty="0"/>
              <a:t>Informations, mobilisation et systèmes d’apprentissage basés sur la communauté</a:t>
            </a:r>
            <a:endParaRPr lang="en-GB" sz="1500"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9" name="TextBox 14"/>
          <p:cNvSpPr txBox="1"/>
          <p:nvPr/>
        </p:nvSpPr>
        <p:spPr>
          <a:xfrm>
            <a:off x="634156" y="4277348"/>
            <a:ext cx="1947545" cy="1920240"/>
          </a:xfrm>
          <a:prstGeom prst="rect">
            <a:avLst/>
          </a:prstGeom>
          <a:noFill/>
        </p:spPr>
        <p:txBody>
          <a:bodyPr wrap="square" rtlCol="0">
            <a:noAutofit/>
          </a:bodyPr>
          <a:lstStyle/>
          <a:p>
            <a:pPr marL="0" marR="0" algn="ctr">
              <a:spcBef>
                <a:spcPts val="0"/>
              </a:spcBef>
              <a:spcAft>
                <a:spcPts val="0"/>
              </a:spcAft>
            </a:pPr>
            <a:r>
              <a:rPr lang="fr-FR" sz="1400" kern="1200" dirty="0">
                <a:solidFill>
                  <a:srgbClr val="000000"/>
                </a:solidFill>
                <a:effectLst/>
                <a:latin typeface="Calibri"/>
                <a:ea typeface="Times New Roman"/>
                <a:cs typeface="Times New Roman"/>
              </a:rPr>
              <a:t>Support </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aux processus</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à plus long terme menés au niveau local afin de s’attaquer aux causes fondamentales</a:t>
            </a:r>
            <a:r>
              <a:rPr lang="fr-FR" sz="1400" u="sng" kern="1200" dirty="0">
                <a:solidFill>
                  <a:srgbClr val="008080"/>
                </a:solidFill>
                <a:effectLst/>
                <a:latin typeface="Calibri"/>
                <a:ea typeface="Times New Roman"/>
                <a:cs typeface="Times New Roman"/>
              </a:rPr>
              <a:t> </a:t>
            </a:r>
            <a:r>
              <a:rPr lang="fr-FR" sz="1400" kern="1200" dirty="0">
                <a:solidFill>
                  <a:srgbClr val="000000"/>
                </a:solidFill>
                <a:effectLst/>
                <a:latin typeface="Calibri"/>
                <a:ea typeface="Times New Roman"/>
                <a:cs typeface="Times New Roman"/>
              </a:rPr>
              <a:t>de la vulnérabilité et de mentorat</a:t>
            </a:r>
            <a:endParaRPr lang="en-US" sz="1200" dirty="0">
              <a:effectLst/>
              <a:latin typeface="Times New Roman"/>
              <a:ea typeface="Times New Roman"/>
            </a:endParaRPr>
          </a:p>
        </p:txBody>
      </p:sp>
      <p:pic>
        <p:nvPicPr>
          <p:cNvPr id="31" name="Graphic 30" descr="Presentation with bar chart">
            <a:extLst>
              <a:ext uri="{FF2B5EF4-FFF2-40B4-BE49-F238E27FC236}">
                <a16:creationId xmlns:a16="http://schemas.microsoft.com/office/drawing/2014/main" id="{F595C54D-FC15-4926-A826-7BAEB0D8BC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877675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txBox="1">
            <a:spLocks/>
          </p:cNvSpPr>
          <p:nvPr/>
        </p:nvSpPr>
        <p:spPr bwMode="auto">
          <a:xfrm>
            <a:off x="95250" y="457200"/>
            <a:ext cx="6343650" cy="729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0">
              <a:spcBef>
                <a:spcPct val="0"/>
              </a:spcBef>
              <a:buFont typeface="Arial" panose="020B0604020202020204" pitchFamily="34" charset="0"/>
              <a:buNone/>
            </a:pPr>
            <a:r>
              <a:rPr lang="fr" sz="2400" b="1" dirty="0">
                <a:solidFill>
                  <a:srgbClr val="33CC99"/>
                </a:solidFill>
                <a:latin typeface="Arial MT Lt" pitchFamily="-84" charset="0"/>
              </a:rPr>
              <a:t>Neuf engagements et critères de qualité</a:t>
            </a:r>
          </a:p>
        </p:txBody>
      </p:sp>
      <p:sp>
        <p:nvSpPr>
          <p:cNvPr id="2" name="Slide Number Placeholder 1"/>
          <p:cNvSpPr>
            <a:spLocks noGrp="1"/>
          </p:cNvSpPr>
          <p:nvPr>
            <p:ph type="sldNum" sz="quarter" idx="12"/>
          </p:nvPr>
        </p:nvSpPr>
        <p:spPr/>
        <p:txBody>
          <a:bodyPr rtlCol="0"/>
          <a:lstStyle/>
          <a:p>
            <a:pPr rtl="0">
              <a:defRPr/>
            </a:pPr>
            <a:fld id="{F09ECA36-795F-C248-B136-EE07BB1BC50E}" type="slidenum">
              <a:rPr lang="en-US" smtClean="0"/>
              <a:pPr rtl="0">
                <a:defRPr/>
              </a:pPr>
              <a:t>12</a:t>
            </a:fld>
            <a:endParaRPr lang="en-US"/>
          </a:p>
        </p:txBody>
      </p:sp>
      <p:grpSp>
        <p:nvGrpSpPr>
          <p:cNvPr id="47" name="Group 46">
            <a:extLst>
              <a:ext uri="{FF2B5EF4-FFF2-40B4-BE49-F238E27FC236}">
                <a16:creationId xmlns:a16="http://schemas.microsoft.com/office/drawing/2014/main" id="{6AD89FA6-E3EE-4A1C-9F67-4751AB09DEEE}"/>
              </a:ext>
            </a:extLst>
          </p:cNvPr>
          <p:cNvGrpSpPr/>
          <p:nvPr/>
        </p:nvGrpSpPr>
        <p:grpSpPr>
          <a:xfrm>
            <a:off x="2068291" y="1066800"/>
            <a:ext cx="5406934" cy="5410200"/>
            <a:chOff x="2068291" y="1066800"/>
            <a:chExt cx="5406934" cy="5410200"/>
          </a:xfrm>
        </p:grpSpPr>
        <p:pic>
          <p:nvPicPr>
            <p:cNvPr id="7" name="Picture 6" descr="A close up of a logo&#10;&#10;Description automatically generated">
              <a:extLst>
                <a:ext uri="{FF2B5EF4-FFF2-40B4-BE49-F238E27FC236}">
                  <a16:creationId xmlns:a16="http://schemas.microsoft.com/office/drawing/2014/main" id="{81A5B2D6-7436-44AD-92C5-F9DF4E6288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8291" y="1066800"/>
              <a:ext cx="5406934" cy="5410200"/>
            </a:xfrm>
            <a:prstGeom prst="rect">
              <a:avLst/>
            </a:prstGeom>
          </p:spPr>
        </p:pic>
        <p:grpSp>
          <p:nvGrpSpPr>
            <p:cNvPr id="34" name="Group 33">
              <a:extLst>
                <a:ext uri="{FF2B5EF4-FFF2-40B4-BE49-F238E27FC236}">
                  <a16:creationId xmlns:a16="http://schemas.microsoft.com/office/drawing/2014/main" id="{633428D3-018A-4A16-8E63-59661F24037C}"/>
                </a:ext>
              </a:extLst>
            </p:cNvPr>
            <p:cNvGrpSpPr/>
            <p:nvPr/>
          </p:nvGrpSpPr>
          <p:grpSpPr>
            <a:xfrm>
              <a:off x="2286000" y="1477975"/>
              <a:ext cx="4984047" cy="4599812"/>
              <a:chOff x="2286000" y="1477975"/>
              <a:chExt cx="4984047" cy="4599812"/>
            </a:xfrm>
          </p:grpSpPr>
          <p:grpSp>
            <p:nvGrpSpPr>
              <p:cNvPr id="25" name="Group 24">
                <a:extLst>
                  <a:ext uri="{FF2B5EF4-FFF2-40B4-BE49-F238E27FC236}">
                    <a16:creationId xmlns:a16="http://schemas.microsoft.com/office/drawing/2014/main" id="{DE124F7A-5438-46EA-AA9E-6E82692DD033}"/>
                  </a:ext>
                </a:extLst>
              </p:cNvPr>
              <p:cNvGrpSpPr/>
              <p:nvPr/>
            </p:nvGrpSpPr>
            <p:grpSpPr>
              <a:xfrm>
                <a:off x="2286000" y="1853183"/>
                <a:ext cx="4984047" cy="3938017"/>
                <a:chOff x="2286000" y="1853183"/>
                <a:chExt cx="4984047" cy="3938017"/>
              </a:xfrm>
            </p:grpSpPr>
            <p:grpSp>
              <p:nvGrpSpPr>
                <p:cNvPr id="24" name="Group 23">
                  <a:extLst>
                    <a:ext uri="{FF2B5EF4-FFF2-40B4-BE49-F238E27FC236}">
                      <a16:creationId xmlns:a16="http://schemas.microsoft.com/office/drawing/2014/main" id="{FD80A8F9-0A43-481C-9BD8-2F35FD033CF6}"/>
                    </a:ext>
                  </a:extLst>
                </p:cNvPr>
                <p:cNvGrpSpPr/>
                <p:nvPr/>
              </p:nvGrpSpPr>
              <p:grpSpPr>
                <a:xfrm>
                  <a:off x="3196321" y="2242107"/>
                  <a:ext cx="2480579" cy="3032457"/>
                  <a:chOff x="3196321" y="2242107"/>
                  <a:chExt cx="2480579" cy="3032457"/>
                </a:xfrm>
              </p:grpSpPr>
              <p:sp>
                <p:nvSpPr>
                  <p:cNvPr id="5" name="TextBox 4">
                    <a:extLst>
                      <a:ext uri="{FF2B5EF4-FFF2-40B4-BE49-F238E27FC236}">
                        <a16:creationId xmlns:a16="http://schemas.microsoft.com/office/drawing/2014/main" id="{C4396D74-AEFB-408F-A9D6-EB7EB14D8BE9}"/>
                      </a:ext>
                    </a:extLst>
                  </p:cNvPr>
                  <p:cNvSpPr txBox="1"/>
                  <p:nvPr/>
                </p:nvSpPr>
                <p:spPr>
                  <a:xfrm>
                    <a:off x="3886200" y="3295471"/>
                    <a:ext cx="1790700" cy="1200329"/>
                  </a:xfrm>
                  <a:prstGeom prst="rect">
                    <a:avLst/>
                  </a:prstGeom>
                  <a:noFill/>
                </p:spPr>
                <p:txBody>
                  <a:bodyPr wrap="square" rtlCol="0">
                    <a:spAutoFit/>
                  </a:bodyPr>
                  <a:lstStyle/>
                  <a:p>
                    <a:pPr algn="ctr"/>
                    <a:r>
                      <a:rPr lang="fr-FR" b="1" dirty="0">
                        <a:solidFill>
                          <a:schemeClr val="bg1">
                            <a:lumMod val="50000"/>
                          </a:schemeClr>
                        </a:solidFill>
                      </a:rPr>
                      <a:t>Communautés et peuples touchés par la crise</a:t>
                    </a:r>
                    <a:endParaRPr lang="en-US" dirty="0">
                      <a:solidFill>
                        <a:schemeClr val="bg1">
                          <a:lumMod val="50000"/>
                        </a:schemeClr>
                      </a:solidFill>
                    </a:endParaRPr>
                  </a:p>
                </p:txBody>
              </p:sp>
              <p:sp>
                <p:nvSpPr>
                  <p:cNvPr id="9" name="TextBox 8">
                    <a:extLst>
                      <a:ext uri="{FF2B5EF4-FFF2-40B4-BE49-F238E27FC236}">
                        <a16:creationId xmlns:a16="http://schemas.microsoft.com/office/drawing/2014/main" id="{71A0F658-F4C5-4B24-914D-EB38784C9165}"/>
                      </a:ext>
                    </a:extLst>
                  </p:cNvPr>
                  <p:cNvSpPr txBox="1"/>
                  <p:nvPr/>
                </p:nvSpPr>
                <p:spPr>
                  <a:xfrm rot="18950802">
                    <a:off x="3196321" y="3024646"/>
                    <a:ext cx="1790700" cy="276999"/>
                  </a:xfrm>
                  <a:prstGeom prst="rect">
                    <a:avLst/>
                  </a:prstGeom>
                  <a:noFill/>
                </p:spPr>
                <p:txBody>
                  <a:bodyPr wrap="square" rtlCol="0">
                    <a:spAutoFit/>
                  </a:bodyPr>
                  <a:lstStyle/>
                  <a:p>
                    <a:pPr algn="ctr"/>
                    <a:r>
                      <a:rPr lang="fr-FR" sz="1200" b="1" dirty="0">
                        <a:solidFill>
                          <a:schemeClr val="bg1"/>
                        </a:solidFill>
                      </a:rPr>
                      <a:t>Humanité</a:t>
                    </a:r>
                    <a:endParaRPr lang="en-US" sz="1100" b="1" dirty="0">
                      <a:solidFill>
                        <a:schemeClr val="bg1"/>
                      </a:solidFill>
                    </a:endParaRPr>
                  </a:p>
                </p:txBody>
              </p:sp>
              <p:sp>
                <p:nvSpPr>
                  <p:cNvPr id="12" name="TextBox 11">
                    <a:extLst>
                      <a:ext uri="{FF2B5EF4-FFF2-40B4-BE49-F238E27FC236}">
                        <a16:creationId xmlns:a16="http://schemas.microsoft.com/office/drawing/2014/main" id="{E1DEEA69-E5B9-49A1-8647-DCE802FEDB08}"/>
                      </a:ext>
                    </a:extLst>
                  </p:cNvPr>
                  <p:cNvSpPr txBox="1"/>
                  <p:nvPr/>
                </p:nvSpPr>
                <p:spPr>
                  <a:xfrm rot="2867266">
                    <a:off x="4533198" y="2998957"/>
                    <a:ext cx="1790700" cy="276999"/>
                  </a:xfrm>
                  <a:prstGeom prst="rect">
                    <a:avLst/>
                  </a:prstGeom>
                  <a:noFill/>
                </p:spPr>
                <p:txBody>
                  <a:bodyPr wrap="square" rtlCol="0">
                    <a:spAutoFit/>
                  </a:bodyPr>
                  <a:lstStyle/>
                  <a:p>
                    <a:pPr algn="ctr"/>
                    <a:r>
                      <a:rPr lang="fr-FR" sz="1200" b="1" dirty="0">
                        <a:solidFill>
                          <a:schemeClr val="bg1"/>
                        </a:solidFill>
                      </a:rPr>
                      <a:t>Impartialité</a:t>
                    </a:r>
                    <a:endParaRPr lang="en-US" sz="1100" b="1" dirty="0">
                      <a:solidFill>
                        <a:schemeClr val="bg1"/>
                      </a:solidFill>
                    </a:endParaRPr>
                  </a:p>
                </p:txBody>
              </p:sp>
              <p:sp>
                <p:nvSpPr>
                  <p:cNvPr id="16" name="TextBox 15">
                    <a:extLst>
                      <a:ext uri="{FF2B5EF4-FFF2-40B4-BE49-F238E27FC236}">
                        <a16:creationId xmlns:a16="http://schemas.microsoft.com/office/drawing/2014/main" id="{D9E9AF03-495F-4437-AFB5-4193450C2A73}"/>
                      </a:ext>
                    </a:extLst>
                  </p:cNvPr>
                  <p:cNvSpPr txBox="1"/>
                  <p:nvPr/>
                </p:nvSpPr>
                <p:spPr>
                  <a:xfrm rot="13858300">
                    <a:off x="3205048" y="4225654"/>
                    <a:ext cx="1790700" cy="276999"/>
                  </a:xfrm>
                  <a:prstGeom prst="rect">
                    <a:avLst/>
                  </a:prstGeom>
                  <a:noFill/>
                </p:spPr>
                <p:txBody>
                  <a:bodyPr wrap="square" rtlCol="0">
                    <a:spAutoFit/>
                  </a:bodyPr>
                  <a:lstStyle/>
                  <a:p>
                    <a:pPr algn="ctr"/>
                    <a:r>
                      <a:rPr lang="fr-FR" sz="1200" b="1" dirty="0">
                        <a:solidFill>
                          <a:schemeClr val="bg1"/>
                        </a:solidFill>
                      </a:rPr>
                      <a:t>Indépendance</a:t>
                    </a:r>
                    <a:endParaRPr lang="en-US" sz="1100" b="1" dirty="0">
                      <a:solidFill>
                        <a:schemeClr val="bg1"/>
                      </a:solidFill>
                    </a:endParaRPr>
                  </a:p>
                </p:txBody>
              </p:sp>
              <p:sp>
                <p:nvSpPr>
                  <p:cNvPr id="17" name="TextBox 16">
                    <a:extLst>
                      <a:ext uri="{FF2B5EF4-FFF2-40B4-BE49-F238E27FC236}">
                        <a16:creationId xmlns:a16="http://schemas.microsoft.com/office/drawing/2014/main" id="{E527E73A-1BF8-4685-A0B2-CCA5F7CAA1AD}"/>
                      </a:ext>
                    </a:extLst>
                  </p:cNvPr>
                  <p:cNvSpPr txBox="1"/>
                  <p:nvPr/>
                </p:nvSpPr>
                <p:spPr>
                  <a:xfrm rot="8003502">
                    <a:off x="4583997" y="4240714"/>
                    <a:ext cx="1790700" cy="276999"/>
                  </a:xfrm>
                  <a:prstGeom prst="rect">
                    <a:avLst/>
                  </a:prstGeom>
                  <a:noFill/>
                </p:spPr>
                <p:txBody>
                  <a:bodyPr wrap="square" rtlCol="0">
                    <a:spAutoFit/>
                  </a:bodyPr>
                  <a:lstStyle/>
                  <a:p>
                    <a:pPr algn="ctr"/>
                    <a:r>
                      <a:rPr lang="fr-FR" sz="1200" b="1" dirty="0">
                        <a:solidFill>
                          <a:schemeClr val="bg1"/>
                        </a:solidFill>
                      </a:rPr>
                      <a:t>Neutralité</a:t>
                    </a:r>
                    <a:endParaRPr lang="en-US" sz="1100" b="1" dirty="0">
                      <a:solidFill>
                        <a:schemeClr val="bg1"/>
                      </a:solidFill>
                    </a:endParaRPr>
                  </a:p>
                </p:txBody>
              </p:sp>
            </p:grpSp>
            <p:sp>
              <p:nvSpPr>
                <p:cNvPr id="18" name="TextBox 17">
                  <a:extLst>
                    <a:ext uri="{FF2B5EF4-FFF2-40B4-BE49-F238E27FC236}">
                      <a16:creationId xmlns:a16="http://schemas.microsoft.com/office/drawing/2014/main" id="{9F32EC27-2917-4440-99BF-D949B42E0B92}"/>
                    </a:ext>
                  </a:extLst>
                </p:cNvPr>
                <p:cNvSpPr txBox="1"/>
                <p:nvPr/>
              </p:nvSpPr>
              <p:spPr>
                <a:xfrm>
                  <a:off x="3886200" y="1853183"/>
                  <a:ext cx="1790700" cy="646331"/>
                </a:xfrm>
                <a:prstGeom prst="rect">
                  <a:avLst/>
                </a:prstGeom>
                <a:noFill/>
              </p:spPr>
              <p:txBody>
                <a:bodyPr wrap="square" rtlCol="0">
                  <a:spAutoFit/>
                </a:bodyPr>
                <a:lstStyle/>
                <a:p>
                  <a:pPr algn="ctr"/>
                  <a:r>
                    <a:rPr lang="fr-FR" sz="900" dirty="0">
                      <a:solidFill>
                        <a:schemeClr val="bg1"/>
                      </a:solidFill>
                    </a:rPr>
                    <a:t>La réponse </a:t>
                  </a:r>
                </a:p>
                <a:p>
                  <a:pPr algn="ctr"/>
                  <a:r>
                    <a:rPr lang="fr-FR" sz="900" dirty="0">
                      <a:solidFill>
                        <a:schemeClr val="bg1"/>
                      </a:solidFill>
                    </a:rPr>
                    <a:t>humanitaire est </a:t>
                  </a:r>
                </a:p>
                <a:p>
                  <a:pPr algn="ctr"/>
                  <a:r>
                    <a:rPr lang="fr-FR" sz="900" dirty="0">
                      <a:solidFill>
                        <a:schemeClr val="bg1"/>
                      </a:solidFill>
                    </a:rPr>
                    <a:t>appropriée et</a:t>
                  </a:r>
                </a:p>
                <a:p>
                  <a:pPr algn="ctr"/>
                  <a:r>
                    <a:rPr lang="fr-FR" sz="900" dirty="0">
                      <a:solidFill>
                        <a:schemeClr val="bg1"/>
                      </a:solidFill>
                    </a:rPr>
                    <a:t> pertinente.</a:t>
                  </a:r>
                  <a:endParaRPr lang="en-US" sz="300" dirty="0">
                    <a:solidFill>
                      <a:schemeClr val="bg1"/>
                    </a:solidFill>
                  </a:endParaRPr>
                </a:p>
              </p:txBody>
            </p:sp>
            <p:sp>
              <p:nvSpPr>
                <p:cNvPr id="19" name="TextBox 18">
                  <a:extLst>
                    <a:ext uri="{FF2B5EF4-FFF2-40B4-BE49-F238E27FC236}">
                      <a16:creationId xmlns:a16="http://schemas.microsoft.com/office/drawing/2014/main" id="{C2E2FA79-63E9-4FFA-B0AB-BA9B74A6AD03}"/>
                    </a:ext>
                  </a:extLst>
                </p:cNvPr>
                <p:cNvSpPr txBox="1"/>
                <p:nvPr/>
              </p:nvSpPr>
              <p:spPr>
                <a:xfrm>
                  <a:off x="4953000" y="2192161"/>
                  <a:ext cx="1790700" cy="784830"/>
                </a:xfrm>
                <a:prstGeom prst="rect">
                  <a:avLst/>
                </a:prstGeom>
                <a:noFill/>
              </p:spPr>
              <p:txBody>
                <a:bodyPr wrap="square" rtlCol="0">
                  <a:spAutoFit/>
                </a:bodyPr>
                <a:lstStyle/>
                <a:p>
                  <a:pPr algn="ctr"/>
                  <a:r>
                    <a:rPr lang="fr-FR" sz="900" dirty="0">
                      <a:solidFill>
                        <a:schemeClr val="bg1"/>
                      </a:solidFill>
                    </a:rPr>
                    <a:t>La </a:t>
                  </a:r>
                  <a:r>
                    <a:rPr lang="fr-FR" sz="900" dirty="0">
                      <a:solidFill>
                        <a:srgbClr val="FF0000"/>
                      </a:solidFill>
                    </a:rPr>
                    <a:t>réponse </a:t>
                  </a:r>
                </a:p>
                <a:p>
                  <a:pPr algn="ctr"/>
                  <a:r>
                    <a:rPr lang="fr-FR" sz="900" dirty="0">
                      <a:solidFill>
                        <a:schemeClr val="bg1"/>
                      </a:solidFill>
                    </a:rPr>
                    <a:t>humanitaire </a:t>
                  </a:r>
                </a:p>
                <a:p>
                  <a:pPr algn="ctr"/>
                  <a:r>
                    <a:rPr lang="fr-FR" sz="900" dirty="0">
                      <a:solidFill>
                        <a:schemeClr val="bg1"/>
                      </a:solidFill>
                    </a:rPr>
                    <a:t>est efficace et</a:t>
                  </a:r>
                </a:p>
                <a:p>
                  <a:pPr algn="ctr"/>
                  <a:r>
                    <a:rPr lang="fr-FR" sz="900" dirty="0">
                      <a:solidFill>
                        <a:schemeClr val="bg1"/>
                      </a:solidFill>
                    </a:rPr>
                    <a:t> tombe à point</a:t>
                  </a:r>
                </a:p>
                <a:p>
                  <a:pPr algn="ctr"/>
                  <a:r>
                    <a:rPr lang="fr-FR" sz="900" dirty="0">
                      <a:solidFill>
                        <a:schemeClr val="bg1"/>
                      </a:solidFill>
                    </a:rPr>
                    <a:t> nommé.</a:t>
                  </a:r>
                  <a:endParaRPr lang="en-US" sz="300" dirty="0">
                    <a:solidFill>
                      <a:schemeClr val="bg1"/>
                    </a:solidFill>
                  </a:endParaRPr>
                </a:p>
              </p:txBody>
            </p:sp>
            <p:sp>
              <p:nvSpPr>
                <p:cNvPr id="20" name="TextBox 19">
                  <a:extLst>
                    <a:ext uri="{FF2B5EF4-FFF2-40B4-BE49-F238E27FC236}">
                      <a16:creationId xmlns:a16="http://schemas.microsoft.com/office/drawing/2014/main" id="{48DFF452-8950-4EB6-81DC-FA65D6AA7778}"/>
                    </a:ext>
                  </a:extLst>
                </p:cNvPr>
                <p:cNvSpPr txBox="1"/>
                <p:nvPr/>
              </p:nvSpPr>
              <p:spPr>
                <a:xfrm>
                  <a:off x="5479347" y="3163145"/>
                  <a:ext cx="1790700" cy="784830"/>
                </a:xfrm>
                <a:prstGeom prst="rect">
                  <a:avLst/>
                </a:prstGeom>
                <a:noFill/>
              </p:spPr>
              <p:txBody>
                <a:bodyPr wrap="square" rtlCol="0">
                  <a:spAutoFit/>
                </a:bodyPr>
                <a:lstStyle/>
                <a:p>
                  <a:pPr algn="ctr"/>
                  <a:r>
                    <a:rPr lang="fr-FR" sz="900" dirty="0">
                      <a:solidFill>
                        <a:schemeClr val="bg1"/>
                      </a:solidFill>
                    </a:rPr>
                    <a:t>La réponse humanitaire</a:t>
                  </a:r>
                </a:p>
                <a:p>
                  <a:pPr algn="ctr"/>
                  <a:r>
                    <a:rPr lang="fr-FR" sz="900" dirty="0">
                      <a:solidFill>
                        <a:schemeClr val="bg1"/>
                      </a:solidFill>
                    </a:rPr>
                    <a:t> renforce les</a:t>
                  </a:r>
                </a:p>
                <a:p>
                  <a:pPr algn="ctr"/>
                  <a:r>
                    <a:rPr lang="fr-FR" sz="900" dirty="0">
                      <a:solidFill>
                        <a:schemeClr val="bg1"/>
                      </a:solidFill>
                    </a:rPr>
                    <a:t> compétences </a:t>
                  </a:r>
                </a:p>
                <a:p>
                  <a:pPr algn="ctr"/>
                  <a:r>
                    <a:rPr lang="fr-FR" sz="900" dirty="0">
                      <a:solidFill>
                        <a:schemeClr val="bg1"/>
                      </a:solidFill>
                    </a:rPr>
                    <a:t>locales et empêche</a:t>
                  </a:r>
                </a:p>
                <a:p>
                  <a:pPr algn="ctr"/>
                  <a:r>
                    <a:rPr lang="fr-FR" sz="900" dirty="0">
                      <a:solidFill>
                        <a:schemeClr val="bg1"/>
                      </a:solidFill>
                    </a:rPr>
                    <a:t> les effets négatifs.</a:t>
                  </a:r>
                  <a:endParaRPr lang="en-US" sz="300" dirty="0">
                    <a:solidFill>
                      <a:schemeClr val="bg1"/>
                    </a:solidFill>
                  </a:endParaRPr>
                </a:p>
              </p:txBody>
            </p:sp>
            <p:sp>
              <p:nvSpPr>
                <p:cNvPr id="21" name="TextBox 20">
                  <a:extLst>
                    <a:ext uri="{FF2B5EF4-FFF2-40B4-BE49-F238E27FC236}">
                      <a16:creationId xmlns:a16="http://schemas.microsoft.com/office/drawing/2014/main" id="{E8457DD7-8895-4059-BC6C-140A16E8501C}"/>
                    </a:ext>
                  </a:extLst>
                </p:cNvPr>
                <p:cNvSpPr txBox="1"/>
                <p:nvPr/>
              </p:nvSpPr>
              <p:spPr>
                <a:xfrm>
                  <a:off x="5310409" y="4182070"/>
                  <a:ext cx="1790700" cy="923330"/>
                </a:xfrm>
                <a:prstGeom prst="rect">
                  <a:avLst/>
                </a:prstGeom>
                <a:noFill/>
              </p:spPr>
              <p:txBody>
                <a:bodyPr wrap="square" rtlCol="0">
                  <a:spAutoFit/>
                </a:bodyPr>
                <a:lstStyle/>
                <a:p>
                  <a:pPr algn="ctr"/>
                  <a:r>
                    <a:rPr lang="fr-FR" sz="900" dirty="0">
                      <a:solidFill>
                        <a:schemeClr val="bg1"/>
                      </a:solidFill>
                    </a:rPr>
                    <a:t>La réponse </a:t>
                  </a:r>
                </a:p>
                <a:p>
                  <a:pPr algn="ctr"/>
                  <a:r>
                    <a:rPr lang="fr-FR" sz="900" dirty="0">
                      <a:solidFill>
                        <a:schemeClr val="bg1"/>
                      </a:solidFill>
                    </a:rPr>
                    <a:t>humanitaire</a:t>
                  </a:r>
                </a:p>
                <a:p>
                  <a:pPr algn="ctr"/>
                  <a:r>
                    <a:rPr lang="fr-FR" sz="900" dirty="0">
                      <a:solidFill>
                        <a:schemeClr val="bg1"/>
                      </a:solidFill>
                    </a:rPr>
                    <a:t> est basée sur la </a:t>
                  </a:r>
                </a:p>
                <a:p>
                  <a:pPr algn="ctr"/>
                  <a:r>
                    <a:rPr lang="fr-FR" sz="900" dirty="0">
                      <a:solidFill>
                        <a:schemeClr val="bg1"/>
                      </a:solidFill>
                    </a:rPr>
                    <a:t>communication, la</a:t>
                  </a:r>
                </a:p>
                <a:p>
                  <a:pPr algn="ctr"/>
                  <a:r>
                    <a:rPr lang="fr-FR" sz="900" dirty="0">
                      <a:solidFill>
                        <a:schemeClr val="bg1"/>
                      </a:solidFill>
                    </a:rPr>
                    <a:t> participation et la</a:t>
                  </a:r>
                </a:p>
                <a:p>
                  <a:pPr algn="ctr"/>
                  <a:r>
                    <a:rPr lang="fr-FR" sz="900" dirty="0">
                      <a:solidFill>
                        <a:schemeClr val="bg1"/>
                      </a:solidFill>
                    </a:rPr>
                    <a:t> rétroaction.</a:t>
                  </a:r>
                  <a:endParaRPr lang="en-US" sz="300" dirty="0">
                    <a:solidFill>
                      <a:schemeClr val="bg1"/>
                    </a:solidFill>
                  </a:endParaRPr>
                </a:p>
              </p:txBody>
            </p:sp>
            <p:sp>
              <p:nvSpPr>
                <p:cNvPr id="22" name="TextBox 21">
                  <a:extLst>
                    <a:ext uri="{FF2B5EF4-FFF2-40B4-BE49-F238E27FC236}">
                      <a16:creationId xmlns:a16="http://schemas.microsoft.com/office/drawing/2014/main" id="{7DCB61C8-5156-47D7-A057-72890B61AD0A}"/>
                    </a:ext>
                  </a:extLst>
                </p:cNvPr>
                <p:cNvSpPr txBox="1"/>
                <p:nvPr/>
              </p:nvSpPr>
              <p:spPr>
                <a:xfrm>
                  <a:off x="4434676" y="5006370"/>
                  <a:ext cx="1790700" cy="784830"/>
                </a:xfrm>
                <a:prstGeom prst="rect">
                  <a:avLst/>
                </a:prstGeom>
                <a:noFill/>
              </p:spPr>
              <p:txBody>
                <a:bodyPr wrap="square" rtlCol="0">
                  <a:spAutoFit/>
                </a:bodyPr>
                <a:lstStyle/>
                <a:p>
                  <a:pPr algn="ctr"/>
                  <a:r>
                    <a:rPr lang="fr-FR" sz="900" dirty="0">
                      <a:solidFill>
                        <a:schemeClr val="bg1"/>
                      </a:solidFill>
                    </a:rPr>
                    <a:t>Les plaintes </a:t>
                  </a:r>
                </a:p>
                <a:p>
                  <a:pPr algn="ctr"/>
                  <a:r>
                    <a:rPr lang="fr-FR" sz="900" dirty="0">
                      <a:solidFill>
                        <a:schemeClr val="bg1"/>
                      </a:solidFill>
                    </a:rPr>
                    <a:t>éventuelles </a:t>
                  </a:r>
                </a:p>
                <a:p>
                  <a:pPr algn="ctr"/>
                  <a:r>
                    <a:rPr lang="fr-FR" sz="900" dirty="0">
                      <a:solidFill>
                        <a:schemeClr val="bg1"/>
                      </a:solidFill>
                    </a:rPr>
                    <a:t>sont les bienvenues</a:t>
                  </a:r>
                </a:p>
                <a:p>
                  <a:pPr algn="ctr"/>
                  <a:r>
                    <a:rPr lang="fr-FR" sz="900" dirty="0">
                      <a:solidFill>
                        <a:schemeClr val="bg1"/>
                      </a:solidFill>
                    </a:rPr>
                    <a:t> et seront prises</a:t>
                  </a:r>
                </a:p>
                <a:p>
                  <a:pPr algn="ctr"/>
                  <a:r>
                    <a:rPr lang="fr-FR" sz="900" dirty="0">
                      <a:solidFill>
                        <a:schemeClr val="bg1"/>
                      </a:solidFill>
                    </a:rPr>
                    <a:t> en compte.</a:t>
                  </a:r>
                  <a:endParaRPr lang="en-US" sz="300" dirty="0">
                    <a:solidFill>
                      <a:schemeClr val="bg1"/>
                    </a:solidFill>
                  </a:endParaRPr>
                </a:p>
              </p:txBody>
            </p:sp>
            <p:sp>
              <p:nvSpPr>
                <p:cNvPr id="23" name="TextBox 22">
                  <a:extLst>
                    <a:ext uri="{FF2B5EF4-FFF2-40B4-BE49-F238E27FC236}">
                      <a16:creationId xmlns:a16="http://schemas.microsoft.com/office/drawing/2014/main" id="{79510C69-ED0E-47CD-8CF8-47AA6FAD43E5}"/>
                    </a:ext>
                  </a:extLst>
                </p:cNvPr>
                <p:cNvSpPr txBox="1"/>
                <p:nvPr/>
              </p:nvSpPr>
              <p:spPr>
                <a:xfrm>
                  <a:off x="3717939" y="4982386"/>
                  <a:ext cx="986927" cy="646331"/>
                </a:xfrm>
                <a:prstGeom prst="rect">
                  <a:avLst/>
                </a:prstGeom>
                <a:noFill/>
              </p:spPr>
              <p:txBody>
                <a:bodyPr wrap="square" rtlCol="0">
                  <a:spAutoFit/>
                </a:bodyPr>
                <a:lstStyle/>
                <a:p>
                  <a:pPr algn="ctr"/>
                  <a:r>
                    <a:rPr lang="fr-FR" sz="900" dirty="0">
                      <a:solidFill>
                        <a:srgbClr val="FF0000"/>
                      </a:solidFill>
                    </a:rPr>
                    <a:t>La réponse humanitaire est coordonnée et complémentaire </a:t>
                  </a:r>
                  <a:endParaRPr lang="en-US" sz="300" dirty="0">
                    <a:solidFill>
                      <a:srgbClr val="FF0000"/>
                    </a:solidFill>
                  </a:endParaRPr>
                </a:p>
              </p:txBody>
            </p:sp>
            <p:sp>
              <p:nvSpPr>
                <p:cNvPr id="26" name="TextBox 25">
                  <a:extLst>
                    <a:ext uri="{FF2B5EF4-FFF2-40B4-BE49-F238E27FC236}">
                      <a16:creationId xmlns:a16="http://schemas.microsoft.com/office/drawing/2014/main" id="{330BD79C-9DEE-4D75-A405-4A672E32440F}"/>
                    </a:ext>
                  </a:extLst>
                </p:cNvPr>
                <p:cNvSpPr txBox="1"/>
                <p:nvPr/>
              </p:nvSpPr>
              <p:spPr>
                <a:xfrm>
                  <a:off x="2482952" y="4267200"/>
                  <a:ext cx="1790700" cy="784830"/>
                </a:xfrm>
                <a:prstGeom prst="rect">
                  <a:avLst/>
                </a:prstGeom>
                <a:noFill/>
              </p:spPr>
              <p:txBody>
                <a:bodyPr wrap="square" rtlCol="0">
                  <a:spAutoFit/>
                </a:bodyPr>
                <a:lstStyle/>
                <a:p>
                  <a:pPr algn="ctr"/>
                  <a:r>
                    <a:rPr lang="fr-FR" sz="900" dirty="0">
                      <a:solidFill>
                        <a:schemeClr val="bg1"/>
                      </a:solidFill>
                    </a:rPr>
                    <a:t>Les acteurs </a:t>
                  </a:r>
                </a:p>
                <a:p>
                  <a:pPr algn="ctr"/>
                  <a:r>
                    <a:rPr lang="fr-FR" sz="900" dirty="0">
                      <a:solidFill>
                        <a:schemeClr val="bg1"/>
                      </a:solidFill>
                    </a:rPr>
                    <a:t>humanitaires </a:t>
                  </a:r>
                </a:p>
                <a:p>
                  <a:pPr algn="ctr"/>
                  <a:r>
                    <a:rPr lang="fr-FR" sz="900" dirty="0">
                      <a:solidFill>
                        <a:schemeClr val="bg1"/>
                      </a:solidFill>
                    </a:rPr>
                    <a:t>apprennent et se </a:t>
                  </a:r>
                </a:p>
                <a:p>
                  <a:pPr algn="ctr"/>
                  <a:r>
                    <a:rPr lang="fr-FR" sz="900" dirty="0">
                      <a:solidFill>
                        <a:schemeClr val="bg1"/>
                      </a:solidFill>
                    </a:rPr>
                    <a:t>développent en</a:t>
                  </a:r>
                </a:p>
                <a:p>
                  <a:pPr algn="ctr"/>
                  <a:r>
                    <a:rPr lang="fr-FR" sz="900" dirty="0">
                      <a:solidFill>
                        <a:schemeClr val="bg1"/>
                      </a:solidFill>
                    </a:rPr>
                    <a:t> permanence.</a:t>
                  </a:r>
                  <a:endParaRPr lang="en-US" sz="300" dirty="0">
                    <a:solidFill>
                      <a:schemeClr val="bg1"/>
                    </a:solidFill>
                  </a:endParaRPr>
                </a:p>
              </p:txBody>
            </p:sp>
            <p:sp>
              <p:nvSpPr>
                <p:cNvPr id="27" name="TextBox 26">
                  <a:extLst>
                    <a:ext uri="{FF2B5EF4-FFF2-40B4-BE49-F238E27FC236}">
                      <a16:creationId xmlns:a16="http://schemas.microsoft.com/office/drawing/2014/main" id="{CB761AC4-C690-4559-8927-C423B4D09A3C}"/>
                    </a:ext>
                  </a:extLst>
                </p:cNvPr>
                <p:cNvSpPr txBox="1"/>
                <p:nvPr/>
              </p:nvSpPr>
              <p:spPr>
                <a:xfrm>
                  <a:off x="2286000" y="3115270"/>
                  <a:ext cx="1790700" cy="923330"/>
                </a:xfrm>
                <a:prstGeom prst="rect">
                  <a:avLst/>
                </a:prstGeom>
                <a:noFill/>
              </p:spPr>
              <p:txBody>
                <a:bodyPr wrap="square" rtlCol="0">
                  <a:spAutoFit/>
                </a:bodyPr>
                <a:lstStyle/>
                <a:p>
                  <a:pPr algn="ctr"/>
                  <a:r>
                    <a:rPr lang="fr-FR" sz="900" dirty="0">
                      <a:solidFill>
                        <a:schemeClr val="bg1"/>
                      </a:solidFill>
                    </a:rPr>
                    <a:t>Le personnel est </a:t>
                  </a:r>
                </a:p>
                <a:p>
                  <a:pPr algn="ctr"/>
                  <a:r>
                    <a:rPr lang="fr-FR" sz="900" dirty="0">
                      <a:solidFill>
                        <a:schemeClr val="bg1"/>
                      </a:solidFill>
                    </a:rPr>
                    <a:t>aidé à faire son travail efficacement et est </a:t>
                  </a:r>
                </a:p>
                <a:p>
                  <a:pPr algn="ctr"/>
                  <a:r>
                    <a:rPr lang="fr-FR" sz="900" dirty="0">
                      <a:solidFill>
                        <a:schemeClr val="bg1"/>
                      </a:solidFill>
                    </a:rPr>
                    <a:t>traité de manière </a:t>
                  </a:r>
                </a:p>
                <a:p>
                  <a:pPr algn="ctr"/>
                  <a:r>
                    <a:rPr lang="fr-FR" sz="900" dirty="0">
                      <a:solidFill>
                        <a:schemeClr val="bg1"/>
                      </a:solidFill>
                    </a:rPr>
                    <a:t>loyale, honnête</a:t>
                  </a:r>
                </a:p>
                <a:p>
                  <a:pPr algn="ctr"/>
                  <a:r>
                    <a:rPr lang="fr-FR" sz="900" dirty="0">
                      <a:solidFill>
                        <a:schemeClr val="bg1"/>
                      </a:solidFill>
                    </a:rPr>
                    <a:t> et </a:t>
                  </a:r>
                  <a:r>
                    <a:rPr lang="fr-FR" sz="900" dirty="0">
                      <a:solidFill>
                        <a:srgbClr val="FF0000"/>
                      </a:solidFill>
                    </a:rPr>
                    <a:t>équitable</a:t>
                  </a:r>
                  <a:endParaRPr lang="en-US" sz="300" dirty="0">
                    <a:solidFill>
                      <a:srgbClr val="FF0000"/>
                    </a:solidFill>
                  </a:endParaRPr>
                </a:p>
              </p:txBody>
            </p:sp>
            <p:sp>
              <p:nvSpPr>
                <p:cNvPr id="30" name="TextBox 29">
                  <a:extLst>
                    <a:ext uri="{FF2B5EF4-FFF2-40B4-BE49-F238E27FC236}">
                      <a16:creationId xmlns:a16="http://schemas.microsoft.com/office/drawing/2014/main" id="{D708E976-D228-44E6-8DC9-BF74EF2D41E5}"/>
                    </a:ext>
                  </a:extLst>
                </p:cNvPr>
                <p:cNvSpPr txBox="1"/>
                <p:nvPr/>
              </p:nvSpPr>
              <p:spPr>
                <a:xfrm>
                  <a:off x="2827521" y="2200736"/>
                  <a:ext cx="1790700" cy="784830"/>
                </a:xfrm>
                <a:prstGeom prst="rect">
                  <a:avLst/>
                </a:prstGeom>
                <a:noFill/>
              </p:spPr>
              <p:txBody>
                <a:bodyPr wrap="square" rtlCol="0">
                  <a:spAutoFit/>
                </a:bodyPr>
                <a:lstStyle/>
                <a:p>
                  <a:pPr algn="ctr"/>
                  <a:r>
                    <a:rPr lang="fr-FR" sz="900" dirty="0">
                      <a:solidFill>
                        <a:schemeClr val="bg1"/>
                      </a:solidFill>
                    </a:rPr>
                    <a:t>Les ressources sont</a:t>
                  </a:r>
                </a:p>
                <a:p>
                  <a:pPr algn="ctr"/>
                  <a:r>
                    <a:rPr lang="fr-FR" sz="900" dirty="0">
                      <a:solidFill>
                        <a:schemeClr val="bg1"/>
                      </a:solidFill>
                    </a:rPr>
                    <a:t> gérées et employées </a:t>
                  </a:r>
                </a:p>
                <a:p>
                  <a:pPr algn="ctr"/>
                  <a:r>
                    <a:rPr lang="fr-FR" sz="900" dirty="0">
                      <a:solidFill>
                        <a:schemeClr val="bg1"/>
                      </a:solidFill>
                    </a:rPr>
                    <a:t>de manière responsable</a:t>
                  </a:r>
                </a:p>
                <a:p>
                  <a:pPr algn="ctr"/>
                  <a:r>
                    <a:rPr lang="fr-FR" sz="900" dirty="0">
                      <a:solidFill>
                        <a:schemeClr val="bg1"/>
                      </a:solidFill>
                    </a:rPr>
                    <a:t> pour réaliser </a:t>
                  </a:r>
                  <a:r>
                    <a:rPr lang="fr-FR" sz="900" dirty="0">
                      <a:solidFill>
                        <a:srgbClr val="FF0000"/>
                      </a:solidFill>
                    </a:rPr>
                    <a:t>le</a:t>
                  </a:r>
                </a:p>
                <a:p>
                  <a:pPr algn="ctr"/>
                  <a:r>
                    <a:rPr lang="fr-FR" sz="900" dirty="0">
                      <a:solidFill>
                        <a:srgbClr val="FF0000"/>
                      </a:solidFill>
                    </a:rPr>
                    <a:t>But fixé</a:t>
                  </a:r>
                  <a:endParaRPr lang="en-US" sz="300" dirty="0">
                    <a:solidFill>
                      <a:srgbClr val="FF0000"/>
                    </a:solidFill>
                  </a:endParaRPr>
                </a:p>
              </p:txBody>
            </p:sp>
          </p:grpSp>
          <p:grpSp>
            <p:nvGrpSpPr>
              <p:cNvPr id="8" name="Group 7">
                <a:extLst>
                  <a:ext uri="{FF2B5EF4-FFF2-40B4-BE49-F238E27FC236}">
                    <a16:creationId xmlns:a16="http://schemas.microsoft.com/office/drawing/2014/main" id="{2999BE8F-4794-4C5A-9F64-F9288EEBDB6D}"/>
                  </a:ext>
                </a:extLst>
              </p:cNvPr>
              <p:cNvGrpSpPr/>
              <p:nvPr/>
            </p:nvGrpSpPr>
            <p:grpSpPr>
              <a:xfrm>
                <a:off x="2372370" y="1555416"/>
                <a:ext cx="1971956" cy="1927365"/>
                <a:chOff x="2372370" y="1555416"/>
                <a:chExt cx="1971956" cy="1927365"/>
              </a:xfrm>
            </p:grpSpPr>
            <p:sp>
              <p:nvSpPr>
                <p:cNvPr id="31" name="TextBox 30">
                  <a:extLst>
                    <a:ext uri="{FF2B5EF4-FFF2-40B4-BE49-F238E27FC236}">
                      <a16:creationId xmlns:a16="http://schemas.microsoft.com/office/drawing/2014/main" id="{6F06DDF0-9CAC-40A1-B8F6-A829D693E521}"/>
                    </a:ext>
                  </a:extLst>
                </p:cNvPr>
                <p:cNvSpPr txBox="1"/>
                <p:nvPr/>
              </p:nvSpPr>
              <p:spPr>
                <a:xfrm rot="17663254">
                  <a:off x="2070813" y="2919614"/>
                  <a:ext cx="864724" cy="261610"/>
                </a:xfrm>
                <a:prstGeom prst="rect">
                  <a:avLst/>
                </a:prstGeom>
                <a:noFill/>
              </p:spPr>
              <p:txBody>
                <a:bodyPr wrap="square" rtlCol="0">
                  <a:spAutoFit/>
                </a:bodyPr>
                <a:lstStyle/>
                <a:p>
                  <a:pPr algn="ctr"/>
                  <a:r>
                    <a:rPr lang="en-US" sz="1100" b="1" dirty="0" err="1">
                      <a:solidFill>
                        <a:srgbClr val="CC3300"/>
                      </a:solidFill>
                    </a:rPr>
                    <a:t>Norme</a:t>
                  </a:r>
                  <a:endParaRPr lang="en-US" sz="1100" b="1" dirty="0">
                    <a:solidFill>
                      <a:srgbClr val="CC3300"/>
                    </a:solidFill>
                  </a:endParaRPr>
                </a:p>
              </p:txBody>
            </p:sp>
            <p:sp>
              <p:nvSpPr>
                <p:cNvPr id="32" name="TextBox 31">
                  <a:extLst>
                    <a:ext uri="{FF2B5EF4-FFF2-40B4-BE49-F238E27FC236}">
                      <a16:creationId xmlns:a16="http://schemas.microsoft.com/office/drawing/2014/main" id="{F35D3A3F-0566-463B-A954-F64BAC9C11EC}"/>
                    </a:ext>
                  </a:extLst>
                </p:cNvPr>
                <p:cNvSpPr txBox="1"/>
                <p:nvPr/>
              </p:nvSpPr>
              <p:spPr>
                <a:xfrm rot="18525851">
                  <a:off x="2240765" y="2188402"/>
                  <a:ext cx="1325373" cy="261610"/>
                </a:xfrm>
                <a:prstGeom prst="rect">
                  <a:avLst/>
                </a:prstGeom>
                <a:noFill/>
              </p:spPr>
              <p:txBody>
                <a:bodyPr wrap="square" rtlCol="0">
                  <a:spAutoFit/>
                </a:bodyPr>
                <a:lstStyle/>
                <a:p>
                  <a:pPr algn="ctr"/>
                  <a:r>
                    <a:rPr lang="en-US" sz="1100" b="1" dirty="0" err="1">
                      <a:solidFill>
                        <a:srgbClr val="CC3300"/>
                      </a:solidFill>
                    </a:rPr>
                    <a:t>humanitaire</a:t>
                  </a:r>
                  <a:endParaRPr lang="en-US" sz="1100" b="1" dirty="0">
                    <a:solidFill>
                      <a:srgbClr val="CC3300"/>
                    </a:solidFill>
                  </a:endParaRPr>
                </a:p>
              </p:txBody>
            </p:sp>
            <p:sp>
              <p:nvSpPr>
                <p:cNvPr id="33" name="TextBox 32">
                  <a:extLst>
                    <a:ext uri="{FF2B5EF4-FFF2-40B4-BE49-F238E27FC236}">
                      <a16:creationId xmlns:a16="http://schemas.microsoft.com/office/drawing/2014/main" id="{6A6241B1-53E4-4CAA-924B-D58F0852634B}"/>
                    </a:ext>
                  </a:extLst>
                </p:cNvPr>
                <p:cNvSpPr txBox="1"/>
                <p:nvPr/>
              </p:nvSpPr>
              <p:spPr>
                <a:xfrm rot="19915922">
                  <a:off x="3018953" y="1555416"/>
                  <a:ext cx="1325373" cy="261610"/>
                </a:xfrm>
                <a:prstGeom prst="rect">
                  <a:avLst/>
                </a:prstGeom>
                <a:noFill/>
              </p:spPr>
              <p:txBody>
                <a:bodyPr wrap="square" rtlCol="0">
                  <a:spAutoFit/>
                </a:bodyPr>
                <a:lstStyle/>
                <a:p>
                  <a:pPr algn="ctr"/>
                  <a:r>
                    <a:rPr lang="en-US" sz="1100" b="1">
                      <a:solidFill>
                        <a:srgbClr val="CC3300"/>
                      </a:solidFill>
                    </a:rPr>
                    <a:t>fondamentale</a:t>
                  </a:r>
                  <a:endParaRPr lang="en-US" sz="1100" b="1" dirty="0">
                    <a:solidFill>
                      <a:srgbClr val="CC3300"/>
                    </a:solidFill>
                  </a:endParaRPr>
                </a:p>
              </p:txBody>
            </p:sp>
          </p:grpSp>
          <p:grpSp>
            <p:nvGrpSpPr>
              <p:cNvPr id="35" name="Group 34">
                <a:extLst>
                  <a:ext uri="{FF2B5EF4-FFF2-40B4-BE49-F238E27FC236}">
                    <a16:creationId xmlns:a16="http://schemas.microsoft.com/office/drawing/2014/main" id="{08D000B6-C20F-4135-979B-1EE1065C686E}"/>
                  </a:ext>
                </a:extLst>
              </p:cNvPr>
              <p:cNvGrpSpPr/>
              <p:nvPr/>
            </p:nvGrpSpPr>
            <p:grpSpPr>
              <a:xfrm rot="5608524">
                <a:off x="5156759" y="1500270"/>
                <a:ext cx="1971956" cy="1927365"/>
                <a:chOff x="2372370" y="1555416"/>
                <a:chExt cx="1971956" cy="1927365"/>
              </a:xfrm>
            </p:grpSpPr>
            <p:sp>
              <p:nvSpPr>
                <p:cNvPr id="36" name="TextBox 35">
                  <a:extLst>
                    <a:ext uri="{FF2B5EF4-FFF2-40B4-BE49-F238E27FC236}">
                      <a16:creationId xmlns:a16="http://schemas.microsoft.com/office/drawing/2014/main" id="{C4609778-294E-462C-A808-9148CB0ACBCE}"/>
                    </a:ext>
                  </a:extLst>
                </p:cNvPr>
                <p:cNvSpPr txBox="1"/>
                <p:nvPr/>
              </p:nvSpPr>
              <p:spPr>
                <a:xfrm rot="17663254">
                  <a:off x="2070813" y="2919614"/>
                  <a:ext cx="864724" cy="261610"/>
                </a:xfrm>
                <a:prstGeom prst="rect">
                  <a:avLst/>
                </a:prstGeom>
                <a:noFill/>
              </p:spPr>
              <p:txBody>
                <a:bodyPr wrap="square" rtlCol="0">
                  <a:spAutoFit/>
                </a:bodyPr>
                <a:lstStyle/>
                <a:p>
                  <a:pPr algn="ctr"/>
                  <a:r>
                    <a:rPr lang="en-US" sz="1100" b="1" dirty="0" err="1">
                      <a:solidFill>
                        <a:srgbClr val="CC3300"/>
                      </a:solidFill>
                    </a:rPr>
                    <a:t>Norme</a:t>
                  </a:r>
                  <a:endParaRPr lang="en-US" sz="1100" b="1" dirty="0">
                    <a:solidFill>
                      <a:srgbClr val="CC3300"/>
                    </a:solidFill>
                  </a:endParaRPr>
                </a:p>
              </p:txBody>
            </p:sp>
            <p:sp>
              <p:nvSpPr>
                <p:cNvPr id="37" name="TextBox 36">
                  <a:extLst>
                    <a:ext uri="{FF2B5EF4-FFF2-40B4-BE49-F238E27FC236}">
                      <a16:creationId xmlns:a16="http://schemas.microsoft.com/office/drawing/2014/main" id="{7AEF2655-9B84-47F4-AAD9-1297B0899E7E}"/>
                    </a:ext>
                  </a:extLst>
                </p:cNvPr>
                <p:cNvSpPr txBox="1"/>
                <p:nvPr/>
              </p:nvSpPr>
              <p:spPr>
                <a:xfrm rot="18525851">
                  <a:off x="2240765" y="2188402"/>
                  <a:ext cx="1325373" cy="261610"/>
                </a:xfrm>
                <a:prstGeom prst="rect">
                  <a:avLst/>
                </a:prstGeom>
                <a:noFill/>
              </p:spPr>
              <p:txBody>
                <a:bodyPr wrap="square" rtlCol="0">
                  <a:spAutoFit/>
                </a:bodyPr>
                <a:lstStyle/>
                <a:p>
                  <a:pPr algn="ctr"/>
                  <a:r>
                    <a:rPr lang="en-US" sz="1100" b="1" dirty="0" err="1">
                      <a:solidFill>
                        <a:srgbClr val="CC3300"/>
                      </a:solidFill>
                    </a:rPr>
                    <a:t>humanitaire</a:t>
                  </a:r>
                  <a:endParaRPr lang="en-US" sz="1100" b="1" dirty="0">
                    <a:solidFill>
                      <a:srgbClr val="CC3300"/>
                    </a:solidFill>
                  </a:endParaRPr>
                </a:p>
              </p:txBody>
            </p:sp>
            <p:sp>
              <p:nvSpPr>
                <p:cNvPr id="38" name="TextBox 37">
                  <a:extLst>
                    <a:ext uri="{FF2B5EF4-FFF2-40B4-BE49-F238E27FC236}">
                      <a16:creationId xmlns:a16="http://schemas.microsoft.com/office/drawing/2014/main" id="{B4D70030-3655-4200-8D29-4E47E21078A5}"/>
                    </a:ext>
                  </a:extLst>
                </p:cNvPr>
                <p:cNvSpPr txBox="1"/>
                <p:nvPr/>
              </p:nvSpPr>
              <p:spPr>
                <a:xfrm rot="19915922">
                  <a:off x="3018953" y="1555416"/>
                  <a:ext cx="1325373" cy="261610"/>
                </a:xfrm>
                <a:prstGeom prst="rect">
                  <a:avLst/>
                </a:prstGeom>
                <a:noFill/>
              </p:spPr>
              <p:txBody>
                <a:bodyPr wrap="square" rtlCol="0">
                  <a:spAutoFit/>
                </a:bodyPr>
                <a:lstStyle/>
                <a:p>
                  <a:pPr algn="ctr"/>
                  <a:r>
                    <a:rPr lang="en-US" sz="1100" b="1">
                      <a:solidFill>
                        <a:srgbClr val="CC3300"/>
                      </a:solidFill>
                    </a:rPr>
                    <a:t>fondamentale</a:t>
                  </a:r>
                  <a:endParaRPr lang="en-US" sz="1100" b="1" dirty="0">
                    <a:solidFill>
                      <a:srgbClr val="CC3300"/>
                    </a:solidFill>
                  </a:endParaRPr>
                </a:p>
              </p:txBody>
            </p:sp>
          </p:grpSp>
          <p:grpSp>
            <p:nvGrpSpPr>
              <p:cNvPr id="39" name="Group 38">
                <a:extLst>
                  <a:ext uri="{FF2B5EF4-FFF2-40B4-BE49-F238E27FC236}">
                    <a16:creationId xmlns:a16="http://schemas.microsoft.com/office/drawing/2014/main" id="{DF526995-0950-4748-9A81-2C6A8F07F80A}"/>
                  </a:ext>
                </a:extLst>
              </p:cNvPr>
              <p:cNvGrpSpPr/>
              <p:nvPr/>
            </p:nvGrpSpPr>
            <p:grpSpPr>
              <a:xfrm rot="10566221">
                <a:off x="5239398" y="4024780"/>
                <a:ext cx="1971956" cy="1927365"/>
                <a:chOff x="2372370" y="1555416"/>
                <a:chExt cx="1971956" cy="1927365"/>
              </a:xfrm>
            </p:grpSpPr>
            <p:sp>
              <p:nvSpPr>
                <p:cNvPr id="40" name="TextBox 39">
                  <a:extLst>
                    <a:ext uri="{FF2B5EF4-FFF2-40B4-BE49-F238E27FC236}">
                      <a16:creationId xmlns:a16="http://schemas.microsoft.com/office/drawing/2014/main" id="{AD87674F-481B-4689-9C64-4E3D992269E3}"/>
                    </a:ext>
                  </a:extLst>
                </p:cNvPr>
                <p:cNvSpPr txBox="1"/>
                <p:nvPr/>
              </p:nvSpPr>
              <p:spPr>
                <a:xfrm rot="17663254">
                  <a:off x="2070813" y="2919614"/>
                  <a:ext cx="864724" cy="261610"/>
                </a:xfrm>
                <a:prstGeom prst="rect">
                  <a:avLst/>
                </a:prstGeom>
                <a:noFill/>
              </p:spPr>
              <p:txBody>
                <a:bodyPr wrap="square" rtlCol="0">
                  <a:spAutoFit/>
                </a:bodyPr>
                <a:lstStyle/>
                <a:p>
                  <a:pPr algn="ctr"/>
                  <a:r>
                    <a:rPr lang="en-US" sz="1100" b="1" dirty="0" err="1">
                      <a:solidFill>
                        <a:srgbClr val="CC3300"/>
                      </a:solidFill>
                    </a:rPr>
                    <a:t>Norme</a:t>
                  </a:r>
                  <a:endParaRPr lang="en-US" sz="1100" b="1" dirty="0">
                    <a:solidFill>
                      <a:srgbClr val="CC3300"/>
                    </a:solidFill>
                  </a:endParaRPr>
                </a:p>
              </p:txBody>
            </p:sp>
            <p:sp>
              <p:nvSpPr>
                <p:cNvPr id="41" name="TextBox 40">
                  <a:extLst>
                    <a:ext uri="{FF2B5EF4-FFF2-40B4-BE49-F238E27FC236}">
                      <a16:creationId xmlns:a16="http://schemas.microsoft.com/office/drawing/2014/main" id="{1FB9A919-109E-42E0-8EF6-17FA9A6F4646}"/>
                    </a:ext>
                  </a:extLst>
                </p:cNvPr>
                <p:cNvSpPr txBox="1"/>
                <p:nvPr/>
              </p:nvSpPr>
              <p:spPr>
                <a:xfrm rot="18525851">
                  <a:off x="2240765" y="2188402"/>
                  <a:ext cx="1325373" cy="261610"/>
                </a:xfrm>
                <a:prstGeom prst="rect">
                  <a:avLst/>
                </a:prstGeom>
                <a:noFill/>
              </p:spPr>
              <p:txBody>
                <a:bodyPr wrap="square" rtlCol="0">
                  <a:spAutoFit/>
                </a:bodyPr>
                <a:lstStyle/>
                <a:p>
                  <a:pPr algn="ctr"/>
                  <a:r>
                    <a:rPr lang="en-US" sz="1100" b="1" dirty="0" err="1">
                      <a:solidFill>
                        <a:srgbClr val="CC3300"/>
                      </a:solidFill>
                    </a:rPr>
                    <a:t>humanitaire</a:t>
                  </a:r>
                  <a:endParaRPr lang="en-US" sz="1100" b="1" dirty="0">
                    <a:solidFill>
                      <a:srgbClr val="CC3300"/>
                    </a:solidFill>
                  </a:endParaRPr>
                </a:p>
              </p:txBody>
            </p:sp>
            <p:sp>
              <p:nvSpPr>
                <p:cNvPr id="42" name="TextBox 41">
                  <a:extLst>
                    <a:ext uri="{FF2B5EF4-FFF2-40B4-BE49-F238E27FC236}">
                      <a16:creationId xmlns:a16="http://schemas.microsoft.com/office/drawing/2014/main" id="{8EE913DE-D00B-4AAE-BA13-DBAB0D6D55FE}"/>
                    </a:ext>
                  </a:extLst>
                </p:cNvPr>
                <p:cNvSpPr txBox="1"/>
                <p:nvPr/>
              </p:nvSpPr>
              <p:spPr>
                <a:xfrm rot="19915922">
                  <a:off x="3018953" y="1555416"/>
                  <a:ext cx="1325373" cy="261610"/>
                </a:xfrm>
                <a:prstGeom prst="rect">
                  <a:avLst/>
                </a:prstGeom>
                <a:noFill/>
              </p:spPr>
              <p:txBody>
                <a:bodyPr wrap="square" rtlCol="0">
                  <a:spAutoFit/>
                </a:bodyPr>
                <a:lstStyle/>
                <a:p>
                  <a:pPr algn="ctr"/>
                  <a:r>
                    <a:rPr lang="en-US" sz="1100" b="1">
                      <a:solidFill>
                        <a:srgbClr val="CC3300"/>
                      </a:solidFill>
                    </a:rPr>
                    <a:t>fondamentale</a:t>
                  </a:r>
                  <a:endParaRPr lang="en-US" sz="1100" b="1" dirty="0">
                    <a:solidFill>
                      <a:srgbClr val="CC3300"/>
                    </a:solidFill>
                  </a:endParaRPr>
                </a:p>
              </p:txBody>
            </p:sp>
          </p:grpSp>
          <p:grpSp>
            <p:nvGrpSpPr>
              <p:cNvPr id="43" name="Group 42">
                <a:extLst>
                  <a:ext uri="{FF2B5EF4-FFF2-40B4-BE49-F238E27FC236}">
                    <a16:creationId xmlns:a16="http://schemas.microsoft.com/office/drawing/2014/main" id="{13C8288F-D7D0-4C04-AEA2-59FBCC0997FD}"/>
                  </a:ext>
                </a:extLst>
              </p:cNvPr>
              <p:cNvGrpSpPr/>
              <p:nvPr/>
            </p:nvGrpSpPr>
            <p:grpSpPr>
              <a:xfrm rot="16463084">
                <a:off x="2464795" y="4128126"/>
                <a:ext cx="1971956" cy="1927365"/>
                <a:chOff x="2372370" y="1555416"/>
                <a:chExt cx="1971956" cy="1927365"/>
              </a:xfrm>
            </p:grpSpPr>
            <p:sp>
              <p:nvSpPr>
                <p:cNvPr id="44" name="TextBox 43">
                  <a:extLst>
                    <a:ext uri="{FF2B5EF4-FFF2-40B4-BE49-F238E27FC236}">
                      <a16:creationId xmlns:a16="http://schemas.microsoft.com/office/drawing/2014/main" id="{C207F9BC-F67E-44AC-B963-486FEF835030}"/>
                    </a:ext>
                  </a:extLst>
                </p:cNvPr>
                <p:cNvSpPr txBox="1"/>
                <p:nvPr/>
              </p:nvSpPr>
              <p:spPr>
                <a:xfrm rot="17663254">
                  <a:off x="2070813" y="2919614"/>
                  <a:ext cx="864724" cy="261610"/>
                </a:xfrm>
                <a:prstGeom prst="rect">
                  <a:avLst/>
                </a:prstGeom>
                <a:noFill/>
              </p:spPr>
              <p:txBody>
                <a:bodyPr wrap="square" rtlCol="0">
                  <a:spAutoFit/>
                </a:bodyPr>
                <a:lstStyle/>
                <a:p>
                  <a:pPr algn="ctr"/>
                  <a:r>
                    <a:rPr lang="en-US" sz="1100" b="1" dirty="0" err="1">
                      <a:solidFill>
                        <a:srgbClr val="CC3300"/>
                      </a:solidFill>
                    </a:rPr>
                    <a:t>Norme</a:t>
                  </a:r>
                  <a:endParaRPr lang="en-US" sz="1100" b="1" dirty="0">
                    <a:solidFill>
                      <a:srgbClr val="CC3300"/>
                    </a:solidFill>
                  </a:endParaRPr>
                </a:p>
              </p:txBody>
            </p:sp>
            <p:sp>
              <p:nvSpPr>
                <p:cNvPr id="45" name="TextBox 44">
                  <a:extLst>
                    <a:ext uri="{FF2B5EF4-FFF2-40B4-BE49-F238E27FC236}">
                      <a16:creationId xmlns:a16="http://schemas.microsoft.com/office/drawing/2014/main" id="{1D28DA78-AFE7-4937-8CB8-76183C67A50A}"/>
                    </a:ext>
                  </a:extLst>
                </p:cNvPr>
                <p:cNvSpPr txBox="1"/>
                <p:nvPr/>
              </p:nvSpPr>
              <p:spPr>
                <a:xfrm rot="18525851">
                  <a:off x="2240765" y="2188402"/>
                  <a:ext cx="1325373" cy="261610"/>
                </a:xfrm>
                <a:prstGeom prst="rect">
                  <a:avLst/>
                </a:prstGeom>
                <a:noFill/>
              </p:spPr>
              <p:txBody>
                <a:bodyPr wrap="square" rtlCol="0">
                  <a:spAutoFit/>
                </a:bodyPr>
                <a:lstStyle/>
                <a:p>
                  <a:pPr algn="ctr"/>
                  <a:r>
                    <a:rPr lang="en-US" sz="1100" b="1" dirty="0" err="1">
                      <a:solidFill>
                        <a:srgbClr val="CC3300"/>
                      </a:solidFill>
                    </a:rPr>
                    <a:t>humanitaire</a:t>
                  </a:r>
                  <a:endParaRPr lang="en-US" sz="1100" b="1" dirty="0">
                    <a:solidFill>
                      <a:srgbClr val="CC3300"/>
                    </a:solidFill>
                  </a:endParaRPr>
                </a:p>
              </p:txBody>
            </p:sp>
            <p:sp>
              <p:nvSpPr>
                <p:cNvPr id="46" name="TextBox 45">
                  <a:extLst>
                    <a:ext uri="{FF2B5EF4-FFF2-40B4-BE49-F238E27FC236}">
                      <a16:creationId xmlns:a16="http://schemas.microsoft.com/office/drawing/2014/main" id="{ECFAE022-F4BC-40E2-AA67-75E9587D18DD}"/>
                    </a:ext>
                  </a:extLst>
                </p:cNvPr>
                <p:cNvSpPr txBox="1"/>
                <p:nvPr/>
              </p:nvSpPr>
              <p:spPr>
                <a:xfrm rot="19915922">
                  <a:off x="3018953" y="1555416"/>
                  <a:ext cx="1325373" cy="261610"/>
                </a:xfrm>
                <a:prstGeom prst="rect">
                  <a:avLst/>
                </a:prstGeom>
                <a:noFill/>
              </p:spPr>
              <p:txBody>
                <a:bodyPr wrap="square" rtlCol="0">
                  <a:spAutoFit/>
                </a:bodyPr>
                <a:lstStyle/>
                <a:p>
                  <a:pPr algn="ctr"/>
                  <a:r>
                    <a:rPr lang="en-US" sz="1100" b="1" dirty="0" err="1">
                      <a:solidFill>
                        <a:srgbClr val="CC3300"/>
                      </a:solidFill>
                    </a:rPr>
                    <a:t>fondamentale</a:t>
                  </a:r>
                  <a:endParaRPr lang="en-US" sz="1100" b="1" dirty="0">
                    <a:solidFill>
                      <a:srgbClr val="CC3300"/>
                    </a:solidFill>
                  </a:endParaRPr>
                </a:p>
              </p:txBody>
            </p:sp>
          </p:grpSp>
        </p:grpSp>
      </p:grpSp>
      <p:pic>
        <p:nvPicPr>
          <p:cNvPr id="48" name="Graphic 47" descr="Presentation with bar chart">
            <a:extLst>
              <a:ext uri="{FF2B5EF4-FFF2-40B4-BE49-F238E27FC236}">
                <a16:creationId xmlns:a16="http://schemas.microsoft.com/office/drawing/2014/main" id="{871742BE-CFF9-4EA0-B72E-CD7505CD7B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29600" y="92076"/>
            <a:ext cx="914400" cy="914400"/>
          </a:xfrm>
          <a:prstGeom prst="rect">
            <a:avLst/>
          </a:prstGeom>
        </p:spPr>
      </p:pic>
    </p:spTree>
    <p:extLst>
      <p:ext uri="{BB962C8B-B14F-4D97-AF65-F5344CB8AC3E}">
        <p14:creationId xmlns:p14="http://schemas.microsoft.com/office/powerpoint/2010/main" val="1951710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fr" b="1" dirty="0"/>
              <a:t>Formation de compétences rapide pour la réponse aux urgences</a:t>
            </a:r>
            <a:endParaRPr lang="en-GB" dirty="0"/>
          </a:p>
        </p:txBody>
      </p:sp>
      <p:sp>
        <p:nvSpPr>
          <p:cNvPr id="3" name="Content Placeholder 2"/>
          <p:cNvSpPr>
            <a:spLocks noGrp="1"/>
          </p:cNvSpPr>
          <p:nvPr>
            <p:ph idx="1"/>
          </p:nvPr>
        </p:nvSpPr>
        <p:spPr/>
        <p:txBody>
          <a:bodyPr rtlCol="0">
            <a:normAutofit fontScale="92500" lnSpcReduction="10000"/>
          </a:bodyPr>
          <a:lstStyle/>
          <a:p>
            <a:pPr lvl="0" rtl="0">
              <a:buNone/>
            </a:pPr>
            <a:r>
              <a:rPr lang="fr" dirty="0"/>
              <a:t>1. Le développement des capacités pertinentes peut conférer plus de responsabilité qu'une micro-subvention</a:t>
            </a:r>
          </a:p>
          <a:p>
            <a:pPr lvl="0" rtl="0">
              <a:buNone/>
            </a:pPr>
            <a:r>
              <a:rPr lang="fr" dirty="0"/>
              <a:t>2. Identification rapide des compétences additionnelles ou capacités nécessaires pour permettre aux groupes de concevoir et de mettre en œuvre des réponses efficaces, grâce au :</a:t>
            </a:r>
          </a:p>
          <a:p>
            <a:pPr lvl="0" rtl="0">
              <a:buNone/>
            </a:pPr>
            <a:r>
              <a:rPr lang="fr" dirty="0"/>
              <a:t>a) PALC</a:t>
            </a:r>
            <a:endParaRPr lang="en-GB" dirty="0"/>
          </a:p>
          <a:p>
            <a:pPr lvl="0" rtl="0">
              <a:buNone/>
            </a:pPr>
            <a:r>
              <a:rPr lang="fr" dirty="0"/>
              <a:t>b) Processus pour l’elaboration du proposal de micro-subvention</a:t>
            </a:r>
          </a:p>
          <a:p>
            <a:pPr rtl="0"/>
            <a:endParaRPr lang="en-GB" dirty="0"/>
          </a:p>
        </p:txBody>
      </p:sp>
      <p:pic>
        <p:nvPicPr>
          <p:cNvPr id="4" name="Graphic 3" descr="Presentation with bar chart">
            <a:extLst>
              <a:ext uri="{FF2B5EF4-FFF2-40B4-BE49-F238E27FC236}">
                <a16:creationId xmlns:a16="http://schemas.microsoft.com/office/drawing/2014/main" id="{C7B3E12A-9E99-4267-ADC9-E8D300BC222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639762"/>
          </a:xfrm>
        </p:spPr>
        <p:txBody>
          <a:bodyPr rtlCol="0">
            <a:noAutofit/>
          </a:bodyPr>
          <a:lstStyle/>
          <a:p>
            <a:pPr rtl="0"/>
            <a:r>
              <a:rPr lang="fr" sz="2400" dirty="0"/>
              <a:t>Séance plénière de brainstorming 1 (10 minutes)</a:t>
            </a:r>
            <a:endParaRPr lang="en-GB" sz="2400" dirty="0"/>
          </a:p>
        </p:txBody>
      </p:sp>
      <p:sp>
        <p:nvSpPr>
          <p:cNvPr id="3" name="Content Placeholder 2"/>
          <p:cNvSpPr>
            <a:spLocks noGrp="1"/>
          </p:cNvSpPr>
          <p:nvPr>
            <p:ph idx="1"/>
          </p:nvPr>
        </p:nvSpPr>
        <p:spPr>
          <a:xfrm>
            <a:off x="457200" y="914400"/>
            <a:ext cx="7543800" cy="5638800"/>
          </a:xfrm>
        </p:spPr>
        <p:txBody>
          <a:bodyPr rtlCol="0">
            <a:normAutofit fontScale="70000" lnSpcReduction="20000"/>
          </a:bodyPr>
          <a:lstStyle/>
          <a:p>
            <a:pPr rtl="0">
              <a:buNone/>
            </a:pPr>
            <a:r>
              <a:rPr lang="fr" b="1" dirty="0"/>
              <a:t>Quelles sont les principales approches de renforcement des capacités ?</a:t>
            </a:r>
          </a:p>
          <a:p>
            <a:pPr rtl="0">
              <a:buNone/>
            </a:pPr>
            <a:endParaRPr lang="en-US" b="1" dirty="0"/>
          </a:p>
          <a:p>
            <a:pPr rtl="0"/>
            <a:r>
              <a:rPr lang="fr" dirty="0"/>
              <a:t>Cartographie/sensibilisation/déblocage des capacités existantes</a:t>
            </a:r>
          </a:p>
          <a:p>
            <a:pPr rtl="0"/>
            <a:r>
              <a:rPr lang="fr" dirty="0"/>
              <a:t>Facilitation de l'apprentissage par l'expérience</a:t>
            </a:r>
            <a:endParaRPr lang="en-US" dirty="0"/>
          </a:p>
          <a:p>
            <a:pPr rtl="0"/>
            <a:r>
              <a:rPr lang="fr" dirty="0"/>
              <a:t>Amélioration des compétences/formation (technique, gestion, collecte de fonds)</a:t>
            </a:r>
          </a:p>
          <a:p>
            <a:pPr rtl="0"/>
            <a:r>
              <a:rPr lang="fr" dirty="0"/>
              <a:t>Visites d'échange – apprentissage en groupe binômes (paires)</a:t>
            </a:r>
          </a:p>
          <a:p>
            <a:pPr rtl="0"/>
            <a:r>
              <a:rPr lang="fr" dirty="0"/>
              <a:t>Mise en relation des OC/OSC afin qu’elles travaillent ensemble (opérations ou plaidoyer)</a:t>
            </a:r>
          </a:p>
          <a:p>
            <a:pPr rtl="0"/>
            <a:r>
              <a:rPr lang="fr" dirty="0"/>
              <a:t>Mise en relation avec d'autres ONGN ou ONGI ou institutions pertinentes</a:t>
            </a:r>
          </a:p>
          <a:p>
            <a:pPr rtl="0"/>
            <a:r>
              <a:rPr lang="fr" dirty="0"/>
              <a:t>Mise en relation des ONG locales avec différents ensembles de compétences</a:t>
            </a:r>
            <a:endParaRPr lang="en-US" dirty="0"/>
          </a:p>
          <a:p>
            <a:pPr rtl="0"/>
            <a:r>
              <a:rPr lang="fr" dirty="0"/>
              <a:t>Détachement de personnel plus qualifié (peut-être d'ONGI/ONGN) auprès de groupes locaux… mais difficile de trouver l'inverse</a:t>
            </a:r>
          </a:p>
          <a:p>
            <a:pPr rtl="0"/>
            <a:endParaRPr lang="en-US" dirty="0"/>
          </a:p>
          <a:p>
            <a:pPr rtl="0"/>
            <a:endParaRPr lang="en-GB" dirty="0"/>
          </a:p>
        </p:txBody>
      </p:sp>
      <p:pic>
        <p:nvPicPr>
          <p:cNvPr id="4" name="Graphic 3" descr="Customer review">
            <a:extLst>
              <a:ext uri="{FF2B5EF4-FFF2-40B4-BE49-F238E27FC236}">
                <a16:creationId xmlns:a16="http://schemas.microsoft.com/office/drawing/2014/main" id="{3F95354D-A89D-4653-88E4-7B9FC5AF51E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20782"/>
            <a:ext cx="914400" cy="914400"/>
          </a:xfrm>
          <a:prstGeom prst="rect">
            <a:avLst/>
          </a:prstGeom>
        </p:spPr>
      </p:pic>
      <p:sp>
        <p:nvSpPr>
          <p:cNvPr id="5" name="Flowchart: Punched Tape 4">
            <a:extLst>
              <a:ext uri="{FF2B5EF4-FFF2-40B4-BE49-F238E27FC236}">
                <a16:creationId xmlns:a16="http://schemas.microsoft.com/office/drawing/2014/main" id="{18B0E2D2-A0F5-4FDE-9B97-5D637B6F4664}"/>
              </a:ext>
            </a:extLst>
          </p:cNvPr>
          <p:cNvSpPr/>
          <p:nvPr/>
        </p:nvSpPr>
        <p:spPr>
          <a:xfrm>
            <a:off x="8077200" y="1066800"/>
            <a:ext cx="1066800" cy="6096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MG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1143000"/>
          </a:xfrm>
        </p:spPr>
        <p:txBody>
          <a:bodyPr rtlCol="0">
            <a:normAutofit fontScale="90000"/>
          </a:bodyPr>
          <a:lstStyle/>
          <a:p>
            <a:pPr marL="0" indent="0" rtl="0"/>
            <a:r>
              <a:rPr lang="fr" sz="3600" b="1" dirty="0"/>
              <a:t>Travail de groupe : à partir de vos expériences (2)</a:t>
            </a:r>
          </a:p>
        </p:txBody>
      </p:sp>
      <p:sp>
        <p:nvSpPr>
          <p:cNvPr id="3" name="Content Placeholder 2"/>
          <p:cNvSpPr>
            <a:spLocks noGrp="1"/>
          </p:cNvSpPr>
          <p:nvPr>
            <p:ph idx="1"/>
          </p:nvPr>
        </p:nvSpPr>
        <p:spPr>
          <a:xfrm>
            <a:off x="381000" y="1676400"/>
            <a:ext cx="8610600" cy="5105400"/>
          </a:xfrm>
        </p:spPr>
        <p:txBody>
          <a:bodyPr rtlCol="0">
            <a:normAutofit fontScale="92500" lnSpcReduction="20000"/>
          </a:bodyPr>
          <a:lstStyle/>
          <a:p>
            <a:pPr marL="0" indent="0" rtl="0">
              <a:buNone/>
            </a:pPr>
            <a:r>
              <a:rPr lang="fr" sz="4000" dirty="0"/>
              <a:t>Compte tenu des crises en cours ou probables dans vos régions : </a:t>
            </a:r>
          </a:p>
          <a:p>
            <a:pPr marL="361950" indent="-361950" rtl="0">
              <a:buFontTx/>
              <a:buChar char="-"/>
            </a:pPr>
            <a:r>
              <a:rPr lang="fr" sz="4000" dirty="0"/>
              <a:t>Quelles sont les demandes de formation que vous pouvez attendre des groupes communautaires qui répondent à une crise particulière</a:t>
            </a:r>
          </a:p>
          <a:p>
            <a:pPr marL="361950" indent="-361950" rtl="0">
              <a:buFontTx/>
              <a:buChar char="-"/>
            </a:pPr>
            <a:r>
              <a:rPr lang="fr" sz="4000" dirty="0"/>
              <a:t> Comment tenteriez-vous de les fournir/mettre en place ?</a:t>
            </a:r>
          </a:p>
          <a:p>
            <a:pPr marL="361950" indent="-361950" rtl="0">
              <a:buNone/>
            </a:pPr>
            <a:r>
              <a:rPr lang="fr" sz="4000" dirty="0"/>
              <a:t>- de quelle aide supplémentaire auriez-vous besoin pour cela ? (30 m)</a:t>
            </a:r>
            <a:endParaRPr lang="en-GB" sz="4000" i="1" dirty="0"/>
          </a:p>
        </p:txBody>
      </p:sp>
      <p:pic>
        <p:nvPicPr>
          <p:cNvPr id="4" name="Graphic 3" descr="Customer review">
            <a:extLst>
              <a:ext uri="{FF2B5EF4-FFF2-40B4-BE49-F238E27FC236}">
                <a16:creationId xmlns:a16="http://schemas.microsoft.com/office/drawing/2014/main" id="{A9C79F8D-5F40-4424-ABA6-CC1D36795D7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43047" y="939052"/>
            <a:ext cx="914400" cy="914400"/>
          </a:xfrm>
          <a:prstGeom prst="rect">
            <a:avLst/>
          </a:prstGeom>
        </p:spPr>
      </p:pic>
      <p:pic>
        <p:nvPicPr>
          <p:cNvPr id="5" name="Graphic 4" descr="Boardroom">
            <a:extLst>
              <a:ext uri="{FF2B5EF4-FFF2-40B4-BE49-F238E27FC236}">
                <a16:creationId xmlns:a16="http://schemas.microsoft.com/office/drawing/2014/main" id="{7798100B-94DD-4929-96C8-A0CD09C0EB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29600" y="0"/>
            <a:ext cx="914400" cy="914400"/>
          </a:xfrm>
          <a:prstGeom prst="rect">
            <a:avLst/>
          </a:prstGeom>
        </p:spPr>
      </p:pic>
      <p:sp>
        <p:nvSpPr>
          <p:cNvPr id="6" name="Flowchart: Punched Tape 5">
            <a:extLst>
              <a:ext uri="{FF2B5EF4-FFF2-40B4-BE49-F238E27FC236}">
                <a16:creationId xmlns:a16="http://schemas.microsoft.com/office/drawing/2014/main" id="{9FA07962-BB75-4111-8700-EC3DB79A1E03}"/>
              </a:ext>
            </a:extLst>
          </p:cNvPr>
          <p:cNvSpPr/>
          <p:nvPr/>
        </p:nvSpPr>
        <p:spPr>
          <a:xfrm>
            <a:off x="8077200" y="1981200"/>
            <a:ext cx="1066800" cy="6096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MG 3,4,5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113" y="122237"/>
            <a:ext cx="8991600" cy="1219200"/>
          </a:xfrm>
        </p:spPr>
        <p:txBody>
          <a:bodyPr rtlCol="0">
            <a:noAutofit/>
          </a:bodyPr>
          <a:lstStyle/>
          <a:p>
            <a:pPr rtl="0"/>
            <a:r>
              <a:rPr lang="fr" sz="3300" dirty="0"/>
              <a:t>Séances de formation pour les groupes communautaires locaux (peuvent être analphabètes) </a:t>
            </a:r>
          </a:p>
        </p:txBody>
      </p:sp>
      <p:sp>
        <p:nvSpPr>
          <p:cNvPr id="3" name="Content Placeholder 2"/>
          <p:cNvSpPr>
            <a:spLocks noGrp="1"/>
          </p:cNvSpPr>
          <p:nvPr>
            <p:ph idx="1"/>
          </p:nvPr>
        </p:nvSpPr>
        <p:spPr/>
        <p:txBody>
          <a:bodyPr rtlCol="0">
            <a:normAutofit fontScale="85000" lnSpcReduction="20000"/>
          </a:bodyPr>
          <a:lstStyle/>
          <a:p>
            <a:pPr lvl="0" rtl="0"/>
            <a:r>
              <a:rPr lang="fr" dirty="0"/>
              <a:t>Habituellement courtes et adaptées aux priorités locales en matière d’occupation et de famille</a:t>
            </a:r>
          </a:p>
          <a:p>
            <a:pPr lvl="0" rtl="0"/>
            <a:r>
              <a:rPr lang="fr" dirty="0"/>
              <a:t>Très pertinents aux « réalités locales »</a:t>
            </a:r>
          </a:p>
          <a:p>
            <a:pPr lvl="0" rtl="0"/>
            <a:r>
              <a:rPr lang="fr" dirty="0"/>
              <a:t>Langue locale</a:t>
            </a:r>
          </a:p>
          <a:p>
            <a:pPr lvl="0"/>
            <a:r>
              <a:rPr lang="en-US" dirty="0"/>
              <a:t>U</a:t>
            </a:r>
            <a:r>
              <a:rPr lang="fr" dirty="0"/>
              <a:t>tilisation minimale de Jargon ou mots compliqués ou techniques</a:t>
            </a:r>
          </a:p>
          <a:p>
            <a:pPr lvl="0" rtl="0"/>
            <a:r>
              <a:rPr lang="fr" dirty="0"/>
              <a:t>Très pratique</a:t>
            </a:r>
          </a:p>
          <a:p>
            <a:pPr lvl="0" rtl="0"/>
            <a:r>
              <a:rPr lang="fr" dirty="0"/>
              <a:t>Utilisation d’éléments visuels</a:t>
            </a:r>
          </a:p>
          <a:p>
            <a:pPr lvl="0" rtl="0"/>
            <a:r>
              <a:rPr lang="fr" dirty="0"/>
              <a:t>Utilisation du jeu de rôle</a:t>
            </a:r>
          </a:p>
          <a:p>
            <a:pPr rtl="0"/>
            <a:r>
              <a:rPr lang="fr" dirty="0"/>
              <a:t>S'appuyer sur les connaissances, idées et compétences locales existantes</a:t>
            </a:r>
          </a:p>
        </p:txBody>
      </p:sp>
      <p:pic>
        <p:nvPicPr>
          <p:cNvPr id="4" name="Graphic 3" descr="Presentation with bar chart">
            <a:extLst>
              <a:ext uri="{FF2B5EF4-FFF2-40B4-BE49-F238E27FC236}">
                <a16:creationId xmlns:a16="http://schemas.microsoft.com/office/drawing/2014/main" id="{FCE40CCF-F710-4130-918F-9E7A68C974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extLst>
      <p:ext uri="{BB962C8B-B14F-4D97-AF65-F5344CB8AC3E}">
        <p14:creationId xmlns:p14="http://schemas.microsoft.com/office/powerpoint/2010/main" val="463874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6019800"/>
          </a:xfrm>
        </p:spPr>
        <p:txBody>
          <a:bodyPr rtlCol="0">
            <a:normAutofit fontScale="62500" lnSpcReduction="20000"/>
          </a:bodyPr>
          <a:lstStyle/>
          <a:p>
            <a:pPr marL="0" indent="0" rtl="0">
              <a:buNone/>
            </a:pPr>
            <a:r>
              <a:rPr lang="fr" b="1" dirty="0"/>
              <a:t>Le développement des capacités n’est pas seulement à long terme, il est souvent essentiel dans les interventions d’urgence :  Mettez-le en priorité (CHS)</a:t>
            </a:r>
          </a:p>
          <a:p>
            <a:pPr lvl="0" rtl="0">
              <a:buNone/>
            </a:pPr>
            <a:endParaRPr lang="en-GB" b="1" dirty="0"/>
          </a:p>
          <a:p>
            <a:pPr lvl="0" rtl="0">
              <a:buNone/>
            </a:pPr>
            <a:r>
              <a:rPr lang="fr" u="sng" dirty="0"/>
              <a:t>Liste de contrôle pour faciliter une formation axée sur la demande/le transfert de connaissances</a:t>
            </a:r>
          </a:p>
          <a:p>
            <a:pPr lvl="0" rtl="0">
              <a:buNone/>
            </a:pPr>
            <a:r>
              <a:rPr lang="fr" dirty="0"/>
              <a:t>Que pourriez-vous faire de plus pour :</a:t>
            </a:r>
          </a:p>
          <a:p>
            <a:pPr marL="514350" lvl="0" indent="-514350" rtl="0">
              <a:buFont typeface="+mj-lt"/>
              <a:buAutoNum type="arabicParenR"/>
            </a:pPr>
            <a:r>
              <a:rPr lang="fr" sz="3400" dirty="0"/>
              <a:t>élaborer un plan et un budget pour permettre une formation rapide, axée sur la demande, dans votre proposition d'urgence ?</a:t>
            </a:r>
          </a:p>
          <a:p>
            <a:pPr marL="514350" lvl="0" indent="-514350" rtl="0">
              <a:buFont typeface="+mj-lt"/>
              <a:buAutoNum type="arabicParenR"/>
            </a:pPr>
            <a:r>
              <a:rPr lang="fr" sz="3400" dirty="0"/>
              <a:t>anticiper de possibles demandes ?</a:t>
            </a:r>
          </a:p>
          <a:p>
            <a:pPr marL="514350" lvl="0" indent="-514350" rtl="0">
              <a:buFont typeface="+mj-lt"/>
              <a:buAutoNum type="arabicParenR"/>
            </a:pPr>
            <a:r>
              <a:rPr lang="fr" sz="3400" dirty="0"/>
              <a:t>développer votre potentiel de formation interne ?</a:t>
            </a:r>
          </a:p>
          <a:p>
            <a:pPr marL="514350" lvl="0" indent="-514350" rtl="0">
              <a:buFont typeface="+mj-lt"/>
              <a:buAutoNum type="arabicParenR"/>
            </a:pPr>
            <a:r>
              <a:rPr lang="fr" sz="3400" dirty="0"/>
              <a:t>développer des réseaux de formateurs possibles pour les différents secteurs ?</a:t>
            </a:r>
          </a:p>
          <a:p>
            <a:pPr marL="514350" indent="-514350" rtl="0">
              <a:buFont typeface="+mj-lt"/>
              <a:buAutoNum type="arabicParenR"/>
            </a:pPr>
            <a:r>
              <a:rPr lang="fr" sz="3400" dirty="0"/>
              <a:t>aider à cartographier les compétences et capacités existantes (PALC) </a:t>
            </a:r>
          </a:p>
          <a:p>
            <a:pPr marL="514350" indent="-514350" rtl="0">
              <a:buFont typeface="+mj-lt"/>
              <a:buAutoNum type="arabicParenR"/>
            </a:pPr>
            <a:r>
              <a:rPr lang="fr" sz="3400" dirty="0"/>
              <a:t>encourager activement les groupes communautaires à réfléchir à leurs besoins en capacité (PALC et propositions)</a:t>
            </a:r>
          </a:p>
          <a:p>
            <a:pPr marL="514350" lvl="0" indent="-514350" rtl="0">
              <a:buFont typeface="+mj-lt"/>
              <a:buAutoNum type="arabicParenR"/>
            </a:pPr>
            <a:r>
              <a:rPr lang="fr" sz="3400" dirty="0"/>
              <a:t>identifier les options pour l'apprentissage par groupe de pairs, les experts locaux et la formation de communauté à communauté ? (y compris le gouvernement et le secteur privé)</a:t>
            </a:r>
          </a:p>
          <a:p>
            <a:pPr marL="514350" lvl="0" indent="-514350" rtl="0">
              <a:buFont typeface="+mj-lt"/>
              <a:buAutoNum type="arabicParenR"/>
            </a:pPr>
            <a:r>
              <a:rPr lang="fr" sz="3400" dirty="0"/>
              <a:t>Développer des opportunités d'apprentissage en ligne</a:t>
            </a:r>
          </a:p>
          <a:p>
            <a:pPr marL="514350" lvl="0" indent="-514350" rtl="0">
              <a:buNone/>
            </a:pPr>
            <a:endParaRPr lang="en-GB" dirty="0"/>
          </a:p>
          <a:p>
            <a:pPr rtl="0"/>
            <a:endParaRPr lang="en-GB" dirty="0"/>
          </a:p>
        </p:txBody>
      </p:sp>
      <p:pic>
        <p:nvPicPr>
          <p:cNvPr id="4" name="Graphic 3" descr="Presentation with bar chart">
            <a:extLst>
              <a:ext uri="{FF2B5EF4-FFF2-40B4-BE49-F238E27FC236}">
                <a16:creationId xmlns:a16="http://schemas.microsoft.com/office/drawing/2014/main" id="{4E248C42-C39F-4E70-B35D-AF6B78F6895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382000" cy="792162"/>
          </a:xfrm>
        </p:spPr>
        <p:txBody>
          <a:bodyPr rtlCol="0">
            <a:noAutofit/>
          </a:bodyPr>
          <a:lstStyle/>
          <a:p>
            <a:pPr rtl="0"/>
            <a:r>
              <a:rPr lang="fr" sz="2900" b="1" u="sng" dirty="0"/>
              <a:t>(Une) liste de contrôle de développement organisationnel</a:t>
            </a:r>
            <a:endParaRPr lang="en-GB" sz="2900" dirty="0"/>
          </a:p>
        </p:txBody>
      </p:sp>
      <p:sp>
        <p:nvSpPr>
          <p:cNvPr id="3" name="Content Placeholder 2"/>
          <p:cNvSpPr>
            <a:spLocks noGrp="1"/>
          </p:cNvSpPr>
          <p:nvPr>
            <p:ph idx="1"/>
          </p:nvPr>
        </p:nvSpPr>
        <p:spPr>
          <a:xfrm>
            <a:off x="457200" y="1219200"/>
            <a:ext cx="8229600" cy="5638800"/>
          </a:xfrm>
        </p:spPr>
        <p:txBody>
          <a:bodyPr rtlCol="0">
            <a:normAutofit fontScale="77500" lnSpcReduction="20000"/>
          </a:bodyPr>
          <a:lstStyle/>
          <a:p>
            <a:pPr marL="514350" lvl="0" indent="-514350" rtl="0">
              <a:buFont typeface="+mj-lt"/>
              <a:buAutoNum type="arabicPeriod"/>
            </a:pPr>
            <a:r>
              <a:rPr lang="fr" b="1" dirty="0"/>
              <a:t>Valeurs, vision, mission</a:t>
            </a:r>
            <a:endParaRPr lang="en-GB" dirty="0"/>
          </a:p>
          <a:p>
            <a:pPr marL="514350" lvl="0" indent="-514350" rtl="0">
              <a:buFont typeface="+mj-lt"/>
              <a:buAutoNum type="arabicPeriod"/>
            </a:pPr>
            <a:r>
              <a:rPr lang="fr" b="1" dirty="0"/>
              <a:t>Type d'organisation</a:t>
            </a:r>
          </a:p>
          <a:p>
            <a:pPr marL="514350" lvl="0" indent="-514350" rtl="0">
              <a:buFont typeface="+mj-lt"/>
              <a:buAutoNum type="arabicPeriod"/>
            </a:pPr>
            <a:r>
              <a:rPr lang="fr" b="1" dirty="0"/>
              <a:t>Gouvernance et structure </a:t>
            </a:r>
            <a:endParaRPr lang="en-GB" dirty="0"/>
          </a:p>
          <a:p>
            <a:pPr marL="514350" lvl="0" indent="-514350" rtl="0">
              <a:buFont typeface="+mj-lt"/>
              <a:buAutoNum type="arabicPeriod"/>
            </a:pPr>
            <a:r>
              <a:rPr lang="fr" b="1" dirty="0"/>
              <a:t>Culture organisationnelle (parler de vos valeurs)</a:t>
            </a:r>
            <a:endParaRPr lang="en-GB" dirty="0"/>
          </a:p>
          <a:p>
            <a:pPr marL="963613" indent="-514350" rtl="0"/>
            <a:r>
              <a:rPr lang="fr" b="1" dirty="0"/>
              <a:t>Organisation de l'apprentissage</a:t>
            </a:r>
            <a:endParaRPr lang="en-GB" dirty="0"/>
          </a:p>
          <a:p>
            <a:pPr marL="963613" indent="-514350" rtl="0"/>
            <a:r>
              <a:rPr lang="fr" b="1" dirty="0"/>
              <a:t>Styles de gestion</a:t>
            </a:r>
            <a:endParaRPr lang="en-GB" dirty="0"/>
          </a:p>
          <a:p>
            <a:pPr marL="963613" indent="-514350" rtl="0"/>
            <a:r>
              <a:rPr lang="fr" b="1" dirty="0"/>
              <a:t>Interaction avec les autres</a:t>
            </a:r>
            <a:endParaRPr lang="en-GB" dirty="0"/>
          </a:p>
          <a:p>
            <a:pPr marL="514350" lvl="0" indent="-514350" rtl="0">
              <a:buFont typeface="+mj-lt"/>
              <a:buAutoNum type="arabicPeriod" startAt="6"/>
            </a:pPr>
            <a:r>
              <a:rPr lang="fr" b="1" dirty="0"/>
              <a:t>Stratégie et planification stratégique</a:t>
            </a:r>
            <a:endParaRPr lang="en-GB" dirty="0"/>
          </a:p>
          <a:p>
            <a:pPr marL="514350" lvl="0" indent="-514350" rtl="0">
              <a:buFont typeface="+mj-lt"/>
              <a:buAutoNum type="arabicPeriod" startAt="6"/>
            </a:pPr>
            <a:r>
              <a:rPr lang="fr" b="1" dirty="0"/>
              <a:t>Gestion et administration (recrutement, gestion des ressources humaines, systèmes, processus et procédures de prise de décision)</a:t>
            </a:r>
            <a:endParaRPr lang="en-GB" dirty="0"/>
          </a:p>
          <a:p>
            <a:pPr marL="514350" lvl="0" indent="-514350" rtl="0">
              <a:buFont typeface="+mj-lt"/>
              <a:buAutoNum type="arabicPeriod" startAt="6"/>
            </a:pPr>
            <a:r>
              <a:rPr lang="fr" b="1" dirty="0"/>
              <a:t>Planification, mise en œuvre et suivi de projet</a:t>
            </a:r>
            <a:endParaRPr lang="en-GB" dirty="0"/>
          </a:p>
          <a:p>
            <a:pPr marL="514350" lvl="0" indent="-514350" rtl="0">
              <a:buFont typeface="+mj-lt"/>
              <a:buAutoNum type="arabicPeriod" startAt="6"/>
            </a:pPr>
            <a:r>
              <a:rPr lang="fr" b="1" dirty="0"/>
              <a:t>Ressources et actifs financiers : mobilisation des ressources, procédures comptables et gestion financière</a:t>
            </a:r>
            <a:endParaRPr lang="en-GB" dirty="0"/>
          </a:p>
          <a:p>
            <a:pPr marL="514350" lvl="0" indent="-514350" rtl="0">
              <a:buFont typeface="+mj-lt"/>
              <a:buAutoNum type="arabicPeriod" startAt="6"/>
            </a:pPr>
            <a:r>
              <a:rPr lang="fr" b="1" dirty="0"/>
              <a:t>Positionnement institutionnel</a:t>
            </a:r>
            <a:endParaRPr lang="en-GB" dirty="0"/>
          </a:p>
          <a:p>
            <a:pPr rtl="0"/>
            <a:endParaRPr lang="en-GB" dirty="0"/>
          </a:p>
        </p:txBody>
      </p:sp>
      <p:pic>
        <p:nvPicPr>
          <p:cNvPr id="4" name="Graphic 3" descr="Presentation with bar chart">
            <a:extLst>
              <a:ext uri="{FF2B5EF4-FFF2-40B4-BE49-F238E27FC236}">
                <a16:creationId xmlns:a16="http://schemas.microsoft.com/office/drawing/2014/main" id="{D217DEF3-E790-4CDC-B6F1-F93431B59C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extLst>
      <p:ext uri="{BB962C8B-B14F-4D97-AF65-F5344CB8AC3E}">
        <p14:creationId xmlns:p14="http://schemas.microsoft.com/office/powerpoint/2010/main" val="297833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 et encore</a:t>
            </a:r>
            <a:endParaRPr lang="en-GB" dirty="0"/>
          </a:p>
        </p:txBody>
      </p:sp>
      <p:sp>
        <p:nvSpPr>
          <p:cNvPr id="3" name="Content Placeholder 2"/>
          <p:cNvSpPr>
            <a:spLocks noGrp="1"/>
          </p:cNvSpPr>
          <p:nvPr>
            <p:ph idx="1"/>
          </p:nvPr>
        </p:nvSpPr>
        <p:spPr/>
        <p:txBody>
          <a:bodyPr rtlCol="0">
            <a:normAutofit fontScale="85000" lnSpcReduction="20000"/>
          </a:bodyPr>
          <a:lstStyle/>
          <a:p>
            <a:pPr rtl="0"/>
            <a:r>
              <a:rPr lang="fr" dirty="0"/>
              <a:t>Souveraineté et légitimité</a:t>
            </a:r>
          </a:p>
          <a:p>
            <a:pPr rtl="0"/>
            <a:r>
              <a:rPr lang="fr" dirty="0"/>
              <a:t>Composition, circonscription, </a:t>
            </a:r>
          </a:p>
          <a:p>
            <a:pPr rtl="0"/>
            <a:r>
              <a:rPr lang="fr" dirty="0"/>
              <a:t>Liaisons</a:t>
            </a:r>
          </a:p>
          <a:p>
            <a:pPr rtl="0"/>
            <a:r>
              <a:rPr lang="fr" dirty="0"/>
              <a:t>Mission et valeurs</a:t>
            </a:r>
          </a:p>
          <a:p>
            <a:pPr rtl="0"/>
            <a:r>
              <a:rPr lang="fr" dirty="0"/>
              <a:t>Redevabilité (x 3)</a:t>
            </a:r>
          </a:p>
          <a:p>
            <a:pPr rtl="0"/>
            <a:r>
              <a:rPr lang="fr" dirty="0"/>
              <a:t>Leadership et apprentissage</a:t>
            </a:r>
          </a:p>
          <a:p>
            <a:pPr rtl="0"/>
            <a:r>
              <a:rPr lang="en-US" dirty="0"/>
              <a:t>L</a:t>
            </a:r>
            <a:r>
              <a:rPr lang="fr" dirty="0"/>
              <a:t>’Approche équipe et ressources humaines : planification et distribution des tâches, mélange de compétences</a:t>
            </a:r>
          </a:p>
          <a:p>
            <a:pPr rtl="0"/>
            <a:r>
              <a:rPr lang="fr" dirty="0"/>
              <a:t>Mobilisation et gestion des ressources</a:t>
            </a:r>
          </a:p>
          <a:p>
            <a:pPr rtl="0"/>
            <a:r>
              <a:rPr lang="fr" dirty="0"/>
              <a:t>Mise en réseau</a:t>
            </a:r>
            <a:endParaRPr lang="en-GB" dirty="0"/>
          </a:p>
        </p:txBody>
      </p:sp>
      <p:pic>
        <p:nvPicPr>
          <p:cNvPr id="4" name="Graphic 3" descr="Presentation with bar chart">
            <a:extLst>
              <a:ext uri="{FF2B5EF4-FFF2-40B4-BE49-F238E27FC236}">
                <a16:creationId xmlns:a16="http://schemas.microsoft.com/office/drawing/2014/main" id="{BEB1193F-A97A-4CBF-89E7-5FE34A2464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extLst>
      <p:ext uri="{BB962C8B-B14F-4D97-AF65-F5344CB8AC3E}">
        <p14:creationId xmlns:p14="http://schemas.microsoft.com/office/powerpoint/2010/main" val="2645301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dirty="0"/>
              <a:t>Récap. du jour 3</a:t>
            </a:r>
            <a:endParaRPr lang="en-US" dirty="0"/>
          </a:p>
        </p:txBody>
      </p:sp>
      <p:sp>
        <p:nvSpPr>
          <p:cNvPr id="3" name="Content Placeholder 2"/>
          <p:cNvSpPr>
            <a:spLocks noGrp="1"/>
          </p:cNvSpPr>
          <p:nvPr>
            <p:ph idx="1"/>
          </p:nvPr>
        </p:nvSpPr>
        <p:spPr/>
        <p:txBody>
          <a:bodyPr rtlCol="0"/>
          <a:lstStyle/>
          <a:p>
            <a:pPr rtl="0"/>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fr" dirty="0"/>
              <a:t>OD d’urgence pour les groupes d'entraide émergents</a:t>
            </a:r>
            <a:endParaRPr lang="en-GB" dirty="0"/>
          </a:p>
        </p:txBody>
      </p:sp>
      <p:sp>
        <p:nvSpPr>
          <p:cNvPr id="3" name="Content Placeholder 2"/>
          <p:cNvSpPr>
            <a:spLocks noGrp="1"/>
          </p:cNvSpPr>
          <p:nvPr>
            <p:ph idx="1"/>
          </p:nvPr>
        </p:nvSpPr>
        <p:spPr/>
        <p:txBody>
          <a:bodyPr rtlCol="0">
            <a:normAutofit/>
          </a:bodyPr>
          <a:lstStyle/>
          <a:p>
            <a:pPr rtl="0"/>
            <a:r>
              <a:rPr lang="fr" dirty="0"/>
              <a:t>Leadership</a:t>
            </a:r>
          </a:p>
          <a:p>
            <a:pPr rtl="0"/>
            <a:r>
              <a:rPr lang="fr" dirty="0"/>
              <a:t>Séparation des rôles et des responsabilités, partage de la charge de travail </a:t>
            </a:r>
          </a:p>
          <a:p>
            <a:pPr rtl="0"/>
            <a:r>
              <a:rPr lang="fr" dirty="0"/>
              <a:t>Planification</a:t>
            </a:r>
          </a:p>
          <a:p>
            <a:pPr rtl="0"/>
            <a:r>
              <a:rPr lang="fr" dirty="0"/>
              <a:t>Redevabilité (x 3)</a:t>
            </a:r>
          </a:p>
          <a:p>
            <a:pPr rtl="0"/>
            <a:r>
              <a:rPr lang="fr" dirty="0"/>
              <a:t>Gestion financière</a:t>
            </a:r>
          </a:p>
          <a:p>
            <a:pPr rtl="0"/>
            <a:r>
              <a:rPr lang="fr" dirty="0"/>
              <a:t>Mise en liaison</a:t>
            </a:r>
          </a:p>
          <a:p>
            <a:pPr rtl="0"/>
            <a:endParaRPr lang="en-US" dirty="0"/>
          </a:p>
          <a:p>
            <a:pPr rtl="0"/>
            <a:endParaRPr lang="en-GB" dirty="0"/>
          </a:p>
        </p:txBody>
      </p:sp>
      <p:pic>
        <p:nvPicPr>
          <p:cNvPr id="4" name="Graphic 3" descr="Presentation with bar chart">
            <a:extLst>
              <a:ext uri="{FF2B5EF4-FFF2-40B4-BE49-F238E27FC236}">
                <a16:creationId xmlns:a16="http://schemas.microsoft.com/office/drawing/2014/main" id="{4A5C1C99-ED2F-44DE-AB09-AABADF25A60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rtlCol="0"/>
          <a:lstStyle/>
          <a:p>
            <a:pPr rtl="0">
              <a:buNone/>
            </a:pPr>
            <a:r>
              <a:rPr lang="fr" dirty="0"/>
              <a:t>Du </a:t>
            </a:r>
            <a:r>
              <a:rPr lang="fr" b="1" dirty="0"/>
              <a:t>GROUPE </a:t>
            </a:r>
            <a:r>
              <a:rPr lang="fr" dirty="0"/>
              <a:t>(entraide )…</a:t>
            </a:r>
          </a:p>
          <a:p>
            <a:pPr marL="0" indent="0" rtl="0">
              <a:buNone/>
            </a:pPr>
            <a:r>
              <a:rPr lang="fr" dirty="0"/>
              <a:t>(objectifs immédiats, personnel, spontané, action très locale, de courte durée, non structurée)</a:t>
            </a:r>
          </a:p>
          <a:p>
            <a:pPr marL="0" indent="0" rtl="0">
              <a:buNone/>
            </a:pPr>
            <a:endParaRPr lang="en-US" dirty="0"/>
          </a:p>
          <a:p>
            <a:pPr marL="0" indent="0" rtl="0">
              <a:buNone/>
            </a:pPr>
            <a:r>
              <a:rPr lang="fr" dirty="0"/>
              <a:t>… à (une sorte de) </a:t>
            </a:r>
            <a:r>
              <a:rPr lang="fr" b="1" dirty="0"/>
              <a:t>ORGANISATION</a:t>
            </a:r>
          </a:p>
          <a:p>
            <a:pPr marL="0" indent="0" rtl="0">
              <a:buNone/>
            </a:pPr>
            <a:r>
              <a:rPr lang="fr" dirty="0"/>
              <a:t>(objectifs plus larges, vision partagée, stratégique, liens intégrés/institutionnels, à plus long terme, structurée)</a:t>
            </a:r>
            <a:endParaRPr lang="en-GB" dirty="0"/>
          </a:p>
        </p:txBody>
      </p:sp>
      <p:pic>
        <p:nvPicPr>
          <p:cNvPr id="4" name="Graphic 3" descr="Presentation with bar chart">
            <a:extLst>
              <a:ext uri="{FF2B5EF4-FFF2-40B4-BE49-F238E27FC236}">
                <a16:creationId xmlns:a16="http://schemas.microsoft.com/office/drawing/2014/main" id="{7A9EF7BB-C662-4F8A-8238-391CB01D364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B73BE-F71E-4974-AFFF-878D70716A05}"/>
              </a:ext>
            </a:extLst>
          </p:cNvPr>
          <p:cNvSpPr>
            <a:spLocks noGrp="1"/>
          </p:cNvSpPr>
          <p:nvPr>
            <p:ph type="title"/>
          </p:nvPr>
        </p:nvSpPr>
        <p:spPr>
          <a:xfrm>
            <a:off x="457200" y="274638"/>
            <a:ext cx="8229600" cy="487362"/>
          </a:xfrm>
        </p:spPr>
        <p:txBody>
          <a:bodyPr>
            <a:normAutofit fontScale="90000"/>
          </a:bodyPr>
          <a:lstStyle/>
          <a:p>
            <a:r>
              <a:rPr lang="en-GB" dirty="0"/>
              <a:t>Plan global</a:t>
            </a:r>
          </a:p>
        </p:txBody>
      </p:sp>
      <p:pic>
        <p:nvPicPr>
          <p:cNvPr id="4" name="Graphic 3" descr="Presentation with bar chart">
            <a:extLst>
              <a:ext uri="{FF2B5EF4-FFF2-40B4-BE49-F238E27FC236}">
                <a16:creationId xmlns:a16="http://schemas.microsoft.com/office/drawing/2014/main" id="{4585F3C2-F37E-4D55-9E92-58039AB547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2076"/>
            <a:ext cx="914400" cy="914400"/>
          </a:xfrm>
          <a:prstGeom prst="rect">
            <a:avLst/>
          </a:prstGeom>
        </p:spPr>
      </p:pic>
      <p:graphicFrame>
        <p:nvGraphicFramePr>
          <p:cNvPr id="5" name="Table 4">
            <a:extLst>
              <a:ext uri="{FF2B5EF4-FFF2-40B4-BE49-F238E27FC236}">
                <a16:creationId xmlns:a16="http://schemas.microsoft.com/office/drawing/2014/main" id="{937BD47C-4D80-44EF-A00C-DFD348692E70}"/>
              </a:ext>
            </a:extLst>
          </p:cNvPr>
          <p:cNvGraphicFramePr>
            <a:graphicFrameLocks noGrp="1"/>
          </p:cNvGraphicFramePr>
          <p:nvPr>
            <p:extLst>
              <p:ext uri="{D42A27DB-BD31-4B8C-83A1-F6EECF244321}">
                <p14:modId xmlns:p14="http://schemas.microsoft.com/office/powerpoint/2010/main" val="762928665"/>
              </p:ext>
            </p:extLst>
          </p:nvPr>
        </p:nvGraphicFramePr>
        <p:xfrm>
          <a:off x="190500" y="919848"/>
          <a:ext cx="8763000" cy="5773674"/>
        </p:xfrm>
        <a:graphic>
          <a:graphicData uri="http://schemas.openxmlformats.org/drawingml/2006/table">
            <a:tbl>
              <a:tblPr firstRow="1" firstCol="1" bandRow="1">
                <a:tableStyleId>{5C22544A-7EE6-4342-B048-85BDC9FD1C3A}</a:tableStyleId>
              </a:tblPr>
              <a:tblGrid>
                <a:gridCol w="685800">
                  <a:extLst>
                    <a:ext uri="{9D8B030D-6E8A-4147-A177-3AD203B41FA5}">
                      <a16:colId xmlns:a16="http://schemas.microsoft.com/office/drawing/2014/main" val="3227088634"/>
                    </a:ext>
                  </a:extLst>
                </a:gridCol>
                <a:gridCol w="800100">
                  <a:extLst>
                    <a:ext uri="{9D8B030D-6E8A-4147-A177-3AD203B41FA5}">
                      <a16:colId xmlns:a16="http://schemas.microsoft.com/office/drawing/2014/main" val="3174490954"/>
                    </a:ext>
                  </a:extLst>
                </a:gridCol>
                <a:gridCol w="7277100">
                  <a:extLst>
                    <a:ext uri="{9D8B030D-6E8A-4147-A177-3AD203B41FA5}">
                      <a16:colId xmlns:a16="http://schemas.microsoft.com/office/drawing/2014/main" val="1848065372"/>
                    </a:ext>
                  </a:extLst>
                </a:gridCol>
              </a:tblGrid>
              <a:tr h="164973">
                <a:tc gridSpan="2">
                  <a:txBody>
                    <a:bodyPr/>
                    <a:lstStyle/>
                    <a:p>
                      <a:pPr algn="ctr">
                        <a:lnSpc>
                          <a:spcPct val="115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rowSpan="2">
                  <a:txBody>
                    <a:bodyPr/>
                    <a:lstStyle/>
                    <a:p>
                      <a:pPr algn="ctr">
                        <a:lnSpc>
                          <a:spcPct val="115000"/>
                        </a:lnSpc>
                        <a:spcAft>
                          <a:spcPts val="0"/>
                        </a:spcAft>
                      </a:pPr>
                      <a:r>
                        <a:rPr lang="fr-FR" sz="2000" dirty="0">
                          <a:effectLst/>
                        </a:rPr>
                        <a:t>Sujet de la séance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9638970"/>
                  </a:ext>
                </a:extLst>
              </a:tr>
              <a:tr h="164973">
                <a:tc>
                  <a:txBody>
                    <a:bodyPr/>
                    <a:lstStyle/>
                    <a:p>
                      <a:pPr algn="ctr">
                        <a:lnSpc>
                          <a:spcPct val="115000"/>
                        </a:lnSpc>
                        <a:spcAft>
                          <a:spcPts val="0"/>
                        </a:spcAft>
                      </a:pPr>
                      <a:r>
                        <a:rPr lang="fr-FR" sz="2000" dirty="0">
                          <a:effectLst/>
                        </a:rPr>
                        <a:t>Plan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fr-FR" sz="2000">
                          <a:effectLst/>
                        </a:rPr>
                        <a:t>Durée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GB"/>
                    </a:p>
                  </a:txBody>
                  <a:tcPr/>
                </a:tc>
                <a:extLst>
                  <a:ext uri="{0D108BD9-81ED-4DB2-BD59-A6C34878D82A}">
                    <a16:rowId xmlns:a16="http://schemas.microsoft.com/office/drawing/2014/main" val="388043544"/>
                  </a:ext>
                </a:extLst>
              </a:tr>
              <a:tr h="164973">
                <a:tc>
                  <a:txBody>
                    <a:bodyPr/>
                    <a:lstStyle/>
                    <a:p>
                      <a:pPr>
                        <a:lnSpc>
                          <a:spcPct val="115000"/>
                        </a:lnSpc>
                        <a:spcAft>
                          <a:spcPts val="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50m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rabicPeriod"/>
                      </a:pPr>
                      <a:r>
                        <a:rPr lang="fr-FR" sz="2000">
                          <a:effectLst/>
                        </a:rPr>
                        <a:t>Récapitulatif du jour 5 (rétroaction de 30 minutes, réponse de 20 minutes)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1337640"/>
                  </a:ext>
                </a:extLst>
              </a:tr>
              <a:tr h="164973">
                <a:tc>
                  <a:txBody>
                    <a:bodyPr/>
                    <a:lstStyle/>
                    <a:p>
                      <a:pPr>
                        <a:lnSpc>
                          <a:spcPct val="115000"/>
                        </a:lnSpc>
                        <a:spcAft>
                          <a:spcPts val="60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20m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rabicPeriod"/>
                      </a:pPr>
                      <a:r>
                        <a:rPr lang="fr-FR" sz="2000">
                          <a:effectLst/>
                        </a:rPr>
                        <a:t>Rappel des étapes clés du processus et du calendrier d'exécution des projets pilotes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0302051"/>
                  </a:ext>
                </a:extLst>
              </a:tr>
              <a:tr h="515493">
                <a:tc>
                  <a:txBody>
                    <a:bodyPr/>
                    <a:lstStyle/>
                    <a:p>
                      <a:pPr>
                        <a:lnSpc>
                          <a:spcPct val="115000"/>
                        </a:lnSpc>
                        <a:spcAft>
                          <a:spcPts val="60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70m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rabicPeriod"/>
                      </a:pPr>
                      <a:r>
                        <a:rPr lang="fr-FR" sz="2000">
                          <a:effectLst/>
                        </a:rPr>
                        <a:t>Planification des projets pilotes :</a:t>
                      </a:r>
                      <a:endParaRPr lang="en-GB" sz="2000">
                        <a:effectLst/>
                      </a:endParaRPr>
                    </a:p>
                    <a:p>
                      <a:pPr marL="342900" lvl="0" indent="-342900">
                        <a:lnSpc>
                          <a:spcPct val="115000"/>
                        </a:lnSpc>
                        <a:spcAft>
                          <a:spcPts val="0"/>
                        </a:spcAft>
                        <a:buFont typeface="+mj-lt"/>
                        <a:buAutoNum type="alphaLcParenR"/>
                      </a:pPr>
                      <a:r>
                        <a:rPr lang="fr-FR" sz="2000">
                          <a:effectLst/>
                        </a:rPr>
                        <a:t>Fournir la cadre, y compris des exemples de calendrier et de budgets (30 m)</a:t>
                      </a:r>
                      <a:endParaRPr lang="en-GB" sz="2000">
                        <a:effectLst/>
                      </a:endParaRPr>
                    </a:p>
                    <a:p>
                      <a:pPr marL="342900" lvl="0" indent="-342900">
                        <a:lnSpc>
                          <a:spcPct val="115000"/>
                        </a:lnSpc>
                        <a:spcAft>
                          <a:spcPts val="0"/>
                        </a:spcAft>
                        <a:buFont typeface="+mj-lt"/>
                        <a:buAutoNum type="alphaLcParenR"/>
                      </a:pPr>
                      <a:r>
                        <a:rPr lang="fr-FR" sz="2000">
                          <a:effectLst/>
                        </a:rPr>
                        <a:t>Travail en groupe (par partenaires avec de l’aide) pour planifier les pilotes (60 m avec le café)</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3727490"/>
                  </a:ext>
                </a:extLst>
              </a:tr>
              <a:tr h="164973">
                <a:tc>
                  <a:txBody>
                    <a:bodyPr/>
                    <a:lstStyle/>
                    <a:p>
                      <a:pPr>
                        <a:lnSpc>
                          <a:spcPct val="115000"/>
                        </a:lnSpc>
                        <a:spcAft>
                          <a:spcPts val="600"/>
                        </a:spcAft>
                      </a:pPr>
                      <a:r>
                        <a:rPr lang="fr-FR"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30m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lphaLcParenR"/>
                      </a:pPr>
                      <a:r>
                        <a:rPr lang="fr-FR" sz="2000">
                          <a:effectLst/>
                        </a:rPr>
                        <a:t>Présentations et mise au point (30 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6457340"/>
                  </a:ext>
                </a:extLst>
              </a:tr>
              <a:tr h="515493">
                <a:tc>
                  <a:txBody>
                    <a:bodyPr/>
                    <a:lstStyle/>
                    <a:p>
                      <a:pPr>
                        <a:lnSpc>
                          <a:spcPct val="115000"/>
                        </a:lnSpc>
                        <a:spcAft>
                          <a:spcPts val="60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15m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rabicPeriod"/>
                      </a:pPr>
                      <a:r>
                        <a:rPr lang="fr-FR" sz="2000">
                          <a:effectLst/>
                        </a:rPr>
                        <a:t>Atelier pour retenir les leçons apprises et pour réflexion,</a:t>
                      </a:r>
                      <a:endParaRPr lang="en-GB" sz="2000">
                        <a:effectLst/>
                      </a:endParaRPr>
                    </a:p>
                    <a:p>
                      <a:pPr marL="253365">
                        <a:lnSpc>
                          <a:spcPct val="115000"/>
                        </a:lnSpc>
                        <a:spcAft>
                          <a:spcPts val="0"/>
                        </a:spcAft>
                      </a:pPr>
                      <a:r>
                        <a:rPr lang="fr-FR" sz="2000">
                          <a:effectLst/>
                        </a:rPr>
                        <a:t>(... et mise à échelle dans le futur)</a:t>
                      </a:r>
                      <a:endParaRPr lang="en-GB" sz="2000">
                        <a:effectLst/>
                      </a:endParaRPr>
                    </a:p>
                    <a:p>
                      <a:pPr marL="342900" lvl="0" indent="-342900">
                        <a:lnSpc>
                          <a:spcPct val="115000"/>
                        </a:lnSpc>
                        <a:spcAft>
                          <a:spcPts val="0"/>
                        </a:spcAft>
                        <a:buFont typeface="Calibri" panose="020F0502020204030204" pitchFamily="34" charset="0"/>
                        <a:buChar char="-"/>
                      </a:pPr>
                      <a:r>
                        <a:rPr lang="fr-FR" sz="2000">
                          <a:effectLst/>
                        </a:rPr>
                        <a:t>Présentation et discussion plénière (15 m)</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09955565"/>
                  </a:ext>
                </a:extLst>
              </a:tr>
              <a:tr h="164973">
                <a:tc>
                  <a:txBody>
                    <a:bodyPr/>
                    <a:lstStyle/>
                    <a:p>
                      <a:pPr>
                        <a:lnSpc>
                          <a:spcPct val="115000"/>
                        </a:lnSpc>
                        <a:spcAft>
                          <a:spcPts val="60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15m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15000"/>
                        </a:lnSpc>
                        <a:spcAft>
                          <a:spcPts val="0"/>
                        </a:spcAft>
                        <a:buFont typeface="+mj-lt"/>
                        <a:buAutoNum type="arabicPeriod"/>
                      </a:pPr>
                      <a:r>
                        <a:rPr lang="fr-FR" sz="2000">
                          <a:effectLst/>
                        </a:rPr>
                        <a:t>Merci mon Dieu … (+ évaluation de l'atelier : 15 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9345966"/>
                  </a:ext>
                </a:extLst>
              </a:tr>
              <a:tr h="164973">
                <a:tc>
                  <a:txBody>
                    <a:bodyPr/>
                    <a:lstStyle/>
                    <a:p>
                      <a:pPr>
                        <a:lnSpc>
                          <a:spcPct val="115000"/>
                        </a:lnSpc>
                        <a:spcAft>
                          <a:spcPts val="600"/>
                        </a:spcAft>
                      </a:pPr>
                      <a:r>
                        <a:rPr lang="fr-FR"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pPr>
                      <a:r>
                        <a:rPr lang="fr-FR" sz="2000">
                          <a:effectLst/>
                        </a:rPr>
                        <a:t>5m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fr-FR" sz="2000" dirty="0">
                          <a:effectLst/>
                        </a:rPr>
                        <a:t>Fin de l’atelier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8560247"/>
                  </a:ext>
                </a:extLst>
              </a:tr>
            </a:tbl>
          </a:graphicData>
        </a:graphic>
      </p:graphicFrame>
    </p:spTree>
    <p:extLst>
      <p:ext uri="{BB962C8B-B14F-4D97-AF65-F5344CB8AC3E}">
        <p14:creationId xmlns:p14="http://schemas.microsoft.com/office/powerpoint/2010/main" val="1730585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3"/>
          <p:cNvSpPr txBox="1">
            <a:spLocks noChangeArrowheads="1"/>
          </p:cNvSpPr>
          <p:nvPr/>
        </p:nvSpPr>
        <p:spPr bwMode="auto">
          <a:xfrm>
            <a:off x="500034" y="214290"/>
            <a:ext cx="4933950" cy="366713"/>
          </a:xfrm>
          <a:prstGeom prst="rect">
            <a:avLst/>
          </a:prstGeom>
          <a:noFill/>
          <a:ln w="9525">
            <a:noFill/>
            <a:miter lim="800000"/>
            <a:headEnd/>
            <a:tailEnd/>
          </a:ln>
          <a:effectLst/>
        </p:spPr>
        <p:txBody>
          <a:bodyPr wrap="none" rtlCol="0">
            <a:spAutoFit/>
          </a:bodyPr>
          <a:lstStyle/>
          <a:p>
            <a:pPr rtl="0">
              <a:spcBef>
                <a:spcPct val="0"/>
              </a:spcBef>
            </a:pPr>
            <a:r>
              <a:rPr lang="fr" sz="1800" b="1">
                <a:solidFill>
                  <a:schemeClr val="bg1"/>
                </a:solidFill>
              </a:rPr>
              <a:t>Quand les gens perdent tout, que reste-t-il ?</a:t>
            </a:r>
          </a:p>
        </p:txBody>
      </p:sp>
      <p:pic>
        <p:nvPicPr>
          <p:cNvPr id="2050" name="Picture 2" descr="C:\Users\svkcgt\Desktop\2772931_0c20d28b65.jpg"/>
          <p:cNvPicPr>
            <a:picLocks noChangeAspect="1" noChangeArrowheads="1"/>
          </p:cNvPicPr>
          <p:nvPr/>
        </p:nvPicPr>
        <p:blipFill>
          <a:blip r:embed="rId3" cstate="print"/>
          <a:srcRect/>
          <a:stretch>
            <a:fillRect/>
          </a:stretch>
        </p:blipFill>
        <p:spPr bwMode="auto">
          <a:xfrm>
            <a:off x="0" y="0"/>
            <a:ext cx="9400115" cy="6858000"/>
          </a:xfrm>
          <a:prstGeom prst="rect">
            <a:avLst/>
          </a:prstGeom>
          <a:noFill/>
        </p:spPr>
      </p:pic>
    </p:spTree>
    <p:extLst>
      <p:ext uri="{BB962C8B-B14F-4D97-AF65-F5344CB8AC3E}">
        <p14:creationId xmlns:p14="http://schemas.microsoft.com/office/powerpoint/2010/main" val="2414920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rtlCol="0"/>
          <a:lstStyle/>
          <a:p>
            <a:pPr algn="ctr" rtl="0"/>
            <a:r>
              <a:rPr lang="fr" sz="6000"/>
              <a:t>« Psychosocial »</a:t>
            </a:r>
          </a:p>
        </p:txBody>
      </p:sp>
      <p:sp>
        <p:nvSpPr>
          <p:cNvPr id="3" name="Content Placeholder 2"/>
          <p:cNvSpPr>
            <a:spLocks noGrp="1"/>
          </p:cNvSpPr>
          <p:nvPr>
            <p:ph idx="1"/>
          </p:nvPr>
        </p:nvSpPr>
        <p:spPr>
          <a:xfrm>
            <a:off x="838200" y="2133600"/>
            <a:ext cx="7467600" cy="4103713"/>
          </a:xfrm>
        </p:spPr>
        <p:txBody>
          <a:bodyPr rtlCol="0">
            <a:normAutofit fontScale="85000" lnSpcReduction="10000"/>
          </a:bodyPr>
          <a:lstStyle/>
          <a:p>
            <a:pPr rtl="0"/>
            <a:r>
              <a:rPr lang="fr" b="1" dirty="0">
                <a:latin typeface="+mn-lt"/>
              </a:rPr>
              <a:t>Psycho </a:t>
            </a:r>
            <a:r>
              <a:rPr lang="fr" dirty="0">
                <a:latin typeface="+mn-lt"/>
              </a:rPr>
              <a:t>(</a:t>
            </a:r>
            <a:r>
              <a:rPr lang="fr" dirty="0"/>
              <a:t>pour psycho</a:t>
            </a:r>
            <a:r>
              <a:rPr lang="fr" dirty="0">
                <a:latin typeface="+mn-lt"/>
              </a:rPr>
              <a:t>logique) : fait référence à l'esprit et à l'âme d'une personne.  Cela implique des aspects internes tels que les sentiments, les pensées, les croyances, les attitudes et les valeurs</a:t>
            </a:r>
          </a:p>
          <a:p>
            <a:pPr rtl="0"/>
            <a:r>
              <a:rPr lang="fr" b="1" dirty="0">
                <a:latin typeface="+mn-lt"/>
              </a:rPr>
              <a:t>Social </a:t>
            </a:r>
            <a:r>
              <a:rPr lang="fr" dirty="0">
                <a:latin typeface="+mn-lt"/>
              </a:rPr>
              <a:t>: Fait référence aux relations et à l’environnement externes d’une personne. Cela inclut les interactions avec les autres, les attitudes et valeurs sociales, les influences sociales de la famille, des pairs, de l’école et de la communauté.</a:t>
            </a:r>
          </a:p>
        </p:txBody>
      </p:sp>
    </p:spTree>
    <p:extLst>
      <p:ext uri="{BB962C8B-B14F-4D97-AF65-F5344CB8AC3E}">
        <p14:creationId xmlns:p14="http://schemas.microsoft.com/office/powerpoint/2010/main" val="1924147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en-GB"/>
          </a:p>
        </p:txBody>
      </p:sp>
      <p:grpSp>
        <p:nvGrpSpPr>
          <p:cNvPr id="6" name="Group 5">
            <a:extLst>
              <a:ext uri="{FF2B5EF4-FFF2-40B4-BE49-F238E27FC236}">
                <a16:creationId xmlns:a16="http://schemas.microsoft.com/office/drawing/2014/main" id="{16E937A4-40C2-4B79-A4CE-E24FF5A39F7A}"/>
              </a:ext>
            </a:extLst>
          </p:cNvPr>
          <p:cNvGrpSpPr/>
          <p:nvPr/>
        </p:nvGrpSpPr>
        <p:grpSpPr>
          <a:xfrm>
            <a:off x="-457200" y="-304800"/>
            <a:ext cx="12573000" cy="17781814"/>
            <a:chOff x="-457200" y="-304800"/>
            <a:chExt cx="12573000" cy="17781814"/>
          </a:xfrm>
        </p:grpSpPr>
        <p:pic>
          <p:nvPicPr>
            <p:cNvPr id="3" name="Picture 2">
              <a:extLst>
                <a:ext uri="{FF2B5EF4-FFF2-40B4-BE49-F238E27FC236}">
                  <a16:creationId xmlns:a16="http://schemas.microsoft.com/office/drawing/2014/main" id="{0C1A1F41-1A54-44CA-B003-8AB66BE949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304800"/>
              <a:ext cx="12573000" cy="17781814"/>
            </a:xfrm>
            <a:prstGeom prst="rect">
              <a:avLst/>
            </a:prstGeom>
          </p:spPr>
        </p:pic>
        <p:grpSp>
          <p:nvGrpSpPr>
            <p:cNvPr id="5" name="Group 4">
              <a:extLst>
                <a:ext uri="{FF2B5EF4-FFF2-40B4-BE49-F238E27FC236}">
                  <a16:creationId xmlns:a16="http://schemas.microsoft.com/office/drawing/2014/main" id="{4350BA42-5942-41CD-B34D-3732FED0E9C2}"/>
                </a:ext>
              </a:extLst>
            </p:cNvPr>
            <p:cNvGrpSpPr/>
            <p:nvPr/>
          </p:nvGrpSpPr>
          <p:grpSpPr>
            <a:xfrm>
              <a:off x="990600" y="533400"/>
              <a:ext cx="6858000" cy="5257800"/>
              <a:chOff x="990600" y="533400"/>
              <a:chExt cx="6858000" cy="5257800"/>
            </a:xfrm>
          </p:grpSpPr>
          <p:sp>
            <p:nvSpPr>
              <p:cNvPr id="4" name="TextBox 3">
                <a:extLst>
                  <a:ext uri="{FF2B5EF4-FFF2-40B4-BE49-F238E27FC236}">
                    <a16:creationId xmlns:a16="http://schemas.microsoft.com/office/drawing/2014/main" id="{34DD4BB6-15A4-4730-8661-B2FC263DD21F}"/>
                  </a:ext>
                </a:extLst>
              </p:cNvPr>
              <p:cNvSpPr txBox="1"/>
              <p:nvPr/>
            </p:nvSpPr>
            <p:spPr>
              <a:xfrm>
                <a:off x="1219200" y="533400"/>
                <a:ext cx="6629400" cy="400110"/>
              </a:xfrm>
              <a:prstGeom prst="rect">
                <a:avLst/>
              </a:prstGeom>
              <a:noFill/>
            </p:spPr>
            <p:txBody>
              <a:bodyPr wrap="square" rtlCol="0">
                <a:spAutoFit/>
              </a:bodyPr>
              <a:lstStyle/>
              <a:p>
                <a:pPr algn="ctr"/>
                <a:r>
                  <a:rPr lang="fr-FR" sz="2000" b="1" dirty="0">
                    <a:solidFill>
                      <a:schemeClr val="bg1"/>
                    </a:solidFill>
                    <a:latin typeface="+mj-lt"/>
                    <a:cs typeface="Arial" panose="020B0604020202020204" pitchFamily="34" charset="0"/>
                  </a:rPr>
                  <a:t>Une approche holistique au bien-être</a:t>
                </a:r>
                <a:endParaRPr lang="en-US" sz="2000" b="1" dirty="0">
                  <a:solidFill>
                    <a:schemeClr val="bg1"/>
                  </a:solidFill>
                  <a:latin typeface="+mj-lt"/>
                  <a:cs typeface="Arial" panose="020B0604020202020204" pitchFamily="34" charset="0"/>
                </a:endParaRPr>
              </a:p>
            </p:txBody>
          </p:sp>
          <p:sp>
            <p:nvSpPr>
              <p:cNvPr id="7" name="TextBox 6">
                <a:extLst>
                  <a:ext uri="{FF2B5EF4-FFF2-40B4-BE49-F238E27FC236}">
                    <a16:creationId xmlns:a16="http://schemas.microsoft.com/office/drawing/2014/main" id="{9466F7CB-D5C2-4315-9CEC-C9DA02CBE726}"/>
                  </a:ext>
                </a:extLst>
              </p:cNvPr>
              <p:cNvSpPr txBox="1"/>
              <p:nvPr/>
            </p:nvSpPr>
            <p:spPr>
              <a:xfrm>
                <a:off x="990600" y="1219200"/>
                <a:ext cx="6629400" cy="307777"/>
              </a:xfrm>
              <a:prstGeom prst="rect">
                <a:avLst/>
              </a:prstGeom>
              <a:noFill/>
            </p:spPr>
            <p:txBody>
              <a:bodyPr wrap="square" rtlCol="0">
                <a:spAutoFit/>
              </a:bodyPr>
              <a:lstStyle/>
              <a:p>
                <a:pPr algn="ctr"/>
                <a:r>
                  <a:rPr lang="fr-FR" sz="1400" b="1" dirty="0"/>
                  <a:t>Participation</a:t>
                </a:r>
                <a:endParaRPr lang="en-US" sz="1600" b="1" dirty="0">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A934A33-4343-45B4-B1D6-839CEAE900C3}"/>
                  </a:ext>
                </a:extLst>
              </p:cNvPr>
              <p:cNvSpPr txBox="1"/>
              <p:nvPr/>
            </p:nvSpPr>
            <p:spPr>
              <a:xfrm>
                <a:off x="3352800" y="1914525"/>
                <a:ext cx="1905000" cy="261610"/>
              </a:xfrm>
              <a:prstGeom prst="rect">
                <a:avLst/>
              </a:prstGeom>
              <a:noFill/>
            </p:spPr>
            <p:txBody>
              <a:bodyPr wrap="square" rtlCol="0">
                <a:spAutoFit/>
              </a:bodyPr>
              <a:lstStyle/>
              <a:p>
                <a:pPr algn="ctr"/>
                <a:r>
                  <a:rPr lang="fr-FR" sz="1100" b="1" dirty="0"/>
                  <a:t>Mental </a:t>
                </a:r>
                <a:endParaRPr lang="en-US" sz="1200" b="1"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DEE9392-66F8-49CB-85BE-7024AC8B8FC3}"/>
                  </a:ext>
                </a:extLst>
              </p:cNvPr>
              <p:cNvSpPr txBox="1"/>
              <p:nvPr/>
            </p:nvSpPr>
            <p:spPr>
              <a:xfrm>
                <a:off x="6324600" y="2667000"/>
                <a:ext cx="1143000" cy="307777"/>
              </a:xfrm>
              <a:prstGeom prst="rect">
                <a:avLst/>
              </a:prstGeom>
              <a:noFill/>
            </p:spPr>
            <p:txBody>
              <a:bodyPr wrap="square" rtlCol="0">
                <a:spAutoFit/>
              </a:bodyPr>
              <a:lstStyle/>
              <a:p>
                <a:pPr algn="ctr"/>
                <a:r>
                  <a:rPr lang="fr-FR" sz="1400" b="1" dirty="0"/>
                  <a:t>Sécurité</a:t>
                </a:r>
                <a:endParaRPr lang="en-US" sz="1600" b="1"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5CAA42A8-64E4-4482-A4AC-DEAAB85CFB2B}"/>
                  </a:ext>
                </a:extLst>
              </p:cNvPr>
              <p:cNvSpPr txBox="1"/>
              <p:nvPr/>
            </p:nvSpPr>
            <p:spPr>
              <a:xfrm>
                <a:off x="3429000" y="5483423"/>
                <a:ext cx="1600200" cy="307777"/>
              </a:xfrm>
              <a:prstGeom prst="rect">
                <a:avLst/>
              </a:prstGeom>
              <a:noFill/>
            </p:spPr>
            <p:txBody>
              <a:bodyPr wrap="square" rtlCol="0">
                <a:spAutoFit/>
              </a:bodyPr>
              <a:lstStyle/>
              <a:p>
                <a:pPr algn="ctr"/>
                <a:r>
                  <a:rPr lang="fr-FR" sz="1400" b="1" dirty="0"/>
                  <a:t>Développement</a:t>
                </a:r>
                <a:endParaRPr lang="en-US" sz="1600" b="1"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F624A6B-A5C3-4039-AB7B-8896B9AD144C}"/>
                  </a:ext>
                </a:extLst>
              </p:cNvPr>
              <p:cNvSpPr txBox="1"/>
              <p:nvPr/>
            </p:nvSpPr>
            <p:spPr>
              <a:xfrm>
                <a:off x="4572000" y="2194739"/>
                <a:ext cx="1905000" cy="261610"/>
              </a:xfrm>
              <a:prstGeom prst="rect">
                <a:avLst/>
              </a:prstGeom>
              <a:noFill/>
            </p:spPr>
            <p:txBody>
              <a:bodyPr wrap="square" rtlCol="0">
                <a:spAutoFit/>
              </a:bodyPr>
              <a:lstStyle/>
              <a:p>
                <a:pPr algn="ctr"/>
                <a:r>
                  <a:rPr lang="fr-FR" sz="1100" b="1" dirty="0"/>
                  <a:t>Biologique</a:t>
                </a:r>
                <a:endParaRPr lang="en-US" sz="1200" b="1" dirty="0">
                  <a:solidFill>
                    <a:schemeClr val="bg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1BB88B3-6FA6-4E77-822C-E34CFEF8773C}"/>
                  </a:ext>
                </a:extLst>
              </p:cNvPr>
              <p:cNvSpPr txBox="1"/>
              <p:nvPr/>
            </p:nvSpPr>
            <p:spPr>
              <a:xfrm>
                <a:off x="4991100" y="3179892"/>
                <a:ext cx="1905000" cy="261610"/>
              </a:xfrm>
              <a:prstGeom prst="rect">
                <a:avLst/>
              </a:prstGeom>
              <a:noFill/>
            </p:spPr>
            <p:txBody>
              <a:bodyPr wrap="square" rtlCol="0">
                <a:spAutoFit/>
              </a:bodyPr>
              <a:lstStyle/>
              <a:p>
                <a:pPr algn="ctr"/>
                <a:r>
                  <a:rPr lang="fr-FR" sz="1100" b="1" dirty="0"/>
                  <a:t>Matériel</a:t>
                </a:r>
                <a:endParaRPr lang="en-US" sz="1200" b="1" dirty="0">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C7B6EB7-383C-4FC0-8160-44052A219E8D}"/>
                  </a:ext>
                </a:extLst>
              </p:cNvPr>
              <p:cNvSpPr txBox="1"/>
              <p:nvPr/>
            </p:nvSpPr>
            <p:spPr>
              <a:xfrm>
                <a:off x="3581400" y="3310697"/>
                <a:ext cx="1905000" cy="261610"/>
              </a:xfrm>
              <a:prstGeom prst="rect">
                <a:avLst/>
              </a:prstGeom>
              <a:noFill/>
            </p:spPr>
            <p:txBody>
              <a:bodyPr wrap="square" rtlCol="0">
                <a:spAutoFit/>
              </a:bodyPr>
              <a:lstStyle/>
              <a:p>
                <a:pPr algn="ctr"/>
                <a:r>
                  <a:rPr lang="fr-FR" sz="1100" b="1" dirty="0"/>
                  <a:t>Bien-être</a:t>
                </a:r>
                <a:endParaRPr lang="en-US" sz="1200" b="1" dirty="0">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C605E2F-47D6-48C3-864E-13538FC16726}"/>
                  </a:ext>
                </a:extLst>
              </p:cNvPr>
              <p:cNvSpPr txBox="1"/>
              <p:nvPr/>
            </p:nvSpPr>
            <p:spPr>
              <a:xfrm>
                <a:off x="4419600" y="4266255"/>
                <a:ext cx="1905000" cy="261610"/>
              </a:xfrm>
              <a:prstGeom prst="rect">
                <a:avLst/>
              </a:prstGeom>
              <a:noFill/>
            </p:spPr>
            <p:txBody>
              <a:bodyPr wrap="square" rtlCol="0">
                <a:spAutoFit/>
              </a:bodyPr>
              <a:lstStyle/>
              <a:p>
                <a:pPr algn="ctr"/>
                <a:r>
                  <a:rPr lang="fr-FR" sz="1100" b="1" dirty="0"/>
                  <a:t>Spirituel</a:t>
                </a:r>
                <a:endParaRPr lang="en-US" sz="1200" b="1" dirty="0">
                  <a:solidFill>
                    <a:schemeClr val="bg1"/>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53A40219-BC29-4F57-BCCD-E971061D6DA2}"/>
                  </a:ext>
                </a:extLst>
              </p:cNvPr>
              <p:cNvSpPr txBox="1"/>
              <p:nvPr/>
            </p:nvSpPr>
            <p:spPr>
              <a:xfrm>
                <a:off x="3086100" y="4527865"/>
                <a:ext cx="1905000" cy="261610"/>
              </a:xfrm>
              <a:prstGeom prst="rect">
                <a:avLst/>
              </a:prstGeom>
              <a:noFill/>
            </p:spPr>
            <p:txBody>
              <a:bodyPr wrap="square" rtlCol="0">
                <a:spAutoFit/>
              </a:bodyPr>
              <a:lstStyle/>
              <a:p>
                <a:pPr algn="ctr"/>
                <a:r>
                  <a:rPr lang="fr-FR" sz="1100" b="1" dirty="0"/>
                  <a:t>Culturel</a:t>
                </a:r>
                <a:endParaRPr lang="en-US" sz="1200" b="1" dirty="0">
                  <a:solidFill>
                    <a:schemeClr val="bg1"/>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AC9DBA5-7756-4546-8BF2-0EA0EB70AFC4}"/>
                  </a:ext>
                </a:extLst>
              </p:cNvPr>
              <p:cNvSpPr txBox="1"/>
              <p:nvPr/>
            </p:nvSpPr>
            <p:spPr>
              <a:xfrm>
                <a:off x="2209800" y="3788476"/>
                <a:ext cx="1905000" cy="261610"/>
              </a:xfrm>
              <a:prstGeom prst="rect">
                <a:avLst/>
              </a:prstGeom>
              <a:noFill/>
            </p:spPr>
            <p:txBody>
              <a:bodyPr wrap="square" rtlCol="0">
                <a:spAutoFit/>
              </a:bodyPr>
              <a:lstStyle/>
              <a:p>
                <a:pPr algn="ctr"/>
                <a:r>
                  <a:rPr lang="fr-FR" sz="1100" b="1" dirty="0"/>
                  <a:t>Social</a:t>
                </a:r>
                <a:endParaRPr lang="en-US" sz="1200" b="1" dirty="0">
                  <a:solidFill>
                    <a:schemeClr val="bg1"/>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231C564-0738-4B01-AD8D-B435A8D15A28}"/>
                  </a:ext>
                </a:extLst>
              </p:cNvPr>
              <p:cNvSpPr txBox="1"/>
              <p:nvPr/>
            </p:nvSpPr>
            <p:spPr>
              <a:xfrm>
                <a:off x="2400300" y="2679393"/>
                <a:ext cx="1905000" cy="261610"/>
              </a:xfrm>
              <a:prstGeom prst="rect">
                <a:avLst/>
              </a:prstGeom>
              <a:noFill/>
            </p:spPr>
            <p:txBody>
              <a:bodyPr wrap="square" rtlCol="0">
                <a:spAutoFit/>
              </a:bodyPr>
              <a:lstStyle/>
              <a:p>
                <a:pPr algn="ctr"/>
                <a:r>
                  <a:rPr lang="fr-FR" sz="1100" b="1" dirty="0"/>
                  <a:t>Émotionnel</a:t>
                </a:r>
                <a:endParaRPr lang="en-US" sz="1200" b="1" dirty="0">
                  <a:solidFill>
                    <a:schemeClr val="bg1"/>
                  </a:solidFill>
                  <a:latin typeface="Arial" panose="020B0604020202020204" pitchFamily="34" charset="0"/>
                  <a:cs typeface="Arial" panose="020B0604020202020204" pitchFamily="34" charset="0"/>
                </a:endParaRPr>
              </a:p>
            </p:txBody>
          </p:sp>
        </p:gr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696144" y="1981200"/>
            <a:ext cx="7772400" cy="4414466"/>
          </a:xfrm>
        </p:spPr>
        <p:txBody>
          <a:bodyPr rtlCol="0">
            <a:normAutofit fontScale="92500" lnSpcReduction="10000"/>
          </a:bodyPr>
          <a:lstStyle/>
          <a:p>
            <a:pPr rtl="0">
              <a:buFontTx/>
              <a:buNone/>
            </a:pPr>
            <a:r>
              <a:rPr lang="fr" dirty="0">
                <a:latin typeface="+mn-lt"/>
              </a:rPr>
              <a:t>« Toutes les victimes de conflits armés ou de catastrophes ont besoin de conseils et d'une expertise clinique pour se remettre sur les rails. » </a:t>
            </a:r>
            <a:endParaRPr lang="en-GB" sz="2400" dirty="0">
              <a:latin typeface="+mn-lt"/>
            </a:endParaRPr>
          </a:p>
          <a:p>
            <a:pPr rtl="0">
              <a:lnSpc>
                <a:spcPct val="120000"/>
              </a:lnSpc>
              <a:buFontTx/>
              <a:buNone/>
            </a:pPr>
            <a:r>
              <a:rPr lang="fr" sz="2800" dirty="0">
                <a:latin typeface="+mn-lt"/>
              </a:rPr>
              <a:t>Réalité : </a:t>
            </a:r>
          </a:p>
          <a:p>
            <a:pPr rtl="0">
              <a:buFontTx/>
              <a:buNone/>
            </a:pPr>
            <a:r>
              <a:rPr lang="fr" dirty="0">
                <a:latin typeface="+mn-lt"/>
              </a:rPr>
              <a:t>« Les services psychosociaux ne concernent pas la thérapie individuelle, c'est le travail que  nous effectuons lorsque nous aidons les communautés touchées à se rétablir collectivement. » </a:t>
            </a:r>
          </a:p>
          <a:p>
            <a:pPr rtl="0">
              <a:buFontTx/>
              <a:buNone/>
            </a:pPr>
            <a:endParaRPr lang="en-GB" sz="2400" dirty="0">
              <a:latin typeface="+mn-lt"/>
            </a:endParaRPr>
          </a:p>
        </p:txBody>
      </p:sp>
      <p:sp>
        <p:nvSpPr>
          <p:cNvPr id="53253" name="Rectangle 5"/>
          <p:cNvSpPr>
            <a:spLocks noGrp="1" noChangeArrowheads="1"/>
          </p:cNvSpPr>
          <p:nvPr>
            <p:ph type="title"/>
          </p:nvPr>
        </p:nvSpPr>
        <p:spPr>
          <a:noFill/>
          <a:ln/>
        </p:spPr>
        <p:txBody>
          <a:bodyPr rtlCol="0">
            <a:normAutofit fontScale="90000"/>
          </a:bodyPr>
          <a:lstStyle/>
          <a:p>
            <a:r>
              <a:rPr lang="fr" sz="3300" dirty="0"/>
              <a:t>Approche psychosociale</a:t>
            </a:r>
            <a:br>
              <a:rPr lang="fr" sz="3300" dirty="0"/>
            </a:br>
            <a:r>
              <a:rPr lang="fr" sz="3300" dirty="0"/>
              <a:t>Basée sur la communauté </a:t>
            </a:r>
            <a:br>
              <a:rPr lang="en-GB" sz="3300" dirty="0"/>
            </a:br>
            <a:endParaRPr lang="fr" sz="3300" dirty="0"/>
          </a:p>
        </p:txBody>
      </p:sp>
    </p:spTree>
    <p:extLst>
      <p:ext uri="{BB962C8B-B14F-4D97-AF65-F5344CB8AC3E}">
        <p14:creationId xmlns:p14="http://schemas.microsoft.com/office/powerpoint/2010/main" val="212619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fade">
                                      <p:cBhvr>
                                        <p:cTn id="7" dur="20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 calcmode="lin" valueType="num">
                                      <p:cBhvr additive="base">
                                        <p:cTn id="12" dur="500" fill="hold"/>
                                        <p:tgtEl>
                                          <p:spTgt spid="53251">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1">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3251">
                                            <p:txEl>
                                              <p:pRg st="2" end="2"/>
                                            </p:txEl>
                                          </p:spTgt>
                                        </p:tgtEl>
                                        <p:attrNameLst>
                                          <p:attrName>style.visibility</p:attrName>
                                        </p:attrNameLst>
                                      </p:cBhvr>
                                      <p:to>
                                        <p:strVal val="visible"/>
                                      </p:to>
                                    </p:set>
                                    <p:anim calcmode="lin" valueType="num">
                                      <p:cBhvr additive="base">
                                        <p:cTn id="16" dur="500" fill="hold"/>
                                        <p:tgtEl>
                                          <p:spTgt spid="53251">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325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10800000">
            <a:off x="1793860" y="1196975"/>
            <a:ext cx="5384800" cy="4897437"/>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endParaRPr lang="en-US" sz="1800">
              <a:latin typeface="+mn-lt"/>
              <a:cs typeface="Times New Roman" pitchFamily="18" charset="0"/>
            </a:endParaRPr>
          </a:p>
        </p:txBody>
      </p:sp>
      <p:sp>
        <p:nvSpPr>
          <p:cNvPr id="20483" name="Text Box 3"/>
          <p:cNvSpPr txBox="1">
            <a:spLocks noChangeArrowheads="1"/>
          </p:cNvSpPr>
          <p:nvPr/>
        </p:nvSpPr>
        <p:spPr bwMode="auto">
          <a:xfrm>
            <a:off x="6846511" y="1844824"/>
            <a:ext cx="1840290" cy="646331"/>
          </a:xfrm>
          <a:prstGeom prst="rect">
            <a:avLst/>
          </a:prstGeom>
          <a:noFill/>
          <a:ln w="9525">
            <a:noFill/>
            <a:miter lim="800000"/>
            <a:headEnd/>
            <a:tailEnd/>
          </a:ln>
          <a:effectLst/>
        </p:spPr>
        <p:txBody>
          <a:bodyPr wrap="square" rtlCol="0">
            <a:spAutoFit/>
          </a:bodyPr>
          <a:lstStyle/>
          <a:p>
            <a:pPr rtl="0" eaLnBrk="0" hangingPunct="0"/>
            <a:r>
              <a:rPr lang="fr" sz="1800" b="1" dirty="0">
                <a:latin typeface="+mn-lt"/>
                <a:cs typeface="Times New Roman" pitchFamily="18" charset="0"/>
              </a:rPr>
              <a:t>ÉTAT NORMAL DE SANTÉ</a:t>
            </a:r>
          </a:p>
        </p:txBody>
      </p:sp>
      <p:sp>
        <p:nvSpPr>
          <p:cNvPr id="20484" name="Text Box 4"/>
          <p:cNvSpPr txBox="1">
            <a:spLocks noChangeArrowheads="1"/>
          </p:cNvSpPr>
          <p:nvPr/>
        </p:nvSpPr>
        <p:spPr bwMode="auto">
          <a:xfrm>
            <a:off x="4863723" y="5448082"/>
            <a:ext cx="1982787" cy="646331"/>
          </a:xfrm>
          <a:prstGeom prst="rect">
            <a:avLst/>
          </a:prstGeom>
          <a:noFill/>
          <a:ln w="9525">
            <a:noFill/>
            <a:miter lim="800000"/>
            <a:headEnd/>
            <a:tailEnd/>
          </a:ln>
          <a:effectLst/>
        </p:spPr>
        <p:txBody>
          <a:bodyPr rtlCol="0">
            <a:spAutoFit/>
          </a:bodyPr>
          <a:lstStyle/>
          <a:p>
            <a:pPr rtl="0" eaLnBrk="0" hangingPunct="0">
              <a:spcBef>
                <a:spcPct val="50000"/>
              </a:spcBef>
            </a:pPr>
            <a:r>
              <a:rPr lang="fr" sz="1800" b="1">
                <a:latin typeface="+mn-lt"/>
                <a:cs typeface="Times New Roman" pitchFamily="18" charset="0"/>
              </a:rPr>
              <a:t>GRAVEMENT AFFECTÉ</a:t>
            </a:r>
          </a:p>
        </p:txBody>
      </p:sp>
      <p:sp>
        <p:nvSpPr>
          <p:cNvPr id="10" name="Up Arrow 9"/>
          <p:cNvSpPr/>
          <p:nvPr/>
        </p:nvSpPr>
        <p:spPr bwMode="auto">
          <a:xfrm>
            <a:off x="673352" y="1669826"/>
            <a:ext cx="1143008" cy="4754880"/>
          </a:xfrm>
          <a:prstGeom prst="upArrow">
            <a:avLst>
              <a:gd name="adj1" fmla="val 40970"/>
              <a:gd name="adj2" fmla="val 88715"/>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3000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12" name="Text Box 3"/>
          <p:cNvSpPr txBox="1">
            <a:spLocks noChangeArrowheads="1"/>
          </p:cNvSpPr>
          <p:nvPr/>
        </p:nvSpPr>
        <p:spPr bwMode="auto">
          <a:xfrm>
            <a:off x="601354" y="1317598"/>
            <a:ext cx="1643074" cy="369332"/>
          </a:xfrm>
          <a:prstGeom prst="rect">
            <a:avLst/>
          </a:prstGeom>
          <a:noFill/>
          <a:ln w="9525">
            <a:noFill/>
            <a:miter lim="800000"/>
            <a:headEnd/>
            <a:tailEnd/>
          </a:ln>
          <a:effectLst/>
        </p:spPr>
        <p:txBody>
          <a:bodyPr wrap="square" rtlCol="0">
            <a:spAutoFit/>
          </a:bodyPr>
          <a:lstStyle/>
          <a:p>
            <a:pPr rtl="0" eaLnBrk="0" hangingPunct="0"/>
            <a:r>
              <a:rPr lang="fr" sz="1800" b="1" dirty="0">
                <a:latin typeface="+mn-lt"/>
                <a:cs typeface="Times New Roman" pitchFamily="18" charset="0"/>
              </a:rPr>
              <a:t>RÉSILIENCE</a:t>
            </a:r>
          </a:p>
        </p:txBody>
      </p:sp>
      <p:sp>
        <p:nvSpPr>
          <p:cNvPr id="2" name="Rectangle 1">
            <a:extLst>
              <a:ext uri="{FF2B5EF4-FFF2-40B4-BE49-F238E27FC236}">
                <a16:creationId xmlns:a16="http://schemas.microsoft.com/office/drawing/2014/main" id="{D34B18F8-DBCE-44CC-9C01-7B118EF6B82B}"/>
              </a:ext>
            </a:extLst>
          </p:cNvPr>
          <p:cNvSpPr/>
          <p:nvPr/>
        </p:nvSpPr>
        <p:spPr>
          <a:xfrm>
            <a:off x="2731098" y="1415073"/>
            <a:ext cx="3628742" cy="2554545"/>
          </a:xfrm>
          <a:prstGeom prst="rect">
            <a:avLst/>
          </a:prstGeom>
        </p:spPr>
        <p:txBody>
          <a:bodyPr wrap="square" rtlCol="0">
            <a:spAutoFit/>
          </a:bodyPr>
          <a:lstStyle/>
          <a:p>
            <a:pPr algn="ctr" rtl="0" eaLnBrk="0" hangingPunct="0"/>
            <a:r>
              <a:rPr lang="fr" sz="3200" dirty="0">
                <a:cs typeface="Times New Roman" pitchFamily="18" charset="0"/>
              </a:rPr>
              <a:t>Le triangle représente la population dans une</a:t>
            </a:r>
          </a:p>
          <a:p>
            <a:pPr algn="ctr" rtl="0" eaLnBrk="0" hangingPunct="0"/>
            <a:r>
              <a:rPr lang="fr" sz="3200" dirty="0">
                <a:cs typeface="Times New Roman" pitchFamily="18" charset="0"/>
              </a:rPr>
              <a:t> société / communauté. </a:t>
            </a:r>
          </a:p>
        </p:txBody>
      </p:sp>
    </p:spTree>
    <p:extLst>
      <p:ext uri="{BB962C8B-B14F-4D97-AF65-F5344CB8AC3E}">
        <p14:creationId xmlns:p14="http://schemas.microsoft.com/office/powerpoint/2010/main" val="4081478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rot="10800000">
            <a:off x="1793860" y="1214438"/>
            <a:ext cx="5384800" cy="4897437"/>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spcBef>
                <a:spcPct val="0"/>
              </a:spcBef>
            </a:pPr>
            <a:endParaRPr lang="en-US" sz="1800">
              <a:latin typeface="+mn-lt"/>
            </a:endParaRPr>
          </a:p>
        </p:txBody>
      </p:sp>
      <p:sp>
        <p:nvSpPr>
          <p:cNvPr id="8195" name="Text Box 3"/>
          <p:cNvSpPr txBox="1">
            <a:spLocks noChangeArrowheads="1"/>
          </p:cNvSpPr>
          <p:nvPr/>
        </p:nvSpPr>
        <p:spPr bwMode="auto">
          <a:xfrm>
            <a:off x="6740470" y="1926828"/>
            <a:ext cx="2055813" cy="641350"/>
          </a:xfrm>
          <a:prstGeom prst="rect">
            <a:avLst/>
          </a:prstGeom>
          <a:noFill/>
          <a:ln w="9525">
            <a:noFill/>
            <a:miter lim="800000"/>
            <a:headEnd/>
            <a:tailEnd/>
          </a:ln>
          <a:effectLst/>
        </p:spPr>
        <p:txBody>
          <a:bodyPr rtlCol="0">
            <a:spAutoFit/>
          </a:bodyPr>
          <a:lstStyle/>
          <a:p>
            <a:pPr rtl="0" eaLnBrk="0" hangingPunct="0">
              <a:spcBef>
                <a:spcPct val="0"/>
              </a:spcBef>
            </a:pPr>
            <a:r>
              <a:rPr lang="fr" sz="1800" b="1">
                <a:latin typeface="+mn-lt"/>
              </a:rPr>
              <a:t>ÉTAT NORMAL DE SANTÉ</a:t>
            </a:r>
          </a:p>
        </p:txBody>
      </p:sp>
      <p:sp>
        <p:nvSpPr>
          <p:cNvPr id="8196"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a:latin typeface="+mn-lt"/>
              </a:rPr>
              <a:t>GRAVEMENT AFFECTÉ</a:t>
            </a:r>
          </a:p>
        </p:txBody>
      </p:sp>
      <p:sp>
        <p:nvSpPr>
          <p:cNvPr id="8200" name="Line 8"/>
          <p:cNvSpPr>
            <a:spLocks noChangeShapeType="1"/>
          </p:cNvSpPr>
          <p:nvPr/>
        </p:nvSpPr>
        <p:spPr bwMode="auto">
          <a:xfrm>
            <a:off x="3657584" y="4448176"/>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2" name="Line 10"/>
          <p:cNvSpPr>
            <a:spLocks noChangeShapeType="1"/>
          </p:cNvSpPr>
          <p:nvPr/>
        </p:nvSpPr>
        <p:spPr bwMode="auto">
          <a:xfrm flipH="1">
            <a:off x="3134932" y="1223565"/>
            <a:ext cx="1112837" cy="2276475"/>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3" name="Line 11"/>
          <p:cNvSpPr>
            <a:spLocks noChangeShapeType="1"/>
          </p:cNvSpPr>
          <p:nvPr/>
        </p:nvSpPr>
        <p:spPr bwMode="auto">
          <a:xfrm>
            <a:off x="3021806" y="1212057"/>
            <a:ext cx="2160587" cy="3455987"/>
          </a:xfrm>
          <a:prstGeom prst="line">
            <a:avLst/>
          </a:prstGeom>
          <a:noFill/>
          <a:ln w="9525">
            <a:solidFill>
              <a:schemeClr val="hlink"/>
            </a:solidFill>
            <a:round/>
            <a:headEnd/>
            <a:tailEnd/>
          </a:ln>
          <a:effectLst/>
        </p:spPr>
        <p:txBody>
          <a:bodyPr rtlCol="0"/>
          <a:lstStyle/>
          <a:p>
            <a:pPr rtl="0"/>
            <a:endParaRPr lang="en-US" sz="1800">
              <a:latin typeface="+mn-lt"/>
            </a:endParaRPr>
          </a:p>
        </p:txBody>
      </p:sp>
      <p:sp>
        <p:nvSpPr>
          <p:cNvPr id="8204" name="Line 12"/>
          <p:cNvSpPr>
            <a:spLocks noChangeShapeType="1"/>
          </p:cNvSpPr>
          <p:nvPr/>
        </p:nvSpPr>
        <p:spPr bwMode="auto">
          <a:xfrm flipH="1">
            <a:off x="3462370" y="1254523"/>
            <a:ext cx="2952750" cy="2879725"/>
          </a:xfrm>
          <a:prstGeom prst="line">
            <a:avLst/>
          </a:prstGeom>
          <a:noFill/>
          <a:ln w="28575">
            <a:solidFill>
              <a:srgbClr val="FF3399"/>
            </a:solidFill>
            <a:round/>
            <a:headEnd/>
            <a:tailEnd/>
          </a:ln>
          <a:effectLst/>
        </p:spPr>
        <p:txBody>
          <a:bodyPr rtlCol="0"/>
          <a:lstStyle/>
          <a:p>
            <a:pPr rtl="0"/>
            <a:endParaRPr lang="en-US" sz="1800">
              <a:latin typeface="+mn-lt"/>
            </a:endParaRPr>
          </a:p>
        </p:txBody>
      </p:sp>
      <p:sp>
        <p:nvSpPr>
          <p:cNvPr id="8205" name="Line 13"/>
          <p:cNvSpPr>
            <a:spLocks noChangeShapeType="1"/>
          </p:cNvSpPr>
          <p:nvPr/>
        </p:nvSpPr>
        <p:spPr bwMode="auto">
          <a:xfrm>
            <a:off x="4469213" y="1246188"/>
            <a:ext cx="1296987" cy="252095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6" name="Line 14"/>
          <p:cNvSpPr>
            <a:spLocks noChangeShapeType="1"/>
          </p:cNvSpPr>
          <p:nvPr/>
        </p:nvSpPr>
        <p:spPr bwMode="auto">
          <a:xfrm flipH="1">
            <a:off x="2410143" y="1237059"/>
            <a:ext cx="3717925" cy="9144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7" name="Line 15"/>
          <p:cNvSpPr>
            <a:spLocks noChangeShapeType="1"/>
          </p:cNvSpPr>
          <p:nvPr/>
        </p:nvSpPr>
        <p:spPr bwMode="auto">
          <a:xfrm>
            <a:off x="2648110" y="1236662"/>
            <a:ext cx="73025" cy="16557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8" name="Line 16"/>
          <p:cNvSpPr>
            <a:spLocks noChangeShapeType="1"/>
          </p:cNvSpPr>
          <p:nvPr/>
        </p:nvSpPr>
        <p:spPr bwMode="auto">
          <a:xfrm flipH="1">
            <a:off x="5800958" y="1246188"/>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9" name="Line 17"/>
          <p:cNvSpPr>
            <a:spLocks noChangeShapeType="1"/>
          </p:cNvSpPr>
          <p:nvPr/>
        </p:nvSpPr>
        <p:spPr bwMode="auto">
          <a:xfrm>
            <a:off x="4740275" y="1233884"/>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0" name="Line 18"/>
          <p:cNvSpPr>
            <a:spLocks noChangeShapeType="1"/>
          </p:cNvSpPr>
          <p:nvPr/>
        </p:nvSpPr>
        <p:spPr bwMode="auto">
          <a:xfrm flipV="1">
            <a:off x="3059113" y="1268413"/>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8211"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rtlCol="0"/>
          <a:lstStyle/>
          <a:p>
            <a:pPr rtl="0"/>
            <a:endParaRPr lang="en-US" sz="1800">
              <a:latin typeface="+mn-lt"/>
            </a:endParaRPr>
          </a:p>
        </p:txBody>
      </p:sp>
      <p:sp>
        <p:nvSpPr>
          <p:cNvPr id="8212" name="Line 20"/>
          <p:cNvSpPr>
            <a:spLocks noChangeShapeType="1"/>
          </p:cNvSpPr>
          <p:nvPr/>
        </p:nvSpPr>
        <p:spPr bwMode="auto">
          <a:xfrm>
            <a:off x="1965643" y="1239837"/>
            <a:ext cx="3168650" cy="37449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3" name="Line 21"/>
          <p:cNvSpPr>
            <a:spLocks noChangeShapeType="1"/>
          </p:cNvSpPr>
          <p:nvPr/>
        </p:nvSpPr>
        <p:spPr bwMode="auto">
          <a:xfrm flipV="1">
            <a:off x="4081462" y="4799409"/>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4" name="Line 22"/>
          <p:cNvSpPr>
            <a:spLocks noChangeShapeType="1"/>
          </p:cNvSpPr>
          <p:nvPr/>
        </p:nvSpPr>
        <p:spPr bwMode="auto">
          <a:xfrm flipV="1">
            <a:off x="2755893" y="1233884"/>
            <a:ext cx="3471863" cy="1770062"/>
          </a:xfrm>
          <a:prstGeom prst="line">
            <a:avLst/>
          </a:prstGeom>
          <a:noFill/>
          <a:ln w="9525">
            <a:solidFill>
              <a:srgbClr val="9933FF"/>
            </a:solidFill>
            <a:round/>
            <a:headEnd/>
            <a:tailEnd/>
          </a:ln>
          <a:effectLst/>
        </p:spPr>
        <p:txBody>
          <a:bodyPr rtlCol="0"/>
          <a:lstStyle/>
          <a:p>
            <a:pPr rtl="0"/>
            <a:endParaRPr lang="en-US" sz="1800">
              <a:latin typeface="+mn-lt"/>
            </a:endParaRPr>
          </a:p>
        </p:txBody>
      </p:sp>
      <p:sp>
        <p:nvSpPr>
          <p:cNvPr id="24" name="Line 9"/>
          <p:cNvSpPr>
            <a:spLocks noChangeShapeType="1"/>
          </p:cNvSpPr>
          <p:nvPr/>
        </p:nvSpPr>
        <p:spPr bwMode="auto">
          <a:xfrm>
            <a:off x="2395522" y="2240756"/>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25" name="Line 10"/>
          <p:cNvSpPr>
            <a:spLocks noChangeShapeType="1"/>
          </p:cNvSpPr>
          <p:nvPr/>
        </p:nvSpPr>
        <p:spPr bwMode="auto">
          <a:xfrm>
            <a:off x="3089116" y="3448048"/>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p:spTree>
    <p:extLst>
      <p:ext uri="{BB962C8B-B14F-4D97-AF65-F5344CB8AC3E}">
        <p14:creationId xmlns:p14="http://schemas.microsoft.com/office/powerpoint/2010/main" val="42243917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auto">
          <a:xfrm rot="10800000">
            <a:off x="1801008" y="1245215"/>
            <a:ext cx="5384800" cy="4897437"/>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spcBef>
                <a:spcPct val="0"/>
              </a:spcBef>
            </a:pPr>
            <a:endParaRPr lang="en-US" sz="1800">
              <a:latin typeface="+mn-lt"/>
            </a:endParaRPr>
          </a:p>
        </p:txBody>
      </p:sp>
      <p:sp>
        <p:nvSpPr>
          <p:cNvPr id="9219" name="Text Box 3"/>
          <p:cNvSpPr txBox="1">
            <a:spLocks noChangeArrowheads="1"/>
          </p:cNvSpPr>
          <p:nvPr/>
        </p:nvSpPr>
        <p:spPr bwMode="auto">
          <a:xfrm>
            <a:off x="7205597" y="1106757"/>
            <a:ext cx="2471803" cy="646331"/>
          </a:xfrm>
          <a:prstGeom prst="rect">
            <a:avLst/>
          </a:prstGeom>
          <a:noFill/>
          <a:ln w="9525">
            <a:noFill/>
            <a:miter lim="800000"/>
            <a:headEnd/>
            <a:tailEnd/>
          </a:ln>
          <a:effectLst/>
        </p:spPr>
        <p:txBody>
          <a:bodyPr wrap="square" rtlCol="0">
            <a:spAutoFit/>
          </a:bodyPr>
          <a:lstStyle/>
          <a:p>
            <a:pPr rtl="0" eaLnBrk="0" hangingPunct="0">
              <a:spcBef>
                <a:spcPct val="0"/>
              </a:spcBef>
            </a:pPr>
            <a:r>
              <a:rPr lang="fr" sz="1800" b="1" dirty="0">
                <a:latin typeface="+mn-lt"/>
              </a:rPr>
              <a:t>ÉTAT NORMAL </a:t>
            </a:r>
          </a:p>
          <a:p>
            <a:pPr rtl="0" eaLnBrk="0" hangingPunct="0">
              <a:spcBef>
                <a:spcPct val="0"/>
              </a:spcBef>
            </a:pPr>
            <a:r>
              <a:rPr lang="fr" sz="1800" b="1" dirty="0">
                <a:latin typeface="+mn-lt"/>
              </a:rPr>
              <a:t>DE SANTÉ</a:t>
            </a:r>
          </a:p>
        </p:txBody>
      </p:sp>
      <p:sp>
        <p:nvSpPr>
          <p:cNvPr id="9220"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a:latin typeface="+mn-lt"/>
              </a:rPr>
              <a:t>GRAVEMENT AFFECTÉ</a:t>
            </a:r>
          </a:p>
        </p:txBody>
      </p:sp>
      <p:sp>
        <p:nvSpPr>
          <p:cNvPr id="9224"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26" name="Line 10"/>
          <p:cNvSpPr>
            <a:spLocks noChangeShapeType="1"/>
          </p:cNvSpPr>
          <p:nvPr/>
        </p:nvSpPr>
        <p:spPr bwMode="auto">
          <a:xfrm flipH="1">
            <a:off x="3091201" y="1177925"/>
            <a:ext cx="1112837" cy="2276475"/>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27" name="Line 11"/>
          <p:cNvSpPr>
            <a:spLocks noChangeShapeType="1"/>
          </p:cNvSpPr>
          <p:nvPr/>
        </p:nvSpPr>
        <p:spPr bwMode="auto">
          <a:xfrm>
            <a:off x="3044031" y="1177131"/>
            <a:ext cx="2160587" cy="3455987"/>
          </a:xfrm>
          <a:prstGeom prst="line">
            <a:avLst/>
          </a:prstGeom>
          <a:noFill/>
          <a:ln w="9525">
            <a:solidFill>
              <a:schemeClr val="hlink"/>
            </a:solidFill>
            <a:round/>
            <a:headEnd/>
            <a:tailEnd/>
          </a:ln>
          <a:effectLst/>
        </p:spPr>
        <p:txBody>
          <a:bodyPr rtlCol="0"/>
          <a:lstStyle/>
          <a:p>
            <a:pPr rtl="0"/>
            <a:endParaRPr lang="en-US" sz="1800">
              <a:latin typeface="+mn-lt"/>
            </a:endParaRPr>
          </a:p>
        </p:txBody>
      </p:sp>
      <p:sp>
        <p:nvSpPr>
          <p:cNvPr id="9228" name="Line 12"/>
          <p:cNvSpPr>
            <a:spLocks noChangeShapeType="1"/>
          </p:cNvSpPr>
          <p:nvPr/>
        </p:nvSpPr>
        <p:spPr bwMode="auto">
          <a:xfrm flipH="1">
            <a:off x="3510831" y="1249363"/>
            <a:ext cx="2952750" cy="2879725"/>
          </a:xfrm>
          <a:prstGeom prst="line">
            <a:avLst/>
          </a:prstGeom>
          <a:noFill/>
          <a:ln w="28575">
            <a:solidFill>
              <a:srgbClr val="FF3399"/>
            </a:solidFill>
            <a:round/>
            <a:headEnd/>
            <a:tailEnd/>
          </a:ln>
          <a:effectLst/>
        </p:spPr>
        <p:txBody>
          <a:bodyPr rtlCol="0"/>
          <a:lstStyle/>
          <a:p>
            <a:pPr rtl="0"/>
            <a:endParaRPr lang="en-US" sz="1800">
              <a:latin typeface="+mn-lt"/>
            </a:endParaRPr>
          </a:p>
        </p:txBody>
      </p:sp>
      <p:sp>
        <p:nvSpPr>
          <p:cNvPr id="9229" name="Line 13"/>
          <p:cNvSpPr>
            <a:spLocks noChangeShapeType="1"/>
          </p:cNvSpPr>
          <p:nvPr/>
        </p:nvSpPr>
        <p:spPr bwMode="auto">
          <a:xfrm>
            <a:off x="4399511" y="1174354"/>
            <a:ext cx="1296987" cy="252095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0" name="Line 14"/>
          <p:cNvSpPr>
            <a:spLocks noChangeShapeType="1"/>
          </p:cNvSpPr>
          <p:nvPr/>
        </p:nvSpPr>
        <p:spPr bwMode="auto">
          <a:xfrm flipH="1">
            <a:off x="2300288" y="1264444"/>
            <a:ext cx="3717925" cy="9144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1" name="Line 15"/>
          <p:cNvSpPr>
            <a:spLocks noChangeShapeType="1"/>
          </p:cNvSpPr>
          <p:nvPr/>
        </p:nvSpPr>
        <p:spPr bwMode="auto">
          <a:xfrm>
            <a:off x="2552719" y="1033463"/>
            <a:ext cx="73025" cy="16557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2" name="Line 16"/>
          <p:cNvSpPr>
            <a:spLocks noChangeShapeType="1"/>
          </p:cNvSpPr>
          <p:nvPr/>
        </p:nvSpPr>
        <p:spPr bwMode="auto">
          <a:xfrm flipH="1">
            <a:off x="5636215" y="1130121"/>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3" name="Line 17"/>
          <p:cNvSpPr>
            <a:spLocks noChangeShapeType="1"/>
          </p:cNvSpPr>
          <p:nvPr/>
        </p:nvSpPr>
        <p:spPr bwMode="auto">
          <a:xfrm>
            <a:off x="4845533" y="1161787"/>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4" name="Line 18"/>
          <p:cNvSpPr>
            <a:spLocks noChangeShapeType="1"/>
          </p:cNvSpPr>
          <p:nvPr/>
        </p:nvSpPr>
        <p:spPr bwMode="auto">
          <a:xfrm flipV="1">
            <a:off x="2941638" y="1325562"/>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9235"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rtlCol="0"/>
          <a:lstStyle/>
          <a:p>
            <a:pPr rtl="0"/>
            <a:endParaRPr lang="en-US" sz="1800">
              <a:latin typeface="+mn-lt"/>
            </a:endParaRPr>
          </a:p>
        </p:txBody>
      </p:sp>
      <p:sp>
        <p:nvSpPr>
          <p:cNvPr id="9236" name="Line 20"/>
          <p:cNvSpPr>
            <a:spLocks noChangeShapeType="1"/>
          </p:cNvSpPr>
          <p:nvPr/>
        </p:nvSpPr>
        <p:spPr bwMode="auto">
          <a:xfrm>
            <a:off x="1954212" y="1145382"/>
            <a:ext cx="3168650" cy="37449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7" name="Line 21"/>
          <p:cNvSpPr>
            <a:spLocks noChangeShapeType="1"/>
          </p:cNvSpPr>
          <p:nvPr/>
        </p:nvSpPr>
        <p:spPr bwMode="auto">
          <a:xfrm flipV="1">
            <a:off x="4025502" y="4791076"/>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8" name="Line 22"/>
          <p:cNvSpPr>
            <a:spLocks noChangeShapeType="1"/>
          </p:cNvSpPr>
          <p:nvPr/>
        </p:nvSpPr>
        <p:spPr bwMode="auto">
          <a:xfrm flipV="1">
            <a:off x="2817962" y="1208443"/>
            <a:ext cx="3471863" cy="1770062"/>
          </a:xfrm>
          <a:prstGeom prst="line">
            <a:avLst/>
          </a:prstGeom>
          <a:noFill/>
          <a:ln w="9525">
            <a:solidFill>
              <a:srgbClr val="9933FF"/>
            </a:solidFill>
            <a:round/>
            <a:headEnd/>
            <a:tailEnd/>
          </a:ln>
          <a:effectLst/>
        </p:spPr>
        <p:txBody>
          <a:bodyPr rtlCol="0"/>
          <a:lstStyle/>
          <a:p>
            <a:pPr rtl="0"/>
            <a:endParaRPr lang="en-US" sz="1800">
              <a:latin typeface="+mn-lt"/>
            </a:endParaRPr>
          </a:p>
        </p:txBody>
      </p:sp>
      <p:sp>
        <p:nvSpPr>
          <p:cNvPr id="9240" name="Line 24"/>
          <p:cNvSpPr>
            <a:spLocks noChangeShapeType="1"/>
          </p:cNvSpPr>
          <p:nvPr/>
        </p:nvSpPr>
        <p:spPr bwMode="auto">
          <a:xfrm>
            <a:off x="3451225" y="1577975"/>
            <a:ext cx="0" cy="661988"/>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1" name="Line 25"/>
          <p:cNvSpPr>
            <a:spLocks noChangeShapeType="1"/>
          </p:cNvSpPr>
          <p:nvPr/>
        </p:nvSpPr>
        <p:spPr bwMode="auto">
          <a:xfrm>
            <a:off x="5314950" y="2171700"/>
            <a:ext cx="11113" cy="663575"/>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2" name="Line 26"/>
          <p:cNvSpPr>
            <a:spLocks noChangeShapeType="1"/>
          </p:cNvSpPr>
          <p:nvPr/>
        </p:nvSpPr>
        <p:spPr bwMode="auto">
          <a:xfrm flipH="1">
            <a:off x="4900204" y="3738845"/>
            <a:ext cx="23812" cy="914400"/>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3" name="AutoShape 27"/>
          <p:cNvSpPr>
            <a:spLocks noChangeArrowheads="1"/>
          </p:cNvSpPr>
          <p:nvPr/>
        </p:nvSpPr>
        <p:spPr bwMode="auto">
          <a:xfrm>
            <a:off x="3987800" y="3490913"/>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4" name="AutoShape 28"/>
          <p:cNvSpPr>
            <a:spLocks noChangeArrowheads="1"/>
          </p:cNvSpPr>
          <p:nvPr/>
        </p:nvSpPr>
        <p:spPr bwMode="auto">
          <a:xfrm>
            <a:off x="4315608" y="4592704"/>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5" name="AutoShape 29"/>
          <p:cNvSpPr>
            <a:spLocks noChangeArrowheads="1"/>
          </p:cNvSpPr>
          <p:nvPr/>
        </p:nvSpPr>
        <p:spPr bwMode="auto">
          <a:xfrm>
            <a:off x="5230813" y="2905125"/>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6" name="AutoShape 30"/>
          <p:cNvSpPr>
            <a:spLocks noChangeArrowheads="1"/>
          </p:cNvSpPr>
          <p:nvPr/>
        </p:nvSpPr>
        <p:spPr bwMode="auto">
          <a:xfrm>
            <a:off x="3428179" y="1926432"/>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31" name="Line 9"/>
          <p:cNvSpPr>
            <a:spLocks noChangeShapeType="1"/>
          </p:cNvSpPr>
          <p:nvPr/>
        </p:nvSpPr>
        <p:spPr bwMode="auto">
          <a:xfrm>
            <a:off x="2406649" y="2306704"/>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32" name="Line 10"/>
          <p:cNvSpPr>
            <a:spLocks noChangeShapeType="1"/>
          </p:cNvSpPr>
          <p:nvPr/>
        </p:nvSpPr>
        <p:spPr bwMode="auto">
          <a:xfrm>
            <a:off x="3089116" y="3454400"/>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BFBFDB97-3595-43E3-A5FB-92B0D3F677BB}"/>
                  </a:ext>
                </a:extLst>
              </p:cNvPr>
              <p:cNvGraphicFramePr>
                <a:graphicFrameLocks noChangeAspect="1"/>
              </p:cNvGraphicFramePr>
              <p:nvPr/>
            </p:nvGraphicFramePr>
            <p:xfrm>
              <a:off x="966019" y="27653"/>
              <a:ext cx="2286000" cy="1714500"/>
            </p:xfrm>
            <a:graphic>
              <a:graphicData uri="http://schemas.microsoft.com/office/powerpoint/2016/slidezoom">
                <pslz:sldZm>
                  <pslz:sldZmObj sldId="294" cId="828765703">
                    <pslz:zmPr id="{EF8099DC-71B7-4DD0-B668-DC61165477A9}"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Slide Zoom 2">
                <a:hlinkClick r:id="" action="ppaction://noaction"/>
                <a:extLst>
                  <a:ext uri="{FF2B5EF4-FFF2-40B4-BE49-F238E27FC236}">
                    <a16:creationId xmlns:pslz="http://schemas.microsoft.com/office/powerpoint/2016/slidezoom" xmlns="" xmlns:a16="http://schemas.microsoft.com/office/drawing/2014/main" id="{BFBFDB97-3595-43E3-A5FB-92B0D3F677BB}"/>
                  </a:ext>
                </a:extLst>
              </p:cNvPr>
              <p:cNvPicPr>
                <a:picLocks noGrp="1" noRot="1" noChangeAspect="1" noMove="1" noResize="1" noEditPoints="1" noAdjustHandles="1" noChangeArrowheads="1" noChangeShapeType="1"/>
              </p:cNvPicPr>
              <p:nvPr/>
            </p:nvPicPr>
            <p:blipFill>
              <a:blip r:embed="rId4" cstate="print"/>
              <a:stretch>
                <a:fillRect/>
              </a:stretch>
            </p:blipFill>
            <p:spPr>
              <a:xfrm>
                <a:off x="966019" y="27653"/>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59727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43"/>
                                        </p:tgtEl>
                                        <p:attrNameLst>
                                          <p:attrName>style.visibility</p:attrName>
                                        </p:attrNameLst>
                                      </p:cBhvr>
                                      <p:to>
                                        <p:strVal val="visible"/>
                                      </p:to>
                                    </p:set>
                                    <p:anim calcmode="lin" valueType="num">
                                      <p:cBhvr additive="base">
                                        <p:cTn id="7" dur="500" fill="hold"/>
                                        <p:tgtEl>
                                          <p:spTgt spid="9243"/>
                                        </p:tgtEl>
                                        <p:attrNameLst>
                                          <p:attrName>ppt_x</p:attrName>
                                        </p:attrNameLst>
                                      </p:cBhvr>
                                      <p:tavLst>
                                        <p:tav tm="0">
                                          <p:val>
                                            <p:strVal val="0-#ppt_w/2"/>
                                          </p:val>
                                        </p:tav>
                                        <p:tav tm="100000">
                                          <p:val>
                                            <p:strVal val="#ppt_x"/>
                                          </p:val>
                                        </p:tav>
                                      </p:tavLst>
                                    </p:anim>
                                    <p:anim calcmode="lin" valueType="num">
                                      <p:cBhvr additive="base">
                                        <p:cTn id="8" dur="500" fill="hold"/>
                                        <p:tgtEl>
                                          <p:spTgt spid="9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44"/>
                                        </p:tgtEl>
                                        <p:attrNameLst>
                                          <p:attrName>style.visibility</p:attrName>
                                        </p:attrNameLst>
                                      </p:cBhvr>
                                      <p:to>
                                        <p:strVal val="visible"/>
                                      </p:to>
                                    </p:set>
                                    <p:anim calcmode="lin" valueType="num">
                                      <p:cBhvr additive="base">
                                        <p:cTn id="13" dur="500" fill="hold"/>
                                        <p:tgtEl>
                                          <p:spTgt spid="9244"/>
                                        </p:tgtEl>
                                        <p:attrNameLst>
                                          <p:attrName>ppt_x</p:attrName>
                                        </p:attrNameLst>
                                      </p:cBhvr>
                                      <p:tavLst>
                                        <p:tav tm="0">
                                          <p:val>
                                            <p:strVal val="0-#ppt_w/2"/>
                                          </p:val>
                                        </p:tav>
                                        <p:tav tm="100000">
                                          <p:val>
                                            <p:strVal val="#ppt_x"/>
                                          </p:val>
                                        </p:tav>
                                      </p:tavLst>
                                    </p:anim>
                                    <p:anim calcmode="lin" valueType="num">
                                      <p:cBhvr additive="base">
                                        <p:cTn id="14" dur="500" fill="hold"/>
                                        <p:tgtEl>
                                          <p:spTgt spid="92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45"/>
                                        </p:tgtEl>
                                        <p:attrNameLst>
                                          <p:attrName>style.visibility</p:attrName>
                                        </p:attrNameLst>
                                      </p:cBhvr>
                                      <p:to>
                                        <p:strVal val="visible"/>
                                      </p:to>
                                    </p:set>
                                    <p:anim calcmode="lin" valueType="num">
                                      <p:cBhvr additive="base">
                                        <p:cTn id="19" dur="500" fill="hold"/>
                                        <p:tgtEl>
                                          <p:spTgt spid="9245"/>
                                        </p:tgtEl>
                                        <p:attrNameLst>
                                          <p:attrName>ppt_x</p:attrName>
                                        </p:attrNameLst>
                                      </p:cBhvr>
                                      <p:tavLst>
                                        <p:tav tm="0">
                                          <p:val>
                                            <p:strVal val="0-#ppt_w/2"/>
                                          </p:val>
                                        </p:tav>
                                        <p:tav tm="100000">
                                          <p:val>
                                            <p:strVal val="#ppt_x"/>
                                          </p:val>
                                        </p:tav>
                                      </p:tavLst>
                                    </p:anim>
                                    <p:anim calcmode="lin" valueType="num">
                                      <p:cBhvr additive="base">
                                        <p:cTn id="20" dur="500" fill="hold"/>
                                        <p:tgtEl>
                                          <p:spTgt spid="92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46"/>
                                        </p:tgtEl>
                                        <p:attrNameLst>
                                          <p:attrName>style.visibility</p:attrName>
                                        </p:attrNameLst>
                                      </p:cBhvr>
                                      <p:to>
                                        <p:strVal val="visible"/>
                                      </p:to>
                                    </p:set>
                                    <p:anim calcmode="lin" valueType="num">
                                      <p:cBhvr additive="base">
                                        <p:cTn id="25" dur="500" fill="hold"/>
                                        <p:tgtEl>
                                          <p:spTgt spid="9246"/>
                                        </p:tgtEl>
                                        <p:attrNameLst>
                                          <p:attrName>ppt_x</p:attrName>
                                        </p:attrNameLst>
                                      </p:cBhvr>
                                      <p:tavLst>
                                        <p:tav tm="0">
                                          <p:val>
                                            <p:strVal val="0-#ppt_w/2"/>
                                          </p:val>
                                        </p:tav>
                                        <p:tav tm="100000">
                                          <p:val>
                                            <p:strVal val="#ppt_x"/>
                                          </p:val>
                                        </p:tav>
                                      </p:tavLst>
                                    </p:anim>
                                    <p:anim calcmode="lin" valueType="num">
                                      <p:cBhvr additive="base">
                                        <p:cTn id="26" dur="500" fill="hold"/>
                                        <p:tgtEl>
                                          <p:spTgt spid="92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3" grpId="0" animBg="1"/>
      <p:bldP spid="9244" grpId="0" animBg="1"/>
      <p:bldP spid="9245" grpId="0" animBg="1"/>
      <p:bldP spid="924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dirty="0"/>
              <a:t>Apprentissage expérimentale</a:t>
            </a:r>
            <a:endParaRPr lang="en-US" dirty="0"/>
          </a:p>
        </p:txBody>
      </p:sp>
      <p:sp>
        <p:nvSpPr>
          <p:cNvPr id="3" name="Content Placeholder 2"/>
          <p:cNvSpPr>
            <a:spLocks noGrp="1"/>
          </p:cNvSpPr>
          <p:nvPr>
            <p:ph idx="1"/>
          </p:nvPr>
        </p:nvSpPr>
        <p:spPr>
          <a:xfrm>
            <a:off x="457200" y="1600200"/>
            <a:ext cx="8915400" cy="4525963"/>
          </a:xfrm>
        </p:spPr>
        <p:txBody>
          <a:bodyPr rtlCol="0">
            <a:normAutofit/>
          </a:bodyPr>
          <a:lstStyle/>
          <a:p>
            <a:pPr rtl="0">
              <a:buNone/>
            </a:pPr>
            <a:r>
              <a:rPr lang="fr" sz="3600" b="1" dirty="0"/>
              <a:t>Quoi ? </a:t>
            </a:r>
            <a:r>
              <a:rPr lang="fr" sz="2800" dirty="0"/>
              <a:t>faits</a:t>
            </a:r>
          </a:p>
          <a:p>
            <a:pPr rtl="0">
              <a:buNone/>
            </a:pPr>
            <a:endParaRPr lang="en-NZ" sz="3600" b="1" dirty="0"/>
          </a:p>
          <a:p>
            <a:pPr rtl="0">
              <a:buNone/>
            </a:pPr>
            <a:r>
              <a:rPr lang="fr" sz="3600" b="1" dirty="0"/>
              <a:t>Et donc ?</a:t>
            </a:r>
            <a:r>
              <a:rPr lang="fr" sz="2800" dirty="0"/>
              <a:t> raisons, implications, leçons</a:t>
            </a:r>
          </a:p>
          <a:p>
            <a:pPr rtl="0">
              <a:buNone/>
            </a:pPr>
            <a:endParaRPr lang="en-NZ" sz="3600" b="1" dirty="0"/>
          </a:p>
          <a:p>
            <a:pPr rtl="0">
              <a:buNone/>
            </a:pPr>
            <a:r>
              <a:rPr lang="fr" sz="3600" b="1" dirty="0"/>
              <a:t>Et maintenant ? </a:t>
            </a:r>
            <a:r>
              <a:rPr lang="fr" sz="2800" dirty="0"/>
              <a:t>nouvelles façons de faire, nouveaux plans</a:t>
            </a:r>
            <a:endParaRPr lang="en-US" sz="3600" b="1" dirty="0"/>
          </a:p>
        </p:txBody>
      </p:sp>
      <p:pic>
        <p:nvPicPr>
          <p:cNvPr id="4" name="Graphic 3" descr="Presentation with bar chart">
            <a:extLst>
              <a:ext uri="{FF2B5EF4-FFF2-40B4-BE49-F238E27FC236}">
                <a16:creationId xmlns:a16="http://schemas.microsoft.com/office/drawing/2014/main" id="{7EED2FBE-096A-420B-AD58-31EC67D1413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rot="10800000">
            <a:off x="1771650" y="1265854"/>
            <a:ext cx="5384800" cy="4897437"/>
          </a:xfrm>
          <a:prstGeom prst="triangle">
            <a:avLst>
              <a:gd name="adj" fmla="val 50000"/>
            </a:avLst>
          </a:prstGeom>
          <a:noFill/>
          <a:ln w="38100">
            <a:solidFill>
              <a:schemeClr val="tx1"/>
            </a:solidFill>
            <a:prstDash val="lgDashDotDot"/>
            <a:miter lim="800000"/>
            <a:headEnd/>
            <a:tailEnd/>
          </a:ln>
          <a:effectLst/>
        </p:spPr>
        <p:txBody>
          <a:bodyPr rot="10800000" wrap="none" rtlCol="0" anchor="ctr"/>
          <a:lstStyle/>
          <a:p>
            <a:pPr algn="ctr" rtl="0">
              <a:spcBef>
                <a:spcPct val="0"/>
              </a:spcBef>
            </a:pPr>
            <a:endParaRPr lang="en-US" sz="1800">
              <a:latin typeface="+mn-lt"/>
            </a:endParaRPr>
          </a:p>
        </p:txBody>
      </p:sp>
      <p:sp>
        <p:nvSpPr>
          <p:cNvPr id="12291" name="Text Box 3"/>
          <p:cNvSpPr txBox="1">
            <a:spLocks noChangeArrowheads="1"/>
          </p:cNvSpPr>
          <p:nvPr/>
        </p:nvSpPr>
        <p:spPr bwMode="auto">
          <a:xfrm>
            <a:off x="7181851" y="1163638"/>
            <a:ext cx="1572068" cy="641350"/>
          </a:xfrm>
          <a:prstGeom prst="rect">
            <a:avLst/>
          </a:prstGeom>
          <a:noFill/>
          <a:ln w="9525">
            <a:noFill/>
            <a:miter lim="800000"/>
            <a:headEnd/>
            <a:tailEnd/>
          </a:ln>
          <a:effectLst/>
        </p:spPr>
        <p:txBody>
          <a:bodyPr wrap="square" rtlCol="0">
            <a:spAutoFit/>
          </a:bodyPr>
          <a:lstStyle/>
          <a:p>
            <a:pPr rtl="0" eaLnBrk="0" hangingPunct="0">
              <a:spcBef>
                <a:spcPct val="0"/>
              </a:spcBef>
            </a:pPr>
            <a:r>
              <a:rPr lang="fr" sz="1800" b="1" dirty="0">
                <a:latin typeface="+mn-lt"/>
              </a:rPr>
              <a:t>ÉTAT NORMAL DE SANTÉ</a:t>
            </a:r>
          </a:p>
        </p:txBody>
      </p:sp>
      <p:sp>
        <p:nvSpPr>
          <p:cNvPr id="12292" name="Text Box 4"/>
          <p:cNvSpPr txBox="1">
            <a:spLocks noChangeArrowheads="1"/>
          </p:cNvSpPr>
          <p:nvPr/>
        </p:nvSpPr>
        <p:spPr bwMode="auto">
          <a:xfrm>
            <a:off x="4932363" y="5229225"/>
            <a:ext cx="2089150"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dirty="0">
                <a:latin typeface="+mn-lt"/>
              </a:rPr>
              <a:t>GRAVEMENT AFFECTÉ</a:t>
            </a:r>
          </a:p>
        </p:txBody>
      </p:sp>
      <p:sp>
        <p:nvSpPr>
          <p:cNvPr id="12296"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298" name="Line 10"/>
          <p:cNvSpPr>
            <a:spLocks noChangeShapeType="1"/>
          </p:cNvSpPr>
          <p:nvPr/>
        </p:nvSpPr>
        <p:spPr bwMode="auto">
          <a:xfrm flipH="1">
            <a:off x="3059112" y="1279494"/>
            <a:ext cx="1356176" cy="1862169"/>
          </a:xfrm>
          <a:prstGeom prst="line">
            <a:avLst/>
          </a:prstGeom>
          <a:noFill/>
          <a:ln w="9525">
            <a:solidFill>
              <a:schemeClr val="tx1"/>
            </a:solidFill>
            <a:prstDash val="dashDot"/>
            <a:round/>
            <a:headEnd/>
            <a:tailEnd/>
          </a:ln>
          <a:effectLst/>
        </p:spPr>
        <p:txBody>
          <a:bodyPr rtlCol="0"/>
          <a:lstStyle/>
          <a:p>
            <a:pPr rtl="0"/>
            <a:endParaRPr lang="en-US" sz="1800">
              <a:latin typeface="+mn-lt"/>
            </a:endParaRPr>
          </a:p>
        </p:txBody>
      </p:sp>
      <p:sp>
        <p:nvSpPr>
          <p:cNvPr id="12299" name="Line 11"/>
          <p:cNvSpPr>
            <a:spLocks noChangeShapeType="1"/>
          </p:cNvSpPr>
          <p:nvPr/>
        </p:nvSpPr>
        <p:spPr bwMode="auto">
          <a:xfrm>
            <a:off x="3059113" y="1016794"/>
            <a:ext cx="2160587" cy="3455987"/>
          </a:xfrm>
          <a:prstGeom prst="line">
            <a:avLst/>
          </a:prstGeom>
          <a:noFill/>
          <a:ln w="9525">
            <a:solidFill>
              <a:schemeClr val="hlink"/>
            </a:solidFill>
            <a:prstDash val="lgDashDot"/>
            <a:round/>
            <a:headEnd/>
            <a:tailEnd/>
          </a:ln>
          <a:effectLst/>
        </p:spPr>
        <p:txBody>
          <a:bodyPr rtlCol="0"/>
          <a:lstStyle/>
          <a:p>
            <a:pPr rtl="0"/>
            <a:endParaRPr lang="en-US" sz="1800">
              <a:latin typeface="+mn-lt"/>
            </a:endParaRPr>
          </a:p>
        </p:txBody>
      </p:sp>
      <p:sp>
        <p:nvSpPr>
          <p:cNvPr id="12300" name="Line 12"/>
          <p:cNvSpPr>
            <a:spLocks noChangeShapeType="1"/>
          </p:cNvSpPr>
          <p:nvPr/>
        </p:nvSpPr>
        <p:spPr bwMode="auto">
          <a:xfrm flipH="1">
            <a:off x="3569143" y="1264175"/>
            <a:ext cx="2952750" cy="2879725"/>
          </a:xfrm>
          <a:prstGeom prst="line">
            <a:avLst/>
          </a:prstGeom>
          <a:noFill/>
          <a:ln w="28575">
            <a:solidFill>
              <a:srgbClr val="FF3399"/>
            </a:solidFill>
            <a:prstDash val="dash"/>
            <a:round/>
            <a:headEnd/>
            <a:tailEnd/>
          </a:ln>
          <a:effectLst/>
        </p:spPr>
        <p:txBody>
          <a:bodyPr rtlCol="0"/>
          <a:lstStyle/>
          <a:p>
            <a:pPr rtl="0"/>
            <a:endParaRPr lang="en-US" sz="1800">
              <a:latin typeface="+mn-lt"/>
            </a:endParaRPr>
          </a:p>
        </p:txBody>
      </p:sp>
      <p:sp>
        <p:nvSpPr>
          <p:cNvPr id="12301" name="Line 13"/>
          <p:cNvSpPr>
            <a:spLocks noChangeShapeType="1"/>
          </p:cNvSpPr>
          <p:nvPr/>
        </p:nvSpPr>
        <p:spPr bwMode="auto">
          <a:xfrm>
            <a:off x="4394200" y="1220246"/>
            <a:ext cx="1296987" cy="2520950"/>
          </a:xfrm>
          <a:prstGeom prst="line">
            <a:avLst/>
          </a:prstGeom>
          <a:noFill/>
          <a:ln w="9525">
            <a:solidFill>
              <a:schemeClr val="tx1"/>
            </a:solidFill>
            <a:prstDash val="lgDashDotDot"/>
            <a:round/>
            <a:headEnd/>
            <a:tailEnd/>
          </a:ln>
          <a:effectLst/>
        </p:spPr>
        <p:txBody>
          <a:bodyPr rtlCol="0"/>
          <a:lstStyle/>
          <a:p>
            <a:pPr rtl="0"/>
            <a:endParaRPr lang="en-US" sz="1800">
              <a:latin typeface="+mn-lt"/>
            </a:endParaRPr>
          </a:p>
        </p:txBody>
      </p:sp>
      <p:sp>
        <p:nvSpPr>
          <p:cNvPr id="12302" name="Line 14"/>
          <p:cNvSpPr>
            <a:spLocks noChangeShapeType="1"/>
          </p:cNvSpPr>
          <p:nvPr/>
        </p:nvSpPr>
        <p:spPr bwMode="auto">
          <a:xfrm flipH="1">
            <a:off x="2312987" y="1307307"/>
            <a:ext cx="3717925" cy="914400"/>
          </a:xfrm>
          <a:prstGeom prst="line">
            <a:avLst/>
          </a:prstGeom>
          <a:noFill/>
          <a:ln w="9525">
            <a:solidFill>
              <a:schemeClr val="tx1"/>
            </a:solidFill>
            <a:prstDash val="dash"/>
            <a:round/>
            <a:headEnd/>
            <a:tailEnd/>
          </a:ln>
          <a:effectLst/>
        </p:spPr>
        <p:txBody>
          <a:bodyPr rtlCol="0"/>
          <a:lstStyle/>
          <a:p>
            <a:pPr rtl="0"/>
            <a:endParaRPr lang="en-US" sz="1800">
              <a:latin typeface="+mn-lt"/>
            </a:endParaRPr>
          </a:p>
        </p:txBody>
      </p:sp>
      <p:sp>
        <p:nvSpPr>
          <p:cNvPr id="12304" name="Line 16"/>
          <p:cNvSpPr>
            <a:spLocks noChangeShapeType="1"/>
          </p:cNvSpPr>
          <p:nvPr/>
        </p:nvSpPr>
        <p:spPr bwMode="auto">
          <a:xfrm flipH="1">
            <a:off x="5754017" y="1143779"/>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05" name="Line 17"/>
          <p:cNvSpPr>
            <a:spLocks noChangeShapeType="1"/>
          </p:cNvSpPr>
          <p:nvPr/>
        </p:nvSpPr>
        <p:spPr bwMode="auto">
          <a:xfrm>
            <a:off x="4948237" y="1323701"/>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06" name="Line 18"/>
          <p:cNvSpPr>
            <a:spLocks noChangeShapeType="1"/>
          </p:cNvSpPr>
          <p:nvPr/>
        </p:nvSpPr>
        <p:spPr bwMode="auto">
          <a:xfrm flipV="1">
            <a:off x="3059113" y="1502826"/>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12307" name="Line 19"/>
          <p:cNvSpPr>
            <a:spLocks noChangeShapeType="1"/>
          </p:cNvSpPr>
          <p:nvPr/>
        </p:nvSpPr>
        <p:spPr bwMode="auto">
          <a:xfrm flipV="1">
            <a:off x="3684588" y="3217863"/>
            <a:ext cx="2111375" cy="1074737"/>
          </a:xfrm>
          <a:prstGeom prst="line">
            <a:avLst/>
          </a:prstGeom>
          <a:noFill/>
          <a:ln w="19050">
            <a:solidFill>
              <a:srgbClr val="66FF33"/>
            </a:solidFill>
            <a:prstDash val="lgDash"/>
            <a:round/>
            <a:headEnd/>
            <a:tailEnd/>
          </a:ln>
          <a:effectLst/>
        </p:spPr>
        <p:txBody>
          <a:bodyPr rtlCol="0"/>
          <a:lstStyle/>
          <a:p>
            <a:pPr rtl="0"/>
            <a:endParaRPr lang="en-US" sz="1800">
              <a:latin typeface="+mn-lt"/>
            </a:endParaRPr>
          </a:p>
        </p:txBody>
      </p:sp>
      <p:sp>
        <p:nvSpPr>
          <p:cNvPr id="12308" name="Line 20"/>
          <p:cNvSpPr>
            <a:spLocks noChangeShapeType="1"/>
          </p:cNvSpPr>
          <p:nvPr/>
        </p:nvSpPr>
        <p:spPr bwMode="auto">
          <a:xfrm>
            <a:off x="1908175" y="836613"/>
            <a:ext cx="3168650" cy="3744912"/>
          </a:xfrm>
          <a:prstGeom prst="line">
            <a:avLst/>
          </a:prstGeom>
          <a:noFill/>
          <a:ln w="9525">
            <a:solidFill>
              <a:schemeClr val="tx1"/>
            </a:solidFill>
            <a:prstDash val="lgDash"/>
            <a:round/>
            <a:headEnd/>
            <a:tailEnd/>
          </a:ln>
          <a:effectLst/>
        </p:spPr>
        <p:txBody>
          <a:bodyPr rtlCol="0"/>
          <a:lstStyle/>
          <a:p>
            <a:pPr rtl="0"/>
            <a:endParaRPr lang="en-US" sz="1800">
              <a:latin typeface="+mn-lt"/>
            </a:endParaRPr>
          </a:p>
        </p:txBody>
      </p:sp>
      <p:sp>
        <p:nvSpPr>
          <p:cNvPr id="12309" name="Line 21"/>
          <p:cNvSpPr>
            <a:spLocks noChangeShapeType="1"/>
          </p:cNvSpPr>
          <p:nvPr/>
        </p:nvSpPr>
        <p:spPr bwMode="auto">
          <a:xfrm flipV="1">
            <a:off x="4012245" y="4908419"/>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10" name="Line 22"/>
          <p:cNvSpPr>
            <a:spLocks noChangeShapeType="1"/>
          </p:cNvSpPr>
          <p:nvPr/>
        </p:nvSpPr>
        <p:spPr bwMode="auto">
          <a:xfrm flipV="1">
            <a:off x="2662861" y="1265745"/>
            <a:ext cx="3471863" cy="1770062"/>
          </a:xfrm>
          <a:prstGeom prst="line">
            <a:avLst/>
          </a:prstGeom>
          <a:noFill/>
          <a:ln w="9525" cap="rnd">
            <a:solidFill>
              <a:srgbClr val="9933FF"/>
            </a:solidFill>
            <a:prstDash val="sysDot"/>
            <a:round/>
            <a:headEnd/>
            <a:tailEnd/>
          </a:ln>
          <a:effectLst/>
        </p:spPr>
        <p:txBody>
          <a:bodyPr rtlCol="0"/>
          <a:lstStyle/>
          <a:p>
            <a:pPr rtl="0"/>
            <a:endParaRPr lang="en-US" sz="1800">
              <a:latin typeface="+mn-lt"/>
            </a:endParaRPr>
          </a:p>
        </p:txBody>
      </p:sp>
      <p:sp>
        <p:nvSpPr>
          <p:cNvPr id="12311" name="Line 23"/>
          <p:cNvSpPr>
            <a:spLocks noChangeShapeType="1"/>
          </p:cNvSpPr>
          <p:nvPr/>
        </p:nvSpPr>
        <p:spPr bwMode="auto">
          <a:xfrm>
            <a:off x="3429000" y="1250950"/>
            <a:ext cx="0" cy="661988"/>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2" name="Line 24"/>
          <p:cNvSpPr>
            <a:spLocks noChangeShapeType="1"/>
          </p:cNvSpPr>
          <p:nvPr/>
        </p:nvSpPr>
        <p:spPr bwMode="auto">
          <a:xfrm>
            <a:off x="5246485" y="1903476"/>
            <a:ext cx="11113" cy="663575"/>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3" name="Line 25"/>
          <p:cNvSpPr>
            <a:spLocks noChangeShapeType="1"/>
          </p:cNvSpPr>
          <p:nvPr/>
        </p:nvSpPr>
        <p:spPr bwMode="auto">
          <a:xfrm flipH="1">
            <a:off x="4789488" y="3352800"/>
            <a:ext cx="23812" cy="914400"/>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4" name="Line 26"/>
          <p:cNvSpPr>
            <a:spLocks noChangeShapeType="1"/>
          </p:cNvSpPr>
          <p:nvPr/>
        </p:nvSpPr>
        <p:spPr bwMode="auto">
          <a:xfrm flipH="1">
            <a:off x="5364163" y="2636838"/>
            <a:ext cx="30162" cy="2109787"/>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5" name="Line 27"/>
          <p:cNvSpPr>
            <a:spLocks noChangeShapeType="1"/>
          </p:cNvSpPr>
          <p:nvPr/>
        </p:nvSpPr>
        <p:spPr bwMode="auto">
          <a:xfrm>
            <a:off x="3492500" y="1484313"/>
            <a:ext cx="30163" cy="2239962"/>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grpSp>
        <p:nvGrpSpPr>
          <p:cNvPr id="2" name="Group 28"/>
          <p:cNvGrpSpPr>
            <a:grpSpLocks/>
          </p:cNvGrpSpPr>
          <p:nvPr/>
        </p:nvGrpSpPr>
        <p:grpSpPr bwMode="auto">
          <a:xfrm>
            <a:off x="4140200" y="1196975"/>
            <a:ext cx="969963" cy="3624263"/>
            <a:chOff x="4464" y="1296"/>
            <a:chExt cx="1039" cy="2544"/>
          </a:xfrm>
        </p:grpSpPr>
        <p:sp>
          <p:nvSpPr>
            <p:cNvPr id="12317" name="Line 29"/>
            <p:cNvSpPr>
              <a:spLocks noChangeShapeType="1"/>
            </p:cNvSpPr>
            <p:nvPr/>
          </p:nvSpPr>
          <p:spPr bwMode="auto">
            <a:xfrm>
              <a:off x="4464" y="1296"/>
              <a:ext cx="0" cy="2544"/>
            </a:xfrm>
            <a:prstGeom prst="line">
              <a:avLst/>
            </a:prstGeom>
            <a:noFill/>
            <a:ln w="76200">
              <a:solidFill>
                <a:srgbClr val="66CCFF"/>
              </a:solidFill>
              <a:prstDash val="dash"/>
              <a:round/>
              <a:headEnd/>
              <a:tailEnd type="triangle" w="lg" len="lg"/>
            </a:ln>
            <a:effectLst/>
          </p:spPr>
          <p:txBody>
            <a:bodyPr rtlCol="0"/>
            <a:lstStyle/>
            <a:p>
              <a:pPr rtl="0"/>
              <a:endParaRPr lang="en-US" sz="1800">
                <a:latin typeface="+mn-lt"/>
              </a:endParaRPr>
            </a:p>
          </p:txBody>
        </p:sp>
        <p:grpSp>
          <p:nvGrpSpPr>
            <p:cNvPr id="3" name="Group 30"/>
            <p:cNvGrpSpPr>
              <a:grpSpLocks/>
            </p:cNvGrpSpPr>
            <p:nvPr/>
          </p:nvGrpSpPr>
          <p:grpSpPr bwMode="auto">
            <a:xfrm rot="-2995103">
              <a:off x="5027" y="1463"/>
              <a:ext cx="375" cy="576"/>
              <a:chOff x="5001" y="1344"/>
              <a:chExt cx="206" cy="432"/>
            </a:xfrm>
          </p:grpSpPr>
          <p:sp>
            <p:nvSpPr>
              <p:cNvPr id="12319" name="Freeform 31"/>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0" name="Freeform 32"/>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1" name="Freeform 33"/>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2" name="Freeform 34"/>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3" name="Freeform 35"/>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4" name="Freeform 36"/>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rtlCol="0"/>
              <a:lstStyle/>
              <a:p>
                <a:pPr rtl="0"/>
                <a:endParaRPr lang="en-US" sz="1800">
                  <a:latin typeface="+mn-lt"/>
                </a:endParaRPr>
              </a:p>
            </p:txBody>
          </p:sp>
        </p:grpSp>
        <p:grpSp>
          <p:nvGrpSpPr>
            <p:cNvPr id="4" name="Group 37"/>
            <p:cNvGrpSpPr>
              <a:grpSpLocks/>
            </p:cNvGrpSpPr>
            <p:nvPr/>
          </p:nvGrpSpPr>
          <p:grpSpPr bwMode="auto">
            <a:xfrm rot="11075974">
              <a:off x="5107" y="2835"/>
              <a:ext cx="279" cy="689"/>
              <a:chOff x="5001" y="1344"/>
              <a:chExt cx="206" cy="432"/>
            </a:xfrm>
          </p:grpSpPr>
          <p:sp>
            <p:nvSpPr>
              <p:cNvPr id="12326" name="Freeform 38"/>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7" name="Freeform 39"/>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8" name="Freeform 40"/>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9" name="Freeform 41"/>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30" name="Freeform 42"/>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31" name="Freeform 43"/>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rtlCol="0"/>
              <a:lstStyle/>
              <a:p>
                <a:pPr rtl="0"/>
                <a:endParaRPr lang="en-US" sz="1800">
                  <a:latin typeface="+mn-lt"/>
                </a:endParaRPr>
              </a:p>
            </p:txBody>
          </p:sp>
        </p:grpSp>
      </p:grpSp>
      <p:sp>
        <p:nvSpPr>
          <p:cNvPr id="12335" name="Text Box 47"/>
          <p:cNvSpPr txBox="1">
            <a:spLocks noChangeArrowheads="1"/>
          </p:cNvSpPr>
          <p:nvPr/>
        </p:nvSpPr>
        <p:spPr bwMode="auto">
          <a:xfrm>
            <a:off x="6276814" y="3473965"/>
            <a:ext cx="2513014" cy="1477328"/>
          </a:xfrm>
          <a:prstGeom prst="rect">
            <a:avLst/>
          </a:prstGeom>
          <a:noFill/>
          <a:ln w="9525">
            <a:noFill/>
            <a:miter lim="800000"/>
            <a:headEnd/>
            <a:tailEnd/>
          </a:ln>
          <a:effectLst/>
        </p:spPr>
        <p:txBody>
          <a:bodyPr wrap="square" rtlCol="0">
            <a:spAutoFit/>
          </a:bodyPr>
          <a:lstStyle/>
          <a:p>
            <a:pPr rtl="0"/>
            <a:r>
              <a:rPr lang="fr" sz="1800" dirty="0">
                <a:latin typeface="+mn-lt"/>
              </a:rPr>
              <a:t>Il y a un risque plus élevé de chutes de personnes, rien n’est suffisamment puissant pour arrêter la chute.</a:t>
            </a:r>
            <a:endParaRPr lang="sv-SE" sz="1800" dirty="0">
              <a:latin typeface="+mn-lt"/>
            </a:endParaRPr>
          </a:p>
        </p:txBody>
      </p:sp>
      <p:sp>
        <p:nvSpPr>
          <p:cNvPr id="12336" name="Line 48"/>
          <p:cNvSpPr>
            <a:spLocks noChangeShapeType="1"/>
          </p:cNvSpPr>
          <p:nvPr/>
        </p:nvSpPr>
        <p:spPr bwMode="auto">
          <a:xfrm>
            <a:off x="1811311" y="1264175"/>
            <a:ext cx="5400675" cy="0"/>
          </a:xfrm>
          <a:prstGeom prst="line">
            <a:avLst/>
          </a:prstGeom>
          <a:noFill/>
          <a:ln w="38100">
            <a:solidFill>
              <a:schemeClr val="tx1"/>
            </a:solidFill>
            <a:round/>
            <a:headEnd/>
            <a:tailEnd/>
          </a:ln>
          <a:effectLst/>
        </p:spPr>
        <p:txBody>
          <a:bodyPr rtlCol="0"/>
          <a:lstStyle/>
          <a:p>
            <a:pPr rtl="0"/>
            <a:endParaRPr lang="en-US" sz="1800">
              <a:latin typeface="+mn-lt"/>
            </a:endParaRPr>
          </a:p>
        </p:txBody>
      </p:sp>
      <p:sp>
        <p:nvSpPr>
          <p:cNvPr id="12340" name="Text Box 52"/>
          <p:cNvSpPr txBox="1">
            <a:spLocks noChangeArrowheads="1"/>
          </p:cNvSpPr>
          <p:nvPr/>
        </p:nvSpPr>
        <p:spPr bwMode="auto">
          <a:xfrm>
            <a:off x="323849" y="2276475"/>
            <a:ext cx="2253881" cy="2308324"/>
          </a:xfrm>
          <a:prstGeom prst="rect">
            <a:avLst/>
          </a:prstGeom>
          <a:noFill/>
          <a:ln w="9525" algn="ctr">
            <a:noFill/>
            <a:miter lim="800000"/>
            <a:headEnd/>
            <a:tailEnd/>
          </a:ln>
          <a:effectLst/>
        </p:spPr>
        <p:txBody>
          <a:bodyPr wrap="square" rtlCol="0">
            <a:spAutoFit/>
          </a:bodyPr>
          <a:lstStyle/>
          <a:p>
            <a:pPr rtl="0"/>
            <a:r>
              <a:rPr lang="fr" sz="1800" dirty="0">
                <a:latin typeface="+mn-lt"/>
              </a:rPr>
              <a:t>En cas de catastrophe, les structures ordinaires et le tissu social sont perturbés et les systèmes d'assistance normaux ne sont pas à la hauteur. </a:t>
            </a:r>
            <a:endParaRPr lang="sv-SE" sz="1800" dirty="0">
              <a:latin typeface="+mn-lt"/>
            </a:endParaRPr>
          </a:p>
        </p:txBody>
      </p:sp>
      <p:sp>
        <p:nvSpPr>
          <p:cNvPr id="49" name="Line 9"/>
          <p:cNvSpPr>
            <a:spLocks noChangeShapeType="1"/>
          </p:cNvSpPr>
          <p:nvPr/>
        </p:nvSpPr>
        <p:spPr bwMode="auto">
          <a:xfrm>
            <a:off x="2428860" y="2000240"/>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50" name="Line 10"/>
          <p:cNvSpPr>
            <a:spLocks noChangeShapeType="1"/>
          </p:cNvSpPr>
          <p:nvPr/>
        </p:nvSpPr>
        <p:spPr bwMode="auto">
          <a:xfrm>
            <a:off x="3059113" y="3141663"/>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p:spTree>
    <p:extLst>
      <p:ext uri="{BB962C8B-B14F-4D97-AF65-F5344CB8AC3E}">
        <p14:creationId xmlns:p14="http://schemas.microsoft.com/office/powerpoint/2010/main" val="82876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rot="10800000">
            <a:off x="1259632" y="1196974"/>
            <a:ext cx="5743921" cy="5304949"/>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endParaRPr lang="en-US" sz="1800">
              <a:latin typeface="+mn-lt"/>
              <a:cs typeface="Times New Roman" pitchFamily="18" charset="0"/>
            </a:endParaRPr>
          </a:p>
        </p:txBody>
      </p:sp>
      <p:sp>
        <p:nvSpPr>
          <p:cNvPr id="20483" name="Text Box 3"/>
          <p:cNvSpPr txBox="1">
            <a:spLocks noChangeArrowheads="1"/>
          </p:cNvSpPr>
          <p:nvPr/>
        </p:nvSpPr>
        <p:spPr bwMode="auto">
          <a:xfrm>
            <a:off x="6668195" y="1892806"/>
            <a:ext cx="1713806" cy="646331"/>
          </a:xfrm>
          <a:prstGeom prst="rect">
            <a:avLst/>
          </a:prstGeom>
          <a:noFill/>
          <a:ln w="9525">
            <a:noFill/>
            <a:miter lim="800000"/>
            <a:headEnd/>
            <a:tailEnd/>
          </a:ln>
          <a:effectLst/>
        </p:spPr>
        <p:txBody>
          <a:bodyPr wrap="square" rtlCol="0">
            <a:spAutoFit/>
          </a:bodyPr>
          <a:lstStyle/>
          <a:p>
            <a:pPr rtl="0" eaLnBrk="0" hangingPunct="0"/>
            <a:r>
              <a:rPr lang="fr" sz="1800" b="1" dirty="0">
                <a:latin typeface="+mn-lt"/>
                <a:cs typeface="Times New Roman" pitchFamily="18" charset="0"/>
              </a:rPr>
              <a:t>ÉTAT NORMAL DE SANTÉ</a:t>
            </a:r>
          </a:p>
        </p:txBody>
      </p:sp>
      <p:sp>
        <p:nvSpPr>
          <p:cNvPr id="20484" name="Text Box 4"/>
          <p:cNvSpPr txBox="1">
            <a:spLocks noChangeArrowheads="1"/>
          </p:cNvSpPr>
          <p:nvPr/>
        </p:nvSpPr>
        <p:spPr bwMode="auto">
          <a:xfrm>
            <a:off x="6012157" y="5334555"/>
            <a:ext cx="1982787" cy="646331"/>
          </a:xfrm>
          <a:prstGeom prst="rect">
            <a:avLst/>
          </a:prstGeom>
          <a:noFill/>
          <a:ln w="9525">
            <a:noFill/>
            <a:miter lim="800000"/>
            <a:headEnd/>
            <a:tailEnd/>
          </a:ln>
          <a:effectLst/>
        </p:spPr>
        <p:txBody>
          <a:bodyPr rtlCol="0">
            <a:spAutoFit/>
          </a:bodyPr>
          <a:lstStyle/>
          <a:p>
            <a:pPr rtl="0" eaLnBrk="0" hangingPunct="0">
              <a:spcBef>
                <a:spcPct val="50000"/>
              </a:spcBef>
            </a:pPr>
            <a:r>
              <a:rPr lang="fr" sz="1800" b="1" dirty="0">
                <a:latin typeface="+mn-lt"/>
                <a:cs typeface="Times New Roman" pitchFamily="18" charset="0"/>
              </a:rPr>
              <a:t>GRAVEMENT AFFECTÉ</a:t>
            </a:r>
          </a:p>
        </p:txBody>
      </p:sp>
      <p:sp>
        <p:nvSpPr>
          <p:cNvPr id="20488" name="Line 8"/>
          <p:cNvSpPr>
            <a:spLocks noChangeShapeType="1"/>
          </p:cNvSpPr>
          <p:nvPr/>
        </p:nvSpPr>
        <p:spPr bwMode="auto">
          <a:xfrm>
            <a:off x="3195488" y="4725144"/>
            <a:ext cx="1872207"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20490" name="Text Box 10"/>
          <p:cNvSpPr txBox="1">
            <a:spLocks noChangeArrowheads="1"/>
          </p:cNvSpPr>
          <p:nvPr/>
        </p:nvSpPr>
        <p:spPr bwMode="auto">
          <a:xfrm>
            <a:off x="1919908" y="1625084"/>
            <a:ext cx="4536504" cy="840230"/>
          </a:xfrm>
          <a:prstGeom prst="rect">
            <a:avLst/>
          </a:prstGeom>
          <a:noFill/>
          <a:ln w="9525">
            <a:noFill/>
            <a:miter lim="800000"/>
            <a:headEnd/>
            <a:tailEnd/>
          </a:ln>
          <a:effectLst/>
        </p:spPr>
        <p:txBody>
          <a:bodyPr wrap="square" rtlCol="0">
            <a:spAutoFit/>
          </a:bodyPr>
          <a:lstStyle/>
          <a:p>
            <a:pPr algn="ctr" rtl="0">
              <a:lnSpc>
                <a:spcPct val="90000"/>
              </a:lnSpc>
              <a:spcBef>
                <a:spcPct val="30000"/>
              </a:spcBef>
            </a:pPr>
            <a:r>
              <a:rPr lang="fr" sz="1800" dirty="0">
                <a:latin typeface="+mn-lt"/>
                <a:cs typeface="Times New Roman" pitchFamily="18" charset="0"/>
              </a:rPr>
              <a:t>La majorité de la population peut régler ses problèmes quotidiens elle-même ou avec le soutien de ses réseaux ordinaires.</a:t>
            </a:r>
          </a:p>
        </p:txBody>
      </p:sp>
      <p:sp>
        <p:nvSpPr>
          <p:cNvPr id="11" name="Text Box 10"/>
          <p:cNvSpPr txBox="1">
            <a:spLocks noChangeArrowheads="1"/>
          </p:cNvSpPr>
          <p:nvPr/>
        </p:nvSpPr>
        <p:spPr bwMode="auto">
          <a:xfrm>
            <a:off x="2351956" y="3052870"/>
            <a:ext cx="3672408" cy="757130"/>
          </a:xfrm>
          <a:prstGeom prst="rect">
            <a:avLst/>
          </a:prstGeom>
          <a:noFill/>
          <a:ln w="9525">
            <a:noFill/>
            <a:miter lim="800000"/>
            <a:headEnd/>
            <a:tailEnd/>
          </a:ln>
          <a:effectLst/>
        </p:spPr>
        <p:txBody>
          <a:bodyPr wrap="square" rtlCol="0">
            <a:spAutoFit/>
          </a:bodyPr>
          <a:lstStyle/>
          <a:p>
            <a:pPr algn="ctr" rtl="0">
              <a:lnSpc>
                <a:spcPct val="90000"/>
              </a:lnSpc>
              <a:spcBef>
                <a:spcPct val="30000"/>
              </a:spcBef>
            </a:pPr>
            <a:r>
              <a:rPr lang="fr" sz="1600" dirty="0">
                <a:cs typeface="Times New Roman" pitchFamily="18" charset="0"/>
              </a:rPr>
              <a:t>10 % de la pop. totale dans des situations « normales », 15 à 20 % dans des situations d’urgence. </a:t>
            </a:r>
          </a:p>
        </p:txBody>
      </p:sp>
      <p:sp>
        <p:nvSpPr>
          <p:cNvPr id="14" name="Line 9"/>
          <p:cNvSpPr>
            <a:spLocks noChangeShapeType="1"/>
          </p:cNvSpPr>
          <p:nvPr/>
        </p:nvSpPr>
        <p:spPr bwMode="auto">
          <a:xfrm>
            <a:off x="2267744" y="3068960"/>
            <a:ext cx="3672408" cy="0"/>
          </a:xfrm>
          <a:prstGeom prst="line">
            <a:avLst/>
          </a:prstGeom>
          <a:noFill/>
          <a:ln w="9525">
            <a:solidFill>
              <a:schemeClr val="tx1"/>
            </a:solidFill>
            <a:round/>
            <a:headEnd/>
            <a:tailEnd/>
          </a:ln>
          <a:effectLst/>
        </p:spPr>
        <p:txBody>
          <a:bodyPr rtlCol="0"/>
          <a:lstStyle/>
          <a:p>
            <a:pPr rtl="0"/>
            <a:endParaRPr lang="en-US"/>
          </a:p>
        </p:txBody>
      </p:sp>
      <p:sp>
        <p:nvSpPr>
          <p:cNvPr id="10" name="Text Box 10"/>
          <p:cNvSpPr txBox="1">
            <a:spLocks noChangeArrowheads="1"/>
          </p:cNvSpPr>
          <p:nvPr/>
        </p:nvSpPr>
        <p:spPr bwMode="auto">
          <a:xfrm>
            <a:off x="3308625" y="4808257"/>
            <a:ext cx="1759070" cy="1126462"/>
          </a:xfrm>
          <a:prstGeom prst="rect">
            <a:avLst/>
          </a:prstGeom>
          <a:noFill/>
          <a:ln w="9525">
            <a:noFill/>
            <a:miter lim="800000"/>
            <a:headEnd/>
            <a:tailEnd/>
          </a:ln>
          <a:effectLst/>
        </p:spPr>
        <p:txBody>
          <a:bodyPr wrap="square" rtlCol="0">
            <a:spAutoFit/>
          </a:bodyPr>
          <a:lstStyle/>
          <a:p>
            <a:pPr algn="ctr" rtl="0">
              <a:lnSpc>
                <a:spcPct val="90000"/>
              </a:lnSpc>
              <a:spcBef>
                <a:spcPct val="30000"/>
              </a:spcBef>
            </a:pPr>
            <a:r>
              <a:rPr lang="fr" sz="1400" dirty="0">
                <a:cs typeface="Times New Roman" pitchFamily="18" charset="0"/>
              </a:rPr>
              <a:t>1-2 % dans des situations « normales »,   </a:t>
            </a:r>
          </a:p>
          <a:p>
            <a:pPr algn="ctr" rtl="0">
              <a:lnSpc>
                <a:spcPct val="90000"/>
              </a:lnSpc>
              <a:spcBef>
                <a:spcPct val="30000"/>
              </a:spcBef>
            </a:pPr>
            <a:r>
              <a:rPr lang="fr" sz="1400" dirty="0">
                <a:cs typeface="Times New Roman" pitchFamily="18" charset="0"/>
              </a:rPr>
              <a:t> 2-3 % dans des situations d'urgence </a:t>
            </a:r>
          </a:p>
        </p:txBody>
      </p:sp>
      <p:sp>
        <p:nvSpPr>
          <p:cNvPr id="12" name="Rectangle 11"/>
          <p:cNvSpPr/>
          <p:nvPr/>
        </p:nvSpPr>
        <p:spPr>
          <a:xfrm>
            <a:off x="2754288" y="3795038"/>
            <a:ext cx="2808312" cy="978729"/>
          </a:xfrm>
          <a:prstGeom prst="rect">
            <a:avLst/>
          </a:prstGeom>
        </p:spPr>
        <p:txBody>
          <a:bodyPr wrap="square" rtlCol="0">
            <a:spAutoFit/>
          </a:bodyPr>
          <a:lstStyle/>
          <a:p>
            <a:pPr algn="ctr" rtl="0">
              <a:lnSpc>
                <a:spcPct val="90000"/>
              </a:lnSpc>
              <a:spcBef>
                <a:spcPct val="30000"/>
              </a:spcBef>
            </a:pPr>
            <a:r>
              <a:rPr lang="fr" sz="1600" dirty="0">
                <a:cs typeface="Times New Roman" pitchFamily="18" charset="0"/>
              </a:rPr>
              <a:t>Un soutien supplémentaire de la part de la famille ou de la communauté pourrait être nécessaire.</a:t>
            </a:r>
          </a:p>
        </p:txBody>
      </p:sp>
      <p:sp>
        <p:nvSpPr>
          <p:cNvPr id="13" name="Rectangle 12"/>
          <p:cNvSpPr/>
          <p:nvPr/>
        </p:nvSpPr>
        <p:spPr>
          <a:xfrm>
            <a:off x="2979463" y="5940587"/>
            <a:ext cx="2304256" cy="840230"/>
          </a:xfrm>
          <a:prstGeom prst="rect">
            <a:avLst/>
          </a:prstGeom>
        </p:spPr>
        <p:txBody>
          <a:bodyPr wrap="square" rtlCol="0">
            <a:spAutoFit/>
          </a:bodyPr>
          <a:lstStyle/>
          <a:p>
            <a:pPr algn="ctr" rtl="0">
              <a:lnSpc>
                <a:spcPct val="90000"/>
              </a:lnSpc>
              <a:spcBef>
                <a:spcPct val="30000"/>
              </a:spcBef>
            </a:pPr>
            <a:r>
              <a:rPr lang="fr" sz="1800" dirty="0">
                <a:cs typeface="Times New Roman" pitchFamily="18" charset="0"/>
              </a:rPr>
              <a:t>Un traitement professionnel/hôpital est nécessaire.  </a:t>
            </a:r>
          </a:p>
        </p:txBody>
      </p:sp>
    </p:spTree>
    <p:extLst>
      <p:ext uri="{BB962C8B-B14F-4D97-AF65-F5344CB8AC3E}">
        <p14:creationId xmlns:p14="http://schemas.microsoft.com/office/powerpoint/2010/main" val="12712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90">
                                            <p:txEl>
                                              <p:pRg st="0" end="0"/>
                                            </p:txEl>
                                          </p:spTgt>
                                        </p:tgtEl>
                                        <p:attrNameLst>
                                          <p:attrName>style.visibility</p:attrName>
                                        </p:attrNameLst>
                                      </p:cBhvr>
                                      <p:to>
                                        <p:strVal val="visible"/>
                                      </p:to>
                                    </p:set>
                                    <p:anim calcmode="lin" valueType="num">
                                      <p:cBhvr additive="base">
                                        <p:cTn id="7" dur="500" fill="hold"/>
                                        <p:tgtEl>
                                          <p:spTgt spid="204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additive="base">
                                        <p:cTn id="1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
                                            <p:txEl>
                                              <p:pRg st="1" end="1"/>
                                            </p:txEl>
                                          </p:spTgt>
                                        </p:tgtEl>
                                        <p:attrNameLst>
                                          <p:attrName>style.visibility</p:attrName>
                                        </p:attrNameLst>
                                      </p:cBhvr>
                                      <p:to>
                                        <p:strVal val="visible"/>
                                      </p:to>
                                    </p:set>
                                    <p:anim calcmode="lin" valueType="num">
                                      <p:cBhvr additive="base">
                                        <p:cTn id="2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 calcmode="lin" valueType="num">
                                      <p:cBhvr additive="base">
                                        <p:cTn id="3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99F25-968F-4724-8B24-5E25CF8A6820}"/>
              </a:ext>
            </a:extLst>
          </p:cNvPr>
          <p:cNvSpPr>
            <a:spLocks noGrp="1"/>
          </p:cNvSpPr>
          <p:nvPr>
            <p:ph type="title"/>
          </p:nvPr>
        </p:nvSpPr>
        <p:spPr>
          <a:xfrm>
            <a:off x="467544" y="762000"/>
            <a:ext cx="8229600" cy="1143000"/>
          </a:xfrm>
        </p:spPr>
        <p:txBody>
          <a:bodyPr rtlCol="0">
            <a:normAutofit fontScale="90000"/>
          </a:bodyPr>
          <a:lstStyle/>
          <a:p>
            <a:pPr rtl="0"/>
            <a:r>
              <a:rPr lang="fr" b="1" dirty="0"/>
              <a:t>Qu'est-ce qu'une approche psychosociale de la réponse aux crises ? </a:t>
            </a:r>
          </a:p>
        </p:txBody>
      </p:sp>
      <p:sp>
        <p:nvSpPr>
          <p:cNvPr id="3" name="Content Placeholder 2">
            <a:extLst>
              <a:ext uri="{FF2B5EF4-FFF2-40B4-BE49-F238E27FC236}">
                <a16:creationId xmlns:a16="http://schemas.microsoft.com/office/drawing/2014/main" id="{0F7AF685-70F1-4195-8343-D5627922693C}"/>
              </a:ext>
            </a:extLst>
          </p:cNvPr>
          <p:cNvSpPr>
            <a:spLocks noGrp="1"/>
          </p:cNvSpPr>
          <p:nvPr>
            <p:ph idx="1"/>
          </p:nvPr>
        </p:nvSpPr>
        <p:spPr>
          <a:xfrm>
            <a:off x="467544" y="2495922"/>
            <a:ext cx="8229600" cy="3489251"/>
          </a:xfrm>
        </p:spPr>
        <p:txBody>
          <a:bodyPr rtlCol="0">
            <a:normAutofit fontScale="92500" lnSpcReduction="20000"/>
          </a:bodyPr>
          <a:lstStyle/>
          <a:p>
            <a:pPr rtl="0">
              <a:buFont typeface="Wingdings" panose="05000000000000000000" pitchFamily="2" charset="2"/>
              <a:buChar char="ü"/>
            </a:pPr>
            <a:r>
              <a:rPr lang="fr" b="1" dirty="0">
                <a:solidFill>
                  <a:schemeClr val="accent6">
                    <a:lumMod val="75000"/>
                  </a:schemeClr>
                </a:solidFill>
                <a:latin typeface="+mn-lt"/>
              </a:rPr>
              <a:t>Holistique </a:t>
            </a:r>
            <a:r>
              <a:rPr lang="fr" dirty="0">
                <a:latin typeface="+mn-lt"/>
              </a:rPr>
              <a:t>(équilibre de la fleur de bien-être)</a:t>
            </a:r>
          </a:p>
          <a:p>
            <a:pPr rtl="0">
              <a:buFont typeface="Wingdings" panose="05000000000000000000" pitchFamily="2" charset="2"/>
              <a:buChar char="ü"/>
            </a:pPr>
            <a:r>
              <a:rPr lang="fr" b="1" dirty="0">
                <a:solidFill>
                  <a:schemeClr val="accent6">
                    <a:lumMod val="75000"/>
                  </a:schemeClr>
                </a:solidFill>
                <a:latin typeface="+mn-lt"/>
              </a:rPr>
              <a:t>Inclusif </a:t>
            </a:r>
            <a:r>
              <a:rPr lang="fr" dirty="0">
                <a:latin typeface="+mn-lt"/>
              </a:rPr>
              <a:t>(accessibilité, dignité, cohésion)</a:t>
            </a:r>
          </a:p>
          <a:p>
            <a:pPr rtl="0">
              <a:buFont typeface="Wingdings" panose="05000000000000000000" pitchFamily="2" charset="2"/>
              <a:buChar char="ü"/>
            </a:pPr>
            <a:r>
              <a:rPr lang="fr" b="1" dirty="0">
                <a:solidFill>
                  <a:schemeClr val="accent6">
                    <a:lumMod val="75000"/>
                  </a:schemeClr>
                </a:solidFill>
                <a:latin typeface="+mn-lt"/>
              </a:rPr>
              <a:t>Principe de précaution </a:t>
            </a:r>
            <a:r>
              <a:rPr lang="fr" dirty="0">
                <a:latin typeface="+mn-lt"/>
              </a:rPr>
              <a:t>(prévention des conflits, éviter la dépendance et minimiser les risques)</a:t>
            </a:r>
          </a:p>
          <a:p>
            <a:pPr rtl="0">
              <a:buFont typeface="Wingdings" panose="05000000000000000000" pitchFamily="2" charset="2"/>
              <a:buChar char="ü"/>
            </a:pPr>
            <a:r>
              <a:rPr lang="fr" b="1" dirty="0">
                <a:solidFill>
                  <a:schemeClr val="accent6">
                    <a:lumMod val="75000"/>
                  </a:schemeClr>
                </a:solidFill>
                <a:latin typeface="+mn-lt"/>
              </a:rPr>
              <a:t>Aborde les problèmes de pouvoir </a:t>
            </a:r>
            <a:r>
              <a:rPr lang="fr" dirty="0">
                <a:latin typeface="+mn-lt"/>
              </a:rPr>
              <a:t>(reconnaît les déséquilibres et tente de reconnaître, de traiter et de contester)</a:t>
            </a:r>
          </a:p>
          <a:p>
            <a:pPr rtl="0">
              <a:buFont typeface="Wingdings" panose="05000000000000000000" pitchFamily="2" charset="2"/>
              <a:buChar char="ü"/>
            </a:pPr>
            <a:r>
              <a:rPr lang="fr" b="1" u="sng" dirty="0">
                <a:solidFill>
                  <a:srgbClr val="FF0000"/>
                </a:solidFill>
                <a:latin typeface="+mn-lt"/>
              </a:rPr>
              <a:t>Vite !</a:t>
            </a:r>
          </a:p>
        </p:txBody>
      </p:sp>
    </p:spTree>
    <p:extLst>
      <p:ext uri="{BB962C8B-B14F-4D97-AF65-F5344CB8AC3E}">
        <p14:creationId xmlns:p14="http://schemas.microsoft.com/office/powerpoint/2010/main" val="1133883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65652"/>
            <a:ext cx="8839200" cy="487362"/>
          </a:xfrm>
        </p:spPr>
        <p:txBody>
          <a:bodyPr rtlCol="0">
            <a:normAutofit fontScale="90000"/>
          </a:bodyPr>
          <a:lstStyle/>
          <a:p>
            <a:pPr rtl="0"/>
            <a:r>
              <a:rPr lang="fr" sz="3200" dirty="0"/>
              <a:t>Compréhension des réponses menées par la Communauté (RMC) pour une réponse psycho-sociale</a:t>
            </a:r>
            <a:endParaRPr lang="en-US" sz="3200" dirty="0"/>
          </a:p>
        </p:txBody>
      </p:sp>
      <p:sp>
        <p:nvSpPr>
          <p:cNvPr id="3" name="Content Placeholder 2"/>
          <p:cNvSpPr>
            <a:spLocks noGrp="1"/>
          </p:cNvSpPr>
          <p:nvPr>
            <p:ph idx="1"/>
          </p:nvPr>
        </p:nvSpPr>
        <p:spPr>
          <a:xfrm>
            <a:off x="304800" y="914400"/>
            <a:ext cx="8839200" cy="5715000"/>
          </a:xfrm>
        </p:spPr>
        <p:txBody>
          <a:bodyPr rtlCol="0">
            <a:normAutofit fontScale="55000" lnSpcReduction="20000"/>
          </a:bodyPr>
          <a:lstStyle/>
          <a:p>
            <a:pPr marL="514350" indent="-514350" rtl="0">
              <a:lnSpc>
                <a:spcPct val="120000"/>
              </a:lnSpc>
              <a:spcAft>
                <a:spcPts val="600"/>
              </a:spcAft>
              <a:buFont typeface="+mj-lt"/>
              <a:buAutoNum type="arabicParenR"/>
            </a:pPr>
            <a:r>
              <a:rPr lang="fr" dirty="0"/>
              <a:t>Pense aux besoins émotionnels, mentaux, de dignité, spirituels et matériels (bien-être équilibré)</a:t>
            </a:r>
          </a:p>
          <a:p>
            <a:pPr marL="514350" indent="-514350" rtl="0">
              <a:lnSpc>
                <a:spcPct val="120000"/>
              </a:lnSpc>
              <a:spcAft>
                <a:spcPts val="600"/>
              </a:spcAft>
              <a:buFont typeface="+mj-lt"/>
              <a:buAutoNum type="arabicParenR"/>
            </a:pPr>
            <a:r>
              <a:rPr lang="fr" dirty="0"/>
              <a:t>Priorise la mise en relation, la connexion, le renforcement des réseaux sociaux et le sens de la cohésion sociale de la communauté (action collective)</a:t>
            </a:r>
          </a:p>
          <a:p>
            <a:pPr marL="514350" indent="-514350" rtl="0">
              <a:lnSpc>
                <a:spcPct val="120000"/>
              </a:lnSpc>
              <a:spcAft>
                <a:spcPts val="600"/>
              </a:spcAft>
              <a:buFont typeface="+mj-lt"/>
              <a:buAutoNum type="arabicParenR"/>
            </a:pPr>
            <a:r>
              <a:rPr lang="fr" dirty="0"/>
              <a:t>Promeut et permet l'entraide collective par le biais d'une agence locale (sens du but)</a:t>
            </a:r>
          </a:p>
          <a:p>
            <a:pPr marL="514350" indent="-514350" rtl="0">
              <a:lnSpc>
                <a:spcPct val="120000"/>
              </a:lnSpc>
              <a:spcAft>
                <a:spcPts val="600"/>
              </a:spcAft>
              <a:buFont typeface="+mj-lt"/>
              <a:buAutoNum type="arabicParenR"/>
            </a:pPr>
            <a:r>
              <a:rPr lang="fr" dirty="0"/>
              <a:t>Met en évidence l'inclusivité (ne laissez personne à la traîne) pour un sentiment de bien-être local</a:t>
            </a:r>
          </a:p>
          <a:p>
            <a:pPr marL="514350" indent="-514350" rtl="0">
              <a:lnSpc>
                <a:spcPct val="120000"/>
              </a:lnSpc>
              <a:spcAft>
                <a:spcPts val="600"/>
              </a:spcAft>
              <a:buFont typeface="+mj-lt"/>
              <a:buAutoNum type="arabicParenR"/>
            </a:pPr>
            <a:r>
              <a:rPr lang="fr" dirty="0"/>
              <a:t>Évite de promouvoir l’état d’esprit de victime et le sentiment d'impuissance</a:t>
            </a:r>
            <a:endParaRPr lang="en-NZ" dirty="0"/>
          </a:p>
          <a:p>
            <a:pPr marL="514350" indent="-514350" rtl="0">
              <a:lnSpc>
                <a:spcPct val="120000"/>
              </a:lnSpc>
              <a:spcAft>
                <a:spcPts val="600"/>
              </a:spcAft>
              <a:buFont typeface="+mj-lt"/>
              <a:buAutoNum type="arabicParenR"/>
            </a:pPr>
            <a:r>
              <a:rPr lang="fr" dirty="0"/>
              <a:t>Importance de la gentillesse, de l'empathie, de la compassion, de l'amour</a:t>
            </a:r>
          </a:p>
          <a:p>
            <a:pPr marL="514350" indent="-514350" rtl="0">
              <a:lnSpc>
                <a:spcPct val="120000"/>
              </a:lnSpc>
              <a:spcAft>
                <a:spcPts val="600"/>
              </a:spcAft>
              <a:buFont typeface="+mj-lt"/>
              <a:buAutoNum type="arabicParenR"/>
            </a:pPr>
            <a:r>
              <a:rPr lang="fr" dirty="0"/>
              <a:t>Importance de la cérémonie, de la culture et des valeurs locales</a:t>
            </a:r>
          </a:p>
          <a:p>
            <a:pPr marL="514350" indent="-514350" rtl="0">
              <a:lnSpc>
                <a:spcPct val="120000"/>
              </a:lnSpc>
              <a:spcAft>
                <a:spcPts val="600"/>
              </a:spcAft>
              <a:buFont typeface="+mj-lt"/>
              <a:buAutoNum type="arabicParenR"/>
            </a:pPr>
            <a:r>
              <a:rPr lang="fr" dirty="0"/>
              <a:t>Vise à réduire les tensions et les conflits</a:t>
            </a:r>
          </a:p>
          <a:p>
            <a:pPr marL="514350" indent="-514350" rtl="0">
              <a:lnSpc>
                <a:spcPct val="120000"/>
              </a:lnSpc>
              <a:spcAft>
                <a:spcPts val="600"/>
              </a:spcAft>
              <a:buFont typeface="+mj-lt"/>
              <a:buAutoNum type="arabicParenR"/>
            </a:pPr>
            <a:r>
              <a:rPr lang="fr" dirty="0"/>
              <a:t>Favorise les occasions de reconstruire, d'apprendre de la catastrophe et évite que cela ne se reproduise à l'avenir (transformation – sens du progrès)</a:t>
            </a:r>
          </a:p>
          <a:p>
            <a:pPr marL="514350" indent="-514350" rtl="0">
              <a:lnSpc>
                <a:spcPct val="120000"/>
              </a:lnSpc>
              <a:spcAft>
                <a:spcPts val="600"/>
              </a:spcAft>
              <a:buFont typeface="+mj-lt"/>
              <a:buAutoNum type="arabicParenR"/>
            </a:pPr>
            <a:r>
              <a:rPr lang="fr" dirty="0"/>
              <a:t>CB-PSS est rapide, bon marché et disponible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8AB8A-AC99-4A1C-8F87-31782633D69E}"/>
              </a:ext>
            </a:extLst>
          </p:cNvPr>
          <p:cNvSpPr>
            <a:spLocks noGrp="1"/>
          </p:cNvSpPr>
          <p:nvPr>
            <p:ph idx="1"/>
          </p:nvPr>
        </p:nvSpPr>
        <p:spPr>
          <a:xfrm>
            <a:off x="457200" y="457200"/>
            <a:ext cx="8686800" cy="5668963"/>
          </a:xfrm>
        </p:spPr>
        <p:txBody>
          <a:bodyPr rtlCol="0">
            <a:normAutofit lnSpcReduction="10000"/>
          </a:bodyPr>
          <a:lstStyle/>
          <a:p>
            <a:pPr marL="0" indent="0" rtl="0">
              <a:buNone/>
            </a:pPr>
            <a:r>
              <a:rPr lang="fr" b="1" dirty="0"/>
              <a:t>Mots couramment utilisés pour décrire les populations touchées par une catastrophe                                                    </a:t>
            </a:r>
          </a:p>
          <a:p>
            <a:pPr marL="0" indent="0" rtl="0">
              <a:buNone/>
            </a:pPr>
            <a:r>
              <a:rPr lang="fr" b="1" dirty="0"/>
              <a:t>       </a:t>
            </a:r>
            <a:r>
              <a:rPr lang="fr" dirty="0"/>
              <a:t>                      </a:t>
            </a:r>
            <a:r>
              <a:rPr lang="fr" b="1" dirty="0">
                <a:solidFill>
                  <a:schemeClr val="tx2">
                    <a:lumMod val="60000"/>
                    <a:lumOff val="40000"/>
                  </a:schemeClr>
                </a:solidFill>
              </a:rPr>
              <a:t>« Victimes »</a:t>
            </a:r>
          </a:p>
          <a:p>
            <a:pPr marL="0" indent="0" rtl="0">
              <a:buNone/>
            </a:pPr>
            <a:r>
              <a:rPr lang="fr" dirty="0"/>
              <a:t>    </a:t>
            </a:r>
            <a:r>
              <a:rPr lang="fr" b="1" dirty="0">
                <a:solidFill>
                  <a:schemeClr val="accent3">
                    <a:lumMod val="75000"/>
                  </a:schemeClr>
                </a:solidFill>
              </a:rPr>
              <a:t>« Faible »	         	</a:t>
            </a:r>
            <a:r>
              <a:rPr lang="fr" b="1" dirty="0">
                <a:solidFill>
                  <a:srgbClr val="7030A0"/>
                </a:solidFill>
              </a:rPr>
              <a:t>« notre groupe cible »</a:t>
            </a:r>
          </a:p>
          <a:p>
            <a:pPr marL="0" indent="0" rtl="0">
              <a:buNone/>
            </a:pPr>
            <a:endParaRPr lang="en-GB" dirty="0"/>
          </a:p>
          <a:p>
            <a:pPr marL="0" indent="0" rtl="0">
              <a:buNone/>
            </a:pPr>
            <a:r>
              <a:rPr lang="fr" b="1" dirty="0">
                <a:solidFill>
                  <a:srgbClr val="FF0000"/>
                </a:solidFill>
              </a:rPr>
              <a:t> « Appauvri »                   </a:t>
            </a:r>
            <a:r>
              <a:rPr lang="fr" b="1" dirty="0">
                <a:solidFill>
                  <a:srgbClr val="0070C0"/>
                </a:solidFill>
              </a:rPr>
              <a:t>« Le malheureux »</a:t>
            </a:r>
          </a:p>
          <a:p>
            <a:pPr marL="0" indent="0" rtl="0">
              <a:buNone/>
            </a:pPr>
            <a:endParaRPr lang="en-GB" dirty="0"/>
          </a:p>
          <a:p>
            <a:pPr marL="0" indent="0" rtl="0">
              <a:buNone/>
            </a:pPr>
            <a:r>
              <a:rPr lang="fr" b="1" dirty="0">
                <a:solidFill>
                  <a:srgbClr val="FF0000"/>
                </a:solidFill>
              </a:rPr>
              <a:t>                            « Vulnérable »</a:t>
            </a:r>
          </a:p>
          <a:p>
            <a:pPr marL="0" indent="0" rtl="0">
              <a:buNone/>
            </a:pPr>
            <a:endParaRPr lang="en-GB" dirty="0"/>
          </a:p>
          <a:p>
            <a:pPr marL="0" indent="0" rtl="0">
              <a:buNone/>
            </a:pPr>
            <a:r>
              <a:rPr lang="fr" b="1" dirty="0">
                <a:solidFill>
                  <a:schemeClr val="accent6">
                    <a:lumMod val="75000"/>
                  </a:schemeClr>
                </a:solidFill>
              </a:rPr>
              <a:t>« Dans le besoin »                 </a:t>
            </a:r>
            <a:r>
              <a:rPr lang="fr" b="1" dirty="0">
                <a:solidFill>
                  <a:srgbClr val="92D050"/>
                </a:solidFill>
              </a:rPr>
              <a:t>« Impuissant »</a:t>
            </a:r>
          </a:p>
        </p:txBody>
      </p:sp>
    </p:spTree>
    <p:extLst>
      <p:ext uri="{BB962C8B-B14F-4D97-AF65-F5344CB8AC3E}">
        <p14:creationId xmlns:p14="http://schemas.microsoft.com/office/powerpoint/2010/main" val="374614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8AB8A-AC99-4A1C-8F87-31782633D69E}"/>
              </a:ext>
            </a:extLst>
          </p:cNvPr>
          <p:cNvSpPr>
            <a:spLocks noGrp="1"/>
          </p:cNvSpPr>
          <p:nvPr>
            <p:ph idx="1"/>
          </p:nvPr>
        </p:nvSpPr>
        <p:spPr>
          <a:xfrm>
            <a:off x="457200" y="533400"/>
            <a:ext cx="8229600" cy="5592763"/>
          </a:xfrm>
        </p:spPr>
        <p:txBody>
          <a:bodyPr rtlCol="0">
            <a:normAutofit fontScale="85000" lnSpcReduction="10000"/>
          </a:bodyPr>
          <a:lstStyle/>
          <a:p>
            <a:pPr marL="0" indent="0" rtl="0">
              <a:buNone/>
            </a:pPr>
            <a:r>
              <a:rPr lang="fr" dirty="0"/>
              <a:t>Quels mots utiliseriez-vous pour décrire les membres des communautés confrontées aux crises liées aux conflits ?</a:t>
            </a:r>
            <a:endParaRPr lang="en-US" dirty="0"/>
          </a:p>
          <a:p>
            <a:pPr marL="0" indent="0" rtl="0">
              <a:buNone/>
            </a:pPr>
            <a:r>
              <a:rPr lang="fr" b="1" dirty="0">
                <a:solidFill>
                  <a:srgbClr val="7030A0"/>
                </a:solidFill>
              </a:rPr>
              <a:t>      </a:t>
            </a:r>
          </a:p>
          <a:p>
            <a:pPr marL="0" indent="0" rtl="0">
              <a:buNone/>
            </a:pPr>
            <a:r>
              <a:rPr lang="fr" b="1" dirty="0">
                <a:solidFill>
                  <a:srgbClr val="7030A0"/>
                </a:solidFill>
              </a:rPr>
              <a:t>« Leaders »                                                     </a:t>
            </a:r>
            <a:r>
              <a:rPr lang="fr" b="1" dirty="0">
                <a:solidFill>
                  <a:srgbClr val="FF0000"/>
                </a:solidFill>
              </a:rPr>
              <a:t>« Fort »</a:t>
            </a:r>
          </a:p>
          <a:p>
            <a:pPr marL="0" indent="0" rtl="0">
              <a:buNone/>
            </a:pPr>
            <a:r>
              <a:rPr lang="fr" dirty="0"/>
              <a:t>                                 </a:t>
            </a:r>
            <a:r>
              <a:rPr lang="fr" b="1" dirty="0">
                <a:solidFill>
                  <a:schemeClr val="tx2">
                    <a:lumMod val="60000"/>
                    <a:lumOff val="40000"/>
                  </a:schemeClr>
                </a:solidFill>
              </a:rPr>
              <a:t>« Persévérant »</a:t>
            </a:r>
          </a:p>
          <a:p>
            <a:pPr marL="0" indent="0" rtl="0">
              <a:buNone/>
            </a:pPr>
            <a:r>
              <a:rPr lang="fr" dirty="0"/>
              <a:t>        </a:t>
            </a:r>
            <a:r>
              <a:rPr lang="fr" b="1" dirty="0">
                <a:solidFill>
                  <a:schemeClr val="accent3">
                    <a:lumMod val="75000"/>
                  </a:schemeClr>
                </a:solidFill>
              </a:rPr>
              <a:t>« avisé »</a:t>
            </a:r>
          </a:p>
          <a:p>
            <a:pPr marL="0" indent="0" rtl="0">
              <a:buNone/>
            </a:pPr>
            <a:endParaRPr lang="en-GB" dirty="0"/>
          </a:p>
          <a:p>
            <a:pPr marL="0" indent="0" rtl="0">
              <a:buNone/>
            </a:pPr>
            <a:r>
              <a:rPr lang="fr" dirty="0"/>
              <a:t>                                        </a:t>
            </a:r>
            <a:r>
              <a:rPr lang="fr" b="1" dirty="0">
                <a:solidFill>
                  <a:srgbClr val="0070C0"/>
                </a:solidFill>
              </a:rPr>
              <a:t>« Héros »</a:t>
            </a:r>
          </a:p>
          <a:p>
            <a:pPr marL="0" indent="0" rtl="0">
              <a:buNone/>
            </a:pPr>
            <a:r>
              <a:rPr lang="fr" b="1" dirty="0">
                <a:solidFill>
                  <a:srgbClr val="92D050"/>
                </a:solidFill>
              </a:rPr>
              <a:t>« Endurant »</a:t>
            </a:r>
            <a:endParaRPr lang="en-GB" dirty="0"/>
          </a:p>
          <a:p>
            <a:pPr marL="0" indent="0" rtl="0">
              <a:buNone/>
            </a:pPr>
            <a:r>
              <a:rPr lang="fr" b="1" dirty="0">
                <a:solidFill>
                  <a:srgbClr val="FF0000"/>
                </a:solidFill>
              </a:rPr>
              <a:t>                             « Résilient »</a:t>
            </a:r>
          </a:p>
          <a:p>
            <a:pPr marL="0" indent="0" rtl="0">
              <a:buNone/>
            </a:pPr>
            <a:endParaRPr lang="en-GB" dirty="0"/>
          </a:p>
          <a:p>
            <a:pPr marL="0" indent="0" rtl="0">
              <a:buNone/>
            </a:pPr>
            <a:r>
              <a:rPr lang="fr" b="1" dirty="0">
                <a:solidFill>
                  <a:schemeClr val="accent6">
                    <a:lumMod val="75000"/>
                  </a:schemeClr>
                </a:solidFill>
              </a:rPr>
              <a:t>« Experts… expérimentés »       </a:t>
            </a:r>
            <a:r>
              <a:rPr lang="fr" b="1" dirty="0">
                <a:solidFill>
                  <a:srgbClr val="92D050"/>
                </a:solidFill>
              </a:rPr>
              <a:t>« Culturellement riches »</a:t>
            </a:r>
          </a:p>
          <a:p>
            <a:pPr marL="0" indent="0" rtl="0">
              <a:buNone/>
            </a:pPr>
            <a:endParaRPr lang="en-GB" b="1" dirty="0">
              <a:solidFill>
                <a:srgbClr val="92D050"/>
              </a:solidFill>
            </a:endParaRPr>
          </a:p>
          <a:p>
            <a:pPr marL="0" indent="0" rtl="0">
              <a:buNone/>
            </a:pPr>
            <a:endParaRPr lang="en-GB" b="1" dirty="0">
              <a:solidFill>
                <a:srgbClr val="92D050"/>
              </a:solidFill>
            </a:endParaRPr>
          </a:p>
        </p:txBody>
      </p:sp>
    </p:spTree>
    <p:extLst>
      <p:ext uri="{BB962C8B-B14F-4D97-AF65-F5344CB8AC3E}">
        <p14:creationId xmlns:p14="http://schemas.microsoft.com/office/powerpoint/2010/main" val="374614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3497"/>
            <a:ext cx="8229600" cy="511473"/>
          </a:xfrm>
        </p:spPr>
        <p:txBody>
          <a:bodyPr rtlCol="0">
            <a:normAutofit fontScale="90000"/>
          </a:bodyPr>
          <a:lstStyle/>
          <a:p>
            <a:pPr rtl="0"/>
            <a:r>
              <a:rPr lang="fr" b="1" dirty="0"/>
              <a:t>Qu'est-ce que le projet Listen Learn Act (écouter, apprendre, agir) ?</a:t>
            </a:r>
            <a:endParaRPr lang="da-DK" sz="2800" b="1" dirty="0"/>
          </a:p>
        </p:txBody>
      </p:sp>
      <p:sp>
        <p:nvSpPr>
          <p:cNvPr id="3" name="Content Placeholder 2"/>
          <p:cNvSpPr>
            <a:spLocks noGrp="1"/>
          </p:cNvSpPr>
          <p:nvPr>
            <p:ph idx="1"/>
          </p:nvPr>
        </p:nvSpPr>
        <p:spPr>
          <a:xfrm>
            <a:off x="457200" y="2716337"/>
            <a:ext cx="8229600" cy="2735536"/>
          </a:xfrm>
        </p:spPr>
        <p:txBody>
          <a:bodyPr rtlCol="0"/>
          <a:lstStyle/>
          <a:p>
            <a:pPr marL="0" indent="0" rtl="0">
              <a:buNone/>
            </a:pPr>
            <a:endParaRPr lang="da-DK" sz="2000" dirty="0"/>
          </a:p>
          <a:p>
            <a:pPr rtl="0"/>
            <a:endParaRPr lang="da-DK" dirty="0"/>
          </a:p>
          <a:p>
            <a:pPr rtl="0"/>
            <a:endParaRPr lang="da-DK"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4288" y="634508"/>
            <a:ext cx="1656184" cy="924882"/>
          </a:xfrm>
          <a:prstGeom prst="rect">
            <a:avLst/>
          </a:prstGeom>
        </p:spPr>
      </p:pic>
      <p:pic>
        <p:nvPicPr>
          <p:cNvPr id="11" name="Picture 10" descr="cid:607E15BE-0BCA-4C29-94B0-68FF7A18ECEC"/>
          <p:cNvPicPr/>
          <p:nvPr/>
        </p:nvPicPr>
        <p:blipFill rotWithShape="1">
          <a:blip r:embed="rId4" r:link="rId5" cstate="email">
            <a:extLst>
              <a:ext uri="{28A0092B-C50C-407E-A947-70E740481C1C}">
                <a14:useLocalDpi xmlns:a14="http://schemas.microsoft.com/office/drawing/2010/main"/>
              </a:ext>
            </a:extLst>
          </a:blip>
          <a:srcRect/>
          <a:stretch>
            <a:fillRect/>
          </a:stretch>
        </p:blipFill>
        <p:spPr bwMode="auto">
          <a:xfrm>
            <a:off x="3851921" y="632421"/>
            <a:ext cx="1274413" cy="722166"/>
          </a:xfrm>
          <a:prstGeom prst="rect">
            <a:avLst/>
          </a:prstGeom>
          <a:noFill/>
          <a:ln>
            <a:noFill/>
          </a:ln>
          <a:extLst>
            <a:ext uri="{53640926-AAD7-44D8-BBD7-CCE9431645EC}">
              <a14:shadowObscured xmlns:a14="http://schemas.microsoft.com/office/drawing/2010/main"/>
            </a:ext>
          </a:extLst>
        </p:spPr>
      </p:pic>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395" y="778523"/>
            <a:ext cx="2509730" cy="648072"/>
          </a:xfrm>
          <a:prstGeom prst="rect">
            <a:avLst/>
          </a:prstGeom>
        </p:spPr>
      </p:pic>
      <p:graphicFrame>
        <p:nvGraphicFramePr>
          <p:cNvPr id="19" name="Diagramm 13"/>
          <p:cNvGraphicFramePr/>
          <p:nvPr>
            <p:extLst>
              <p:ext uri="{D42A27DB-BD31-4B8C-83A1-F6EECF244321}">
                <p14:modId xmlns:p14="http://schemas.microsoft.com/office/powerpoint/2010/main" val="1457200732"/>
              </p:ext>
            </p:extLst>
          </p:nvPr>
        </p:nvGraphicFramePr>
        <p:xfrm>
          <a:off x="3795232" y="2935105"/>
          <a:ext cx="5985008" cy="272100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Picture 8"/>
          <p:cNvPicPr/>
          <p:nvPr/>
        </p:nvPicPr>
        <p:blipFill rotWithShape="1">
          <a:blip r:embed="rId12" cstate="email">
            <a:extLst>
              <a:ext uri="{28A0092B-C50C-407E-A947-70E740481C1C}">
                <a14:useLocalDpi xmlns:a14="http://schemas.microsoft.com/office/drawing/2010/main"/>
              </a:ext>
            </a:extLst>
          </a:blip>
          <a:srcRect/>
          <a:stretch/>
        </p:blipFill>
        <p:spPr>
          <a:xfrm>
            <a:off x="755576" y="2935105"/>
            <a:ext cx="3096344" cy="2815353"/>
          </a:xfrm>
          <a:prstGeom prst="rect">
            <a:avLst/>
          </a:prstGeom>
        </p:spPr>
      </p:pic>
    </p:spTree>
    <p:extLst>
      <p:ext uri="{BB962C8B-B14F-4D97-AF65-F5344CB8AC3E}">
        <p14:creationId xmlns:p14="http://schemas.microsoft.com/office/powerpoint/2010/main" val="116345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382000" cy="1143000"/>
          </a:xfrm>
        </p:spPr>
        <p:txBody>
          <a:bodyPr rtlCol="0">
            <a:noAutofit/>
          </a:bodyPr>
          <a:lstStyle/>
          <a:p>
            <a:pPr rtl="0"/>
            <a:r>
              <a:rPr lang="fr" sz="3600" dirty="0"/>
              <a:t>Apprentissage relatif aux micro-subventions</a:t>
            </a:r>
            <a:br>
              <a:rPr lang="en-NZ" sz="3600" dirty="0"/>
            </a:br>
            <a:r>
              <a:rPr lang="fr" sz="3600" dirty="0"/>
              <a:t>- qui doit l’animer ?</a:t>
            </a:r>
            <a:endParaRPr lang="en-US" sz="3600" dirty="0"/>
          </a:p>
        </p:txBody>
      </p:sp>
      <p:sp>
        <p:nvSpPr>
          <p:cNvPr id="3" name="Content Placeholder 2"/>
          <p:cNvSpPr>
            <a:spLocks noGrp="1"/>
          </p:cNvSpPr>
          <p:nvPr>
            <p:ph idx="1"/>
          </p:nvPr>
        </p:nvSpPr>
        <p:spPr>
          <a:xfrm>
            <a:off x="457200" y="1600200"/>
            <a:ext cx="8229600" cy="4525963"/>
          </a:xfrm>
        </p:spPr>
        <p:txBody>
          <a:bodyPr rtlCol="0">
            <a:normAutofit/>
          </a:bodyPr>
          <a:lstStyle/>
          <a:p>
            <a:pPr rtl="0"/>
            <a:r>
              <a:rPr lang="fr" sz="3000" dirty="0"/>
              <a:t>Groupe d'entraide du bénéficiaire ?</a:t>
            </a:r>
          </a:p>
          <a:p>
            <a:pPr rtl="0"/>
            <a:r>
              <a:rPr lang="fr" sz="3000" dirty="0"/>
              <a:t>Bénévoles du PALC (par ex. de la communauté) ?</a:t>
            </a:r>
          </a:p>
          <a:p>
            <a:pPr rtl="0"/>
            <a:r>
              <a:rPr lang="fr" sz="3000" dirty="0"/>
              <a:t>ONG locale ?</a:t>
            </a:r>
          </a:p>
          <a:p>
            <a:pPr rtl="0"/>
            <a:r>
              <a:rPr lang="fr" sz="3000" dirty="0"/>
              <a:t>Autres groupes d'entraide/OC ?</a:t>
            </a:r>
          </a:p>
          <a:p>
            <a:pPr rtl="0"/>
            <a:r>
              <a:rPr lang="fr" sz="3000" dirty="0"/>
              <a:t>Ministère des affaires communautaires ?</a:t>
            </a:r>
          </a:p>
          <a:p>
            <a:pPr rtl="0"/>
            <a:r>
              <a:rPr lang="fr" sz="3000" dirty="0"/>
              <a:t>Une combinaison de tout cela ?</a:t>
            </a:r>
          </a:p>
          <a:p>
            <a:pPr rtl="0"/>
            <a:endParaRPr lang="en-NZ" dirty="0"/>
          </a:p>
          <a:p>
            <a:pPr algn="r" rtl="0">
              <a:buNone/>
            </a:pPr>
            <a:r>
              <a:rPr lang="fr" sz="2800" dirty="0"/>
              <a:t>(consignes ? Formation ?)</a:t>
            </a:r>
          </a:p>
          <a:p>
            <a:pPr rtl="0"/>
            <a:endParaRPr lang="en-NZ" dirty="0"/>
          </a:p>
          <a:p>
            <a:pPr rtl="0"/>
            <a:endParaRPr lang="en-US" dirty="0"/>
          </a:p>
        </p:txBody>
      </p:sp>
      <p:pic>
        <p:nvPicPr>
          <p:cNvPr id="4" name="Graphic 3" descr="Presentation with bar chart">
            <a:extLst>
              <a:ext uri="{FF2B5EF4-FFF2-40B4-BE49-F238E27FC236}">
                <a16:creationId xmlns:a16="http://schemas.microsoft.com/office/drawing/2014/main" id="{0FC58B82-4B27-4C5F-AA04-0B2AFDF2B60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2076"/>
            <a:ext cx="914400" cy="914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CD8F8-AED4-4B80-9AA9-66E2829E6786}"/>
              </a:ext>
            </a:extLst>
          </p:cNvPr>
          <p:cNvSpPr>
            <a:spLocks noGrp="1"/>
          </p:cNvSpPr>
          <p:nvPr>
            <p:ph type="title"/>
          </p:nvPr>
        </p:nvSpPr>
        <p:spPr/>
        <p:txBody>
          <a:bodyPr/>
          <a:lstStyle/>
          <a:p>
            <a:r>
              <a:rPr lang="en-GB" dirty="0"/>
              <a:t>Travail de </a:t>
            </a:r>
            <a:r>
              <a:rPr lang="en-GB" dirty="0" err="1"/>
              <a:t>groupe</a:t>
            </a:r>
            <a:endParaRPr lang="en-GB" dirty="0"/>
          </a:p>
        </p:txBody>
      </p:sp>
      <p:sp>
        <p:nvSpPr>
          <p:cNvPr id="3" name="Content Placeholder 2">
            <a:extLst>
              <a:ext uri="{FF2B5EF4-FFF2-40B4-BE49-F238E27FC236}">
                <a16:creationId xmlns:a16="http://schemas.microsoft.com/office/drawing/2014/main" id="{D08BED87-BCE6-4F0F-BA85-12E89AAA6DBA}"/>
              </a:ext>
            </a:extLst>
          </p:cNvPr>
          <p:cNvSpPr>
            <a:spLocks noGrp="1"/>
          </p:cNvSpPr>
          <p:nvPr>
            <p:ph idx="1"/>
          </p:nvPr>
        </p:nvSpPr>
        <p:spPr>
          <a:xfrm>
            <a:off x="457200" y="1600201"/>
            <a:ext cx="8229600" cy="1143000"/>
          </a:xfrm>
        </p:spPr>
        <p:txBody>
          <a:bodyPr/>
          <a:lstStyle/>
          <a:p>
            <a:r>
              <a:rPr lang="en-GB" dirty="0"/>
              <a:t>Comment </a:t>
            </a:r>
            <a:r>
              <a:rPr lang="en-GB" dirty="0" err="1"/>
              <a:t>concevriez-vous</a:t>
            </a:r>
            <a:r>
              <a:rPr lang="en-GB" dirty="0"/>
              <a:t> </a:t>
            </a:r>
            <a:r>
              <a:rPr lang="en-GB" dirty="0" err="1"/>
              <a:t>votre</a:t>
            </a:r>
            <a:r>
              <a:rPr lang="en-GB" dirty="0"/>
              <a:t> </a:t>
            </a:r>
            <a:r>
              <a:rPr lang="en-GB" dirty="0" err="1"/>
              <a:t>apprentissage</a:t>
            </a:r>
            <a:r>
              <a:rPr lang="en-GB" dirty="0"/>
              <a:t>?</a:t>
            </a:r>
          </a:p>
        </p:txBody>
      </p:sp>
      <p:pic>
        <p:nvPicPr>
          <p:cNvPr id="4" name="Graphic 3" descr="Customer review">
            <a:extLst>
              <a:ext uri="{FF2B5EF4-FFF2-40B4-BE49-F238E27FC236}">
                <a16:creationId xmlns:a16="http://schemas.microsoft.com/office/drawing/2014/main" id="{703FFA9C-033A-4D58-8EF0-F51DBA3A28C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43047" y="939052"/>
            <a:ext cx="914400" cy="914400"/>
          </a:xfrm>
          <a:prstGeom prst="rect">
            <a:avLst/>
          </a:prstGeom>
        </p:spPr>
      </p:pic>
      <p:pic>
        <p:nvPicPr>
          <p:cNvPr id="5" name="Graphic 4" descr="Boardroom">
            <a:extLst>
              <a:ext uri="{FF2B5EF4-FFF2-40B4-BE49-F238E27FC236}">
                <a16:creationId xmlns:a16="http://schemas.microsoft.com/office/drawing/2014/main" id="{9AEE0491-94C4-442B-9D1A-D2CAF0546D6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29600" y="0"/>
            <a:ext cx="914400" cy="914400"/>
          </a:xfrm>
          <a:prstGeom prst="rect">
            <a:avLst/>
          </a:prstGeom>
        </p:spPr>
      </p:pic>
      <p:sp>
        <p:nvSpPr>
          <p:cNvPr id="6" name="TextBox 5">
            <a:extLst>
              <a:ext uri="{FF2B5EF4-FFF2-40B4-BE49-F238E27FC236}">
                <a16:creationId xmlns:a16="http://schemas.microsoft.com/office/drawing/2014/main" id="{09106710-364E-44F9-AB68-640A14258406}"/>
              </a:ext>
            </a:extLst>
          </p:cNvPr>
          <p:cNvSpPr txBox="1"/>
          <p:nvPr/>
        </p:nvSpPr>
        <p:spPr>
          <a:xfrm>
            <a:off x="533400" y="2895600"/>
            <a:ext cx="6096000" cy="1569660"/>
          </a:xfrm>
          <a:prstGeom prst="rect">
            <a:avLst/>
          </a:prstGeom>
          <a:noFill/>
        </p:spPr>
        <p:txBody>
          <a:bodyPr wrap="square" rtlCol="0">
            <a:spAutoFit/>
          </a:bodyPr>
          <a:lstStyle/>
          <a:p>
            <a:pPr marL="457200" indent="-457200">
              <a:buFont typeface="Arial" panose="020B0604020202020204" pitchFamily="34" charset="0"/>
              <a:buChar char="•"/>
            </a:pPr>
            <a:r>
              <a:rPr lang="fr-FR" sz="3200" dirty="0"/>
              <a:t>Que proposez-vous pour l'étape de capture et de partage de votre apprentissage?</a:t>
            </a:r>
            <a:endParaRPr lang="en-GB" sz="3200" dirty="0"/>
          </a:p>
        </p:txBody>
      </p:sp>
    </p:spTree>
    <p:extLst>
      <p:ext uri="{BB962C8B-B14F-4D97-AF65-F5344CB8AC3E}">
        <p14:creationId xmlns:p14="http://schemas.microsoft.com/office/powerpoint/2010/main" val="285899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rtlCol="0">
            <a:normAutofit/>
          </a:bodyPr>
          <a:lstStyle/>
          <a:p>
            <a:pPr rtl="0"/>
            <a:r>
              <a:rPr lang="fr" sz="3200" b="1" dirty="0"/>
              <a:t>Quand les choses se passent mal</a:t>
            </a:r>
            <a:endParaRPr lang="en-NZ" sz="3200" dirty="0"/>
          </a:p>
        </p:txBody>
      </p:sp>
      <p:sp>
        <p:nvSpPr>
          <p:cNvPr id="3" name="Content Placeholder 2"/>
          <p:cNvSpPr>
            <a:spLocks noGrp="1"/>
          </p:cNvSpPr>
          <p:nvPr>
            <p:ph idx="1"/>
          </p:nvPr>
        </p:nvSpPr>
        <p:spPr>
          <a:xfrm>
            <a:off x="457200" y="914400"/>
            <a:ext cx="8229600" cy="5211763"/>
          </a:xfrm>
        </p:spPr>
        <p:txBody>
          <a:bodyPr rtlCol="0">
            <a:normAutofit fontScale="77500" lnSpcReduction="20000"/>
          </a:bodyPr>
          <a:lstStyle/>
          <a:p>
            <a:pPr lvl="0" rtl="0"/>
            <a:r>
              <a:rPr lang="fr" dirty="0"/>
              <a:t>Ne soyez pas surpris, préparez-vous !</a:t>
            </a:r>
            <a:endParaRPr lang="en-US" dirty="0"/>
          </a:p>
          <a:p>
            <a:pPr lvl="0" rtl="0"/>
            <a:r>
              <a:rPr lang="fr" dirty="0"/>
              <a:t>Nous apprenons beaucoup des erreurs – </a:t>
            </a:r>
            <a:r>
              <a:rPr lang="fr" i="1" dirty="0"/>
              <a:t>si </a:t>
            </a:r>
            <a:r>
              <a:rPr lang="fr" dirty="0"/>
              <a:t>nous sommes autorisés à en faire</a:t>
            </a:r>
          </a:p>
          <a:p>
            <a:pPr rtl="0"/>
            <a:r>
              <a:rPr lang="fr" dirty="0"/>
              <a:t>Les problèmes dissimulés font plus de mal – faire preuve d'ouverture </a:t>
            </a:r>
            <a:endParaRPr lang="en-US" dirty="0"/>
          </a:p>
          <a:p>
            <a:pPr lvl="0" rtl="0"/>
            <a:r>
              <a:rPr lang="fr" dirty="0"/>
              <a:t>Rappelez-vous à qui incombe la responsabilité </a:t>
            </a:r>
            <a:endParaRPr lang="en-US" dirty="0"/>
          </a:p>
          <a:p>
            <a:pPr lvl="0" rtl="0"/>
            <a:r>
              <a:rPr lang="fr" dirty="0"/>
              <a:t>La nature et l’ampleur des problèmes influenceront votre intervention. </a:t>
            </a:r>
            <a:endParaRPr lang="en-US" dirty="0"/>
          </a:p>
          <a:p>
            <a:pPr lvl="0" rtl="0"/>
            <a:r>
              <a:rPr lang="fr" dirty="0"/>
              <a:t>Facilitez l'apprentissage par l'expérience et recherchez des opportunités de développement des capacités</a:t>
            </a:r>
          </a:p>
          <a:p>
            <a:pPr lvl="0" rtl="0"/>
            <a:r>
              <a:rPr lang="fr" dirty="0"/>
              <a:t>Partager les leçons tirées des problèmes est une bonne pratique</a:t>
            </a:r>
          </a:p>
          <a:p>
            <a:pPr lvl="0" rtl="0">
              <a:buNone/>
            </a:pPr>
            <a:r>
              <a:rPr lang="fr" dirty="0"/>
              <a:t> 	</a:t>
            </a:r>
            <a:r>
              <a:rPr lang="fr" u="sng" dirty="0">
                <a:hlinkClick r:id="rId3"/>
              </a:rPr>
              <a:t>https://www.admittingfailure.org</a:t>
            </a:r>
            <a:r>
              <a:rPr lang="fr" dirty="0"/>
              <a:t> et </a:t>
            </a:r>
            <a:r>
              <a:rPr lang="fr" u="sng" dirty="0">
                <a:hlinkClick r:id="rId4"/>
              </a:rPr>
              <a:t>http://www.whydev.org/why-ngos-need-to-admit-failure/</a:t>
            </a:r>
            <a:endParaRPr lang="en-US" dirty="0"/>
          </a:p>
        </p:txBody>
      </p:sp>
      <p:pic>
        <p:nvPicPr>
          <p:cNvPr id="4" name="Graphic 3" descr="Presentation with bar chart">
            <a:extLst>
              <a:ext uri="{FF2B5EF4-FFF2-40B4-BE49-F238E27FC236}">
                <a16:creationId xmlns:a16="http://schemas.microsoft.com/office/drawing/2014/main" id="{A5D82B10-E386-4E1B-A551-0F6386C488B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00" y="92076"/>
            <a:ext cx="914400" cy="914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rtlCol="0">
            <a:normAutofit fontScale="92500" lnSpcReduction="10000"/>
          </a:bodyPr>
          <a:lstStyle/>
          <a:p>
            <a:pPr marL="514350" indent="-514350" rtl="0">
              <a:buAutoNum type="arabicParenR"/>
            </a:pPr>
            <a:r>
              <a:rPr lang="fr" sz="3400" dirty="0"/>
              <a:t>Vous accordez une petite subvention de 1000 dollars à une organisation communautaire locale, fiable, qui répare une école sinistrée et fournit du matériel pédagogique. Lorsque vous obtenez le rapport final, vous constatez que la facture principale de ciment paraît suspecte et lorsque vous visitez l’école, il semble que les réparations n’aient pas été effectuées de façon appropriée. Vous menez l’enquête et vous découvrez que l’un des membres du comité de gestion de l’organisation communautaire a tenté de falsifier les comptes, empochant 400 dollars qu’il a utilisé pour le traitement de son enfant malade. Que faites-vous ? </a:t>
            </a:r>
            <a:endParaRPr lang="en-US" sz="3400" dirty="0"/>
          </a:p>
          <a:p>
            <a:pPr marL="514350" indent="-514350" rtl="0">
              <a:buAutoNum type="arabicParenR"/>
            </a:pPr>
            <a:endParaRPr lang="en-US" dirty="0"/>
          </a:p>
        </p:txBody>
      </p:sp>
      <p:pic>
        <p:nvPicPr>
          <p:cNvPr id="4" name="Graphic 3" descr="Boardroom">
            <a:extLst>
              <a:ext uri="{FF2B5EF4-FFF2-40B4-BE49-F238E27FC236}">
                <a16:creationId xmlns:a16="http://schemas.microsoft.com/office/drawing/2014/main" id="{4E147758-5FED-4DDE-ABDB-6364DFA8C03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248400"/>
          </a:xfrm>
        </p:spPr>
        <p:txBody>
          <a:bodyPr rtlCol="0">
            <a:normAutofit/>
          </a:bodyPr>
          <a:lstStyle/>
          <a:p>
            <a:pPr rtl="0">
              <a:buNone/>
            </a:pPr>
            <a:r>
              <a:rPr lang="fr" sz="3400"/>
              <a:t>2) Vous accordez une subvention de 3000 dollars à un groupe qui lance un projet d’élevage de poulets, pisciculture et horticulture pour assurer la subsistance d’un grand nombre de réfugiés. Mais au bout d’une semaine, vous apprenez que l’un des membres du comité de gestion s’est enfui en emportant 1000 dollars et que personne ne sait où il se trouve. Que faites-vous ?</a:t>
            </a:r>
            <a:endParaRPr lang="en-US" sz="3400" dirty="0"/>
          </a:p>
          <a:p>
            <a:pPr rtl="0"/>
            <a:endParaRPr lang="en-US" dirty="0"/>
          </a:p>
        </p:txBody>
      </p:sp>
      <p:pic>
        <p:nvPicPr>
          <p:cNvPr id="4" name="Graphic 3" descr="Boardroom">
            <a:extLst>
              <a:ext uri="{FF2B5EF4-FFF2-40B4-BE49-F238E27FC236}">
                <a16:creationId xmlns:a16="http://schemas.microsoft.com/office/drawing/2014/main" id="{4E147758-5FED-4DDE-ABDB-6364DFA8C03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686800" cy="5791200"/>
          </a:xfrm>
        </p:spPr>
        <p:txBody>
          <a:bodyPr rtlCol="0">
            <a:normAutofit/>
          </a:bodyPr>
          <a:lstStyle/>
          <a:p>
            <a:pPr rtl="0">
              <a:buNone/>
            </a:pPr>
            <a:r>
              <a:rPr lang="fr" sz="3400" dirty="0"/>
              <a:t>3) Vous accordez une subvention de 700 dollars à un groupe de jeunes au sein d’un camp de déplacés internes pour ouvrir un club et fournir des équipements de sport. Cependant, vous apprenez bientôt qu’il y a des jeunes dans le camp qui ne font pas partie du groupe et qui sont contrariés de ne pas être inclus, alors cela entraîne de vives tensions. Que faites-vous ?</a:t>
            </a:r>
            <a:endParaRPr lang="en-US" sz="3400" dirty="0"/>
          </a:p>
          <a:p>
            <a:pPr rtl="0"/>
            <a:endParaRPr lang="en-US" dirty="0"/>
          </a:p>
        </p:txBody>
      </p:sp>
      <p:pic>
        <p:nvPicPr>
          <p:cNvPr id="4" name="Graphic 3" descr="Boardroom">
            <a:extLst>
              <a:ext uri="{FF2B5EF4-FFF2-40B4-BE49-F238E27FC236}">
                <a16:creationId xmlns:a16="http://schemas.microsoft.com/office/drawing/2014/main" id="{3D699434-1C53-4230-922D-666984E9D20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2054</Words>
  <Application>Microsoft Office PowerPoint</Application>
  <PresentationFormat>On-screen Show (4:3)</PresentationFormat>
  <Paragraphs>496</Paragraphs>
  <Slides>36</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Arial MT Lt</vt:lpstr>
      <vt:lpstr>Calibri</vt:lpstr>
      <vt:lpstr>Times New Roman</vt:lpstr>
      <vt:lpstr>Wingdings</vt:lpstr>
      <vt:lpstr>Office Theme</vt:lpstr>
      <vt:lpstr> Jour 4</vt:lpstr>
      <vt:lpstr>Récap. du jour 3</vt:lpstr>
      <vt:lpstr>Apprentissage expérimentale</vt:lpstr>
      <vt:lpstr>Apprentissage relatif aux micro-subventions - qui doit l’animer ?</vt:lpstr>
      <vt:lpstr>Travail de groupe</vt:lpstr>
      <vt:lpstr>Quand les choses se passent mal</vt:lpstr>
      <vt:lpstr>PowerPoint Presentation</vt:lpstr>
      <vt:lpstr>PowerPoint Presentation</vt:lpstr>
      <vt:lpstr>PowerPoint Presentation</vt:lpstr>
      <vt:lpstr>PowerPoint Presentation</vt:lpstr>
      <vt:lpstr>PowerPoint Presentation</vt:lpstr>
      <vt:lpstr>PowerPoint Presentation</vt:lpstr>
      <vt:lpstr>Formation de compétences rapide pour la réponse aux urgences</vt:lpstr>
      <vt:lpstr>Séance plénière de brainstorming 1 (10 minutes)</vt:lpstr>
      <vt:lpstr>Travail de groupe : à partir de vos expériences (2)</vt:lpstr>
      <vt:lpstr>Séances de formation pour les groupes communautaires locaux (peuvent être analphabètes) </vt:lpstr>
      <vt:lpstr>PowerPoint Presentation</vt:lpstr>
      <vt:lpstr>(Une) liste de contrôle de développement organisationnel</vt:lpstr>
      <vt:lpstr>… et encore</vt:lpstr>
      <vt:lpstr>OD d’urgence pour les groupes d'entraide émergents</vt:lpstr>
      <vt:lpstr>PowerPoint Presentation</vt:lpstr>
      <vt:lpstr>Plan global</vt:lpstr>
      <vt:lpstr>PowerPoint Presentation</vt:lpstr>
      <vt:lpstr>« Psychosocial »</vt:lpstr>
      <vt:lpstr>PowerPoint Presentation</vt:lpstr>
      <vt:lpstr>Approche psychosociale Basée sur la communauté  </vt:lpstr>
      <vt:lpstr>PowerPoint Presentation</vt:lpstr>
      <vt:lpstr>PowerPoint Presentation</vt:lpstr>
      <vt:lpstr>PowerPoint Presentation</vt:lpstr>
      <vt:lpstr>PowerPoint Presentation</vt:lpstr>
      <vt:lpstr>PowerPoint Presentation</vt:lpstr>
      <vt:lpstr>Qu'est-ce qu'une approche psychosociale de la réponse aux crises ? </vt:lpstr>
      <vt:lpstr>Compréhension des réponses menées par la Communauté (RMC) pour une réponse psycho-sociale</vt:lpstr>
      <vt:lpstr>PowerPoint Presentation</vt:lpstr>
      <vt:lpstr>PowerPoint Presentation</vt:lpstr>
      <vt:lpstr>Qu'est-ce que le projet Listen Learn Act (écouter, apprendre, agir)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2019-02-11T10:04:29Z</dcterms:created>
  <dcterms:modified xsi:type="dcterms:W3CDTF">2019-06-19T02:28:20Z</dcterms:modified>
</cp:coreProperties>
</file>