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311" r:id="rId2"/>
    <p:sldId id="351" r:id="rId3"/>
    <p:sldId id="312" r:id="rId4"/>
    <p:sldId id="313" r:id="rId5"/>
    <p:sldId id="314" r:id="rId6"/>
    <p:sldId id="315" r:id="rId7"/>
    <p:sldId id="316" r:id="rId8"/>
    <p:sldId id="340" r:id="rId9"/>
    <p:sldId id="318" r:id="rId10"/>
    <p:sldId id="336" r:id="rId11"/>
    <p:sldId id="354" r:id="rId12"/>
    <p:sldId id="352" r:id="rId13"/>
    <p:sldId id="320" r:id="rId14"/>
    <p:sldId id="355" r:id="rId15"/>
    <p:sldId id="356" r:id="rId16"/>
    <p:sldId id="341" r:id="rId17"/>
    <p:sldId id="357" r:id="rId18"/>
    <p:sldId id="327" r:id="rId19"/>
    <p:sldId id="279" r:id="rId20"/>
    <p:sldId id="338" r:id="rId21"/>
    <p:sldId id="330" r:id="rId22"/>
    <p:sldId id="331" r:id="rId23"/>
    <p:sldId id="332" r:id="rId24"/>
    <p:sldId id="323" r:id="rId25"/>
    <p:sldId id="350" r:id="rId26"/>
    <p:sldId id="324" r:id="rId27"/>
    <p:sldId id="343" r:id="rId28"/>
    <p:sldId id="339" r:id="rId29"/>
    <p:sldId id="325" r:id="rId30"/>
    <p:sldId id="326" r:id="rId31"/>
    <p:sldId id="345" r:id="rId32"/>
    <p:sldId id="358" r:id="rId3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72" autoAdjust="0"/>
    <p:restoredTop sz="74552" autoAdjust="0"/>
  </p:normalViewPr>
  <p:slideViewPr>
    <p:cSldViewPr>
      <p:cViewPr varScale="1">
        <p:scale>
          <a:sx n="59" d="100"/>
          <a:sy n="59" d="100"/>
        </p:scale>
        <p:origin x="972"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856" y="-10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728E4F7F-452B-4514-A9B5-D226C8CDEEB7}" type="datetimeFigureOut">
              <a:rPr lang="en-GB" smtClean="0"/>
              <a:pPr/>
              <a:t>21/11/2018</a:t>
            </a:fld>
            <a:endParaRPr lang="en-GB"/>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2703F1D2-4CB7-4E71-92E2-337E2422B7BA}"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80CC8506-E41F-444A-BC34-FD7911D0EEDE}" type="datetimeFigureOut">
              <a:rPr lang="en-GB" smtClean="0"/>
              <a:pPr/>
              <a:t>21/11/2018</a:t>
            </a:fld>
            <a:endParaRPr lang="en-GB"/>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B7877386-3080-40A6-81C4-6DC7A47E26B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youtube.com/watch?v=vCGjRIVdOpc&amp;t=317s"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lvl="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dirty="0">
                <a:solidFill>
                  <a:schemeClr val="tx1"/>
                </a:solidFill>
                <a:latin typeface="+mn-lt"/>
                <a:ea typeface="+mn-ea"/>
                <a:cs typeface="+mn-cs"/>
              </a:rPr>
              <a:t>we can define co-design together</a:t>
            </a:r>
            <a:endParaRPr lang="en-US" sz="1200" kern="1200" dirty="0">
              <a:solidFill>
                <a:schemeClr val="tx1"/>
              </a:solidFill>
              <a:latin typeface="+mn-lt"/>
              <a:ea typeface="+mn-ea"/>
              <a:cs typeface="+mn-cs"/>
            </a:endParaRPr>
          </a:p>
          <a:p>
            <a:pPr marL="228600" lvl="0" indent="-228600">
              <a:buFont typeface="Arial" pitchFamily="34" charset="0"/>
              <a:buChar char="•"/>
            </a:pPr>
            <a:r>
              <a:rPr lang="en-GB" sz="1200" kern="1200" dirty="0">
                <a:solidFill>
                  <a:schemeClr val="tx1"/>
                </a:solidFill>
                <a:latin typeface="+mn-lt"/>
                <a:ea typeface="+mn-ea"/>
                <a:cs typeface="+mn-cs"/>
              </a:rPr>
              <a:t>1. Co-design the approach to make it contextually relevant; </a:t>
            </a:r>
          </a:p>
          <a:p>
            <a:pPr marL="228600" lvl="0" indent="-228600">
              <a:buFont typeface="Arial" pitchFamily="34" charset="0"/>
              <a:buChar char="•"/>
            </a:pPr>
            <a:r>
              <a:rPr lang="en-GB" sz="1200" kern="1200" dirty="0">
                <a:solidFill>
                  <a:schemeClr val="tx1"/>
                </a:solidFill>
                <a:latin typeface="+mn-lt"/>
                <a:ea typeface="+mn-ea"/>
                <a:cs typeface="+mn-cs"/>
              </a:rPr>
              <a:t>2. Develop capacities of participants to implement the approach</a:t>
            </a:r>
            <a:endParaRPr lang="en-US" sz="1200" kern="1200" dirty="0">
              <a:solidFill>
                <a:schemeClr val="tx1"/>
              </a:solidFill>
              <a:latin typeface="+mn-lt"/>
              <a:ea typeface="+mn-ea"/>
              <a:cs typeface="+mn-cs"/>
            </a:endParaRPr>
          </a:p>
          <a:p>
            <a:pPr marL="228600" lvl="0" indent="-228600">
              <a:buFont typeface="Arial" pitchFamily="34" charset="0"/>
              <a:buChar char="•"/>
            </a:pPr>
            <a:r>
              <a:rPr lang="en-GB" sz="1200" kern="1200" dirty="0">
                <a:solidFill>
                  <a:schemeClr val="tx1"/>
                </a:solidFill>
                <a:latin typeface="+mn-lt"/>
                <a:ea typeface="+mn-ea"/>
                <a:cs typeface="+mn-cs"/>
              </a:rPr>
              <a:t>Stress the learning by doing approach as the best way to learn and change practices (LPRR and DEPP learning)</a:t>
            </a:r>
            <a:endParaRPr lang="en-US" sz="12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7877386-3080-40A6-81C4-6DC7A47E26BD}" type="slidenum">
              <a:rPr lang="en-GB" smtClean="0"/>
              <a:pPr/>
              <a:t>3</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kern="1200" dirty="0">
                <a:solidFill>
                  <a:schemeClr val="tx1"/>
                </a:solidFill>
                <a:latin typeface="+mn-lt"/>
                <a:ea typeface="+mn-ea"/>
                <a:cs typeface="+mn-cs"/>
              </a:rPr>
              <a:t>Mention the changes of WHS, C4C</a:t>
            </a:r>
            <a:endParaRPr lang="en-US" sz="1200" kern="1200" dirty="0">
              <a:solidFill>
                <a:schemeClr val="tx1"/>
              </a:solidFill>
              <a:latin typeface="+mn-lt"/>
              <a:ea typeface="+mn-ea"/>
              <a:cs typeface="+mn-cs"/>
            </a:endParaRPr>
          </a:p>
          <a:p>
            <a:pPr lvl="0"/>
            <a:r>
              <a:rPr lang="en-GB" sz="1200" kern="1200" dirty="0">
                <a:solidFill>
                  <a:schemeClr val="tx1"/>
                </a:solidFill>
                <a:latin typeface="+mn-lt"/>
                <a:ea typeface="+mn-ea"/>
                <a:cs typeface="+mn-cs"/>
              </a:rPr>
              <a:t>There is hope. People at the top are recognising this. WHS recognised what you experience on the ground.</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7877386-3080-40A6-81C4-6DC7A47E26BD}" type="slidenum">
              <a:rPr lang="en-GB" smtClean="0"/>
              <a:pPr/>
              <a:t>16</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kern="1200" dirty="0">
                <a:solidFill>
                  <a:schemeClr val="tx1"/>
                </a:solidFill>
                <a:latin typeface="+mn-lt"/>
                <a:ea typeface="+mn-ea"/>
                <a:cs typeface="+mn-cs"/>
              </a:rPr>
              <a:t>Plenary discussion</a:t>
            </a:r>
            <a:endParaRPr lang="en-US" sz="1200" kern="1200" dirty="0">
              <a:solidFill>
                <a:schemeClr val="tx1"/>
              </a:solidFill>
              <a:latin typeface="+mn-lt"/>
              <a:ea typeface="+mn-ea"/>
              <a:cs typeface="+mn-cs"/>
            </a:endParaRPr>
          </a:p>
          <a:p>
            <a:pPr lvl="0"/>
            <a:r>
              <a:rPr lang="en-GB" sz="1200" kern="1200" dirty="0">
                <a:solidFill>
                  <a:schemeClr val="tx1"/>
                </a:solidFill>
                <a:latin typeface="+mn-lt"/>
                <a:ea typeface="+mn-ea"/>
                <a:cs typeface="+mn-cs"/>
              </a:rPr>
              <a:t>Use numbers (studies) and live experience. Need to find some case studies.</a:t>
            </a:r>
            <a:endParaRPr lang="en-US" sz="1200" kern="1200" dirty="0">
              <a:solidFill>
                <a:schemeClr val="tx1"/>
              </a:solidFill>
              <a:latin typeface="+mn-lt"/>
              <a:ea typeface="+mn-ea"/>
              <a:cs typeface="+mn-cs"/>
            </a:endParaRPr>
          </a:p>
          <a:p>
            <a:endParaRPr lang="en-NZ" dirty="0"/>
          </a:p>
          <a:p>
            <a:r>
              <a:rPr lang="en-NZ" dirty="0"/>
              <a:t>....you can show (</a:t>
            </a:r>
            <a:r>
              <a:rPr lang="en-NZ" baseline="0" dirty="0"/>
              <a:t>at the end of the day) the short 12 min  ted talk video of Peter Walker of Tufts providing more examples of this on : https://www.youtube.com/watch?v=vCGjRIVdOpc</a:t>
            </a:r>
            <a:endParaRPr lang="en-US" dirty="0"/>
          </a:p>
        </p:txBody>
      </p:sp>
      <p:sp>
        <p:nvSpPr>
          <p:cNvPr id="4" name="Slide Number Placeholder 3"/>
          <p:cNvSpPr>
            <a:spLocks noGrp="1"/>
          </p:cNvSpPr>
          <p:nvPr>
            <p:ph type="sldNum" sz="quarter" idx="10"/>
          </p:nvPr>
        </p:nvSpPr>
        <p:spPr/>
        <p:txBody>
          <a:bodyPr/>
          <a:lstStyle/>
          <a:p>
            <a:fld id="{B7877386-3080-40A6-81C4-6DC7A47E26BD}" type="slidenum">
              <a:rPr lang="en-GB" smtClean="0"/>
              <a:pPr/>
              <a:t>17</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lvl="0" indent="-228600">
              <a:buFont typeface="Arial" pitchFamily="34" charset="0"/>
              <a:buChar char="•"/>
            </a:pPr>
            <a:r>
              <a:rPr lang="en-GB" sz="1200" kern="1200" dirty="0">
                <a:solidFill>
                  <a:schemeClr val="tx1"/>
                </a:solidFill>
                <a:latin typeface="+mn-lt"/>
                <a:ea typeface="+mn-ea"/>
                <a:cs typeface="+mn-cs"/>
              </a:rPr>
              <a:t>Optional: you can define collectively each definition. Only if you have time and you feel this is important. It is time consuming. You can divide in groups and assign one term to each. They need to come out with ‘how they would describe the concept to their neighbour’. Focus on simple language.</a:t>
            </a:r>
            <a:r>
              <a:rPr lang="en-US" sz="1200" kern="1200" baseline="0" dirty="0">
                <a:solidFill>
                  <a:schemeClr val="tx1"/>
                </a:solidFill>
                <a:latin typeface="+mn-lt"/>
                <a:ea typeface="+mn-ea"/>
                <a:cs typeface="+mn-cs"/>
              </a:rPr>
              <a:t> </a:t>
            </a:r>
            <a:r>
              <a:rPr lang="en-GB" sz="1200" kern="1200" dirty="0">
                <a:solidFill>
                  <a:schemeClr val="tx1"/>
                </a:solidFill>
                <a:latin typeface="+mn-lt"/>
                <a:ea typeface="+mn-ea"/>
                <a:cs typeface="+mn-cs"/>
              </a:rPr>
              <a:t>just key points. No debate. </a:t>
            </a:r>
            <a:endParaRPr lang="en-US" sz="1200" kern="1200" dirty="0">
              <a:solidFill>
                <a:schemeClr val="tx1"/>
              </a:solidFill>
              <a:latin typeface="+mn-lt"/>
              <a:ea typeface="+mn-ea"/>
              <a:cs typeface="+mn-cs"/>
            </a:endParaRPr>
          </a:p>
          <a:p>
            <a:pPr marL="228600" lvl="0" indent="-228600">
              <a:buFont typeface="Arial" pitchFamily="34" charset="0"/>
              <a:buChar char="•"/>
            </a:pPr>
            <a:r>
              <a:rPr lang="en-GB" sz="1200" kern="1200" dirty="0">
                <a:solidFill>
                  <a:schemeClr val="tx1"/>
                </a:solidFill>
                <a:latin typeface="+mn-lt"/>
                <a:ea typeface="+mn-ea"/>
                <a:cs typeface="+mn-cs"/>
              </a:rPr>
              <a:t>Concepts are relative, they mean different things to different people</a:t>
            </a:r>
            <a:endParaRPr lang="en-US" sz="1200" kern="1200" dirty="0">
              <a:solidFill>
                <a:schemeClr val="tx1"/>
              </a:solidFill>
              <a:latin typeface="+mn-lt"/>
              <a:ea typeface="+mn-ea"/>
              <a:cs typeface="+mn-cs"/>
            </a:endParaRPr>
          </a:p>
          <a:p>
            <a:pPr marL="228600" lvl="0" indent="-228600">
              <a:buFont typeface="Arial" pitchFamily="34" charset="0"/>
              <a:buChar char="•"/>
            </a:pPr>
            <a:r>
              <a:rPr lang="en-GB" sz="1200" kern="1200" dirty="0">
                <a:solidFill>
                  <a:schemeClr val="tx1"/>
                </a:solidFill>
                <a:latin typeface="+mn-lt"/>
                <a:ea typeface="+mn-ea"/>
                <a:cs typeface="+mn-cs"/>
              </a:rPr>
              <a:t>Localisation: broad umbrella concept for many approaches to give more resources and accountability (CHS) to local actors</a:t>
            </a:r>
            <a:endParaRPr lang="en-US" sz="1200" kern="1200" dirty="0">
              <a:solidFill>
                <a:schemeClr val="tx1"/>
              </a:solidFill>
              <a:latin typeface="+mn-lt"/>
              <a:ea typeface="+mn-ea"/>
              <a:cs typeface="+mn-cs"/>
            </a:endParaRPr>
          </a:p>
          <a:p>
            <a:pPr marL="228600" lvl="0" indent="-228600">
              <a:buFont typeface="Arial" pitchFamily="34" charset="0"/>
              <a:buChar char="•"/>
            </a:pPr>
            <a:r>
              <a:rPr lang="en-GB" sz="1200" kern="1200" dirty="0">
                <a:solidFill>
                  <a:schemeClr val="tx1"/>
                </a:solidFill>
                <a:latin typeface="+mn-lt"/>
                <a:ea typeface="+mn-ea"/>
                <a:cs typeface="+mn-cs"/>
              </a:rPr>
              <a:t>Locally-led: ownership, management and leadership to local actors (including government)   </a:t>
            </a:r>
            <a:endParaRPr lang="en-US" sz="1200" kern="1200" dirty="0">
              <a:solidFill>
                <a:schemeClr val="tx1"/>
              </a:solidFill>
              <a:latin typeface="+mn-lt"/>
              <a:ea typeface="+mn-ea"/>
              <a:cs typeface="+mn-cs"/>
            </a:endParaRPr>
          </a:p>
          <a:p>
            <a:pPr marL="228600" lvl="0" indent="-228600">
              <a:buFont typeface="Arial" pitchFamily="34" charset="0"/>
              <a:buChar char="•"/>
            </a:pPr>
            <a:r>
              <a:rPr lang="en-GB" sz="1200" kern="1200" dirty="0">
                <a:solidFill>
                  <a:schemeClr val="tx1"/>
                </a:solidFill>
                <a:latin typeface="+mn-lt"/>
                <a:ea typeface="+mn-ea"/>
                <a:cs typeface="+mn-cs"/>
              </a:rPr>
              <a:t>SCLR: supporting community led response where survivor led response, brings the localisation a step further down to affected population</a:t>
            </a:r>
            <a:endParaRPr lang="en-US" sz="1200" kern="1200" dirty="0">
              <a:solidFill>
                <a:schemeClr val="tx1"/>
              </a:solidFill>
              <a:latin typeface="+mn-lt"/>
              <a:ea typeface="+mn-ea"/>
              <a:cs typeface="+mn-cs"/>
            </a:endParaRPr>
          </a:p>
          <a:p>
            <a:pPr marL="228600" lvl="0" indent="-228600">
              <a:buFont typeface="Arial" pitchFamily="34" charset="0"/>
              <a:buChar char="•"/>
            </a:pPr>
            <a:r>
              <a:rPr lang="en-GB" sz="1200" kern="1200" dirty="0">
                <a:solidFill>
                  <a:schemeClr val="tx1"/>
                </a:solidFill>
                <a:latin typeface="+mn-lt"/>
                <a:ea typeface="+mn-ea"/>
                <a:cs typeface="+mn-cs"/>
              </a:rPr>
              <a:t>Humanitarian-development nexus: the divide is fiction, it doesn’t make sense to affected populations, it is a aid sectoral divide. The nexus puts emphasis on the overlap between short term humanitarian ways of work and long-term development which looks at the root ca uses of vulnerabilities.</a:t>
            </a:r>
            <a:endParaRPr lang="en-US" sz="1200" kern="1200" dirty="0">
              <a:solidFill>
                <a:schemeClr val="tx1"/>
              </a:solidFill>
              <a:latin typeface="+mn-lt"/>
              <a:ea typeface="+mn-ea"/>
              <a:cs typeface="+mn-cs"/>
            </a:endParaRPr>
          </a:p>
          <a:p>
            <a:pPr marL="228600" lvl="0" indent="-228600">
              <a:buFont typeface="Arial" pitchFamily="34" charset="0"/>
              <a:buChar char="•"/>
            </a:pPr>
            <a:r>
              <a:rPr lang="en-GB" sz="1200" kern="1200" dirty="0">
                <a:solidFill>
                  <a:schemeClr val="tx1"/>
                </a:solidFill>
                <a:latin typeface="+mn-lt"/>
                <a:ea typeface="+mn-ea"/>
                <a:cs typeface="+mn-cs"/>
              </a:rPr>
              <a:t>Crisis: we use this word instead of humanitarian or disaster as it captures better how people perceive their condition and to avoid the humanitarian-development divide and language. Crisis can be immediate, acute, chronic.</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7877386-3080-40A6-81C4-6DC7A47E26BD}" type="slidenum">
              <a:rPr lang="en-GB" smtClean="0"/>
              <a:pPr/>
              <a:t>18</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kern="1200" dirty="0">
                <a:solidFill>
                  <a:schemeClr val="tx1"/>
                </a:solidFill>
                <a:latin typeface="+mn-lt"/>
                <a:ea typeface="+mn-ea"/>
                <a:cs typeface="+mn-cs"/>
              </a:rPr>
              <a:t>Slide present how L2GP learn how to use the term resilience in their workshops</a:t>
            </a:r>
            <a:endParaRPr lang="en-US" sz="1200" kern="1200" dirty="0">
              <a:solidFill>
                <a:schemeClr val="tx1"/>
              </a:solidFill>
              <a:latin typeface="+mn-lt"/>
              <a:ea typeface="+mn-ea"/>
              <a:cs typeface="+mn-cs"/>
            </a:endParaRPr>
          </a:p>
          <a:p>
            <a:pPr lvl="0"/>
            <a:r>
              <a:rPr lang="en-GB" sz="1200" kern="1200" dirty="0">
                <a:solidFill>
                  <a:schemeClr val="tx1"/>
                </a:solidFill>
                <a:latin typeface="+mn-lt"/>
                <a:ea typeface="+mn-ea"/>
                <a:cs typeface="+mn-cs"/>
              </a:rPr>
              <a:t>Alternatively, we could present:</a:t>
            </a:r>
            <a:endParaRPr lang="en-US" sz="1200" kern="1200" dirty="0">
              <a:solidFill>
                <a:schemeClr val="tx1"/>
              </a:solidFill>
              <a:latin typeface="+mn-lt"/>
              <a:ea typeface="+mn-ea"/>
              <a:cs typeface="+mn-cs"/>
            </a:endParaRPr>
          </a:p>
          <a:p>
            <a:pPr lvl="1"/>
            <a:r>
              <a:rPr lang="en-GB" sz="1200" kern="1200" dirty="0">
                <a:solidFill>
                  <a:schemeClr val="tx1"/>
                </a:solidFill>
                <a:latin typeface="+mn-lt"/>
                <a:ea typeface="+mn-ea"/>
                <a:cs typeface="+mn-cs"/>
              </a:rPr>
              <a:t>AAT model: absorb (response), adapt (recovery), transform (long term)</a:t>
            </a:r>
            <a:endParaRPr lang="en-US" sz="1200" kern="1200" dirty="0">
              <a:solidFill>
                <a:schemeClr val="tx1"/>
              </a:solidFill>
              <a:latin typeface="+mn-lt"/>
              <a:ea typeface="+mn-ea"/>
              <a:cs typeface="+mn-cs"/>
            </a:endParaRPr>
          </a:p>
          <a:p>
            <a:pPr lvl="1"/>
            <a:r>
              <a:rPr lang="en-GB" sz="1200" kern="1200" dirty="0">
                <a:solidFill>
                  <a:schemeClr val="tx1"/>
                </a:solidFill>
                <a:latin typeface="+mn-lt"/>
                <a:ea typeface="+mn-ea"/>
                <a:cs typeface="+mn-cs"/>
              </a:rPr>
              <a:t>KCL research definition by some survivors: ‘crises survivors felt that resilience meant both independence and support when needed’ or ‘resilience means having the skills and capacity to look after yourself whilst knowing how and where to ask for support when needed’</a:t>
            </a:r>
            <a:endParaRPr lang="en-US" sz="1200" kern="1200" dirty="0">
              <a:solidFill>
                <a:schemeClr val="tx1"/>
              </a:solidFill>
              <a:latin typeface="+mn-lt"/>
              <a:ea typeface="+mn-ea"/>
              <a:cs typeface="+mn-cs"/>
            </a:endParaRPr>
          </a:p>
          <a:p>
            <a:pPr lvl="0"/>
            <a:r>
              <a:rPr lang="en-GB" sz="1200" kern="1200" dirty="0">
                <a:solidFill>
                  <a:schemeClr val="tx1"/>
                </a:solidFill>
                <a:latin typeface="+mn-lt"/>
                <a:ea typeface="+mn-ea"/>
                <a:cs typeface="+mn-cs"/>
              </a:rPr>
              <a:t>Bring back the definition to how people define it or make sense.</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7877386-3080-40A6-81C4-6DC7A47E26BD}" type="slidenum">
              <a:rPr lang="en-GB" smtClean="0"/>
              <a:pPr/>
              <a:t>19</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Arial" pitchFamily="34" charset="0"/>
              <a:buChar char="•"/>
            </a:pPr>
            <a:r>
              <a:rPr lang="en-GB" dirty="0"/>
              <a:t>All People live in networks composed of families, influenced by multiple cultural, social and economic factors. These networks, structures and relationships are what help to bring cohesion to a community and provide a sense of belonging, protection and perception of the surrounding world.</a:t>
            </a:r>
          </a:p>
          <a:p>
            <a:pPr marL="228600" indent="-228600">
              <a:buFont typeface="Arial" pitchFamily="34" charset="0"/>
              <a:buChar char="•"/>
            </a:pPr>
            <a:r>
              <a:rPr lang="en-GB" dirty="0"/>
              <a:t>They are not homogeneous</a:t>
            </a:r>
          </a:p>
          <a:p>
            <a:pPr marL="228600" indent="-228600">
              <a:buFont typeface="Arial" pitchFamily="34" charset="0"/>
              <a:buChar char="•"/>
            </a:pPr>
            <a:r>
              <a:rPr lang="en-GB" dirty="0"/>
              <a:t>They are not “perfect”</a:t>
            </a:r>
          </a:p>
          <a:p>
            <a:pPr marL="228600" indent="-228600">
              <a:buFont typeface="Arial" pitchFamily="34" charset="0"/>
              <a:buChar char="•"/>
            </a:pPr>
            <a:r>
              <a:rPr lang="en-GB" dirty="0"/>
              <a:t>It is a bit patronizing and usually inaccurate</a:t>
            </a:r>
            <a:r>
              <a:rPr lang="en-GB" baseline="0" dirty="0"/>
              <a:t> </a:t>
            </a:r>
            <a:r>
              <a:rPr lang="en-GB" dirty="0"/>
              <a:t>to refer to all people affecte</a:t>
            </a:r>
            <a:r>
              <a:rPr lang="en-GB" baseline="0" dirty="0"/>
              <a:t>d by crisis as “the community”. Often many communities – each one of which in turn is made up of multiple sub-groupings.</a:t>
            </a:r>
            <a:endParaRPr lang="en-GB" dirty="0"/>
          </a:p>
          <a:p>
            <a:endParaRPr lang="en-US" dirty="0"/>
          </a:p>
        </p:txBody>
      </p:sp>
      <p:sp>
        <p:nvSpPr>
          <p:cNvPr id="4" name="Slide Number Placeholder 3"/>
          <p:cNvSpPr>
            <a:spLocks noGrp="1"/>
          </p:cNvSpPr>
          <p:nvPr>
            <p:ph type="sldNum" sz="quarter" idx="10"/>
          </p:nvPr>
        </p:nvSpPr>
        <p:spPr/>
        <p:txBody>
          <a:bodyPr/>
          <a:lstStyle/>
          <a:p>
            <a:fld id="{968CBF0A-F889-41CB-8179-20CFEAB97672}" type="slidenum">
              <a:rPr lang="en-GB" smtClean="0"/>
              <a:pPr/>
              <a:t>20</a:t>
            </a:fld>
            <a:endParaRPr lang="en-GB"/>
          </a:p>
        </p:txBody>
      </p:sp>
    </p:spTree>
    <p:extLst>
      <p:ext uri="{BB962C8B-B14F-4D97-AF65-F5344CB8AC3E}">
        <p14:creationId xmlns:p14="http://schemas.microsoft.com/office/powerpoint/2010/main" val="3796796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lvl="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mn-lt"/>
              </a:rPr>
              <a:t>In any community there are different structures and networks, both private (family, friends etc.) and organisational (work, authorities, NGOs etc.) that can support individuals and communities in times of distress. </a:t>
            </a:r>
          </a:p>
          <a:p>
            <a:pPr marL="228600" lvl="0" indent="-228600">
              <a:buFont typeface="Arial" pitchFamily="34" charset="0"/>
              <a:buChar char="•"/>
            </a:pPr>
            <a:r>
              <a:rPr lang="en-GB" sz="1200" kern="1200" dirty="0">
                <a:solidFill>
                  <a:schemeClr val="tx1"/>
                </a:solidFill>
                <a:latin typeface="+mn-lt"/>
                <a:ea typeface="+mn-ea"/>
                <a:cs typeface="+mn-cs"/>
              </a:rPr>
              <a:t>Community is a relative term. There are many communities and we are part of many communities. Community is an aspect that bring us together, we’re interconnected, we’re part of different networks. </a:t>
            </a:r>
            <a:endParaRPr lang="en-US" sz="1200" kern="1200" dirty="0">
              <a:solidFill>
                <a:schemeClr val="tx1"/>
              </a:solidFill>
              <a:latin typeface="+mn-lt"/>
              <a:ea typeface="+mn-ea"/>
              <a:cs typeface="+mn-cs"/>
            </a:endParaRPr>
          </a:p>
          <a:p>
            <a:pPr marL="228600" lvl="0" indent="-228600">
              <a:buFont typeface="Arial" pitchFamily="34" charset="0"/>
              <a:buChar char="•"/>
            </a:pPr>
            <a:r>
              <a:rPr lang="en-GB" sz="1200" kern="1200" dirty="0">
                <a:solidFill>
                  <a:schemeClr val="tx1"/>
                </a:solidFill>
                <a:latin typeface="+mn-lt"/>
                <a:ea typeface="+mn-ea"/>
                <a:cs typeface="+mn-cs"/>
              </a:rPr>
              <a:t>When we are part of communities our resilience is stronger</a:t>
            </a: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mn-lt"/>
            </a:endParaRPr>
          </a:p>
          <a:p>
            <a:endParaRPr lang="en-US" dirty="0"/>
          </a:p>
        </p:txBody>
      </p:sp>
      <p:sp>
        <p:nvSpPr>
          <p:cNvPr id="4" name="Slide Number Placeholder 3"/>
          <p:cNvSpPr>
            <a:spLocks noGrp="1"/>
          </p:cNvSpPr>
          <p:nvPr>
            <p:ph type="sldNum" sz="quarter" idx="10"/>
          </p:nvPr>
        </p:nvSpPr>
        <p:spPr/>
        <p:txBody>
          <a:bodyPr/>
          <a:lstStyle/>
          <a:p>
            <a:fld id="{7148409E-BF21-4EE3-8C85-4CC125F12ED3}" type="slidenum">
              <a:rPr lang="sv-SE" smtClean="0"/>
              <a:pPr/>
              <a:t>21</a:t>
            </a:fld>
            <a:endParaRPr lang="sv-SE"/>
          </a:p>
        </p:txBody>
      </p:sp>
    </p:spTree>
    <p:extLst>
      <p:ext uri="{BB962C8B-B14F-4D97-AF65-F5344CB8AC3E}">
        <p14:creationId xmlns:p14="http://schemas.microsoft.com/office/powerpoint/2010/main" val="3996796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n-lt"/>
              </a:rPr>
              <a:t>This safety-net prevents people from falling down, and also helps people recover and be able to get higher in the triangle.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mn-lt"/>
            </a:endParaRPr>
          </a:p>
          <a:p>
            <a:endParaRPr lang="en-US" dirty="0"/>
          </a:p>
        </p:txBody>
      </p:sp>
      <p:sp>
        <p:nvSpPr>
          <p:cNvPr id="4" name="Slide Number Placeholder 3"/>
          <p:cNvSpPr>
            <a:spLocks noGrp="1"/>
          </p:cNvSpPr>
          <p:nvPr>
            <p:ph type="sldNum" sz="quarter" idx="10"/>
          </p:nvPr>
        </p:nvSpPr>
        <p:spPr/>
        <p:txBody>
          <a:bodyPr/>
          <a:lstStyle/>
          <a:p>
            <a:fld id="{7148409E-BF21-4EE3-8C85-4CC125F12ED3}" type="slidenum">
              <a:rPr lang="sv-SE" smtClean="0"/>
              <a:pPr/>
              <a:t>22</a:t>
            </a:fld>
            <a:endParaRPr lang="sv-SE"/>
          </a:p>
        </p:txBody>
      </p:sp>
    </p:spTree>
    <p:extLst>
      <p:ext uri="{BB962C8B-B14F-4D97-AF65-F5344CB8AC3E}">
        <p14:creationId xmlns:p14="http://schemas.microsoft.com/office/powerpoint/2010/main" val="770336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The community and family networks that provide support and care for people are disrupted and unable to function properly increasing of social resilience being undermined. Foundationally, we believe that the heart of resilience is enabling communities to rebuild their connections, their voice and resources – restoring hope , dignity and safety. Without the social side to resilience, there is no holistic recovery.</a:t>
            </a:r>
          </a:p>
          <a:p>
            <a:endParaRPr lang="en-GB" dirty="0"/>
          </a:p>
          <a:p>
            <a:r>
              <a:rPr lang="en-GB" sz="1200" kern="1200" dirty="0">
                <a:solidFill>
                  <a:schemeClr val="tx1"/>
                </a:solidFill>
                <a:latin typeface="+mn-lt"/>
                <a:ea typeface="+mn-ea"/>
                <a:cs typeface="+mn-cs"/>
              </a:rPr>
              <a:t>community during crisis</a:t>
            </a:r>
            <a:endParaRPr lang="en-US" sz="1200" kern="1200" dirty="0">
              <a:solidFill>
                <a:schemeClr val="tx1"/>
              </a:solidFill>
              <a:latin typeface="+mn-lt"/>
              <a:ea typeface="+mn-ea"/>
              <a:cs typeface="+mn-cs"/>
            </a:endParaRPr>
          </a:p>
          <a:p>
            <a:pPr lvl="0"/>
            <a:r>
              <a:rPr lang="en-GB" sz="1200" kern="1200" dirty="0">
                <a:solidFill>
                  <a:schemeClr val="tx1"/>
                </a:solidFill>
                <a:latin typeface="+mn-lt"/>
                <a:ea typeface="+mn-ea"/>
                <a:cs typeface="+mn-cs"/>
              </a:rPr>
              <a:t> In a ‘healthy’ community the various networks are stronger and ‘safe’ the individual falling down</a:t>
            </a:r>
            <a:endParaRPr lang="en-US" sz="1200" kern="1200" dirty="0">
              <a:solidFill>
                <a:schemeClr val="tx1"/>
              </a:solidFill>
              <a:latin typeface="+mn-lt"/>
              <a:ea typeface="+mn-ea"/>
              <a:cs typeface="+mn-cs"/>
            </a:endParaRPr>
          </a:p>
          <a:p>
            <a:pPr lvl="0"/>
            <a:r>
              <a:rPr lang="en-GB" sz="1200" kern="1200" dirty="0">
                <a:solidFill>
                  <a:schemeClr val="tx1"/>
                </a:solidFill>
                <a:latin typeface="+mn-lt"/>
                <a:ea typeface="+mn-ea"/>
                <a:cs typeface="+mn-cs"/>
              </a:rPr>
              <a:t>But during a crisis some networks might break down, such as during displacement</a:t>
            </a:r>
            <a:endParaRPr lang="en-US" sz="1200" kern="1200" dirty="0">
              <a:solidFill>
                <a:schemeClr val="tx1"/>
              </a:solidFill>
              <a:latin typeface="+mn-lt"/>
              <a:ea typeface="+mn-ea"/>
              <a:cs typeface="+mn-cs"/>
            </a:endParaRPr>
          </a:p>
          <a:p>
            <a:pPr lvl="0"/>
            <a:r>
              <a:rPr lang="en-GB" sz="1200" kern="1200" dirty="0">
                <a:solidFill>
                  <a:schemeClr val="tx1"/>
                </a:solidFill>
                <a:latin typeface="+mn-lt"/>
                <a:ea typeface="+mn-ea"/>
                <a:cs typeface="+mn-cs"/>
              </a:rPr>
              <a:t>Our crisis response must acknowledge these networks and support them</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148409E-BF21-4EE3-8C85-4CC125F12ED3}" type="slidenum">
              <a:rPr lang="sv-SE" smtClean="0"/>
              <a:pPr/>
              <a:t>23</a:t>
            </a:fld>
            <a:endParaRPr lang="sv-SE"/>
          </a:p>
        </p:txBody>
      </p:sp>
    </p:spTree>
    <p:extLst>
      <p:ext uri="{BB962C8B-B14F-4D97-AF65-F5344CB8AC3E}">
        <p14:creationId xmlns:p14="http://schemas.microsoft.com/office/powerpoint/2010/main" val="415680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kern="1200" dirty="0">
                <a:solidFill>
                  <a:schemeClr val="tx1"/>
                </a:solidFill>
                <a:latin typeface="+mn-lt"/>
                <a:ea typeface="+mn-ea"/>
                <a:cs typeface="+mn-cs"/>
              </a:rPr>
              <a:t>Several initiatives have identified these concepts as key for making humanitarian response more relevant to people perception of the crisis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7877386-3080-40A6-81C4-6DC7A47E26BD}" type="slidenum">
              <a:rPr lang="en-GB" smtClean="0"/>
              <a:pPr/>
              <a:t>24</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lvl="0" indent="-228600">
              <a:buFont typeface="Arial" pitchFamily="34" charset="0"/>
              <a:buChar char="•"/>
            </a:pPr>
            <a:r>
              <a:rPr lang="en-GB" sz="1200" kern="1200" dirty="0">
                <a:solidFill>
                  <a:schemeClr val="tx1"/>
                </a:solidFill>
                <a:latin typeface="+mn-lt"/>
                <a:ea typeface="+mn-ea"/>
                <a:cs typeface="+mn-cs"/>
              </a:rPr>
              <a:t>Back with practical examples</a:t>
            </a:r>
            <a:endParaRPr lang="en-US" sz="1200" kern="1200" dirty="0">
              <a:solidFill>
                <a:schemeClr val="tx1"/>
              </a:solidFill>
              <a:latin typeface="+mn-lt"/>
              <a:ea typeface="+mn-ea"/>
              <a:cs typeface="+mn-cs"/>
            </a:endParaRPr>
          </a:p>
          <a:p>
            <a:pPr marL="228600" indent="-228600">
              <a:buFont typeface="Arial" pitchFamily="34" charset="0"/>
              <a:buChar char="•"/>
            </a:pPr>
            <a:r>
              <a:rPr lang="en-GB" sz="1200" kern="1200" dirty="0">
                <a:solidFill>
                  <a:schemeClr val="tx1"/>
                </a:solidFill>
                <a:latin typeface="+mn-lt"/>
                <a:ea typeface="+mn-ea"/>
                <a:cs typeface="+mn-cs"/>
              </a:rPr>
              <a:t>Session can be Can be done in plenary Or two groups in parallel to cut time</a:t>
            </a:r>
            <a:endParaRPr lang="en-US" sz="1200" kern="1200" dirty="0">
              <a:solidFill>
                <a:schemeClr val="tx1"/>
              </a:solidFill>
              <a:latin typeface="+mn-lt"/>
              <a:ea typeface="+mn-ea"/>
              <a:cs typeface="+mn-cs"/>
            </a:endParaRPr>
          </a:p>
          <a:p>
            <a:pPr marL="228600" lvl="0" indent="-228600">
              <a:buFont typeface="Arial" pitchFamily="34" charset="0"/>
              <a:buChar char="•"/>
            </a:pPr>
            <a:r>
              <a:rPr lang="en-GB" sz="1200" kern="1200" dirty="0">
                <a:solidFill>
                  <a:schemeClr val="tx1"/>
                </a:solidFill>
                <a:latin typeface="+mn-lt"/>
                <a:ea typeface="+mn-ea"/>
                <a:cs typeface="+mn-cs"/>
              </a:rPr>
              <a:t>We can focus on internal organisational challenges if done only with one organisation</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7877386-3080-40A6-81C4-6DC7A47E26BD}" type="slidenum">
              <a:rPr lang="en-GB" smtClean="0"/>
              <a:pPr/>
              <a:t>26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Arial" pitchFamily="34" charset="0"/>
              <a:buChar char="•"/>
            </a:pPr>
            <a:r>
              <a:rPr lang="en-NZ" dirty="0"/>
              <a:t> But sharing our concepts</a:t>
            </a:r>
            <a:r>
              <a:rPr lang="en-NZ" baseline="0" dirty="0"/>
              <a:t> and experiences and systems - </a:t>
            </a:r>
            <a:r>
              <a:rPr lang="en-NZ" dirty="0"/>
              <a:t>and adding in your capacities, ideas and</a:t>
            </a:r>
            <a:r>
              <a:rPr lang="en-NZ" baseline="0" dirty="0"/>
              <a:t> priorities – to co-develop something to test (proto-typing).</a:t>
            </a:r>
          </a:p>
          <a:p>
            <a:pPr marL="228600" indent="-228600">
              <a:buFont typeface="Arial" pitchFamily="34" charset="0"/>
              <a:buChar char="•"/>
            </a:pPr>
            <a:r>
              <a:rPr lang="en-NZ" baseline="0" dirty="0"/>
              <a:t> Maybe you’ll pilot, learn, get funds to scale up, do, learn…and then be close to have a set of guidelines you would like to leave with your organisation and share with others</a:t>
            </a:r>
          </a:p>
          <a:p>
            <a:pPr marL="228600" marR="0" lvl="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dirty="0">
                <a:solidFill>
                  <a:schemeClr val="tx1"/>
                </a:solidFill>
                <a:latin typeface="+mn-lt"/>
                <a:ea typeface="+mn-ea"/>
                <a:cs typeface="+mn-cs"/>
              </a:rPr>
              <a:t> stress the holistic and linking short term response to long term resilience</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7877386-3080-40A6-81C4-6DC7A47E26BD}" type="slidenum">
              <a:rPr lang="en-GB" smtClean="0"/>
              <a:pPr/>
              <a:t>5</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877386-3080-40A6-81C4-6DC7A47E26BD}" type="slidenum">
              <a:rPr lang="en-GB" smtClean="0"/>
              <a:pPr/>
              <a:t>27</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lvl="0" indent="-228600">
              <a:buFont typeface="Arial" pitchFamily="34" charset="0"/>
              <a:buChar char="•"/>
            </a:pPr>
            <a:r>
              <a:rPr lang="en-GB" sz="1200" kern="1200" dirty="0">
                <a:solidFill>
                  <a:schemeClr val="tx1"/>
                </a:solidFill>
                <a:latin typeface="+mn-lt"/>
                <a:ea typeface="+mn-ea"/>
                <a:cs typeface="+mn-cs"/>
              </a:rPr>
              <a:t>Builds on benefits and challenges identified</a:t>
            </a:r>
            <a:endParaRPr lang="en-US" sz="1200" kern="1200" dirty="0">
              <a:solidFill>
                <a:schemeClr val="tx1"/>
              </a:solidFill>
              <a:latin typeface="+mn-lt"/>
              <a:ea typeface="+mn-ea"/>
              <a:cs typeface="+mn-cs"/>
            </a:endParaRPr>
          </a:p>
          <a:p>
            <a:pPr marL="228600" lvl="0" indent="-228600">
              <a:buFont typeface="Arial" pitchFamily="34" charset="0"/>
              <a:buChar char="•"/>
            </a:pPr>
            <a:r>
              <a:rPr lang="en-GB" sz="1200" kern="1200" dirty="0">
                <a:solidFill>
                  <a:schemeClr val="tx1"/>
                </a:solidFill>
                <a:latin typeface="+mn-lt"/>
                <a:ea typeface="+mn-ea"/>
                <a:cs typeface="+mn-cs"/>
              </a:rPr>
              <a:t>An approach evolved from field experience </a:t>
            </a:r>
            <a:endParaRPr lang="en-US" sz="1200" kern="1200" dirty="0">
              <a:solidFill>
                <a:schemeClr val="tx1"/>
              </a:solidFill>
              <a:latin typeface="+mn-lt"/>
              <a:ea typeface="+mn-ea"/>
              <a:cs typeface="+mn-cs"/>
            </a:endParaRPr>
          </a:p>
          <a:p>
            <a:pPr marL="228600" lvl="0" indent="-228600">
              <a:buFont typeface="Arial" pitchFamily="34" charset="0"/>
              <a:buChar char="•"/>
            </a:pPr>
            <a:r>
              <a:rPr lang="en-GB" sz="1200" kern="1200" dirty="0">
                <a:solidFill>
                  <a:schemeClr val="tx1"/>
                </a:solidFill>
                <a:latin typeface="+mn-lt"/>
                <a:ea typeface="+mn-ea"/>
                <a:cs typeface="+mn-cs"/>
              </a:rPr>
              <a:t>It builds on practical approaches from humanitarian and development toolboxes</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7877386-3080-40A6-81C4-6DC7A47E26BD}" type="slidenum">
              <a:rPr lang="en-GB" smtClean="0"/>
              <a:pPr/>
              <a:t>28</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293688" indent="-293688">
              <a:buFont typeface="Arial" pitchFamily="34" charset="0"/>
              <a:buChar char="•"/>
            </a:pPr>
            <a:endParaRPr lang="en-GB" sz="1200" dirty="0"/>
          </a:p>
          <a:p>
            <a:pPr marL="228600" lvl="0" indent="-228600">
              <a:buFont typeface="+mj-lt"/>
              <a:buNone/>
            </a:pPr>
            <a:r>
              <a:rPr lang="en-GB" sz="1200" kern="1200" dirty="0">
                <a:solidFill>
                  <a:schemeClr val="tx1"/>
                </a:solidFill>
                <a:latin typeface="+mn-lt"/>
                <a:ea typeface="+mn-ea"/>
                <a:cs typeface="+mn-cs"/>
              </a:rPr>
              <a:t>Central triangle: the main assumption of the approach is to recognise there is already a response by crisis affected population. The approach looks at working with these self-help groups work and support them</a:t>
            </a:r>
            <a:endParaRPr lang="en-US" sz="1200" kern="1200" dirty="0">
              <a:solidFill>
                <a:schemeClr val="tx1"/>
              </a:solidFill>
              <a:latin typeface="+mn-lt"/>
              <a:ea typeface="+mn-ea"/>
              <a:cs typeface="+mn-cs"/>
            </a:endParaRPr>
          </a:p>
          <a:p>
            <a:pPr marL="228600" lvl="0" indent="-228600">
              <a:buFont typeface="+mj-lt"/>
              <a:buAutoNum type="arabicPeriod"/>
            </a:pPr>
            <a:r>
              <a:rPr lang="en-GB" sz="1200" kern="1200" dirty="0">
                <a:solidFill>
                  <a:schemeClr val="tx1"/>
                </a:solidFill>
                <a:latin typeface="+mn-lt"/>
                <a:ea typeface="+mn-ea"/>
                <a:cs typeface="+mn-cs"/>
              </a:rPr>
              <a:t>PALC: </a:t>
            </a:r>
            <a:r>
              <a:rPr lang="en-US" b="1" dirty="0"/>
              <a:t>Community–based analysis, information management, mobilisation &amp; learning systems - </a:t>
            </a:r>
            <a:r>
              <a:rPr lang="en-GB" sz="1200" kern="1200" dirty="0">
                <a:solidFill>
                  <a:schemeClr val="tx1"/>
                </a:solidFill>
                <a:latin typeface="+mn-lt"/>
                <a:ea typeface="+mn-ea"/>
                <a:cs typeface="+mn-cs"/>
              </a:rPr>
              <a:t>how can we strengthen the self-help to collect information, mobilise various groups and individuals and learn (this will be discussed as the first step in the next day):</a:t>
            </a:r>
          </a:p>
          <a:p>
            <a:pPr marL="0" lvl="0" indent="0">
              <a:lnSpc>
                <a:spcPct val="110000"/>
              </a:lnSpc>
              <a:spcBef>
                <a:spcPts val="0"/>
              </a:spcBef>
              <a:buFont typeface="Arial" pitchFamily="34" charset="0"/>
              <a:buChar char="•"/>
            </a:pPr>
            <a:r>
              <a:rPr lang="en-GB" sz="1200" dirty="0"/>
              <a:t>      Support communities to </a:t>
            </a:r>
            <a:r>
              <a:rPr lang="en-GB" sz="1000" dirty="0"/>
              <a:t>rapidly</a:t>
            </a:r>
            <a:r>
              <a:rPr lang="en-GB" sz="1200" dirty="0"/>
              <a:t> initiate (and sustain)  their own rapid  situation analysis and appreciative enquiry</a:t>
            </a:r>
          </a:p>
          <a:p>
            <a:pPr marL="293688" indent="-293688">
              <a:buFont typeface="Arial" pitchFamily="34" charset="0"/>
              <a:buChar char="•"/>
            </a:pPr>
            <a:r>
              <a:rPr lang="en-US" sz="1200" dirty="0"/>
              <a:t>Generating new or wider initiatives</a:t>
            </a:r>
            <a:endParaRPr lang="en-GB" sz="1200" dirty="0"/>
          </a:p>
          <a:p>
            <a:pPr marL="293688" indent="-293688">
              <a:buFont typeface="Arial" pitchFamily="34" charset="0"/>
              <a:buChar char="•"/>
            </a:pPr>
            <a:r>
              <a:rPr lang="en-GB" sz="1200" dirty="0"/>
              <a:t>Learning from immediate responses</a:t>
            </a:r>
          </a:p>
          <a:p>
            <a:pPr marL="293688" indent="-293688">
              <a:buFont typeface="Arial" pitchFamily="34" charset="0"/>
              <a:buChar char="•"/>
            </a:pPr>
            <a:r>
              <a:rPr lang="en-GB" sz="1200" dirty="0"/>
              <a:t>Gap analysis</a:t>
            </a:r>
          </a:p>
          <a:p>
            <a:pPr marL="293688" indent="-293688">
              <a:buFont typeface="Arial" pitchFamily="34" charset="0"/>
              <a:buChar char="•"/>
            </a:pPr>
            <a:r>
              <a:rPr lang="en-GB" sz="1200" dirty="0"/>
              <a:t>Power issues and relationships, systems of accountability</a:t>
            </a:r>
          </a:p>
          <a:p>
            <a:pPr marL="293688" indent="-293688">
              <a:buFont typeface="Arial" pitchFamily="34" charset="0"/>
              <a:buChar char="•"/>
            </a:pPr>
            <a:r>
              <a:rPr lang="en-GB" sz="1200" dirty="0"/>
              <a:t>Conflict sensitivity</a:t>
            </a:r>
          </a:p>
          <a:p>
            <a:pPr marL="228600" lvl="0" indent="-228600">
              <a:buFont typeface="+mj-lt"/>
              <a:buNone/>
            </a:pPr>
            <a:endParaRPr lang="en-US" sz="1200" kern="1200" dirty="0">
              <a:solidFill>
                <a:schemeClr val="tx1"/>
              </a:solidFill>
              <a:latin typeface="+mn-lt"/>
              <a:ea typeface="+mn-ea"/>
              <a:cs typeface="+mn-cs"/>
            </a:endParaRPr>
          </a:p>
          <a:p>
            <a:pPr marL="228600" lvl="0" indent="-228600">
              <a:buFont typeface="+mj-lt"/>
              <a:buAutoNum type="arabicPeriod" startAt="2"/>
            </a:pPr>
            <a:r>
              <a:rPr lang="en-GB" sz="1200" kern="1200" dirty="0">
                <a:solidFill>
                  <a:schemeClr val="tx1"/>
                </a:solidFill>
                <a:latin typeface="+mn-lt"/>
                <a:ea typeface="+mn-ea"/>
                <a:cs typeface="+mn-cs"/>
              </a:rPr>
              <a:t>Micro-grants: micro-grants will be used to support the self-help groups to address their needs. It can have an impact everywhere, even where there is no market. You can bring the example of </a:t>
            </a:r>
            <a:r>
              <a:rPr lang="en-GB" sz="1200" kern="1200" dirty="0" err="1">
                <a:solidFill>
                  <a:schemeClr val="tx1"/>
                </a:solidFill>
                <a:latin typeface="+mn-lt"/>
                <a:ea typeface="+mn-ea"/>
                <a:cs typeface="+mn-cs"/>
              </a:rPr>
              <a:t>Nuba</a:t>
            </a:r>
            <a:r>
              <a:rPr lang="en-GB" sz="1200" kern="1200" dirty="0">
                <a:solidFill>
                  <a:schemeClr val="tx1"/>
                </a:solidFill>
                <a:latin typeface="+mn-lt"/>
                <a:ea typeface="+mn-ea"/>
                <a:cs typeface="+mn-cs"/>
              </a:rPr>
              <a:t> mountains where there is no cash or market (this will be discussed in day 3)</a:t>
            </a:r>
            <a:endParaRPr lang="en-US" sz="1200" kern="1200" dirty="0">
              <a:solidFill>
                <a:schemeClr val="tx1"/>
              </a:solidFill>
              <a:latin typeface="+mn-lt"/>
              <a:ea typeface="+mn-ea"/>
              <a:cs typeface="+mn-cs"/>
            </a:endParaRPr>
          </a:p>
          <a:p>
            <a:pPr marL="228600" lvl="0" indent="-228600">
              <a:buFont typeface="+mj-lt"/>
              <a:buAutoNum type="arabicPeriod" startAt="2"/>
            </a:pPr>
            <a:r>
              <a:rPr lang="en-GB" sz="1200" kern="1200" dirty="0">
                <a:solidFill>
                  <a:schemeClr val="tx1"/>
                </a:solidFill>
                <a:latin typeface="+mn-lt"/>
                <a:ea typeface="+mn-ea"/>
                <a:cs typeface="+mn-cs"/>
              </a:rPr>
              <a:t>Capacity strengthening: in the sense of skills upgrade and demand led. It can be technical support such as engineers for building, or SME support; Organisational development/management for the self-help groups; psychosocial to address stress; conflict analysis and resolution). Make examples for each type</a:t>
            </a:r>
            <a:endParaRPr lang="en-US" sz="1200" kern="1200" dirty="0">
              <a:solidFill>
                <a:schemeClr val="tx1"/>
              </a:solidFill>
              <a:latin typeface="+mn-lt"/>
              <a:ea typeface="+mn-ea"/>
              <a:cs typeface="+mn-cs"/>
            </a:endParaRPr>
          </a:p>
          <a:p>
            <a:pPr marL="228600" lvl="0" indent="-228600">
              <a:buFont typeface="+mj-lt"/>
              <a:buAutoNum type="arabicPeriod" startAt="2"/>
            </a:pPr>
            <a:r>
              <a:rPr lang="en-GB" sz="1200" kern="1200" dirty="0">
                <a:solidFill>
                  <a:schemeClr val="tx1"/>
                </a:solidFill>
                <a:latin typeface="+mn-lt"/>
                <a:ea typeface="+mn-ea"/>
                <a:cs typeface="+mn-cs"/>
              </a:rPr>
              <a:t>Connecting/networking/alliances: this component could be addressed in other parts such as in 3. But experience has shown that it deserves a specific focus. How to link the self-help initiatives to other initiatives to address needs but also address long term needs. It is so important that we miss an opportunity if we do not consider this aspect (discussed in day 4)</a:t>
            </a:r>
            <a:endParaRPr lang="en-US" sz="1200" kern="1200" dirty="0">
              <a:solidFill>
                <a:schemeClr val="tx1"/>
              </a:solidFill>
              <a:latin typeface="+mn-lt"/>
              <a:ea typeface="+mn-ea"/>
              <a:cs typeface="+mn-cs"/>
            </a:endParaRPr>
          </a:p>
          <a:p>
            <a:pPr marL="228600" lvl="0" indent="-228600">
              <a:buFont typeface="+mj-lt"/>
              <a:buAutoNum type="arabicPeriod" startAt="2"/>
            </a:pPr>
            <a:r>
              <a:rPr lang="en-GB" sz="1200" kern="1200" dirty="0">
                <a:solidFill>
                  <a:schemeClr val="tx1"/>
                </a:solidFill>
                <a:latin typeface="+mn-lt"/>
                <a:ea typeface="+mn-ea"/>
                <a:cs typeface="+mn-cs"/>
              </a:rPr>
              <a:t>Root causes: we must take advantage of the opportunity for transformation offered by the crisis. Example of Ace war during Tsunami in 2004. How can we use all the previous components to address the long-term root causes of the crisis?</a:t>
            </a:r>
            <a:endParaRPr lang="en-US" sz="1200" kern="1200" dirty="0">
              <a:solidFill>
                <a:schemeClr val="tx1"/>
              </a:solidFill>
              <a:latin typeface="+mn-lt"/>
              <a:ea typeface="+mn-ea"/>
              <a:cs typeface="+mn-cs"/>
            </a:endParaRPr>
          </a:p>
          <a:p>
            <a:pPr marL="228600" lvl="0" indent="-228600">
              <a:buFont typeface="+mj-lt"/>
              <a:buAutoNum type="arabicPeriod" startAt="2"/>
            </a:pPr>
            <a:r>
              <a:rPr lang="en-GB" sz="1200" kern="1200" dirty="0">
                <a:solidFill>
                  <a:schemeClr val="tx1"/>
                </a:solidFill>
                <a:latin typeface="+mn-lt"/>
                <a:ea typeface="+mn-ea"/>
                <a:cs typeface="+mn-cs"/>
              </a:rPr>
              <a:t>Locally relevant coordination: practical experience has shown this as a major blockage for locally led responses to interact to the wider response and maximise effectiveness. We must improve local coordination and increase the access of NNGOs to UN cluster system </a:t>
            </a:r>
            <a:endParaRPr lang="en-US" sz="1200" kern="1200" dirty="0">
              <a:solidFill>
                <a:schemeClr val="tx1"/>
              </a:solidFill>
              <a:latin typeface="+mn-lt"/>
              <a:ea typeface="+mn-ea"/>
              <a:cs typeface="+mn-cs"/>
            </a:endParaRPr>
          </a:p>
          <a:p>
            <a:pPr marL="228600" lvl="0" indent="-228600">
              <a:buFont typeface="+mj-lt"/>
              <a:buAutoNum type="arabicPeriod" startAt="2"/>
            </a:pPr>
            <a:r>
              <a:rPr lang="en-GB" sz="1200" kern="1200" dirty="0">
                <a:solidFill>
                  <a:schemeClr val="tx1"/>
                </a:solidFill>
                <a:latin typeface="+mn-lt"/>
                <a:ea typeface="+mn-ea"/>
                <a:cs typeface="+mn-cs"/>
              </a:rPr>
              <a:t>Change in institutions: how to make the policies and systems relevant to SCLR? What needs to change internally to organisations and the wider system?</a:t>
            </a:r>
            <a:endParaRPr lang="en-US" sz="1200" kern="1200" dirty="0">
              <a:solidFill>
                <a:schemeClr val="tx1"/>
              </a:solidFill>
              <a:latin typeface="+mn-lt"/>
              <a:ea typeface="+mn-ea"/>
              <a:cs typeface="+mn-cs"/>
            </a:endParaRPr>
          </a:p>
          <a:p>
            <a:pPr marL="293688" indent="-293688">
              <a:buFont typeface="Arial" pitchFamily="34" charset="0"/>
              <a:buChar char="•"/>
            </a:pPr>
            <a:endParaRPr lang="en-GB" sz="1200" dirty="0"/>
          </a:p>
        </p:txBody>
      </p:sp>
      <p:sp>
        <p:nvSpPr>
          <p:cNvPr id="4" name="Slide Number Placeholder 3"/>
          <p:cNvSpPr>
            <a:spLocks noGrp="1"/>
          </p:cNvSpPr>
          <p:nvPr>
            <p:ph type="sldNum" sz="quarter" idx="10"/>
          </p:nvPr>
        </p:nvSpPr>
        <p:spPr/>
        <p:txBody>
          <a:bodyPr/>
          <a:lstStyle/>
          <a:p>
            <a:fld id="{188EDC54-348B-4434-9C10-97BC64BC024A}" type="slidenum">
              <a:rPr lang="en-GB" smtClean="0"/>
              <a:pPr/>
              <a:t>29</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a:t>This</a:t>
            </a:r>
            <a:r>
              <a:rPr lang="en-NZ" baseline="0" dirty="0"/>
              <a:t> slide is not needed – you have talked through the points from the previous diagram slide. But if you want you can leave it there (not to talk through) but just to remind everyone that they have it as a hand out.</a:t>
            </a:r>
            <a:endParaRPr lang="en-US" dirty="0"/>
          </a:p>
        </p:txBody>
      </p:sp>
      <p:sp>
        <p:nvSpPr>
          <p:cNvPr id="4" name="Slide Number Placeholder 3"/>
          <p:cNvSpPr>
            <a:spLocks noGrp="1"/>
          </p:cNvSpPr>
          <p:nvPr>
            <p:ph type="sldNum" sz="quarter" idx="10"/>
          </p:nvPr>
        </p:nvSpPr>
        <p:spPr/>
        <p:txBody>
          <a:bodyPr/>
          <a:lstStyle/>
          <a:p>
            <a:fld id="{B7877386-3080-40A6-81C4-6DC7A47E26BD}" type="slidenum">
              <a:rPr lang="en-GB" smtClean="0"/>
              <a:pPr/>
              <a:t>30</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latin typeface="+mn-lt"/>
                <a:ea typeface="+mn-ea"/>
                <a:cs typeface="+mn-cs"/>
              </a:rPr>
              <a:t>optional group exercise: if the group is totally new and needs clarification</a:t>
            </a:r>
            <a:endParaRPr lang="en-US" sz="1200" kern="1200" dirty="0">
              <a:solidFill>
                <a:schemeClr val="tx1"/>
              </a:solidFill>
              <a:latin typeface="+mn-lt"/>
              <a:ea typeface="+mn-ea"/>
              <a:cs typeface="+mn-cs"/>
            </a:endParaRPr>
          </a:p>
          <a:p>
            <a:r>
              <a:rPr lang="en-GB" sz="120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pPr lvl="0"/>
            <a:r>
              <a:rPr lang="en-GB" sz="1200" kern="1200" dirty="0">
                <a:solidFill>
                  <a:schemeClr val="tx1"/>
                </a:solidFill>
                <a:latin typeface="+mn-lt"/>
                <a:ea typeface="+mn-ea"/>
                <a:cs typeface="+mn-cs"/>
              </a:rPr>
              <a:t>What limits self-reliance by crisis affected people? Or what is stopping affected population to achieve self-help?</a:t>
            </a:r>
            <a:endParaRPr lang="en-US"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7877386-3080-40A6-81C4-6DC7A47E26BD}" type="slidenum">
              <a:rPr lang="en-GB" smtClean="0"/>
              <a:pPr/>
              <a:t>31</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a:t>Find video</a:t>
            </a:r>
            <a:r>
              <a:rPr lang="en-NZ" baseline="0" dirty="0"/>
              <a:t> on </a:t>
            </a:r>
            <a:r>
              <a:rPr lang="en-GB" sz="1200" u="sng" kern="1200" dirty="0">
                <a:solidFill>
                  <a:schemeClr val="tx1"/>
                </a:solidFill>
                <a:latin typeface="+mn-lt"/>
                <a:ea typeface="+mn-ea"/>
                <a:cs typeface="+mn-cs"/>
                <a:hlinkClick r:id="rId3"/>
              </a:rPr>
              <a:t>https://www.youtube.com/watch?v=vCGjRIVdOpc&amp;t=317s</a:t>
            </a:r>
            <a:r>
              <a:rPr lang="en-GB" sz="1200" kern="1200" dirty="0">
                <a:solidFill>
                  <a:schemeClr val="tx1"/>
                </a:solidFill>
                <a:latin typeface="+mn-lt"/>
                <a:ea typeface="+mn-ea"/>
                <a:cs typeface="+mn-cs"/>
              </a:rPr>
              <a:t> </a:t>
            </a:r>
          </a:p>
          <a:p>
            <a:endParaRPr lang="en-GB"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Introduce the dude. </a:t>
            </a:r>
            <a:r>
              <a:rPr lang="it-IT" sz="1200" kern="1200" dirty="0">
                <a:solidFill>
                  <a:schemeClr val="tx1"/>
                </a:solidFill>
                <a:latin typeface="+mn-lt"/>
                <a:ea typeface="+mn-ea"/>
                <a:cs typeface="+mn-cs"/>
              </a:rPr>
              <a:t>With over 25 years of field experience in international humanitarian relief, Peter Walker now leads a team of 30 academics and practitioners at the Feinstein International Center at Tufts University. His group conducts research to better understand the factors that lead to, or exacerbate humanitarian crises, and how to effectively respond to them. Walker is actively involved at all levels: driving policy and international standards whilst also training aid workers for crisis response during his annual disaster simulation workshop at Tufts.</a:t>
            </a:r>
            <a:endParaRPr lang="en-US" sz="1200" kern="1200">
              <a:solidFill>
                <a:schemeClr val="tx1"/>
              </a:solidFill>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B7877386-3080-40A6-81C4-6DC7A47E26BD}" type="slidenum">
              <a:rPr lang="en-GB" smtClean="0"/>
              <a:pPr/>
              <a:t>32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kern="1200" dirty="0">
                <a:solidFill>
                  <a:schemeClr val="tx1"/>
                </a:solidFill>
                <a:latin typeface="+mn-lt"/>
                <a:ea typeface="+mn-ea"/>
                <a:cs typeface="+mn-cs"/>
              </a:rPr>
              <a:t>Present the slide</a:t>
            </a:r>
            <a:endParaRPr lang="en-US" sz="1200" kern="1200" dirty="0">
              <a:solidFill>
                <a:schemeClr val="tx1"/>
              </a:solidFill>
              <a:latin typeface="+mn-lt"/>
              <a:ea typeface="+mn-ea"/>
              <a:cs typeface="+mn-cs"/>
            </a:endParaRPr>
          </a:p>
          <a:p>
            <a:pPr lvl="0"/>
            <a:r>
              <a:rPr lang="en-GB" sz="1200" kern="1200" dirty="0">
                <a:solidFill>
                  <a:schemeClr val="tx1"/>
                </a:solidFill>
                <a:latin typeface="+mn-lt"/>
                <a:ea typeface="+mn-ea"/>
                <a:cs typeface="+mn-cs"/>
              </a:rPr>
              <a:t>Add ‘safe space’ and ‘approach is demand led’ </a:t>
            </a:r>
            <a:endParaRPr lang="en-US" sz="1200" kern="1200" dirty="0">
              <a:solidFill>
                <a:schemeClr val="tx1"/>
              </a:solidFill>
              <a:latin typeface="+mn-lt"/>
              <a:ea typeface="+mn-ea"/>
              <a:cs typeface="+mn-cs"/>
            </a:endParaRPr>
          </a:p>
          <a:p>
            <a:pPr lvl="0"/>
            <a:r>
              <a:rPr lang="en-GB" sz="1200" kern="1200" dirty="0">
                <a:solidFill>
                  <a:schemeClr val="tx1"/>
                </a:solidFill>
                <a:latin typeface="+mn-lt"/>
                <a:ea typeface="+mn-ea"/>
                <a:cs typeface="+mn-cs"/>
              </a:rPr>
              <a:t>Remember accountability and feedback system</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7877386-3080-40A6-81C4-6DC7A47E26BD}" type="slidenum">
              <a:rPr lang="en-GB" smtClean="0"/>
              <a:pPr/>
              <a:t>8</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lvl="0" indent="-228600">
              <a:buFont typeface="+mj-lt"/>
              <a:buAutoNum type="arabicPeriod"/>
            </a:pPr>
            <a:r>
              <a:rPr lang="en-GB" sz="1200" kern="1200" dirty="0">
                <a:solidFill>
                  <a:schemeClr val="tx1"/>
                </a:solidFill>
                <a:latin typeface="+mn-lt"/>
                <a:ea typeface="+mn-ea"/>
                <a:cs typeface="+mn-cs"/>
              </a:rPr>
              <a:t>Define collectively which are the ground rules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1" kern="1200" dirty="0">
                <a:solidFill>
                  <a:schemeClr val="tx1"/>
                </a:solidFill>
                <a:latin typeface="+mn-lt"/>
                <a:ea typeface="+mn-ea"/>
                <a:cs typeface="+mn-cs"/>
              </a:rPr>
              <a:t>Get them to define accountability mechanism for workshop (daily mood meter, feedback committee (revolving?), suggestion box – (component of </a:t>
            </a:r>
            <a:r>
              <a:rPr lang="en-GB" sz="1200" b="1" kern="1200" dirty="0" err="1">
                <a:solidFill>
                  <a:schemeClr val="tx1"/>
                </a:solidFill>
                <a:latin typeface="+mn-lt"/>
                <a:ea typeface="+mn-ea"/>
                <a:cs typeface="+mn-cs"/>
              </a:rPr>
              <a:t>palc</a:t>
            </a:r>
            <a:r>
              <a:rPr lang="en-GB" sz="1200" b="1" kern="1200" dirty="0">
                <a:solidFill>
                  <a:schemeClr val="tx1"/>
                </a:solidFill>
                <a:latin typeface="+mn-lt"/>
                <a:ea typeface="+mn-ea"/>
                <a:cs typeface="+mn-cs"/>
              </a:rPr>
              <a:t>)</a:t>
            </a:r>
            <a:endParaRPr lang="en-US" sz="1200" b="1" kern="1200" dirty="0">
              <a:solidFill>
                <a:schemeClr val="tx1"/>
              </a:solidFill>
              <a:latin typeface="+mn-lt"/>
              <a:ea typeface="+mn-ea"/>
              <a:cs typeface="+mn-cs"/>
            </a:endParaRPr>
          </a:p>
          <a:p>
            <a:pPr marL="228600" lvl="0" indent="-228600">
              <a:buFont typeface="+mj-lt"/>
              <a:buAutoNum type="arabicPeriod"/>
            </a:pPr>
            <a:r>
              <a:rPr lang="en-GB" sz="1200" kern="1200" dirty="0">
                <a:solidFill>
                  <a:schemeClr val="tx1"/>
                </a:solidFill>
                <a:latin typeface="+mn-lt"/>
                <a:ea typeface="+mn-ea"/>
                <a:cs typeface="+mn-cs"/>
              </a:rPr>
              <a:t>Identify who is good for energisers and allocate time for it.</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7877386-3080-40A6-81C4-6DC7A47E26BD}" type="slidenum">
              <a:rPr lang="en-GB" smtClean="0"/>
              <a:pPr/>
              <a:t>9</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a:t>Remember</a:t>
            </a:r>
            <a:r>
              <a:rPr lang="en-US" baseline="0" dirty="0"/>
              <a:t> for all next days, recap with ball in circle is important and takes 30 minutes</a:t>
            </a:r>
          </a:p>
          <a:p>
            <a:pPr marL="228600" indent="-228600">
              <a:buAutoNum type="arabicPeriod"/>
            </a:pPr>
            <a:r>
              <a:rPr lang="en-US" baseline="0" dirty="0"/>
              <a:t>Ask people to speak only for 1 minute if possible</a:t>
            </a:r>
            <a:endParaRPr lang="en-GB" dirty="0"/>
          </a:p>
        </p:txBody>
      </p:sp>
      <p:sp>
        <p:nvSpPr>
          <p:cNvPr id="4" name="Slide Number Placeholder 3"/>
          <p:cNvSpPr>
            <a:spLocks noGrp="1"/>
          </p:cNvSpPr>
          <p:nvPr>
            <p:ph type="sldNum" sz="quarter" idx="10"/>
          </p:nvPr>
        </p:nvSpPr>
        <p:spPr/>
        <p:txBody>
          <a:bodyPr/>
          <a:lstStyle/>
          <a:p>
            <a:fld id="{B7877386-3080-40A6-81C4-6DC7A47E26BD}" type="slidenum">
              <a:rPr lang="en-GB" smtClean="0"/>
              <a:pPr/>
              <a:t>10</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Reassure participants that </a:t>
            </a:r>
            <a:r>
              <a:rPr lang="en-GB" sz="1200" kern="1200" dirty="0" err="1">
                <a:solidFill>
                  <a:schemeClr val="tx1"/>
                </a:solidFill>
                <a:latin typeface="+mn-lt"/>
                <a:ea typeface="+mn-ea"/>
                <a:cs typeface="+mn-cs"/>
              </a:rPr>
              <a:t>sclr</a:t>
            </a:r>
            <a:r>
              <a:rPr lang="en-GB" sz="1200" kern="1200" dirty="0">
                <a:solidFill>
                  <a:schemeClr val="tx1"/>
                </a:solidFill>
                <a:latin typeface="+mn-lt"/>
                <a:ea typeface="+mn-ea"/>
                <a:cs typeface="+mn-cs"/>
              </a:rPr>
              <a:t> is not trying to replace all existing externally-led aid, but complement</a:t>
            </a:r>
            <a:r>
              <a:rPr lang="en-GB" sz="1200" kern="1200" baseline="0" dirty="0">
                <a:solidFill>
                  <a:schemeClr val="tx1"/>
                </a:solidFill>
                <a:latin typeface="+mn-lt"/>
                <a:ea typeface="+mn-ea"/>
                <a:cs typeface="+mn-cs"/>
              </a:rPr>
              <a:t> it and help it adjust - </a:t>
            </a:r>
            <a:r>
              <a:rPr lang="en-GB" sz="1200" kern="1200" dirty="0">
                <a:solidFill>
                  <a:schemeClr val="tx1"/>
                </a:solidFill>
                <a:latin typeface="+mn-lt"/>
                <a:ea typeface="+mn-ea"/>
                <a:cs typeface="+mn-cs"/>
              </a:rPr>
              <a:t> we should ‘not throw the baby out with the bathwater’ (keep the good stuff and get rid of the bad stuff)</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7877386-3080-40A6-81C4-6DC7A47E26BD}" type="slidenum">
              <a:rPr lang="en-GB" smtClean="0"/>
              <a:pPr/>
              <a:t>11</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lvl="0" indent="-228600">
              <a:buFont typeface="Arial" pitchFamily="34" charset="0"/>
              <a:buChar char="•"/>
            </a:pPr>
            <a:r>
              <a:rPr lang="en-GB" sz="1200" kern="1200" dirty="0">
                <a:solidFill>
                  <a:schemeClr val="tx1"/>
                </a:solidFill>
                <a:latin typeface="+mn-lt"/>
                <a:ea typeface="+mn-ea"/>
                <a:cs typeface="+mn-cs"/>
              </a:rPr>
              <a:t>Make people in the room feel part of something bigger</a:t>
            </a:r>
            <a:endParaRPr lang="en-US" sz="1200" kern="1200" dirty="0">
              <a:solidFill>
                <a:schemeClr val="tx1"/>
              </a:solidFill>
              <a:latin typeface="+mn-lt"/>
              <a:ea typeface="+mn-ea"/>
              <a:cs typeface="+mn-cs"/>
            </a:endParaRPr>
          </a:p>
          <a:p>
            <a:pPr marL="228600" lvl="0" indent="-228600">
              <a:buFont typeface="Arial" pitchFamily="34" charset="0"/>
              <a:buChar char="•"/>
            </a:pPr>
            <a:r>
              <a:rPr lang="en-GB" sz="1200" kern="1200" dirty="0">
                <a:solidFill>
                  <a:schemeClr val="tx1"/>
                </a:solidFill>
                <a:latin typeface="+mn-lt"/>
                <a:ea typeface="+mn-ea"/>
                <a:cs typeface="+mn-cs"/>
              </a:rPr>
              <a:t>Possible use of LPRR videos interview from Myanmar and Kenya during co-design workshop (access from Simone)</a:t>
            </a:r>
            <a:endParaRPr lang="en-US" sz="1200" kern="1200" dirty="0">
              <a:solidFill>
                <a:schemeClr val="tx1"/>
              </a:solidFill>
              <a:latin typeface="+mn-lt"/>
              <a:ea typeface="+mn-ea"/>
              <a:cs typeface="+mn-cs"/>
            </a:endParaRPr>
          </a:p>
          <a:p>
            <a:pPr marL="228600" lvl="0" indent="-228600">
              <a:buFont typeface="Arial" pitchFamily="34" charset="0"/>
              <a:buChar char="•"/>
            </a:pPr>
            <a:r>
              <a:rPr lang="en-GB" sz="1200" kern="1200" dirty="0">
                <a:solidFill>
                  <a:schemeClr val="tx1"/>
                </a:solidFill>
                <a:latin typeface="+mn-lt"/>
                <a:ea typeface="+mn-ea"/>
                <a:cs typeface="+mn-cs"/>
              </a:rPr>
              <a:t>5-10 minutes plenary: organisation present in the room can share their engagement/experience</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7877386-3080-40A6-81C4-6DC7A47E26BD}" type="slidenum">
              <a:rPr lang="en-GB" smtClean="0"/>
              <a:pPr/>
              <a:t>12</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lvl="0" indent="-228600">
              <a:buFont typeface="+mj-lt"/>
              <a:buAutoNum type="arabicPeriod"/>
            </a:pPr>
            <a:r>
              <a:rPr lang="en-GB" sz="1200" kern="1200" dirty="0">
                <a:solidFill>
                  <a:schemeClr val="tx1"/>
                </a:solidFill>
                <a:latin typeface="+mn-lt"/>
                <a:ea typeface="+mn-ea"/>
                <a:cs typeface="+mn-cs"/>
              </a:rPr>
              <a:t>In pairs, discuss positive and negative aspect of a crisis when there is no external support</a:t>
            </a:r>
            <a:endParaRPr lang="en-US" sz="1200" kern="1200" dirty="0">
              <a:solidFill>
                <a:schemeClr val="tx1"/>
              </a:solidFill>
              <a:latin typeface="+mn-lt"/>
              <a:ea typeface="+mn-ea"/>
              <a:cs typeface="+mn-cs"/>
            </a:endParaRPr>
          </a:p>
          <a:p>
            <a:pPr marL="228600" lvl="0" indent="-228600">
              <a:buFont typeface="+mj-lt"/>
              <a:buAutoNum type="arabicPeriod"/>
            </a:pPr>
            <a:r>
              <a:rPr lang="en-GB" sz="1200" kern="1200" dirty="0">
                <a:solidFill>
                  <a:schemeClr val="tx1"/>
                </a:solidFill>
                <a:latin typeface="+mn-lt"/>
                <a:ea typeface="+mn-ea"/>
                <a:cs typeface="+mn-cs"/>
              </a:rPr>
              <a:t>Plenary feedback presentation from each pair.</a:t>
            </a:r>
            <a:endParaRPr lang="en-US" sz="1200" kern="1200" dirty="0">
              <a:solidFill>
                <a:schemeClr val="tx1"/>
              </a:solidFill>
              <a:latin typeface="+mn-lt"/>
              <a:ea typeface="+mn-ea"/>
              <a:cs typeface="+mn-cs"/>
            </a:endParaRPr>
          </a:p>
          <a:p>
            <a:pPr marL="228600" lvl="0" indent="-228600">
              <a:buFont typeface="+mj-lt"/>
              <a:buAutoNum type="arabicPeriod"/>
            </a:pPr>
            <a:r>
              <a:rPr lang="en-GB" sz="1200" kern="1200" dirty="0">
                <a:solidFill>
                  <a:schemeClr val="tx1"/>
                </a:solidFill>
                <a:latin typeface="+mn-lt"/>
                <a:ea typeface="+mn-ea"/>
                <a:cs typeface="+mn-cs"/>
              </a:rPr>
              <a:t>Take note. Positive in one flip chart and negative in another</a:t>
            </a:r>
            <a:endParaRPr lang="en-US" sz="1200" kern="1200" dirty="0">
              <a:solidFill>
                <a:schemeClr val="tx1"/>
              </a:solidFill>
              <a:latin typeface="+mn-lt"/>
              <a:ea typeface="+mn-ea"/>
              <a:cs typeface="+mn-cs"/>
            </a:endParaRPr>
          </a:p>
          <a:p>
            <a:pPr marL="228600" lvl="0" indent="-228600">
              <a:buFont typeface="+mj-lt"/>
              <a:buAutoNum type="arabicPeriod"/>
            </a:pPr>
            <a:r>
              <a:rPr lang="en-GB" sz="1200" kern="1200" dirty="0">
                <a:solidFill>
                  <a:schemeClr val="tx1"/>
                </a:solidFill>
                <a:latin typeface="+mn-lt"/>
                <a:ea typeface="+mn-ea"/>
                <a:cs typeface="+mn-cs"/>
              </a:rPr>
              <a:t>Highlight the psychosocial aspects </a:t>
            </a:r>
            <a:endParaRPr lang="en-US" sz="1200" kern="1200" dirty="0">
              <a:solidFill>
                <a:schemeClr val="tx1"/>
              </a:solidFill>
              <a:latin typeface="+mn-lt"/>
              <a:ea typeface="+mn-ea"/>
              <a:cs typeface="+mn-cs"/>
            </a:endParaRPr>
          </a:p>
          <a:p>
            <a:pPr marL="228600" lvl="0" indent="-228600">
              <a:buFont typeface="+mj-lt"/>
              <a:buAutoNum type="arabicPeriod"/>
            </a:pPr>
            <a:r>
              <a:rPr lang="en-GB" sz="1200" kern="1200" dirty="0">
                <a:solidFill>
                  <a:schemeClr val="tx1"/>
                </a:solidFill>
                <a:latin typeface="+mn-lt"/>
                <a:ea typeface="+mn-ea"/>
                <a:cs typeface="+mn-cs"/>
              </a:rPr>
              <a:t>Make participants discuss over a topic: </a:t>
            </a:r>
            <a:endParaRPr lang="en-US" sz="1200" kern="1200" dirty="0">
              <a:solidFill>
                <a:schemeClr val="tx1"/>
              </a:solidFill>
              <a:latin typeface="+mn-lt"/>
              <a:ea typeface="+mn-ea"/>
              <a:cs typeface="+mn-cs"/>
            </a:endParaRPr>
          </a:p>
          <a:p>
            <a:pPr lvl="1">
              <a:buFont typeface="Arial" pitchFamily="34" charset="0"/>
              <a:buChar char="•"/>
            </a:pPr>
            <a:r>
              <a:rPr lang="en-GB" sz="1200" kern="1200" dirty="0">
                <a:solidFill>
                  <a:schemeClr val="tx1"/>
                </a:solidFill>
                <a:latin typeface="+mn-lt"/>
                <a:ea typeface="+mn-ea"/>
                <a:cs typeface="+mn-cs"/>
              </a:rPr>
              <a:t>Flag the psychosocial element (faith, passion, belief etc). research has shown survivors needs to be listened in terms of priorities, such a perfume. ‘people are not goats, they need more than food and water’ (LPRR pilot participants)</a:t>
            </a:r>
            <a:endParaRPr lang="en-US" sz="1200" kern="1200" dirty="0">
              <a:solidFill>
                <a:schemeClr val="tx1"/>
              </a:solidFill>
              <a:latin typeface="+mn-lt"/>
              <a:ea typeface="+mn-ea"/>
              <a:cs typeface="+mn-cs"/>
            </a:endParaRPr>
          </a:p>
          <a:p>
            <a:pPr lvl="1">
              <a:buFont typeface="Arial" pitchFamily="34" charset="0"/>
              <a:buChar char="•"/>
            </a:pPr>
            <a:r>
              <a:rPr lang="en-GB" sz="1200" kern="1200" dirty="0">
                <a:solidFill>
                  <a:schemeClr val="tx1"/>
                </a:solidFill>
                <a:latin typeface="+mn-lt"/>
                <a:ea typeface="+mn-ea"/>
                <a:cs typeface="+mn-cs"/>
              </a:rPr>
              <a:t>Power imbalances can be reinforced</a:t>
            </a:r>
            <a:endParaRPr lang="en-US" sz="1200" kern="1200" dirty="0">
              <a:solidFill>
                <a:schemeClr val="tx1"/>
              </a:solidFill>
              <a:latin typeface="+mn-lt"/>
              <a:ea typeface="+mn-ea"/>
              <a:cs typeface="+mn-cs"/>
            </a:endParaRPr>
          </a:p>
          <a:p>
            <a:pPr lvl="1">
              <a:buFont typeface="Arial" pitchFamily="34" charset="0"/>
              <a:buChar char="•"/>
            </a:pPr>
            <a:r>
              <a:rPr lang="en-GB" sz="1200" kern="1200" dirty="0">
                <a:solidFill>
                  <a:schemeClr val="tx1"/>
                </a:solidFill>
                <a:latin typeface="+mn-lt"/>
                <a:ea typeface="+mn-ea"/>
                <a:cs typeface="+mn-cs"/>
              </a:rPr>
              <a:t>Highlight the ‘heroes’, the ones that are standing and doing something about their condition. They come up spontaneously, but we need to find them </a:t>
            </a:r>
            <a:endParaRPr lang="en-US" sz="1200" kern="1200" dirty="0">
              <a:solidFill>
                <a:schemeClr val="tx1"/>
              </a:solidFill>
              <a:latin typeface="+mn-lt"/>
              <a:ea typeface="+mn-ea"/>
              <a:cs typeface="+mn-cs"/>
            </a:endParaRPr>
          </a:p>
          <a:p>
            <a:pPr lvl="1">
              <a:buFont typeface="Arial" pitchFamily="34" charset="0"/>
              <a:buChar char="•"/>
            </a:pPr>
            <a:r>
              <a:rPr lang="en-GB" sz="1200" kern="1200" dirty="0">
                <a:solidFill>
                  <a:schemeClr val="tx1"/>
                </a:solidFill>
                <a:latin typeface="+mn-lt"/>
                <a:ea typeface="+mn-ea"/>
                <a:cs typeface="+mn-cs"/>
              </a:rPr>
              <a:t>Local expert (local knowledge) exists, especially in recurrent crisis. They know what to do.</a:t>
            </a:r>
            <a:endParaRPr lang="en-US" sz="1200" kern="1200" dirty="0">
              <a:solidFill>
                <a:schemeClr val="tx1"/>
              </a:solidFill>
              <a:latin typeface="+mn-lt"/>
              <a:ea typeface="+mn-ea"/>
              <a:cs typeface="+mn-cs"/>
            </a:endParaRPr>
          </a:p>
          <a:p>
            <a:pPr lvl="1">
              <a:buFont typeface="Arial" pitchFamily="34" charset="0"/>
              <a:buChar char="•"/>
            </a:pPr>
            <a:r>
              <a:rPr lang="en-GB" sz="1200" kern="1200" dirty="0">
                <a:solidFill>
                  <a:schemeClr val="tx1"/>
                </a:solidFill>
                <a:latin typeface="+mn-lt"/>
                <a:ea typeface="+mn-ea"/>
                <a:cs typeface="+mn-cs"/>
              </a:rPr>
              <a:t>Build on social networks</a:t>
            </a:r>
            <a:endParaRPr lang="en-US" sz="1200" kern="1200" dirty="0">
              <a:solidFill>
                <a:schemeClr val="tx1"/>
              </a:solidFill>
              <a:latin typeface="+mn-lt"/>
              <a:ea typeface="+mn-ea"/>
              <a:cs typeface="+mn-cs"/>
            </a:endParaRPr>
          </a:p>
          <a:p>
            <a:pPr marL="228600" lvl="0" indent="-228600">
              <a:buFont typeface="+mj-lt"/>
              <a:buAutoNum type="arabicPeriod"/>
            </a:pPr>
            <a:r>
              <a:rPr lang="en-GB" sz="1200" kern="1200" dirty="0">
                <a:solidFill>
                  <a:schemeClr val="tx1"/>
                </a:solidFill>
                <a:latin typeface="+mn-lt"/>
                <a:ea typeface="+mn-ea"/>
                <a:cs typeface="+mn-cs"/>
              </a:rPr>
              <a:t>Make people note that most point raised are positive and this make people open their eyes</a:t>
            </a:r>
            <a:endParaRPr lang="en-US" sz="1200" kern="1200" dirty="0">
              <a:solidFill>
                <a:schemeClr val="tx1"/>
              </a:solidFill>
              <a:latin typeface="+mn-lt"/>
              <a:ea typeface="+mn-ea"/>
              <a:cs typeface="+mn-cs"/>
            </a:endParaRPr>
          </a:p>
          <a:p>
            <a:pPr marL="228600" lvl="0" indent="-228600">
              <a:buFont typeface="+mj-lt"/>
              <a:buAutoNum type="arabicPeriod"/>
            </a:pPr>
            <a:r>
              <a:rPr lang="en-GB" sz="1200" kern="1200" dirty="0">
                <a:solidFill>
                  <a:schemeClr val="tx1"/>
                </a:solidFill>
                <a:latin typeface="+mn-lt"/>
                <a:ea typeface="+mn-ea"/>
                <a:cs typeface="+mn-cs"/>
              </a:rPr>
              <a:t>Flag the transformative element of crisis. For example, gender roles (can be positive as well as negative). Make them discuss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7877386-3080-40A6-81C4-6DC7A47E26BD}" type="slidenum">
              <a:rPr lang="en-GB" smtClean="0"/>
              <a:pPr/>
              <a:t>14</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a:t>DO this in pairs</a:t>
            </a:r>
            <a:r>
              <a:rPr lang="en-NZ" baseline="0" dirty="0"/>
              <a:t> – 10 </a:t>
            </a:r>
            <a:r>
              <a:rPr lang="en-NZ" baseline="0" dirty="0" err="1"/>
              <a:t>mins</a:t>
            </a:r>
            <a:r>
              <a:rPr lang="en-NZ" baseline="0" dirty="0"/>
              <a:t> max and then get people to and fill up a flip chart before you share the contents of the slide</a:t>
            </a:r>
            <a:endParaRPr lang="en-US" baseline="0" dirty="0"/>
          </a:p>
          <a:p>
            <a:endParaRPr lang="en-NZ" baseline="0" dirty="0"/>
          </a:p>
          <a:p>
            <a:pPr lvl="0"/>
            <a:r>
              <a:rPr lang="en-GB" sz="1200" kern="1200" dirty="0">
                <a:solidFill>
                  <a:schemeClr val="tx1"/>
                </a:solidFill>
                <a:latin typeface="+mn-lt"/>
                <a:ea typeface="+mn-ea"/>
                <a:cs typeface="+mn-cs"/>
              </a:rPr>
              <a:t>In pairs or plenary</a:t>
            </a:r>
            <a:endParaRPr lang="en-US" sz="1200" kern="1200" dirty="0">
              <a:solidFill>
                <a:schemeClr val="tx1"/>
              </a:solidFill>
              <a:latin typeface="+mn-lt"/>
              <a:ea typeface="+mn-ea"/>
              <a:cs typeface="+mn-cs"/>
            </a:endParaRPr>
          </a:p>
          <a:p>
            <a:pPr lvl="0"/>
            <a:r>
              <a:rPr lang="en-GB" sz="1200" kern="1200" dirty="0">
                <a:solidFill>
                  <a:schemeClr val="tx1"/>
                </a:solidFill>
                <a:latin typeface="+mn-lt"/>
                <a:ea typeface="+mn-ea"/>
                <a:cs typeface="+mn-cs"/>
              </a:rPr>
              <a:t>2 flip charts, capture positive and negative</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7877386-3080-40A6-81C4-6DC7A47E26BD}" type="slidenum">
              <a:rPr lang="en-GB" smtClean="0"/>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4953001"/>
          </a:xfrm>
        </p:spPr>
        <p:txBody>
          <a:bodyPr>
            <a:normAutofit fontScale="90000"/>
          </a:bodyPr>
          <a:lstStyle/>
          <a:p>
            <a:br>
              <a:rPr lang="en-US" b="1" dirty="0"/>
            </a:br>
            <a:br>
              <a:rPr lang="en-US" b="1" dirty="0"/>
            </a:br>
            <a:r>
              <a:rPr lang="en-US" b="1" dirty="0"/>
              <a:t>Supporting community (survivor)-led responses to crises </a:t>
            </a:r>
            <a:br>
              <a:rPr lang="en-US" dirty="0"/>
            </a:br>
            <a:br>
              <a:rPr lang="en-US" dirty="0"/>
            </a:br>
            <a:r>
              <a:rPr lang="en-US" b="1" dirty="0"/>
              <a:t>…..changing the way we respond to ‘humanitarian’ emergencies</a:t>
            </a:r>
            <a:br>
              <a:rPr lang="en-US" b="1" dirty="0"/>
            </a:br>
            <a:br>
              <a:rPr lang="en-US" b="1" dirty="0"/>
            </a:br>
            <a:r>
              <a:rPr lang="en-GB" b="1" i="1" dirty="0"/>
              <a:t> (place and date) </a:t>
            </a:r>
            <a:br>
              <a:rPr lang="en-US" dirty="0"/>
            </a:br>
            <a:br>
              <a:rPr lang="en-US" dirty="0"/>
            </a:b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we proceed…..</a:t>
            </a:r>
            <a:endParaRPr lang="en-GB" dirty="0"/>
          </a:p>
        </p:txBody>
      </p:sp>
      <p:sp>
        <p:nvSpPr>
          <p:cNvPr id="3" name="Content Placeholder 2"/>
          <p:cNvSpPr>
            <a:spLocks noGrp="1"/>
          </p:cNvSpPr>
          <p:nvPr>
            <p:ph idx="1"/>
          </p:nvPr>
        </p:nvSpPr>
        <p:spPr/>
        <p:txBody>
          <a:bodyPr>
            <a:normAutofit lnSpcReduction="10000"/>
          </a:bodyPr>
          <a:lstStyle/>
          <a:p>
            <a:r>
              <a:rPr lang="en-US" dirty="0"/>
              <a:t>Evacuation procedures</a:t>
            </a:r>
          </a:p>
          <a:p>
            <a:r>
              <a:rPr lang="en-US" dirty="0"/>
              <a:t>Where are bathrooms?</a:t>
            </a:r>
          </a:p>
          <a:p>
            <a:r>
              <a:rPr lang="en-US" dirty="0"/>
              <a:t>Check if anyone needs extra help</a:t>
            </a:r>
          </a:p>
          <a:p>
            <a:r>
              <a:rPr lang="en-US" dirty="0"/>
              <a:t>Are power-points readable to all?</a:t>
            </a:r>
          </a:p>
          <a:p>
            <a:r>
              <a:rPr lang="en-US" dirty="0"/>
              <a:t>Are sound levels ok?</a:t>
            </a:r>
          </a:p>
          <a:p>
            <a:r>
              <a:rPr lang="en-US" dirty="0"/>
              <a:t>Is language ok?</a:t>
            </a:r>
          </a:p>
          <a:p>
            <a:r>
              <a:rPr lang="en-US" dirty="0"/>
              <a:t>Any other cultural sensitivities?</a:t>
            </a:r>
          </a:p>
          <a:p>
            <a:r>
              <a:rPr lang="en-NZ" i="1" dirty="0"/>
              <a:t>Dinners, extra costs, housekeeping etc</a:t>
            </a:r>
            <a:endParaRPr lang="en-US"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Module 1: Overview of </a:t>
            </a:r>
            <a:r>
              <a:rPr lang="en-NZ" dirty="0" err="1"/>
              <a:t>sclr</a:t>
            </a:r>
            <a:endParaRPr lang="en-US" dirty="0"/>
          </a:p>
        </p:txBody>
      </p:sp>
      <p:sp>
        <p:nvSpPr>
          <p:cNvPr id="3" name="Content Placeholder 2"/>
          <p:cNvSpPr>
            <a:spLocks noGrp="1"/>
          </p:cNvSpPr>
          <p:nvPr>
            <p:ph idx="1"/>
          </p:nvPr>
        </p:nvSpPr>
        <p:spPr/>
        <p:txBody>
          <a:bodyPr>
            <a:normAutofit/>
          </a:bodyPr>
          <a:lstStyle/>
          <a:p>
            <a:pPr lvl="0"/>
            <a:r>
              <a:rPr lang="en-GB" sz="2400" dirty="0"/>
              <a:t>Why  support community-led responses to crises? Key  concepts, definitions, terms</a:t>
            </a:r>
            <a:endParaRPr lang="en-US" sz="2400" dirty="0"/>
          </a:p>
          <a:p>
            <a:pPr lvl="0"/>
            <a:r>
              <a:rPr lang="en-GB" sz="2400" dirty="0" err="1"/>
              <a:t>sclr</a:t>
            </a:r>
            <a:r>
              <a:rPr lang="en-GB" sz="2400" dirty="0"/>
              <a:t> as a complement to externally led humanitarian response</a:t>
            </a:r>
            <a:endParaRPr lang="en-US" sz="2400" dirty="0"/>
          </a:p>
          <a:p>
            <a:pPr lvl="0"/>
            <a:r>
              <a:rPr lang="en-GB" sz="2400" dirty="0"/>
              <a:t>Identifying the components of an emerging practice for </a:t>
            </a:r>
            <a:r>
              <a:rPr lang="en-GB" sz="2400" dirty="0" err="1"/>
              <a:t>sclr</a:t>
            </a:r>
            <a:endParaRPr lang="en-US" sz="2400" dirty="0"/>
          </a:p>
          <a:p>
            <a:pPr lvl="0"/>
            <a:r>
              <a:rPr lang="en-GB" sz="2400" dirty="0"/>
              <a:t>Well-being and key role of psycho-social issues and livelihoods</a:t>
            </a:r>
            <a:endParaRPr lang="en-US" sz="2400" dirty="0"/>
          </a:p>
          <a:p>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Sources of inspiration, learning, support</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a:t>Multiple examples of “humanitarian/development” interface, community-led action and LNGO/INGO interface in different countries</a:t>
            </a:r>
          </a:p>
          <a:p>
            <a:r>
              <a:rPr lang="en-US" dirty="0"/>
              <a:t>Research into how crisis affected communities respond themselves to emergencies &amp; what they think of mainstream aid (L2GP+local actors, CDA Listening </a:t>
            </a:r>
            <a:r>
              <a:rPr lang="en-US" dirty="0" err="1"/>
              <a:t>Programme</a:t>
            </a:r>
            <a:r>
              <a:rPr lang="en-US" dirty="0"/>
              <a:t>, LPRR, Oxfam, HLA, NEAR….)</a:t>
            </a:r>
          </a:p>
          <a:p>
            <a:r>
              <a:rPr lang="en-US" dirty="0"/>
              <a:t>Action-research in how to support survivor-led responses to crises (slr): L2GP+local actors, LPRR, Smart Risks, many others, many of YOU</a:t>
            </a:r>
          </a:p>
          <a:p>
            <a:r>
              <a:rPr lang="en-NZ" dirty="0"/>
              <a:t>Charter for Change, Grand Bargain</a:t>
            </a:r>
          </a:p>
          <a:p>
            <a:r>
              <a:rPr lang="en-NZ" dirty="0"/>
              <a:t>Leading Think tanks</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dirty="0"/>
              <a:t>Learning from examples of locally-led responses</a:t>
            </a:r>
            <a:r>
              <a:rPr lang="en-US" sz="2400" dirty="0"/>
              <a:t>:</a:t>
            </a:r>
            <a:endParaRPr lang="en-GB" sz="2400" dirty="0"/>
          </a:p>
        </p:txBody>
      </p:sp>
      <p:sp>
        <p:nvSpPr>
          <p:cNvPr id="3" name="Content Placeholder 2"/>
          <p:cNvSpPr>
            <a:spLocks noGrp="1"/>
          </p:cNvSpPr>
          <p:nvPr>
            <p:ph idx="1"/>
          </p:nvPr>
        </p:nvSpPr>
        <p:spPr>
          <a:xfrm>
            <a:off x="381000" y="838200"/>
            <a:ext cx="8458200" cy="5791200"/>
          </a:xfrm>
        </p:spPr>
        <p:txBody>
          <a:bodyPr>
            <a:noAutofit/>
          </a:bodyPr>
          <a:lstStyle/>
          <a:p>
            <a:pPr>
              <a:lnSpc>
                <a:spcPct val="150000"/>
              </a:lnSpc>
            </a:pPr>
            <a:r>
              <a:rPr lang="en-US" sz="2000" dirty="0"/>
              <a:t>IDP camps in early 90s, drought response of settled farmers in Sudan</a:t>
            </a:r>
          </a:p>
          <a:p>
            <a:pPr>
              <a:lnSpc>
                <a:spcPct val="150000"/>
              </a:lnSpc>
            </a:pPr>
            <a:r>
              <a:rPr lang="en-US" sz="2000" dirty="0"/>
              <a:t>Chronic and acute livelihood crises in Ethiopia</a:t>
            </a:r>
          </a:p>
          <a:p>
            <a:pPr>
              <a:lnSpc>
                <a:spcPct val="150000"/>
              </a:lnSpc>
            </a:pPr>
            <a:r>
              <a:rPr lang="en-US" sz="2000" dirty="0"/>
              <a:t>Post conflict recovery in Mozambique</a:t>
            </a:r>
          </a:p>
          <a:p>
            <a:pPr>
              <a:lnSpc>
                <a:spcPct val="150000"/>
              </a:lnSpc>
            </a:pPr>
            <a:r>
              <a:rPr lang="en-US" sz="2000" dirty="0"/>
              <a:t>Myanmar: Nargis &amp; </a:t>
            </a:r>
            <a:r>
              <a:rPr lang="en-US" sz="2000" dirty="0" err="1"/>
              <a:t>Giri</a:t>
            </a:r>
            <a:r>
              <a:rPr lang="en-US" sz="2000" dirty="0"/>
              <a:t>, recurrent floods, </a:t>
            </a:r>
            <a:r>
              <a:rPr lang="en-US" sz="2000" dirty="0" err="1"/>
              <a:t>marginalisation</a:t>
            </a:r>
            <a:r>
              <a:rPr lang="en-US" sz="2000" dirty="0"/>
              <a:t> in Karen; Rakhine</a:t>
            </a:r>
          </a:p>
          <a:p>
            <a:pPr>
              <a:lnSpc>
                <a:spcPct val="150000"/>
              </a:lnSpc>
            </a:pPr>
            <a:r>
              <a:rPr lang="en-US" sz="2000" dirty="0"/>
              <a:t>Civil war in Cote d’Ivoire</a:t>
            </a:r>
          </a:p>
          <a:p>
            <a:pPr>
              <a:lnSpc>
                <a:spcPct val="150000"/>
              </a:lnSpc>
            </a:pPr>
            <a:r>
              <a:rPr lang="en-US" sz="2000" dirty="0"/>
              <a:t>Ebola response in West Africa</a:t>
            </a:r>
          </a:p>
          <a:p>
            <a:pPr>
              <a:lnSpc>
                <a:spcPct val="150000"/>
              </a:lnSpc>
            </a:pPr>
            <a:r>
              <a:rPr lang="en-US" sz="2000" dirty="0"/>
              <a:t>Community protection in conflict areas of Sudan</a:t>
            </a:r>
          </a:p>
          <a:p>
            <a:pPr>
              <a:lnSpc>
                <a:spcPct val="150000"/>
              </a:lnSpc>
            </a:pPr>
            <a:r>
              <a:rPr lang="en-US" sz="2000" dirty="0"/>
              <a:t>Chronic livelihood and protection crises in oPt</a:t>
            </a:r>
          </a:p>
          <a:p>
            <a:pPr>
              <a:lnSpc>
                <a:spcPct val="150000"/>
              </a:lnSpc>
            </a:pPr>
            <a:r>
              <a:rPr lang="en-US" sz="2000" dirty="0"/>
              <a:t>Floods, earthquakes and conflict in Philippines</a:t>
            </a:r>
          </a:p>
          <a:p>
            <a:pPr>
              <a:lnSpc>
                <a:spcPct val="150000"/>
              </a:lnSpc>
            </a:pPr>
            <a:r>
              <a:rPr lang="en-NZ" sz="2000" dirty="0"/>
              <a:t>Climate change and conflict in northern Kenya</a:t>
            </a:r>
            <a:endParaRPr lang="en-US" sz="2000" dirty="0"/>
          </a:p>
          <a:p>
            <a:pPr>
              <a:lnSpc>
                <a:spcPct val="150000"/>
              </a:lnSpc>
            </a:pPr>
            <a:r>
              <a:rPr lang="en-US" sz="2000" dirty="0"/>
              <a:t>Numerous publications….</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sz="2000" b="1" dirty="0"/>
              <a:t>What are the characteristics of community-led </a:t>
            </a:r>
            <a:br>
              <a:rPr lang="en-NZ" sz="2000" b="1" dirty="0"/>
            </a:br>
            <a:r>
              <a:rPr lang="en-NZ" sz="2000" b="1" dirty="0"/>
              <a:t>responses when external aid is absent (i.e. </a:t>
            </a:r>
            <a:r>
              <a:rPr lang="en-GB" sz="2000" b="1" dirty="0"/>
              <a:t>what are the positive and negative actions of local people during a crisis when there is no external support)</a:t>
            </a:r>
            <a:r>
              <a:rPr lang="en-NZ" sz="2000" b="1" dirty="0"/>
              <a:t>?</a:t>
            </a:r>
            <a:endParaRPr lang="en-US" sz="2000" b="1" dirty="0"/>
          </a:p>
        </p:txBody>
      </p:sp>
      <p:sp>
        <p:nvSpPr>
          <p:cNvPr id="3" name="Content Placeholder 2"/>
          <p:cNvSpPr>
            <a:spLocks noGrp="1"/>
          </p:cNvSpPr>
          <p:nvPr>
            <p:ph idx="1"/>
          </p:nvPr>
        </p:nvSpPr>
        <p:spPr/>
        <p:txBody>
          <a:bodyPr>
            <a:noAutofit/>
          </a:bodyPr>
          <a:lstStyle/>
          <a:p>
            <a:pPr marL="514350" indent="-514350"/>
            <a:r>
              <a:rPr lang="en-NZ" sz="2000" dirty="0"/>
              <a:t>People depend more on each other, self-help, local resources, local ideas</a:t>
            </a:r>
          </a:p>
          <a:p>
            <a:pPr marL="514350" indent="-514350"/>
            <a:r>
              <a:rPr lang="en-NZ" sz="2000" dirty="0"/>
              <a:t>Multiple community groups want to manage their own multiple, holistic responses...but are limited by lack of resources</a:t>
            </a:r>
          </a:p>
          <a:p>
            <a:pPr marL="514350" indent="-514350"/>
            <a:r>
              <a:rPr lang="en-NZ" sz="2000" dirty="0"/>
              <a:t>People do not separate “humanitarian”, “protection”, “development”, livelihoods etc</a:t>
            </a:r>
          </a:p>
          <a:p>
            <a:pPr marL="514350" indent="-514350"/>
            <a:r>
              <a:rPr lang="en-NZ" sz="2000" dirty="0"/>
              <a:t>Greater focus given to livelihoods and longer term recovery  and even root-causes</a:t>
            </a:r>
          </a:p>
          <a:p>
            <a:pPr marL="514350" indent="-514350"/>
            <a:r>
              <a:rPr lang="en-NZ" sz="2000" dirty="0"/>
              <a:t>Importance of social, cultural, dignity and non-material needs  (psychosocial)</a:t>
            </a:r>
          </a:p>
          <a:p>
            <a:pPr marL="514350" indent="-514350"/>
            <a:r>
              <a:rPr lang="en-NZ" sz="2000" dirty="0"/>
              <a:t>Efficiacy of many (not all) local knowledge and processes</a:t>
            </a:r>
          </a:p>
          <a:p>
            <a:pPr marL="514350" indent="-514350"/>
            <a:r>
              <a:rPr lang="en-NZ" sz="2000" dirty="0"/>
              <a:t>Knowledge and information are not evenly distributed</a:t>
            </a:r>
          </a:p>
          <a:p>
            <a:pPr marL="514350" indent="-514350"/>
            <a:r>
              <a:rPr lang="en-NZ" sz="2000" dirty="0"/>
              <a:t>And of course neither is power or capacity...complex exclusion/inclusion issues (gender, ethnicity, social status, age, health)</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800" b="1" dirty="0"/>
              <a:t>What do crisis affected people think of externally-led humanitarian assistance?  </a:t>
            </a:r>
            <a:endParaRPr lang="en-US" sz="2800" b="1" dirty="0"/>
          </a:p>
        </p:txBody>
      </p:sp>
      <p:sp>
        <p:nvSpPr>
          <p:cNvPr id="3" name="Content Placeholder 2"/>
          <p:cNvSpPr>
            <a:spLocks noGrp="1"/>
          </p:cNvSpPr>
          <p:nvPr>
            <p:ph idx="1"/>
          </p:nvPr>
        </p:nvSpPr>
        <p:spPr>
          <a:xfrm>
            <a:off x="457200" y="1447800"/>
            <a:ext cx="8229600" cy="5181600"/>
          </a:xfrm>
        </p:spPr>
        <p:txBody>
          <a:bodyPr>
            <a:normAutofit fontScale="55000" lnSpcReduction="20000"/>
          </a:bodyPr>
          <a:lstStyle/>
          <a:p>
            <a:pPr marL="0" indent="0">
              <a:buNone/>
            </a:pPr>
            <a:r>
              <a:rPr lang="en-NZ" sz="4400" dirty="0"/>
              <a:t>First and foremost, appreciation of scale, scope, intention and often critical life-saving nature of assistance</a:t>
            </a:r>
          </a:p>
          <a:p>
            <a:pPr marL="0" indent="0">
              <a:buNone/>
            </a:pPr>
            <a:endParaRPr lang="en-NZ" sz="2000" dirty="0"/>
          </a:p>
          <a:p>
            <a:pPr marL="514350" indent="-514350">
              <a:buNone/>
            </a:pPr>
            <a:r>
              <a:rPr lang="en-NZ" sz="4400" dirty="0"/>
              <a:t>But, frustration with tendency to be: </a:t>
            </a:r>
          </a:p>
          <a:p>
            <a:pPr marL="514350" indent="-514350"/>
            <a:r>
              <a:rPr lang="en-NZ" sz="4400" dirty="0"/>
              <a:t>less responsive (to local needs &amp; opportunities) </a:t>
            </a:r>
          </a:p>
          <a:p>
            <a:pPr marL="514350" indent="-514350"/>
            <a:r>
              <a:rPr lang="en-NZ" sz="4400" dirty="0"/>
              <a:t>slow to start </a:t>
            </a:r>
          </a:p>
          <a:p>
            <a:pPr marL="514350" indent="-514350"/>
            <a:r>
              <a:rPr lang="en-NZ" sz="4400" dirty="0"/>
              <a:t>quick to leave</a:t>
            </a:r>
          </a:p>
          <a:p>
            <a:pPr marL="514350" indent="-514350"/>
            <a:r>
              <a:rPr lang="en-NZ" sz="4400" dirty="0"/>
              <a:t>less cost effective    </a:t>
            </a:r>
          </a:p>
          <a:p>
            <a:pPr marL="514350" indent="-514350"/>
            <a:r>
              <a:rPr lang="en-NZ" sz="4400" dirty="0"/>
              <a:t>poorly coordinated</a:t>
            </a:r>
          </a:p>
          <a:p>
            <a:pPr marL="514350" indent="-514350"/>
            <a:r>
              <a:rPr lang="en-NZ" sz="4400" dirty="0"/>
              <a:t>at times divisive</a:t>
            </a:r>
          </a:p>
          <a:p>
            <a:pPr marL="514350" indent="-514350"/>
            <a:r>
              <a:rPr lang="en-NZ" sz="4400" dirty="0"/>
              <a:t>Insensitive, degrading</a:t>
            </a:r>
          </a:p>
          <a:p>
            <a:pPr marL="514350" indent="-514350"/>
            <a:r>
              <a:rPr lang="en-NZ" sz="4400" dirty="0"/>
              <a:t>ignoring local ideas, knowledge, capacity</a:t>
            </a:r>
          </a:p>
          <a:p>
            <a:pPr marL="514350" lvl="0" indent="-514350"/>
            <a:r>
              <a:rPr lang="en-GB" sz="4400" dirty="0"/>
              <a:t>Over time can promote learned helplessness, dependency</a:t>
            </a:r>
          </a:p>
          <a:p>
            <a:pPr marL="514350" lvl="0" indent="-514350"/>
            <a:r>
              <a:rPr lang="en-GB" sz="4400" dirty="0"/>
              <a:t>Can reinforce unhelpful power structures</a:t>
            </a:r>
            <a:r>
              <a:rPr lang="en-NZ"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pPr marL="0" indent="0">
              <a:buNone/>
            </a:pPr>
            <a:r>
              <a:rPr lang="en-US" sz="3400" i="1" dirty="0"/>
              <a:t>“ Either an international response is mounted that ignores local capacities to lead, plan and manage the response, or that uses local actors only as sub-contractors and as a means of outsourcing its own risk; or the crisis is ignored by the international community altogether….[this]…. frequently results in a top-down imposition of programs that ignores or, at best, subjugates local humanitarian action. All of this results in redundancy, overlaps, and gaps—some of which may be invisible to external actors. It can result in inappropriate or poorly designed interventions, the undermining of local response capacity in the future, and an increased lack of accountability. The latter results in an ineffective, inefficient response that can do long-term harm to affected communities, and to the operating environment, especially in chronic crisis.”</a:t>
            </a:r>
          </a:p>
          <a:p>
            <a:pPr marL="0" indent="0">
              <a:buNone/>
            </a:pPr>
            <a:endParaRPr lang="en-NZ" dirty="0"/>
          </a:p>
          <a:p>
            <a:pPr marL="0" indent="0">
              <a:buNone/>
            </a:pPr>
            <a:r>
              <a:rPr lang="en-NZ" dirty="0"/>
              <a:t>Keynote address to Bill &amp; Melinda Gates Foundation Feb 2018 , by Professor </a:t>
            </a:r>
            <a:r>
              <a:rPr lang="en-US" dirty="0"/>
              <a:t>Daniel Maxwell</a:t>
            </a:r>
            <a:r>
              <a:rPr lang="en-US" dirty="0">
                <a:sym typeface="Symbol"/>
              </a:rPr>
              <a:t> </a:t>
            </a:r>
            <a:r>
              <a:rPr lang="en-US" dirty="0"/>
              <a:t>Food Security Feinstein International Center,  Science and Policy, Tufts University</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Who are the most significant responders to any crisis?</a:t>
            </a:r>
            <a:endParaRPr lang="en-GB" dirty="0"/>
          </a:p>
        </p:txBody>
      </p:sp>
      <p:sp>
        <p:nvSpPr>
          <p:cNvPr id="3" name="Content Placeholder 2"/>
          <p:cNvSpPr>
            <a:spLocks noGrp="1"/>
          </p:cNvSpPr>
          <p:nvPr>
            <p:ph idx="1"/>
          </p:nvPr>
        </p:nvSpPr>
        <p:spPr/>
        <p:txBody>
          <a:bodyPr>
            <a:normAutofit/>
          </a:bodyPr>
          <a:lstStyle/>
          <a:p>
            <a:pPr>
              <a:buNone/>
            </a:pPr>
            <a:endParaRPr lang="en-US" sz="2800" dirty="0"/>
          </a:p>
          <a:p>
            <a:pPr algn="ctr">
              <a:buNone/>
            </a:pPr>
            <a:r>
              <a:rPr lang="en-US" sz="3600" b="1" dirty="0"/>
              <a:t>It is the Communities in crisis themselves that are first (and last!) responders, </a:t>
            </a:r>
          </a:p>
          <a:p>
            <a:pPr indent="1588" algn="ctr">
              <a:buNone/>
            </a:pPr>
            <a:r>
              <a:rPr lang="en-US" sz="3600" b="1" dirty="0"/>
              <a:t>and usually by far the most significant</a:t>
            </a:r>
            <a:endParaRPr lang="en-GB"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202" y="764704"/>
            <a:ext cx="8229600" cy="1143000"/>
          </a:xfrm>
        </p:spPr>
        <p:txBody>
          <a:bodyPr/>
          <a:lstStyle/>
          <a:p>
            <a:r>
              <a:rPr lang="en-GB" dirty="0"/>
              <a:t>Definitions </a:t>
            </a:r>
          </a:p>
        </p:txBody>
      </p:sp>
      <p:sp>
        <p:nvSpPr>
          <p:cNvPr id="3" name="Content Placeholder 2"/>
          <p:cNvSpPr>
            <a:spLocks noGrp="1"/>
          </p:cNvSpPr>
          <p:nvPr>
            <p:ph idx="1"/>
          </p:nvPr>
        </p:nvSpPr>
        <p:spPr>
          <a:xfrm>
            <a:off x="539552" y="1700808"/>
            <a:ext cx="8229600" cy="3489251"/>
          </a:xfrm>
        </p:spPr>
        <p:txBody>
          <a:bodyPr>
            <a:normAutofit/>
          </a:bodyPr>
          <a:lstStyle/>
          <a:p>
            <a:r>
              <a:rPr lang="en-GB" sz="3000" dirty="0"/>
              <a:t>Localisation, locally-led, community/survivor-led</a:t>
            </a:r>
          </a:p>
          <a:p>
            <a:r>
              <a:rPr lang="en-GB" sz="3000" dirty="0"/>
              <a:t>Humanitarian v Development (nexus)</a:t>
            </a:r>
          </a:p>
          <a:p>
            <a:r>
              <a:rPr lang="en-GB" sz="3000" dirty="0"/>
              <a:t>Crisis (emergency, disaster)...acute &amp; chronic</a:t>
            </a:r>
          </a:p>
          <a:p>
            <a:r>
              <a:rPr lang="en-GB" sz="3000" dirty="0"/>
              <a:t>Resilience…..</a:t>
            </a:r>
          </a:p>
          <a:p>
            <a:r>
              <a:rPr lang="en-GB" sz="3000" dirty="0"/>
              <a:t>Community</a:t>
            </a:r>
          </a:p>
          <a:p>
            <a:endParaRPr lang="en-GB" dirty="0"/>
          </a:p>
          <a:p>
            <a:endParaRPr lang="en-GB" dirty="0"/>
          </a:p>
        </p:txBody>
      </p:sp>
    </p:spTree>
    <p:extLst>
      <p:ext uri="{BB962C8B-B14F-4D97-AF65-F5344CB8AC3E}">
        <p14:creationId xmlns:p14="http://schemas.microsoft.com/office/powerpoint/2010/main" val="1845420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a:t>Core issues and terms 1:</a:t>
            </a:r>
            <a:br>
              <a:rPr lang="en-US" dirty="0"/>
            </a:br>
            <a:r>
              <a:rPr lang="en-US" b="1" dirty="0"/>
              <a:t>Resilience</a:t>
            </a:r>
            <a:endParaRPr lang="en-GB" b="1" dirty="0"/>
          </a:p>
        </p:txBody>
      </p:sp>
      <p:sp>
        <p:nvSpPr>
          <p:cNvPr id="3" name="Content Placeholder 2"/>
          <p:cNvSpPr>
            <a:spLocks noGrp="1"/>
          </p:cNvSpPr>
          <p:nvPr>
            <p:ph idx="1"/>
          </p:nvPr>
        </p:nvSpPr>
        <p:spPr>
          <a:xfrm>
            <a:off x="457200" y="1828800"/>
            <a:ext cx="8229600" cy="4297363"/>
          </a:xfrm>
        </p:spPr>
        <p:txBody>
          <a:bodyPr/>
          <a:lstStyle/>
          <a:p>
            <a:pPr marL="514350" indent="-514350">
              <a:buAutoNum type="arabicPeriod"/>
            </a:pPr>
            <a:r>
              <a:rPr lang="en-US" dirty="0"/>
              <a:t>Capacity/Power of a community to cope, </a:t>
            </a:r>
            <a:r>
              <a:rPr lang="en-US" b="1" dirty="0"/>
              <a:t>respond</a:t>
            </a:r>
            <a:r>
              <a:rPr lang="en-US" dirty="0"/>
              <a:t> to a disaster, adapt or prevent it</a:t>
            </a:r>
          </a:p>
          <a:p>
            <a:pPr marL="514350" indent="-514350">
              <a:buAutoNum type="arabicPeriod"/>
            </a:pPr>
            <a:r>
              <a:rPr lang="en-US" dirty="0"/>
              <a:t>Capacity to </a:t>
            </a:r>
            <a:r>
              <a:rPr lang="en-US" b="1" dirty="0"/>
              <a:t>recover</a:t>
            </a:r>
            <a:r>
              <a:rPr lang="en-US" dirty="0"/>
              <a:t> at least to previous condition, or better (“bounce-back better”)</a:t>
            </a:r>
          </a:p>
          <a:p>
            <a:pPr marL="514350" indent="-514350">
              <a:buAutoNum type="arabicPeriod"/>
            </a:pPr>
            <a:r>
              <a:rPr lang="en-US" dirty="0"/>
              <a:t>Capacity to reduce vulnerability to future crises – i.e. to </a:t>
            </a:r>
            <a:r>
              <a:rPr lang="en-US" b="1" dirty="0"/>
              <a:t>transform</a:t>
            </a:r>
            <a:r>
              <a:rPr lang="en-US" dirty="0"/>
              <a:t> their situation (address root causes )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rmAutofit/>
          </a:bodyPr>
          <a:lstStyle/>
          <a:p>
            <a:pPr algn="ctr">
              <a:lnSpc>
                <a:spcPct val="120000"/>
              </a:lnSpc>
              <a:spcAft>
                <a:spcPts val="600"/>
              </a:spcAft>
              <a:buNone/>
            </a:pPr>
            <a:r>
              <a:rPr lang="en-NZ" sz="2000" b="1" u="sng" dirty="0"/>
              <a:t>Some key character types to strengthen co-design processes</a:t>
            </a:r>
          </a:p>
          <a:p>
            <a:pPr algn="ctr">
              <a:lnSpc>
                <a:spcPct val="120000"/>
              </a:lnSpc>
              <a:spcAft>
                <a:spcPts val="600"/>
              </a:spcAft>
              <a:buNone/>
            </a:pPr>
            <a:endParaRPr lang="en-NZ" sz="800" b="1" u="sng" dirty="0"/>
          </a:p>
          <a:p>
            <a:pPr>
              <a:lnSpc>
                <a:spcPct val="120000"/>
              </a:lnSpc>
              <a:spcAft>
                <a:spcPts val="600"/>
              </a:spcAft>
            </a:pPr>
            <a:r>
              <a:rPr lang="en-NZ" sz="2000" b="1" dirty="0"/>
              <a:t>Supporter,  </a:t>
            </a:r>
            <a:r>
              <a:rPr lang="en-NZ" sz="2000" dirty="0"/>
              <a:t>facilitator, team player,  listener, encourages others,</a:t>
            </a:r>
            <a:endParaRPr lang="en-US" sz="2000" dirty="0"/>
          </a:p>
          <a:p>
            <a:pPr lvl="0">
              <a:lnSpc>
                <a:spcPct val="120000"/>
              </a:lnSpc>
              <a:spcAft>
                <a:spcPts val="600"/>
              </a:spcAft>
            </a:pPr>
            <a:r>
              <a:rPr lang="en-NZ" sz="2000" b="1" dirty="0"/>
              <a:t>Innovator</a:t>
            </a:r>
            <a:r>
              <a:rPr lang="en-NZ" sz="2000" dirty="0"/>
              <a:t>, new-ideas, creative, risk-taker, starter</a:t>
            </a:r>
            <a:endParaRPr lang="en-US" sz="2000" dirty="0"/>
          </a:p>
          <a:p>
            <a:pPr lvl="0">
              <a:lnSpc>
                <a:spcPct val="120000"/>
              </a:lnSpc>
              <a:spcAft>
                <a:spcPts val="600"/>
              </a:spcAft>
            </a:pPr>
            <a:r>
              <a:rPr lang="en-NZ" sz="2000" b="1" dirty="0"/>
              <a:t>Analyser</a:t>
            </a:r>
            <a:r>
              <a:rPr lang="en-NZ" sz="2000" dirty="0"/>
              <a:t>, thinking through all angles, thoughtful, realist, logical,</a:t>
            </a:r>
            <a:endParaRPr lang="en-US" sz="2000" dirty="0"/>
          </a:p>
          <a:p>
            <a:pPr lvl="0">
              <a:lnSpc>
                <a:spcPct val="120000"/>
              </a:lnSpc>
              <a:spcAft>
                <a:spcPts val="600"/>
              </a:spcAft>
            </a:pPr>
            <a:r>
              <a:rPr lang="en-NZ" sz="2000" b="1" dirty="0"/>
              <a:t>Empathiser:</a:t>
            </a:r>
            <a:r>
              <a:rPr lang="en-NZ" sz="2000" dirty="0"/>
              <a:t> understands people, listener, caring, inclusive</a:t>
            </a:r>
          </a:p>
          <a:p>
            <a:pPr>
              <a:lnSpc>
                <a:spcPct val="120000"/>
              </a:lnSpc>
              <a:spcAft>
                <a:spcPts val="600"/>
              </a:spcAft>
            </a:pPr>
            <a:r>
              <a:rPr lang="en-NZ" sz="2000" b="1" dirty="0"/>
              <a:t>Strategic thinker</a:t>
            </a:r>
            <a:r>
              <a:rPr lang="en-NZ" sz="2000" dirty="0"/>
              <a:t>, bigger-picture, change-champion, visionary</a:t>
            </a:r>
            <a:endParaRPr lang="en-US" sz="2000" dirty="0"/>
          </a:p>
          <a:p>
            <a:pPr lvl="0">
              <a:lnSpc>
                <a:spcPct val="120000"/>
              </a:lnSpc>
              <a:spcAft>
                <a:spcPts val="600"/>
              </a:spcAft>
            </a:pPr>
            <a:r>
              <a:rPr lang="en-NZ" sz="2000" b="1" dirty="0" err="1"/>
              <a:t>Mobiliser</a:t>
            </a:r>
            <a:r>
              <a:rPr lang="en-NZ" sz="2000" dirty="0"/>
              <a:t>, communicator,  public-speaking, out-going, moves the crowd  </a:t>
            </a:r>
            <a:endParaRPr lang="en-US" sz="2000" dirty="0"/>
          </a:p>
          <a:p>
            <a:pPr lvl="0">
              <a:lnSpc>
                <a:spcPct val="120000"/>
              </a:lnSpc>
              <a:spcAft>
                <a:spcPts val="600"/>
              </a:spcAft>
            </a:pPr>
            <a:r>
              <a:rPr lang="en-NZ" sz="2000" b="1" dirty="0"/>
              <a:t>Implementer, </a:t>
            </a:r>
            <a:r>
              <a:rPr lang="en-NZ" sz="2000" dirty="0"/>
              <a:t>doer, practical, action, wants to see concrete outputs</a:t>
            </a:r>
            <a:endParaRPr lang="en-US" sz="2000" dirty="0"/>
          </a:p>
          <a:p>
            <a:pPr lvl="0">
              <a:lnSpc>
                <a:spcPct val="120000"/>
              </a:lnSpc>
              <a:spcAft>
                <a:spcPts val="600"/>
              </a:spcAft>
            </a:pPr>
            <a:r>
              <a:rPr lang="en-NZ" sz="2000" b="1" dirty="0"/>
              <a:t>Finance wizard, </a:t>
            </a:r>
            <a:r>
              <a:rPr lang="en-NZ" sz="2000" dirty="0"/>
              <a:t>manages budgets creatively, understands accounts</a:t>
            </a:r>
            <a:endParaRPr lang="en-US" sz="2000" dirty="0"/>
          </a:p>
          <a:p>
            <a:pPr lvl="0">
              <a:lnSpc>
                <a:spcPct val="120000"/>
              </a:lnSpc>
              <a:spcAft>
                <a:spcPts val="600"/>
              </a:spcAft>
            </a:pPr>
            <a:r>
              <a:rPr lang="en-NZ" sz="2000" b="1" dirty="0"/>
              <a:t>Generalist, </a:t>
            </a:r>
            <a:r>
              <a:rPr lang="en-NZ" sz="2000" dirty="0"/>
              <a:t>jack-of-all-trades, bit of wisdom everywhere, connects ideas</a:t>
            </a:r>
            <a:endParaRPr lang="en-US" sz="2000" dirty="0"/>
          </a:p>
          <a:p>
            <a:pPr lvl="0">
              <a:lnSpc>
                <a:spcPct val="120000"/>
              </a:lnSpc>
              <a:spcAft>
                <a:spcPts val="600"/>
              </a:spcAft>
            </a:pPr>
            <a:r>
              <a:rPr lang="en-NZ" sz="2000" b="1" dirty="0"/>
              <a:t> or ……?</a:t>
            </a:r>
            <a:endParaRPr lang="en-US" sz="2000" dirty="0"/>
          </a:p>
          <a:p>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ChangeArrowheads="1"/>
          </p:cNvSpPr>
          <p:nvPr/>
        </p:nvSpPr>
        <p:spPr bwMode="auto">
          <a:xfrm rot="10800000">
            <a:off x="1793860" y="1196975"/>
            <a:ext cx="5384800" cy="4897437"/>
          </a:xfrm>
          <a:prstGeom prst="triangle">
            <a:avLst>
              <a:gd name="adj" fmla="val 50000"/>
            </a:avLst>
          </a:prstGeom>
          <a:noFill/>
          <a:ln w="38100">
            <a:solidFill>
              <a:schemeClr val="tx1"/>
            </a:solidFill>
            <a:miter lim="800000"/>
            <a:headEnd/>
            <a:tailEnd/>
          </a:ln>
          <a:effectLst/>
        </p:spPr>
        <p:txBody>
          <a:bodyPr rot="10800000" wrap="none" anchor="ctr"/>
          <a:lstStyle/>
          <a:p>
            <a:pPr algn="ctr"/>
            <a:endParaRPr lang="en-US" sz="1800">
              <a:latin typeface="+mn-lt"/>
              <a:cs typeface="Times New Roman" pitchFamily="18" charset="0"/>
            </a:endParaRPr>
          </a:p>
        </p:txBody>
      </p:sp>
      <p:sp>
        <p:nvSpPr>
          <p:cNvPr id="20483" name="Text Box 3"/>
          <p:cNvSpPr txBox="1">
            <a:spLocks noChangeArrowheads="1"/>
          </p:cNvSpPr>
          <p:nvPr/>
        </p:nvSpPr>
        <p:spPr bwMode="auto">
          <a:xfrm>
            <a:off x="6846510" y="1844824"/>
            <a:ext cx="2055813" cy="646331"/>
          </a:xfrm>
          <a:prstGeom prst="rect">
            <a:avLst/>
          </a:prstGeom>
          <a:noFill/>
          <a:ln w="9525">
            <a:noFill/>
            <a:miter lim="800000"/>
            <a:headEnd/>
            <a:tailEnd/>
          </a:ln>
          <a:effectLst/>
        </p:spPr>
        <p:txBody>
          <a:bodyPr>
            <a:spAutoFit/>
          </a:bodyPr>
          <a:lstStyle/>
          <a:p>
            <a:pPr eaLnBrk="0" hangingPunct="0"/>
            <a:r>
              <a:rPr lang="sv-SE" sz="1800" b="1" dirty="0">
                <a:latin typeface="+mn-lt"/>
                <a:cs typeface="Times New Roman" pitchFamily="18" charset="0"/>
              </a:rPr>
              <a:t>HEALTHY NORMAL STATE</a:t>
            </a:r>
          </a:p>
        </p:txBody>
      </p:sp>
      <p:sp>
        <p:nvSpPr>
          <p:cNvPr id="20484" name="Text Box 4"/>
          <p:cNvSpPr txBox="1">
            <a:spLocks noChangeArrowheads="1"/>
          </p:cNvSpPr>
          <p:nvPr/>
        </p:nvSpPr>
        <p:spPr bwMode="auto">
          <a:xfrm>
            <a:off x="4863723" y="5448082"/>
            <a:ext cx="1982787" cy="646331"/>
          </a:xfrm>
          <a:prstGeom prst="rect">
            <a:avLst/>
          </a:prstGeom>
          <a:noFill/>
          <a:ln w="9525">
            <a:noFill/>
            <a:miter lim="800000"/>
            <a:headEnd/>
            <a:tailEnd/>
          </a:ln>
          <a:effectLst/>
        </p:spPr>
        <p:txBody>
          <a:bodyPr>
            <a:spAutoFit/>
          </a:bodyPr>
          <a:lstStyle/>
          <a:p>
            <a:pPr eaLnBrk="0" hangingPunct="0">
              <a:spcBef>
                <a:spcPct val="50000"/>
              </a:spcBef>
            </a:pPr>
            <a:r>
              <a:rPr lang="sv-SE" sz="1800" b="1" dirty="0">
                <a:latin typeface="+mn-lt"/>
                <a:cs typeface="Times New Roman" pitchFamily="18" charset="0"/>
              </a:rPr>
              <a:t>SEVERELY AFFECTED</a:t>
            </a:r>
          </a:p>
        </p:txBody>
      </p:sp>
      <p:sp>
        <p:nvSpPr>
          <p:cNvPr id="10" name="Up Arrow 9"/>
          <p:cNvSpPr/>
          <p:nvPr/>
        </p:nvSpPr>
        <p:spPr bwMode="auto">
          <a:xfrm>
            <a:off x="673352" y="1669826"/>
            <a:ext cx="1143008" cy="4754880"/>
          </a:xfrm>
          <a:prstGeom prst="upArrow">
            <a:avLst>
              <a:gd name="adj1" fmla="val 40970"/>
              <a:gd name="adj2" fmla="val 88715"/>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3000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p:txBody>
      </p:sp>
      <p:sp>
        <p:nvSpPr>
          <p:cNvPr id="12" name="Text Box 3"/>
          <p:cNvSpPr txBox="1">
            <a:spLocks noChangeArrowheads="1"/>
          </p:cNvSpPr>
          <p:nvPr/>
        </p:nvSpPr>
        <p:spPr bwMode="auto">
          <a:xfrm>
            <a:off x="601354" y="1317598"/>
            <a:ext cx="1643074" cy="369332"/>
          </a:xfrm>
          <a:prstGeom prst="rect">
            <a:avLst/>
          </a:prstGeom>
          <a:noFill/>
          <a:ln w="9525">
            <a:noFill/>
            <a:miter lim="800000"/>
            <a:headEnd/>
            <a:tailEnd/>
          </a:ln>
          <a:effectLst/>
        </p:spPr>
        <p:txBody>
          <a:bodyPr wrap="square">
            <a:spAutoFit/>
          </a:bodyPr>
          <a:lstStyle/>
          <a:p>
            <a:pPr eaLnBrk="0" hangingPunct="0"/>
            <a:r>
              <a:rPr lang="sv-SE" sz="1800" b="1" dirty="0">
                <a:latin typeface="+mn-lt"/>
                <a:cs typeface="Times New Roman" pitchFamily="18" charset="0"/>
              </a:rPr>
              <a:t>RESILIENCE</a:t>
            </a:r>
          </a:p>
        </p:txBody>
      </p:sp>
      <p:sp>
        <p:nvSpPr>
          <p:cNvPr id="2" name="Rectangle 1">
            <a:extLst>
              <a:ext uri="{FF2B5EF4-FFF2-40B4-BE49-F238E27FC236}">
                <a16:creationId xmlns:a16="http://schemas.microsoft.com/office/drawing/2014/main" id="{D34B18F8-DBCE-44CC-9C01-7B118EF6B82B}"/>
              </a:ext>
            </a:extLst>
          </p:cNvPr>
          <p:cNvSpPr/>
          <p:nvPr/>
        </p:nvSpPr>
        <p:spPr>
          <a:xfrm>
            <a:off x="2731098" y="1669826"/>
            <a:ext cx="3628742" cy="2554545"/>
          </a:xfrm>
          <a:prstGeom prst="rect">
            <a:avLst/>
          </a:prstGeom>
        </p:spPr>
        <p:txBody>
          <a:bodyPr wrap="square">
            <a:spAutoFit/>
          </a:bodyPr>
          <a:lstStyle/>
          <a:p>
            <a:pPr algn="ctr" eaLnBrk="0" hangingPunct="0"/>
            <a:r>
              <a:rPr lang="en-GB" sz="3200" dirty="0">
                <a:cs typeface="Times New Roman" pitchFamily="18" charset="0"/>
              </a:rPr>
              <a:t>The triangle represents the population in a</a:t>
            </a:r>
          </a:p>
          <a:p>
            <a:pPr algn="ctr" eaLnBrk="0" hangingPunct="0"/>
            <a:r>
              <a:rPr lang="en-GB" sz="3200" dirty="0">
                <a:cs typeface="Times New Roman" pitchFamily="18" charset="0"/>
              </a:rPr>
              <a:t> society/ community. </a:t>
            </a:r>
          </a:p>
        </p:txBody>
      </p:sp>
    </p:spTree>
    <p:extLst>
      <p:ext uri="{BB962C8B-B14F-4D97-AF65-F5344CB8AC3E}">
        <p14:creationId xmlns:p14="http://schemas.microsoft.com/office/powerpoint/2010/main" val="1287457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ChangeArrowheads="1"/>
          </p:cNvSpPr>
          <p:nvPr/>
        </p:nvSpPr>
        <p:spPr bwMode="auto">
          <a:xfrm rot="10800000">
            <a:off x="1793860" y="1214438"/>
            <a:ext cx="5384800" cy="4897437"/>
          </a:xfrm>
          <a:prstGeom prst="triangle">
            <a:avLst>
              <a:gd name="adj" fmla="val 50000"/>
            </a:avLst>
          </a:prstGeom>
          <a:noFill/>
          <a:ln w="38100">
            <a:solidFill>
              <a:schemeClr val="tx1"/>
            </a:solidFill>
            <a:miter lim="800000"/>
            <a:headEnd/>
            <a:tailEnd/>
          </a:ln>
          <a:effectLst/>
        </p:spPr>
        <p:txBody>
          <a:bodyPr rot="10800000" wrap="none" anchor="ctr"/>
          <a:lstStyle/>
          <a:p>
            <a:pPr algn="ctr">
              <a:spcBef>
                <a:spcPct val="0"/>
              </a:spcBef>
            </a:pPr>
            <a:endParaRPr lang="en-US" sz="1800">
              <a:latin typeface="+mn-lt"/>
            </a:endParaRPr>
          </a:p>
        </p:txBody>
      </p:sp>
      <p:sp>
        <p:nvSpPr>
          <p:cNvPr id="8195" name="Text Box 3"/>
          <p:cNvSpPr txBox="1">
            <a:spLocks noChangeArrowheads="1"/>
          </p:cNvSpPr>
          <p:nvPr/>
        </p:nvSpPr>
        <p:spPr bwMode="auto">
          <a:xfrm>
            <a:off x="6740470" y="1926828"/>
            <a:ext cx="2055813" cy="641350"/>
          </a:xfrm>
          <a:prstGeom prst="rect">
            <a:avLst/>
          </a:prstGeom>
          <a:noFill/>
          <a:ln w="9525">
            <a:noFill/>
            <a:miter lim="800000"/>
            <a:headEnd/>
            <a:tailEnd/>
          </a:ln>
          <a:effectLst/>
        </p:spPr>
        <p:txBody>
          <a:bodyPr>
            <a:spAutoFit/>
          </a:bodyPr>
          <a:lstStyle/>
          <a:p>
            <a:pPr eaLnBrk="0" hangingPunct="0">
              <a:spcBef>
                <a:spcPct val="0"/>
              </a:spcBef>
            </a:pPr>
            <a:r>
              <a:rPr lang="sv-SE" sz="1800" b="1" dirty="0">
                <a:latin typeface="+mn-lt"/>
              </a:rPr>
              <a:t>HEALTHY NORMAL STATE</a:t>
            </a:r>
          </a:p>
        </p:txBody>
      </p:sp>
      <p:sp>
        <p:nvSpPr>
          <p:cNvPr id="8196" name="Text Box 4"/>
          <p:cNvSpPr txBox="1">
            <a:spLocks noChangeArrowheads="1"/>
          </p:cNvSpPr>
          <p:nvPr/>
        </p:nvSpPr>
        <p:spPr bwMode="auto">
          <a:xfrm>
            <a:off x="4932363" y="5229225"/>
            <a:ext cx="1982787" cy="641350"/>
          </a:xfrm>
          <a:prstGeom prst="rect">
            <a:avLst/>
          </a:prstGeom>
          <a:noFill/>
          <a:ln w="9525">
            <a:noFill/>
            <a:miter lim="800000"/>
            <a:headEnd/>
            <a:tailEnd/>
          </a:ln>
          <a:effectLst/>
        </p:spPr>
        <p:txBody>
          <a:bodyPr>
            <a:spAutoFit/>
          </a:bodyPr>
          <a:lstStyle/>
          <a:p>
            <a:pPr eaLnBrk="0" hangingPunct="0">
              <a:spcBef>
                <a:spcPct val="50000"/>
              </a:spcBef>
            </a:pPr>
            <a:r>
              <a:rPr lang="sv-SE" sz="1800" b="1">
                <a:latin typeface="+mn-lt"/>
              </a:rPr>
              <a:t>SEVERELY AFFECTED</a:t>
            </a:r>
          </a:p>
        </p:txBody>
      </p:sp>
      <p:sp>
        <p:nvSpPr>
          <p:cNvPr id="8200" name="Line 8"/>
          <p:cNvSpPr>
            <a:spLocks noChangeShapeType="1"/>
          </p:cNvSpPr>
          <p:nvPr/>
        </p:nvSpPr>
        <p:spPr bwMode="auto">
          <a:xfrm>
            <a:off x="3657584" y="4448176"/>
            <a:ext cx="1657350" cy="0"/>
          </a:xfrm>
          <a:prstGeom prst="line">
            <a:avLst/>
          </a:prstGeom>
          <a:noFill/>
          <a:ln w="9525">
            <a:solidFill>
              <a:schemeClr val="tx1"/>
            </a:solidFill>
            <a:round/>
            <a:headEnd/>
            <a:tailEnd/>
          </a:ln>
          <a:effectLst/>
        </p:spPr>
        <p:txBody>
          <a:bodyPr/>
          <a:lstStyle/>
          <a:p>
            <a:endParaRPr lang="en-US" sz="1800">
              <a:latin typeface="+mn-lt"/>
            </a:endParaRPr>
          </a:p>
        </p:txBody>
      </p:sp>
      <p:sp>
        <p:nvSpPr>
          <p:cNvPr id="8202" name="Line 10"/>
          <p:cNvSpPr>
            <a:spLocks noChangeShapeType="1"/>
          </p:cNvSpPr>
          <p:nvPr/>
        </p:nvSpPr>
        <p:spPr bwMode="auto">
          <a:xfrm flipH="1">
            <a:off x="3134932" y="1223565"/>
            <a:ext cx="1112837" cy="2276475"/>
          </a:xfrm>
          <a:prstGeom prst="line">
            <a:avLst/>
          </a:prstGeom>
          <a:noFill/>
          <a:ln w="9525">
            <a:solidFill>
              <a:schemeClr val="tx1"/>
            </a:solidFill>
            <a:round/>
            <a:headEnd/>
            <a:tailEnd/>
          </a:ln>
          <a:effectLst/>
        </p:spPr>
        <p:txBody>
          <a:bodyPr/>
          <a:lstStyle/>
          <a:p>
            <a:endParaRPr lang="en-US" sz="1800">
              <a:latin typeface="+mn-lt"/>
            </a:endParaRPr>
          </a:p>
        </p:txBody>
      </p:sp>
      <p:sp>
        <p:nvSpPr>
          <p:cNvPr id="8203" name="Line 11"/>
          <p:cNvSpPr>
            <a:spLocks noChangeShapeType="1"/>
          </p:cNvSpPr>
          <p:nvPr/>
        </p:nvSpPr>
        <p:spPr bwMode="auto">
          <a:xfrm>
            <a:off x="3021806" y="1212057"/>
            <a:ext cx="2160587" cy="3455987"/>
          </a:xfrm>
          <a:prstGeom prst="line">
            <a:avLst/>
          </a:prstGeom>
          <a:noFill/>
          <a:ln w="9525">
            <a:solidFill>
              <a:schemeClr val="hlink"/>
            </a:solidFill>
            <a:round/>
            <a:headEnd/>
            <a:tailEnd/>
          </a:ln>
          <a:effectLst/>
        </p:spPr>
        <p:txBody>
          <a:bodyPr/>
          <a:lstStyle/>
          <a:p>
            <a:endParaRPr lang="en-US" sz="1800">
              <a:latin typeface="+mn-lt"/>
            </a:endParaRPr>
          </a:p>
        </p:txBody>
      </p:sp>
      <p:sp>
        <p:nvSpPr>
          <p:cNvPr id="8204" name="Line 12"/>
          <p:cNvSpPr>
            <a:spLocks noChangeShapeType="1"/>
          </p:cNvSpPr>
          <p:nvPr/>
        </p:nvSpPr>
        <p:spPr bwMode="auto">
          <a:xfrm flipH="1">
            <a:off x="3462370" y="1254523"/>
            <a:ext cx="2952750" cy="2879725"/>
          </a:xfrm>
          <a:prstGeom prst="line">
            <a:avLst/>
          </a:prstGeom>
          <a:noFill/>
          <a:ln w="28575">
            <a:solidFill>
              <a:srgbClr val="FF3399"/>
            </a:solidFill>
            <a:round/>
            <a:headEnd/>
            <a:tailEnd/>
          </a:ln>
          <a:effectLst/>
        </p:spPr>
        <p:txBody>
          <a:bodyPr/>
          <a:lstStyle/>
          <a:p>
            <a:endParaRPr lang="en-US" sz="1800">
              <a:latin typeface="+mn-lt"/>
            </a:endParaRPr>
          </a:p>
        </p:txBody>
      </p:sp>
      <p:sp>
        <p:nvSpPr>
          <p:cNvPr id="8205" name="Line 13"/>
          <p:cNvSpPr>
            <a:spLocks noChangeShapeType="1"/>
          </p:cNvSpPr>
          <p:nvPr/>
        </p:nvSpPr>
        <p:spPr bwMode="auto">
          <a:xfrm>
            <a:off x="4469213" y="1246188"/>
            <a:ext cx="1296987" cy="2520950"/>
          </a:xfrm>
          <a:prstGeom prst="line">
            <a:avLst/>
          </a:prstGeom>
          <a:noFill/>
          <a:ln w="9525">
            <a:solidFill>
              <a:schemeClr val="tx1"/>
            </a:solidFill>
            <a:round/>
            <a:headEnd/>
            <a:tailEnd/>
          </a:ln>
          <a:effectLst/>
        </p:spPr>
        <p:txBody>
          <a:bodyPr/>
          <a:lstStyle/>
          <a:p>
            <a:endParaRPr lang="en-US" sz="1800">
              <a:latin typeface="+mn-lt"/>
            </a:endParaRPr>
          </a:p>
        </p:txBody>
      </p:sp>
      <p:sp>
        <p:nvSpPr>
          <p:cNvPr id="8206" name="Line 14"/>
          <p:cNvSpPr>
            <a:spLocks noChangeShapeType="1"/>
          </p:cNvSpPr>
          <p:nvPr/>
        </p:nvSpPr>
        <p:spPr bwMode="auto">
          <a:xfrm flipH="1">
            <a:off x="2410143" y="1237059"/>
            <a:ext cx="3717925" cy="914400"/>
          </a:xfrm>
          <a:prstGeom prst="line">
            <a:avLst/>
          </a:prstGeom>
          <a:noFill/>
          <a:ln w="9525">
            <a:solidFill>
              <a:schemeClr val="tx1"/>
            </a:solidFill>
            <a:round/>
            <a:headEnd/>
            <a:tailEnd/>
          </a:ln>
          <a:effectLst/>
        </p:spPr>
        <p:txBody>
          <a:bodyPr/>
          <a:lstStyle/>
          <a:p>
            <a:endParaRPr lang="en-US" sz="1800">
              <a:latin typeface="+mn-lt"/>
            </a:endParaRPr>
          </a:p>
        </p:txBody>
      </p:sp>
      <p:sp>
        <p:nvSpPr>
          <p:cNvPr id="8207" name="Line 15"/>
          <p:cNvSpPr>
            <a:spLocks noChangeShapeType="1"/>
          </p:cNvSpPr>
          <p:nvPr/>
        </p:nvSpPr>
        <p:spPr bwMode="auto">
          <a:xfrm>
            <a:off x="2648110" y="1236662"/>
            <a:ext cx="73025" cy="1655762"/>
          </a:xfrm>
          <a:prstGeom prst="line">
            <a:avLst/>
          </a:prstGeom>
          <a:noFill/>
          <a:ln w="9525">
            <a:solidFill>
              <a:schemeClr val="tx1"/>
            </a:solidFill>
            <a:round/>
            <a:headEnd/>
            <a:tailEnd/>
          </a:ln>
          <a:effectLst/>
        </p:spPr>
        <p:txBody>
          <a:bodyPr/>
          <a:lstStyle/>
          <a:p>
            <a:endParaRPr lang="en-US" sz="1800">
              <a:latin typeface="+mn-lt"/>
            </a:endParaRPr>
          </a:p>
        </p:txBody>
      </p:sp>
      <p:sp>
        <p:nvSpPr>
          <p:cNvPr id="8208" name="Line 16"/>
          <p:cNvSpPr>
            <a:spLocks noChangeShapeType="1"/>
          </p:cNvSpPr>
          <p:nvPr/>
        </p:nvSpPr>
        <p:spPr bwMode="auto">
          <a:xfrm flipH="1">
            <a:off x="5800958" y="1246188"/>
            <a:ext cx="158750" cy="2563812"/>
          </a:xfrm>
          <a:prstGeom prst="line">
            <a:avLst/>
          </a:prstGeom>
          <a:noFill/>
          <a:ln w="9525">
            <a:solidFill>
              <a:schemeClr val="tx1"/>
            </a:solidFill>
            <a:round/>
            <a:headEnd/>
            <a:tailEnd/>
          </a:ln>
          <a:effectLst/>
        </p:spPr>
        <p:txBody>
          <a:bodyPr/>
          <a:lstStyle/>
          <a:p>
            <a:endParaRPr lang="en-US" sz="1800">
              <a:latin typeface="+mn-lt"/>
            </a:endParaRPr>
          </a:p>
        </p:txBody>
      </p:sp>
      <p:sp>
        <p:nvSpPr>
          <p:cNvPr id="8209" name="Line 17"/>
          <p:cNvSpPr>
            <a:spLocks noChangeShapeType="1"/>
          </p:cNvSpPr>
          <p:nvPr/>
        </p:nvSpPr>
        <p:spPr bwMode="auto">
          <a:xfrm>
            <a:off x="4740275" y="1233884"/>
            <a:ext cx="1944687" cy="647700"/>
          </a:xfrm>
          <a:prstGeom prst="line">
            <a:avLst/>
          </a:prstGeom>
          <a:noFill/>
          <a:ln w="9525">
            <a:solidFill>
              <a:schemeClr val="tx1"/>
            </a:solidFill>
            <a:round/>
            <a:headEnd/>
            <a:tailEnd/>
          </a:ln>
          <a:effectLst/>
        </p:spPr>
        <p:txBody>
          <a:bodyPr/>
          <a:lstStyle/>
          <a:p>
            <a:endParaRPr lang="en-US" sz="1800">
              <a:latin typeface="+mn-lt"/>
            </a:endParaRPr>
          </a:p>
        </p:txBody>
      </p:sp>
      <p:sp>
        <p:nvSpPr>
          <p:cNvPr id="8210" name="Line 18"/>
          <p:cNvSpPr>
            <a:spLocks noChangeShapeType="1"/>
          </p:cNvSpPr>
          <p:nvPr/>
        </p:nvSpPr>
        <p:spPr bwMode="auto">
          <a:xfrm flipV="1">
            <a:off x="3059113" y="1268413"/>
            <a:ext cx="3817937" cy="1944687"/>
          </a:xfrm>
          <a:prstGeom prst="line">
            <a:avLst/>
          </a:prstGeom>
          <a:noFill/>
          <a:ln w="12700">
            <a:solidFill>
              <a:srgbClr val="6699FF"/>
            </a:solidFill>
            <a:round/>
            <a:headEnd/>
            <a:tailEnd/>
          </a:ln>
          <a:effectLst/>
        </p:spPr>
        <p:txBody>
          <a:bodyPr/>
          <a:lstStyle/>
          <a:p>
            <a:endParaRPr lang="en-US" sz="1800">
              <a:latin typeface="+mn-lt"/>
            </a:endParaRPr>
          </a:p>
        </p:txBody>
      </p:sp>
      <p:sp>
        <p:nvSpPr>
          <p:cNvPr id="8211" name="Line 19"/>
          <p:cNvSpPr>
            <a:spLocks noChangeShapeType="1"/>
          </p:cNvSpPr>
          <p:nvPr/>
        </p:nvSpPr>
        <p:spPr bwMode="auto">
          <a:xfrm flipV="1">
            <a:off x="3684588" y="3213100"/>
            <a:ext cx="2111375" cy="1074738"/>
          </a:xfrm>
          <a:prstGeom prst="line">
            <a:avLst/>
          </a:prstGeom>
          <a:noFill/>
          <a:ln w="19050">
            <a:solidFill>
              <a:srgbClr val="66FF33"/>
            </a:solidFill>
            <a:round/>
            <a:headEnd/>
            <a:tailEnd/>
          </a:ln>
          <a:effectLst/>
        </p:spPr>
        <p:txBody>
          <a:bodyPr/>
          <a:lstStyle/>
          <a:p>
            <a:endParaRPr lang="en-US" sz="1800">
              <a:latin typeface="+mn-lt"/>
            </a:endParaRPr>
          </a:p>
        </p:txBody>
      </p:sp>
      <p:sp>
        <p:nvSpPr>
          <p:cNvPr id="8212" name="Line 20"/>
          <p:cNvSpPr>
            <a:spLocks noChangeShapeType="1"/>
          </p:cNvSpPr>
          <p:nvPr/>
        </p:nvSpPr>
        <p:spPr bwMode="auto">
          <a:xfrm>
            <a:off x="1965643" y="1239837"/>
            <a:ext cx="3168650" cy="3744912"/>
          </a:xfrm>
          <a:prstGeom prst="line">
            <a:avLst/>
          </a:prstGeom>
          <a:noFill/>
          <a:ln w="9525">
            <a:solidFill>
              <a:schemeClr val="tx1"/>
            </a:solidFill>
            <a:round/>
            <a:headEnd/>
            <a:tailEnd/>
          </a:ln>
          <a:effectLst/>
        </p:spPr>
        <p:txBody>
          <a:bodyPr/>
          <a:lstStyle/>
          <a:p>
            <a:endParaRPr lang="en-US" sz="1800">
              <a:latin typeface="+mn-lt"/>
            </a:endParaRPr>
          </a:p>
        </p:txBody>
      </p:sp>
      <p:sp>
        <p:nvSpPr>
          <p:cNvPr id="8213" name="Line 21"/>
          <p:cNvSpPr>
            <a:spLocks noChangeShapeType="1"/>
          </p:cNvSpPr>
          <p:nvPr/>
        </p:nvSpPr>
        <p:spPr bwMode="auto">
          <a:xfrm flipV="1">
            <a:off x="4081462" y="4799409"/>
            <a:ext cx="1138238" cy="411162"/>
          </a:xfrm>
          <a:prstGeom prst="line">
            <a:avLst/>
          </a:prstGeom>
          <a:noFill/>
          <a:ln w="9525">
            <a:solidFill>
              <a:schemeClr val="tx1"/>
            </a:solidFill>
            <a:round/>
            <a:headEnd/>
            <a:tailEnd/>
          </a:ln>
          <a:effectLst/>
        </p:spPr>
        <p:txBody>
          <a:bodyPr/>
          <a:lstStyle/>
          <a:p>
            <a:endParaRPr lang="en-US" sz="1800">
              <a:latin typeface="+mn-lt"/>
            </a:endParaRPr>
          </a:p>
        </p:txBody>
      </p:sp>
      <p:sp>
        <p:nvSpPr>
          <p:cNvPr id="8214" name="Line 22"/>
          <p:cNvSpPr>
            <a:spLocks noChangeShapeType="1"/>
          </p:cNvSpPr>
          <p:nvPr/>
        </p:nvSpPr>
        <p:spPr bwMode="auto">
          <a:xfrm flipV="1">
            <a:off x="2755893" y="1233884"/>
            <a:ext cx="3471863" cy="1770062"/>
          </a:xfrm>
          <a:prstGeom prst="line">
            <a:avLst/>
          </a:prstGeom>
          <a:noFill/>
          <a:ln w="9525">
            <a:solidFill>
              <a:srgbClr val="9933FF"/>
            </a:solidFill>
            <a:round/>
            <a:headEnd/>
            <a:tailEnd/>
          </a:ln>
          <a:effectLst/>
        </p:spPr>
        <p:txBody>
          <a:bodyPr/>
          <a:lstStyle/>
          <a:p>
            <a:endParaRPr lang="en-US" sz="1800">
              <a:latin typeface="+mn-lt"/>
            </a:endParaRPr>
          </a:p>
        </p:txBody>
      </p:sp>
      <p:sp>
        <p:nvSpPr>
          <p:cNvPr id="24" name="Line 9"/>
          <p:cNvSpPr>
            <a:spLocks noChangeShapeType="1"/>
          </p:cNvSpPr>
          <p:nvPr/>
        </p:nvSpPr>
        <p:spPr bwMode="auto">
          <a:xfrm>
            <a:off x="2395522" y="2240756"/>
            <a:ext cx="4114800" cy="0"/>
          </a:xfrm>
          <a:prstGeom prst="line">
            <a:avLst/>
          </a:prstGeom>
          <a:noFill/>
          <a:ln w="9525">
            <a:solidFill>
              <a:schemeClr val="tx1"/>
            </a:solidFill>
            <a:round/>
            <a:headEnd/>
            <a:tailEnd/>
          </a:ln>
          <a:effectLst/>
        </p:spPr>
        <p:txBody>
          <a:bodyPr/>
          <a:lstStyle/>
          <a:p>
            <a:endParaRPr lang="en-US" sz="1800">
              <a:latin typeface="+mn-lt"/>
            </a:endParaRPr>
          </a:p>
        </p:txBody>
      </p:sp>
      <p:sp>
        <p:nvSpPr>
          <p:cNvPr id="25" name="Line 10"/>
          <p:cNvSpPr>
            <a:spLocks noChangeShapeType="1"/>
          </p:cNvSpPr>
          <p:nvPr/>
        </p:nvSpPr>
        <p:spPr bwMode="auto">
          <a:xfrm>
            <a:off x="3089116" y="3448048"/>
            <a:ext cx="2834640" cy="0"/>
          </a:xfrm>
          <a:prstGeom prst="line">
            <a:avLst/>
          </a:prstGeom>
          <a:noFill/>
          <a:ln w="9525">
            <a:solidFill>
              <a:schemeClr val="tx1"/>
            </a:solidFill>
            <a:round/>
            <a:headEnd/>
            <a:tailEnd/>
          </a:ln>
          <a:effectLst/>
        </p:spPr>
        <p:txBody>
          <a:bodyPr/>
          <a:lstStyle/>
          <a:p>
            <a:endParaRPr lang="en-US" sz="1800">
              <a:latin typeface="+mn-lt"/>
            </a:endParaRPr>
          </a:p>
        </p:txBody>
      </p:sp>
    </p:spTree>
    <p:extLst>
      <p:ext uri="{BB962C8B-B14F-4D97-AF65-F5344CB8AC3E}">
        <p14:creationId xmlns:p14="http://schemas.microsoft.com/office/powerpoint/2010/main" val="4224391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ChangeArrowheads="1"/>
          </p:cNvSpPr>
          <p:nvPr/>
        </p:nvSpPr>
        <p:spPr bwMode="auto">
          <a:xfrm rot="10800000">
            <a:off x="1801008" y="1245215"/>
            <a:ext cx="5384800" cy="4897437"/>
          </a:xfrm>
          <a:prstGeom prst="triangle">
            <a:avLst>
              <a:gd name="adj" fmla="val 50000"/>
            </a:avLst>
          </a:prstGeom>
          <a:noFill/>
          <a:ln w="38100">
            <a:solidFill>
              <a:schemeClr val="tx1"/>
            </a:solidFill>
            <a:miter lim="800000"/>
            <a:headEnd/>
            <a:tailEnd/>
          </a:ln>
          <a:effectLst/>
        </p:spPr>
        <p:txBody>
          <a:bodyPr rot="10800000" wrap="none" anchor="ctr"/>
          <a:lstStyle/>
          <a:p>
            <a:pPr algn="ctr">
              <a:spcBef>
                <a:spcPct val="0"/>
              </a:spcBef>
            </a:pPr>
            <a:endParaRPr lang="en-US" sz="1800">
              <a:latin typeface="+mn-lt"/>
            </a:endParaRPr>
          </a:p>
        </p:txBody>
      </p:sp>
      <p:sp>
        <p:nvSpPr>
          <p:cNvPr id="9219" name="Text Box 3"/>
          <p:cNvSpPr txBox="1">
            <a:spLocks noChangeArrowheads="1"/>
          </p:cNvSpPr>
          <p:nvPr/>
        </p:nvSpPr>
        <p:spPr bwMode="auto">
          <a:xfrm>
            <a:off x="6877050" y="1196975"/>
            <a:ext cx="2055813" cy="641350"/>
          </a:xfrm>
          <a:prstGeom prst="rect">
            <a:avLst/>
          </a:prstGeom>
          <a:noFill/>
          <a:ln w="9525">
            <a:noFill/>
            <a:miter lim="800000"/>
            <a:headEnd/>
            <a:tailEnd/>
          </a:ln>
          <a:effectLst/>
        </p:spPr>
        <p:txBody>
          <a:bodyPr>
            <a:spAutoFit/>
          </a:bodyPr>
          <a:lstStyle/>
          <a:p>
            <a:pPr eaLnBrk="0" hangingPunct="0">
              <a:spcBef>
                <a:spcPct val="0"/>
              </a:spcBef>
            </a:pPr>
            <a:r>
              <a:rPr lang="sv-SE" sz="1800" b="1">
                <a:latin typeface="+mn-lt"/>
              </a:rPr>
              <a:t>HEALTHY NORMAL STATE</a:t>
            </a:r>
          </a:p>
        </p:txBody>
      </p:sp>
      <p:sp>
        <p:nvSpPr>
          <p:cNvPr id="9220" name="Text Box 4"/>
          <p:cNvSpPr txBox="1">
            <a:spLocks noChangeArrowheads="1"/>
          </p:cNvSpPr>
          <p:nvPr/>
        </p:nvSpPr>
        <p:spPr bwMode="auto">
          <a:xfrm>
            <a:off x="4932363" y="5229225"/>
            <a:ext cx="1982787" cy="641350"/>
          </a:xfrm>
          <a:prstGeom prst="rect">
            <a:avLst/>
          </a:prstGeom>
          <a:noFill/>
          <a:ln w="9525">
            <a:noFill/>
            <a:miter lim="800000"/>
            <a:headEnd/>
            <a:tailEnd/>
          </a:ln>
          <a:effectLst/>
        </p:spPr>
        <p:txBody>
          <a:bodyPr>
            <a:spAutoFit/>
          </a:bodyPr>
          <a:lstStyle/>
          <a:p>
            <a:pPr eaLnBrk="0" hangingPunct="0">
              <a:spcBef>
                <a:spcPct val="50000"/>
              </a:spcBef>
            </a:pPr>
            <a:r>
              <a:rPr lang="sv-SE" sz="1800" b="1">
                <a:latin typeface="+mn-lt"/>
              </a:rPr>
              <a:t>SEVERELY AFFECTED</a:t>
            </a:r>
          </a:p>
        </p:txBody>
      </p:sp>
      <p:sp>
        <p:nvSpPr>
          <p:cNvPr id="9224" name="Line 8"/>
          <p:cNvSpPr>
            <a:spLocks noChangeShapeType="1"/>
          </p:cNvSpPr>
          <p:nvPr/>
        </p:nvSpPr>
        <p:spPr bwMode="auto">
          <a:xfrm>
            <a:off x="3635375" y="4221163"/>
            <a:ext cx="1657350" cy="0"/>
          </a:xfrm>
          <a:prstGeom prst="line">
            <a:avLst/>
          </a:prstGeom>
          <a:noFill/>
          <a:ln w="9525">
            <a:solidFill>
              <a:schemeClr val="tx1"/>
            </a:solidFill>
            <a:round/>
            <a:headEnd/>
            <a:tailEnd/>
          </a:ln>
          <a:effectLst/>
        </p:spPr>
        <p:txBody>
          <a:bodyPr/>
          <a:lstStyle/>
          <a:p>
            <a:endParaRPr lang="en-US" sz="1800">
              <a:latin typeface="+mn-lt"/>
            </a:endParaRPr>
          </a:p>
        </p:txBody>
      </p:sp>
      <p:sp>
        <p:nvSpPr>
          <p:cNvPr id="9226" name="Line 10"/>
          <p:cNvSpPr>
            <a:spLocks noChangeShapeType="1"/>
          </p:cNvSpPr>
          <p:nvPr/>
        </p:nvSpPr>
        <p:spPr bwMode="auto">
          <a:xfrm flipH="1">
            <a:off x="3091201" y="1177925"/>
            <a:ext cx="1112837" cy="2276475"/>
          </a:xfrm>
          <a:prstGeom prst="line">
            <a:avLst/>
          </a:prstGeom>
          <a:noFill/>
          <a:ln w="9525">
            <a:solidFill>
              <a:schemeClr val="tx1"/>
            </a:solidFill>
            <a:round/>
            <a:headEnd/>
            <a:tailEnd/>
          </a:ln>
          <a:effectLst/>
        </p:spPr>
        <p:txBody>
          <a:bodyPr/>
          <a:lstStyle/>
          <a:p>
            <a:endParaRPr lang="en-US" sz="1800">
              <a:latin typeface="+mn-lt"/>
            </a:endParaRPr>
          </a:p>
        </p:txBody>
      </p:sp>
      <p:sp>
        <p:nvSpPr>
          <p:cNvPr id="9227" name="Line 11"/>
          <p:cNvSpPr>
            <a:spLocks noChangeShapeType="1"/>
          </p:cNvSpPr>
          <p:nvPr/>
        </p:nvSpPr>
        <p:spPr bwMode="auto">
          <a:xfrm>
            <a:off x="3044031" y="1177131"/>
            <a:ext cx="2160587" cy="3455987"/>
          </a:xfrm>
          <a:prstGeom prst="line">
            <a:avLst/>
          </a:prstGeom>
          <a:noFill/>
          <a:ln w="9525">
            <a:solidFill>
              <a:schemeClr val="hlink"/>
            </a:solidFill>
            <a:round/>
            <a:headEnd/>
            <a:tailEnd/>
          </a:ln>
          <a:effectLst/>
        </p:spPr>
        <p:txBody>
          <a:bodyPr/>
          <a:lstStyle/>
          <a:p>
            <a:endParaRPr lang="en-US" sz="1800">
              <a:latin typeface="+mn-lt"/>
            </a:endParaRPr>
          </a:p>
        </p:txBody>
      </p:sp>
      <p:sp>
        <p:nvSpPr>
          <p:cNvPr id="9228" name="Line 12"/>
          <p:cNvSpPr>
            <a:spLocks noChangeShapeType="1"/>
          </p:cNvSpPr>
          <p:nvPr/>
        </p:nvSpPr>
        <p:spPr bwMode="auto">
          <a:xfrm flipH="1">
            <a:off x="3510831" y="1249363"/>
            <a:ext cx="2952750" cy="2879725"/>
          </a:xfrm>
          <a:prstGeom prst="line">
            <a:avLst/>
          </a:prstGeom>
          <a:noFill/>
          <a:ln w="28575">
            <a:solidFill>
              <a:srgbClr val="FF3399"/>
            </a:solidFill>
            <a:round/>
            <a:headEnd/>
            <a:tailEnd/>
          </a:ln>
          <a:effectLst/>
        </p:spPr>
        <p:txBody>
          <a:bodyPr/>
          <a:lstStyle/>
          <a:p>
            <a:endParaRPr lang="en-US" sz="1800">
              <a:latin typeface="+mn-lt"/>
            </a:endParaRPr>
          </a:p>
        </p:txBody>
      </p:sp>
      <p:sp>
        <p:nvSpPr>
          <p:cNvPr id="9229" name="Line 13"/>
          <p:cNvSpPr>
            <a:spLocks noChangeShapeType="1"/>
          </p:cNvSpPr>
          <p:nvPr/>
        </p:nvSpPr>
        <p:spPr bwMode="auto">
          <a:xfrm>
            <a:off x="4399511" y="1174354"/>
            <a:ext cx="1296987" cy="2520950"/>
          </a:xfrm>
          <a:prstGeom prst="line">
            <a:avLst/>
          </a:prstGeom>
          <a:noFill/>
          <a:ln w="9525">
            <a:solidFill>
              <a:schemeClr val="tx1"/>
            </a:solidFill>
            <a:round/>
            <a:headEnd/>
            <a:tailEnd/>
          </a:ln>
          <a:effectLst/>
        </p:spPr>
        <p:txBody>
          <a:bodyPr/>
          <a:lstStyle/>
          <a:p>
            <a:endParaRPr lang="en-US" sz="1800">
              <a:latin typeface="+mn-lt"/>
            </a:endParaRPr>
          </a:p>
        </p:txBody>
      </p:sp>
      <p:sp>
        <p:nvSpPr>
          <p:cNvPr id="9230" name="Line 14"/>
          <p:cNvSpPr>
            <a:spLocks noChangeShapeType="1"/>
          </p:cNvSpPr>
          <p:nvPr/>
        </p:nvSpPr>
        <p:spPr bwMode="auto">
          <a:xfrm flipH="1">
            <a:off x="2300288" y="1264444"/>
            <a:ext cx="3717925" cy="914400"/>
          </a:xfrm>
          <a:prstGeom prst="line">
            <a:avLst/>
          </a:prstGeom>
          <a:noFill/>
          <a:ln w="9525">
            <a:solidFill>
              <a:schemeClr val="tx1"/>
            </a:solidFill>
            <a:round/>
            <a:headEnd/>
            <a:tailEnd/>
          </a:ln>
          <a:effectLst/>
        </p:spPr>
        <p:txBody>
          <a:bodyPr/>
          <a:lstStyle/>
          <a:p>
            <a:endParaRPr lang="en-US" sz="1800">
              <a:latin typeface="+mn-lt"/>
            </a:endParaRPr>
          </a:p>
        </p:txBody>
      </p:sp>
      <p:sp>
        <p:nvSpPr>
          <p:cNvPr id="9231" name="Line 15"/>
          <p:cNvSpPr>
            <a:spLocks noChangeShapeType="1"/>
          </p:cNvSpPr>
          <p:nvPr/>
        </p:nvSpPr>
        <p:spPr bwMode="auto">
          <a:xfrm>
            <a:off x="2552719" y="1033463"/>
            <a:ext cx="73025" cy="1655762"/>
          </a:xfrm>
          <a:prstGeom prst="line">
            <a:avLst/>
          </a:prstGeom>
          <a:noFill/>
          <a:ln w="9525">
            <a:solidFill>
              <a:schemeClr val="tx1"/>
            </a:solidFill>
            <a:round/>
            <a:headEnd/>
            <a:tailEnd/>
          </a:ln>
          <a:effectLst/>
        </p:spPr>
        <p:txBody>
          <a:bodyPr/>
          <a:lstStyle/>
          <a:p>
            <a:endParaRPr lang="en-US" sz="1800">
              <a:latin typeface="+mn-lt"/>
            </a:endParaRPr>
          </a:p>
        </p:txBody>
      </p:sp>
      <p:sp>
        <p:nvSpPr>
          <p:cNvPr id="9232" name="Line 16"/>
          <p:cNvSpPr>
            <a:spLocks noChangeShapeType="1"/>
          </p:cNvSpPr>
          <p:nvPr/>
        </p:nvSpPr>
        <p:spPr bwMode="auto">
          <a:xfrm flipH="1">
            <a:off x="5636215" y="1130121"/>
            <a:ext cx="158750" cy="2563812"/>
          </a:xfrm>
          <a:prstGeom prst="line">
            <a:avLst/>
          </a:prstGeom>
          <a:noFill/>
          <a:ln w="9525">
            <a:solidFill>
              <a:schemeClr val="tx1"/>
            </a:solidFill>
            <a:round/>
            <a:headEnd/>
            <a:tailEnd/>
          </a:ln>
          <a:effectLst/>
        </p:spPr>
        <p:txBody>
          <a:bodyPr/>
          <a:lstStyle/>
          <a:p>
            <a:endParaRPr lang="en-US" sz="1800">
              <a:latin typeface="+mn-lt"/>
            </a:endParaRPr>
          </a:p>
        </p:txBody>
      </p:sp>
      <p:sp>
        <p:nvSpPr>
          <p:cNvPr id="9233" name="Line 17"/>
          <p:cNvSpPr>
            <a:spLocks noChangeShapeType="1"/>
          </p:cNvSpPr>
          <p:nvPr/>
        </p:nvSpPr>
        <p:spPr bwMode="auto">
          <a:xfrm>
            <a:off x="4845533" y="1161787"/>
            <a:ext cx="1944687" cy="647700"/>
          </a:xfrm>
          <a:prstGeom prst="line">
            <a:avLst/>
          </a:prstGeom>
          <a:noFill/>
          <a:ln w="9525">
            <a:solidFill>
              <a:schemeClr val="tx1"/>
            </a:solidFill>
            <a:round/>
            <a:headEnd/>
            <a:tailEnd/>
          </a:ln>
          <a:effectLst/>
        </p:spPr>
        <p:txBody>
          <a:bodyPr/>
          <a:lstStyle/>
          <a:p>
            <a:endParaRPr lang="en-US" sz="1800">
              <a:latin typeface="+mn-lt"/>
            </a:endParaRPr>
          </a:p>
        </p:txBody>
      </p:sp>
      <p:sp>
        <p:nvSpPr>
          <p:cNvPr id="9234" name="Line 18"/>
          <p:cNvSpPr>
            <a:spLocks noChangeShapeType="1"/>
          </p:cNvSpPr>
          <p:nvPr/>
        </p:nvSpPr>
        <p:spPr bwMode="auto">
          <a:xfrm flipV="1">
            <a:off x="2941638" y="1325562"/>
            <a:ext cx="3817937" cy="1944687"/>
          </a:xfrm>
          <a:prstGeom prst="line">
            <a:avLst/>
          </a:prstGeom>
          <a:noFill/>
          <a:ln w="12700">
            <a:solidFill>
              <a:srgbClr val="6699FF"/>
            </a:solidFill>
            <a:round/>
            <a:headEnd/>
            <a:tailEnd/>
          </a:ln>
          <a:effectLst/>
        </p:spPr>
        <p:txBody>
          <a:bodyPr/>
          <a:lstStyle/>
          <a:p>
            <a:endParaRPr lang="en-US" sz="1800">
              <a:latin typeface="+mn-lt"/>
            </a:endParaRPr>
          </a:p>
        </p:txBody>
      </p:sp>
      <p:sp>
        <p:nvSpPr>
          <p:cNvPr id="9235" name="Line 19"/>
          <p:cNvSpPr>
            <a:spLocks noChangeShapeType="1"/>
          </p:cNvSpPr>
          <p:nvPr/>
        </p:nvSpPr>
        <p:spPr bwMode="auto">
          <a:xfrm flipV="1">
            <a:off x="3684588" y="3213100"/>
            <a:ext cx="2111375" cy="1074738"/>
          </a:xfrm>
          <a:prstGeom prst="line">
            <a:avLst/>
          </a:prstGeom>
          <a:noFill/>
          <a:ln w="19050">
            <a:solidFill>
              <a:srgbClr val="66FF33"/>
            </a:solidFill>
            <a:round/>
            <a:headEnd/>
            <a:tailEnd/>
          </a:ln>
          <a:effectLst/>
        </p:spPr>
        <p:txBody>
          <a:bodyPr/>
          <a:lstStyle/>
          <a:p>
            <a:endParaRPr lang="en-US" sz="1800">
              <a:latin typeface="+mn-lt"/>
            </a:endParaRPr>
          </a:p>
        </p:txBody>
      </p:sp>
      <p:sp>
        <p:nvSpPr>
          <p:cNvPr id="9236" name="Line 20"/>
          <p:cNvSpPr>
            <a:spLocks noChangeShapeType="1"/>
          </p:cNvSpPr>
          <p:nvPr/>
        </p:nvSpPr>
        <p:spPr bwMode="auto">
          <a:xfrm>
            <a:off x="1954212" y="1145382"/>
            <a:ext cx="3168650" cy="3744912"/>
          </a:xfrm>
          <a:prstGeom prst="line">
            <a:avLst/>
          </a:prstGeom>
          <a:noFill/>
          <a:ln w="9525">
            <a:solidFill>
              <a:schemeClr val="tx1"/>
            </a:solidFill>
            <a:round/>
            <a:headEnd/>
            <a:tailEnd/>
          </a:ln>
          <a:effectLst/>
        </p:spPr>
        <p:txBody>
          <a:bodyPr/>
          <a:lstStyle/>
          <a:p>
            <a:endParaRPr lang="en-US" sz="1800">
              <a:latin typeface="+mn-lt"/>
            </a:endParaRPr>
          </a:p>
        </p:txBody>
      </p:sp>
      <p:sp>
        <p:nvSpPr>
          <p:cNvPr id="9237" name="Line 21"/>
          <p:cNvSpPr>
            <a:spLocks noChangeShapeType="1"/>
          </p:cNvSpPr>
          <p:nvPr/>
        </p:nvSpPr>
        <p:spPr bwMode="auto">
          <a:xfrm flipV="1">
            <a:off x="4025502" y="4791076"/>
            <a:ext cx="1138238" cy="411162"/>
          </a:xfrm>
          <a:prstGeom prst="line">
            <a:avLst/>
          </a:prstGeom>
          <a:noFill/>
          <a:ln w="9525">
            <a:solidFill>
              <a:schemeClr val="tx1"/>
            </a:solidFill>
            <a:round/>
            <a:headEnd/>
            <a:tailEnd/>
          </a:ln>
          <a:effectLst/>
        </p:spPr>
        <p:txBody>
          <a:bodyPr/>
          <a:lstStyle/>
          <a:p>
            <a:endParaRPr lang="en-US" sz="1800">
              <a:latin typeface="+mn-lt"/>
            </a:endParaRPr>
          </a:p>
        </p:txBody>
      </p:sp>
      <p:sp>
        <p:nvSpPr>
          <p:cNvPr id="9238" name="Line 22"/>
          <p:cNvSpPr>
            <a:spLocks noChangeShapeType="1"/>
          </p:cNvSpPr>
          <p:nvPr/>
        </p:nvSpPr>
        <p:spPr bwMode="auto">
          <a:xfrm flipV="1">
            <a:off x="2817962" y="1208443"/>
            <a:ext cx="3471863" cy="1770062"/>
          </a:xfrm>
          <a:prstGeom prst="line">
            <a:avLst/>
          </a:prstGeom>
          <a:noFill/>
          <a:ln w="9525">
            <a:solidFill>
              <a:srgbClr val="9933FF"/>
            </a:solidFill>
            <a:round/>
            <a:headEnd/>
            <a:tailEnd/>
          </a:ln>
          <a:effectLst/>
        </p:spPr>
        <p:txBody>
          <a:bodyPr/>
          <a:lstStyle/>
          <a:p>
            <a:endParaRPr lang="en-US" sz="1800">
              <a:latin typeface="+mn-lt"/>
            </a:endParaRPr>
          </a:p>
        </p:txBody>
      </p:sp>
      <p:sp>
        <p:nvSpPr>
          <p:cNvPr id="9240" name="Line 24"/>
          <p:cNvSpPr>
            <a:spLocks noChangeShapeType="1"/>
          </p:cNvSpPr>
          <p:nvPr/>
        </p:nvSpPr>
        <p:spPr bwMode="auto">
          <a:xfrm>
            <a:off x="3451225" y="1577975"/>
            <a:ext cx="0" cy="661988"/>
          </a:xfrm>
          <a:prstGeom prst="line">
            <a:avLst/>
          </a:prstGeom>
          <a:noFill/>
          <a:ln w="9525">
            <a:solidFill>
              <a:schemeClr val="tx1"/>
            </a:solidFill>
            <a:round/>
            <a:headEnd/>
            <a:tailEnd type="triangle" w="med" len="med"/>
          </a:ln>
          <a:effectLst/>
        </p:spPr>
        <p:txBody>
          <a:bodyPr/>
          <a:lstStyle/>
          <a:p>
            <a:endParaRPr lang="en-US" sz="1800">
              <a:latin typeface="+mn-lt"/>
            </a:endParaRPr>
          </a:p>
        </p:txBody>
      </p:sp>
      <p:sp>
        <p:nvSpPr>
          <p:cNvPr id="9241" name="Line 25"/>
          <p:cNvSpPr>
            <a:spLocks noChangeShapeType="1"/>
          </p:cNvSpPr>
          <p:nvPr/>
        </p:nvSpPr>
        <p:spPr bwMode="auto">
          <a:xfrm>
            <a:off x="5314950" y="2171700"/>
            <a:ext cx="11113" cy="663575"/>
          </a:xfrm>
          <a:prstGeom prst="line">
            <a:avLst/>
          </a:prstGeom>
          <a:noFill/>
          <a:ln w="9525">
            <a:solidFill>
              <a:schemeClr val="tx1"/>
            </a:solidFill>
            <a:round/>
            <a:headEnd/>
            <a:tailEnd type="triangle" w="med" len="med"/>
          </a:ln>
          <a:effectLst/>
        </p:spPr>
        <p:txBody>
          <a:bodyPr/>
          <a:lstStyle/>
          <a:p>
            <a:endParaRPr lang="en-US" sz="1800">
              <a:latin typeface="+mn-lt"/>
            </a:endParaRPr>
          </a:p>
        </p:txBody>
      </p:sp>
      <p:sp>
        <p:nvSpPr>
          <p:cNvPr id="9242" name="Line 26"/>
          <p:cNvSpPr>
            <a:spLocks noChangeShapeType="1"/>
          </p:cNvSpPr>
          <p:nvPr/>
        </p:nvSpPr>
        <p:spPr bwMode="auto">
          <a:xfrm flipH="1">
            <a:off x="4900204" y="3738845"/>
            <a:ext cx="23812" cy="914400"/>
          </a:xfrm>
          <a:prstGeom prst="line">
            <a:avLst/>
          </a:prstGeom>
          <a:noFill/>
          <a:ln w="9525">
            <a:solidFill>
              <a:schemeClr val="tx1"/>
            </a:solidFill>
            <a:round/>
            <a:headEnd/>
            <a:tailEnd type="triangle" w="med" len="med"/>
          </a:ln>
          <a:effectLst/>
        </p:spPr>
        <p:txBody>
          <a:bodyPr/>
          <a:lstStyle/>
          <a:p>
            <a:endParaRPr lang="en-US" sz="1800">
              <a:latin typeface="+mn-lt"/>
            </a:endParaRPr>
          </a:p>
        </p:txBody>
      </p:sp>
      <p:sp>
        <p:nvSpPr>
          <p:cNvPr id="9243" name="AutoShape 27"/>
          <p:cNvSpPr>
            <a:spLocks noChangeArrowheads="1"/>
          </p:cNvSpPr>
          <p:nvPr/>
        </p:nvSpPr>
        <p:spPr bwMode="auto">
          <a:xfrm>
            <a:off x="3987800" y="3490913"/>
            <a:ext cx="355600" cy="425450"/>
          </a:xfrm>
          <a:prstGeom prst="curvedUpArrow">
            <a:avLst>
              <a:gd name="adj1" fmla="val 20000"/>
              <a:gd name="adj2" fmla="val 40000"/>
              <a:gd name="adj3" fmla="val 39881"/>
            </a:avLst>
          </a:prstGeom>
          <a:solidFill>
            <a:schemeClr val="accent1"/>
          </a:solidFill>
          <a:ln w="9525">
            <a:solidFill>
              <a:schemeClr val="tx1"/>
            </a:solidFill>
            <a:miter lim="800000"/>
            <a:headEnd/>
            <a:tailEnd/>
          </a:ln>
          <a:effectLst/>
        </p:spPr>
        <p:txBody>
          <a:bodyPr wrap="none" anchor="ctr"/>
          <a:lstStyle/>
          <a:p>
            <a:endParaRPr lang="en-US" sz="1800">
              <a:latin typeface="+mn-lt"/>
            </a:endParaRPr>
          </a:p>
        </p:txBody>
      </p:sp>
      <p:sp>
        <p:nvSpPr>
          <p:cNvPr id="9244" name="AutoShape 28"/>
          <p:cNvSpPr>
            <a:spLocks noChangeArrowheads="1"/>
          </p:cNvSpPr>
          <p:nvPr/>
        </p:nvSpPr>
        <p:spPr bwMode="auto">
          <a:xfrm>
            <a:off x="4315608" y="4592704"/>
            <a:ext cx="355600" cy="425450"/>
          </a:xfrm>
          <a:prstGeom prst="curvedUpArrow">
            <a:avLst>
              <a:gd name="adj1" fmla="val 20000"/>
              <a:gd name="adj2" fmla="val 40000"/>
              <a:gd name="adj3" fmla="val 39881"/>
            </a:avLst>
          </a:prstGeom>
          <a:solidFill>
            <a:schemeClr val="accent1"/>
          </a:solidFill>
          <a:ln w="9525">
            <a:solidFill>
              <a:schemeClr val="tx1"/>
            </a:solidFill>
            <a:miter lim="800000"/>
            <a:headEnd/>
            <a:tailEnd/>
          </a:ln>
          <a:effectLst/>
        </p:spPr>
        <p:txBody>
          <a:bodyPr wrap="none" anchor="ctr"/>
          <a:lstStyle/>
          <a:p>
            <a:endParaRPr lang="en-US" sz="1800">
              <a:latin typeface="+mn-lt"/>
            </a:endParaRPr>
          </a:p>
        </p:txBody>
      </p:sp>
      <p:sp>
        <p:nvSpPr>
          <p:cNvPr id="9245" name="AutoShape 29"/>
          <p:cNvSpPr>
            <a:spLocks noChangeArrowheads="1"/>
          </p:cNvSpPr>
          <p:nvPr/>
        </p:nvSpPr>
        <p:spPr bwMode="auto">
          <a:xfrm>
            <a:off x="5230813" y="2905125"/>
            <a:ext cx="355600" cy="425450"/>
          </a:xfrm>
          <a:prstGeom prst="curvedUpArrow">
            <a:avLst>
              <a:gd name="adj1" fmla="val 20000"/>
              <a:gd name="adj2" fmla="val 40000"/>
              <a:gd name="adj3" fmla="val 39881"/>
            </a:avLst>
          </a:prstGeom>
          <a:solidFill>
            <a:schemeClr val="accent1"/>
          </a:solidFill>
          <a:ln w="9525">
            <a:solidFill>
              <a:schemeClr val="tx1"/>
            </a:solidFill>
            <a:miter lim="800000"/>
            <a:headEnd/>
            <a:tailEnd/>
          </a:ln>
          <a:effectLst/>
        </p:spPr>
        <p:txBody>
          <a:bodyPr wrap="none" anchor="ctr"/>
          <a:lstStyle/>
          <a:p>
            <a:endParaRPr lang="en-US" sz="1800">
              <a:latin typeface="+mn-lt"/>
            </a:endParaRPr>
          </a:p>
        </p:txBody>
      </p:sp>
      <p:sp>
        <p:nvSpPr>
          <p:cNvPr id="9246" name="AutoShape 30"/>
          <p:cNvSpPr>
            <a:spLocks noChangeArrowheads="1"/>
          </p:cNvSpPr>
          <p:nvPr/>
        </p:nvSpPr>
        <p:spPr bwMode="auto">
          <a:xfrm>
            <a:off x="3428179" y="1926432"/>
            <a:ext cx="355600" cy="425450"/>
          </a:xfrm>
          <a:prstGeom prst="curvedUpArrow">
            <a:avLst>
              <a:gd name="adj1" fmla="val 20000"/>
              <a:gd name="adj2" fmla="val 40000"/>
              <a:gd name="adj3" fmla="val 39881"/>
            </a:avLst>
          </a:prstGeom>
          <a:solidFill>
            <a:schemeClr val="accent1"/>
          </a:solidFill>
          <a:ln w="9525">
            <a:solidFill>
              <a:schemeClr val="tx1"/>
            </a:solidFill>
            <a:miter lim="800000"/>
            <a:headEnd/>
            <a:tailEnd/>
          </a:ln>
          <a:effectLst/>
        </p:spPr>
        <p:txBody>
          <a:bodyPr wrap="none" anchor="ctr"/>
          <a:lstStyle/>
          <a:p>
            <a:endParaRPr lang="en-US" sz="1800">
              <a:latin typeface="+mn-lt"/>
            </a:endParaRPr>
          </a:p>
        </p:txBody>
      </p:sp>
      <p:sp>
        <p:nvSpPr>
          <p:cNvPr id="31" name="Line 9"/>
          <p:cNvSpPr>
            <a:spLocks noChangeShapeType="1"/>
          </p:cNvSpPr>
          <p:nvPr/>
        </p:nvSpPr>
        <p:spPr bwMode="auto">
          <a:xfrm>
            <a:off x="2406649" y="2306704"/>
            <a:ext cx="4114800" cy="0"/>
          </a:xfrm>
          <a:prstGeom prst="line">
            <a:avLst/>
          </a:prstGeom>
          <a:noFill/>
          <a:ln w="9525">
            <a:solidFill>
              <a:schemeClr val="tx1"/>
            </a:solidFill>
            <a:round/>
            <a:headEnd/>
            <a:tailEnd/>
          </a:ln>
          <a:effectLst/>
        </p:spPr>
        <p:txBody>
          <a:bodyPr/>
          <a:lstStyle/>
          <a:p>
            <a:endParaRPr lang="en-US" sz="1800">
              <a:latin typeface="+mn-lt"/>
            </a:endParaRPr>
          </a:p>
        </p:txBody>
      </p:sp>
      <p:sp>
        <p:nvSpPr>
          <p:cNvPr id="32" name="Line 10"/>
          <p:cNvSpPr>
            <a:spLocks noChangeShapeType="1"/>
          </p:cNvSpPr>
          <p:nvPr/>
        </p:nvSpPr>
        <p:spPr bwMode="auto">
          <a:xfrm>
            <a:off x="3089116" y="3454400"/>
            <a:ext cx="2834640" cy="0"/>
          </a:xfrm>
          <a:prstGeom prst="line">
            <a:avLst/>
          </a:prstGeom>
          <a:noFill/>
          <a:ln w="9525">
            <a:solidFill>
              <a:schemeClr val="tx1"/>
            </a:solidFill>
            <a:round/>
            <a:headEnd/>
            <a:tailEnd/>
          </a:ln>
          <a:effectLst/>
        </p:spPr>
        <p:txBody>
          <a:bodyPr/>
          <a:lstStyle/>
          <a:p>
            <a:endParaRPr lang="en-US" sz="1800">
              <a:latin typeface="+mn-lt"/>
            </a:endParaRPr>
          </a:p>
        </p:txBody>
      </p:sp>
      <mc:AlternateContent xmlns:mc="http://schemas.openxmlformats.org/markup-compatibility/2006" xmlns:pslz="http://schemas.microsoft.com/office/powerpoint/2016/slidezoom">
        <mc:Choice Requires="pslz">
          <p:graphicFrame>
            <p:nvGraphicFramePr>
              <p:cNvPr id="3" name="Slide Zoom 2">
                <a:extLst>
                  <a:ext uri="{FF2B5EF4-FFF2-40B4-BE49-F238E27FC236}">
                    <a16:creationId xmlns:a16="http://schemas.microsoft.com/office/drawing/2014/main" id="{BFBFDB97-3595-43E3-A5FB-92B0D3F677BB}"/>
                  </a:ext>
                </a:extLst>
              </p:cNvPr>
              <p:cNvGraphicFramePr>
                <a:graphicFrameLocks noChangeAspect="1"/>
              </p:cNvGraphicFramePr>
              <p:nvPr>
                <p:extLst/>
              </p:nvPr>
            </p:nvGraphicFramePr>
            <p:xfrm>
              <a:off x="966019" y="27653"/>
              <a:ext cx="2286000" cy="1714500"/>
            </p:xfrm>
            <a:graphic>
              <a:graphicData uri="http://schemas.microsoft.com/office/powerpoint/2016/slidezoom">
                <pslz:sldZm>
                  <pslz:sldZmObj sldId="294" cId="828765703">
                    <pslz:zmPr id="{EF8099DC-71B7-4DD0-B668-DC61165477A9}" returnToParent="0" transitionDur="1000">
                      <p166:blipFill xmlns:p166="http://schemas.microsoft.com/office/powerpoint/2016/6/main">
                        <a:blip r:embed="rId3"/>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3" name="Slide Zoom 2">
                <a:hlinkClick r:id="" action="ppaction://noaction"/>
                <a:extLst>
                  <a:ext uri="{FF2B5EF4-FFF2-40B4-BE49-F238E27FC236}">
                    <a16:creationId xmlns:pslz="http://schemas.microsoft.com/office/powerpoint/2016/slidezoom" xmlns="" xmlns:a16="http://schemas.microsoft.com/office/drawing/2014/main" id="{BFBFDB97-3595-43E3-A5FB-92B0D3F677BB}"/>
                  </a:ext>
                </a:extLst>
              </p:cNvPr>
              <p:cNvPicPr>
                <a:picLocks noGrp="1" noRot="1" noChangeAspect="1" noMove="1" noResize="1" noEditPoints="1" noAdjustHandles="1" noChangeArrowheads="1" noChangeShapeType="1"/>
              </p:cNvPicPr>
              <p:nvPr/>
            </p:nvPicPr>
            <p:blipFill>
              <a:blip r:embed="rId4" cstate="print"/>
              <a:stretch>
                <a:fillRect/>
              </a:stretch>
            </p:blipFill>
            <p:spPr>
              <a:xfrm>
                <a:off x="966019" y="27653"/>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359727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43"/>
                                        </p:tgtEl>
                                        <p:attrNameLst>
                                          <p:attrName>style.visibility</p:attrName>
                                        </p:attrNameLst>
                                      </p:cBhvr>
                                      <p:to>
                                        <p:strVal val="visible"/>
                                      </p:to>
                                    </p:set>
                                    <p:anim calcmode="lin" valueType="num">
                                      <p:cBhvr additive="base">
                                        <p:cTn id="7" dur="500" fill="hold"/>
                                        <p:tgtEl>
                                          <p:spTgt spid="9243"/>
                                        </p:tgtEl>
                                        <p:attrNameLst>
                                          <p:attrName>ppt_x</p:attrName>
                                        </p:attrNameLst>
                                      </p:cBhvr>
                                      <p:tavLst>
                                        <p:tav tm="0">
                                          <p:val>
                                            <p:strVal val="0-#ppt_w/2"/>
                                          </p:val>
                                        </p:tav>
                                        <p:tav tm="100000">
                                          <p:val>
                                            <p:strVal val="#ppt_x"/>
                                          </p:val>
                                        </p:tav>
                                      </p:tavLst>
                                    </p:anim>
                                    <p:anim calcmode="lin" valueType="num">
                                      <p:cBhvr additive="base">
                                        <p:cTn id="8" dur="500" fill="hold"/>
                                        <p:tgtEl>
                                          <p:spTgt spid="924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44"/>
                                        </p:tgtEl>
                                        <p:attrNameLst>
                                          <p:attrName>style.visibility</p:attrName>
                                        </p:attrNameLst>
                                      </p:cBhvr>
                                      <p:to>
                                        <p:strVal val="visible"/>
                                      </p:to>
                                    </p:set>
                                    <p:anim calcmode="lin" valueType="num">
                                      <p:cBhvr additive="base">
                                        <p:cTn id="13" dur="500" fill="hold"/>
                                        <p:tgtEl>
                                          <p:spTgt spid="9244"/>
                                        </p:tgtEl>
                                        <p:attrNameLst>
                                          <p:attrName>ppt_x</p:attrName>
                                        </p:attrNameLst>
                                      </p:cBhvr>
                                      <p:tavLst>
                                        <p:tav tm="0">
                                          <p:val>
                                            <p:strVal val="0-#ppt_w/2"/>
                                          </p:val>
                                        </p:tav>
                                        <p:tav tm="100000">
                                          <p:val>
                                            <p:strVal val="#ppt_x"/>
                                          </p:val>
                                        </p:tav>
                                      </p:tavLst>
                                    </p:anim>
                                    <p:anim calcmode="lin" valueType="num">
                                      <p:cBhvr additive="base">
                                        <p:cTn id="14" dur="500" fill="hold"/>
                                        <p:tgtEl>
                                          <p:spTgt spid="924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45"/>
                                        </p:tgtEl>
                                        <p:attrNameLst>
                                          <p:attrName>style.visibility</p:attrName>
                                        </p:attrNameLst>
                                      </p:cBhvr>
                                      <p:to>
                                        <p:strVal val="visible"/>
                                      </p:to>
                                    </p:set>
                                    <p:anim calcmode="lin" valueType="num">
                                      <p:cBhvr additive="base">
                                        <p:cTn id="19" dur="500" fill="hold"/>
                                        <p:tgtEl>
                                          <p:spTgt spid="9245"/>
                                        </p:tgtEl>
                                        <p:attrNameLst>
                                          <p:attrName>ppt_x</p:attrName>
                                        </p:attrNameLst>
                                      </p:cBhvr>
                                      <p:tavLst>
                                        <p:tav tm="0">
                                          <p:val>
                                            <p:strVal val="0-#ppt_w/2"/>
                                          </p:val>
                                        </p:tav>
                                        <p:tav tm="100000">
                                          <p:val>
                                            <p:strVal val="#ppt_x"/>
                                          </p:val>
                                        </p:tav>
                                      </p:tavLst>
                                    </p:anim>
                                    <p:anim calcmode="lin" valueType="num">
                                      <p:cBhvr additive="base">
                                        <p:cTn id="20" dur="500" fill="hold"/>
                                        <p:tgtEl>
                                          <p:spTgt spid="924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46"/>
                                        </p:tgtEl>
                                        <p:attrNameLst>
                                          <p:attrName>style.visibility</p:attrName>
                                        </p:attrNameLst>
                                      </p:cBhvr>
                                      <p:to>
                                        <p:strVal val="visible"/>
                                      </p:to>
                                    </p:set>
                                    <p:anim calcmode="lin" valueType="num">
                                      <p:cBhvr additive="base">
                                        <p:cTn id="25" dur="500" fill="hold"/>
                                        <p:tgtEl>
                                          <p:spTgt spid="9246"/>
                                        </p:tgtEl>
                                        <p:attrNameLst>
                                          <p:attrName>ppt_x</p:attrName>
                                        </p:attrNameLst>
                                      </p:cBhvr>
                                      <p:tavLst>
                                        <p:tav tm="0">
                                          <p:val>
                                            <p:strVal val="0-#ppt_w/2"/>
                                          </p:val>
                                        </p:tav>
                                        <p:tav tm="100000">
                                          <p:val>
                                            <p:strVal val="#ppt_x"/>
                                          </p:val>
                                        </p:tav>
                                      </p:tavLst>
                                    </p:anim>
                                    <p:anim calcmode="lin" valueType="num">
                                      <p:cBhvr additive="base">
                                        <p:cTn id="26" dur="500" fill="hold"/>
                                        <p:tgtEl>
                                          <p:spTgt spid="92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3" grpId="0" animBg="1"/>
      <p:bldP spid="9244" grpId="0" animBg="1"/>
      <p:bldP spid="9245" grpId="0" animBg="1"/>
      <p:bldP spid="924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ChangeArrowheads="1"/>
          </p:cNvSpPr>
          <p:nvPr/>
        </p:nvSpPr>
        <p:spPr bwMode="auto">
          <a:xfrm rot="10800000">
            <a:off x="1771650" y="1265854"/>
            <a:ext cx="5384800" cy="4897437"/>
          </a:xfrm>
          <a:prstGeom prst="triangle">
            <a:avLst>
              <a:gd name="adj" fmla="val 50000"/>
            </a:avLst>
          </a:prstGeom>
          <a:noFill/>
          <a:ln w="38100">
            <a:solidFill>
              <a:schemeClr val="tx1"/>
            </a:solidFill>
            <a:prstDash val="lgDashDotDot"/>
            <a:miter lim="800000"/>
            <a:headEnd/>
            <a:tailEnd/>
          </a:ln>
          <a:effectLst/>
        </p:spPr>
        <p:txBody>
          <a:bodyPr rot="10800000" wrap="none" anchor="ctr"/>
          <a:lstStyle/>
          <a:p>
            <a:pPr algn="ctr">
              <a:spcBef>
                <a:spcPct val="0"/>
              </a:spcBef>
            </a:pPr>
            <a:endParaRPr lang="en-US" sz="1800">
              <a:latin typeface="+mn-lt"/>
            </a:endParaRPr>
          </a:p>
        </p:txBody>
      </p:sp>
      <p:sp>
        <p:nvSpPr>
          <p:cNvPr id="12291" name="Text Box 3"/>
          <p:cNvSpPr txBox="1">
            <a:spLocks noChangeArrowheads="1"/>
          </p:cNvSpPr>
          <p:nvPr/>
        </p:nvSpPr>
        <p:spPr bwMode="auto">
          <a:xfrm>
            <a:off x="6877050" y="1196975"/>
            <a:ext cx="2055813" cy="641350"/>
          </a:xfrm>
          <a:prstGeom prst="rect">
            <a:avLst/>
          </a:prstGeom>
          <a:noFill/>
          <a:ln w="9525">
            <a:noFill/>
            <a:miter lim="800000"/>
            <a:headEnd/>
            <a:tailEnd/>
          </a:ln>
          <a:effectLst/>
        </p:spPr>
        <p:txBody>
          <a:bodyPr>
            <a:spAutoFit/>
          </a:bodyPr>
          <a:lstStyle/>
          <a:p>
            <a:pPr eaLnBrk="0" hangingPunct="0">
              <a:spcBef>
                <a:spcPct val="0"/>
              </a:spcBef>
            </a:pPr>
            <a:r>
              <a:rPr lang="sv-SE" sz="1800" b="1">
                <a:latin typeface="+mn-lt"/>
              </a:rPr>
              <a:t>HEALTHY NORMAL STATE</a:t>
            </a:r>
          </a:p>
        </p:txBody>
      </p:sp>
      <p:sp>
        <p:nvSpPr>
          <p:cNvPr id="12292" name="Text Box 4"/>
          <p:cNvSpPr txBox="1">
            <a:spLocks noChangeArrowheads="1"/>
          </p:cNvSpPr>
          <p:nvPr/>
        </p:nvSpPr>
        <p:spPr bwMode="auto">
          <a:xfrm>
            <a:off x="4932363" y="5229225"/>
            <a:ext cx="2089150" cy="641350"/>
          </a:xfrm>
          <a:prstGeom prst="rect">
            <a:avLst/>
          </a:prstGeom>
          <a:noFill/>
          <a:ln w="9525">
            <a:noFill/>
            <a:miter lim="800000"/>
            <a:headEnd/>
            <a:tailEnd/>
          </a:ln>
          <a:effectLst/>
        </p:spPr>
        <p:txBody>
          <a:bodyPr>
            <a:spAutoFit/>
          </a:bodyPr>
          <a:lstStyle/>
          <a:p>
            <a:pPr eaLnBrk="0" hangingPunct="0">
              <a:spcBef>
                <a:spcPct val="50000"/>
              </a:spcBef>
            </a:pPr>
            <a:r>
              <a:rPr lang="sv-SE" sz="1800" b="1">
                <a:latin typeface="+mn-lt"/>
              </a:rPr>
              <a:t>SEVERELY AFFECTED</a:t>
            </a:r>
          </a:p>
        </p:txBody>
      </p:sp>
      <p:sp>
        <p:nvSpPr>
          <p:cNvPr id="12296" name="Line 8"/>
          <p:cNvSpPr>
            <a:spLocks noChangeShapeType="1"/>
          </p:cNvSpPr>
          <p:nvPr/>
        </p:nvSpPr>
        <p:spPr bwMode="auto">
          <a:xfrm>
            <a:off x="3635375" y="4221163"/>
            <a:ext cx="1657350" cy="0"/>
          </a:xfrm>
          <a:prstGeom prst="line">
            <a:avLst/>
          </a:prstGeom>
          <a:noFill/>
          <a:ln w="9525">
            <a:solidFill>
              <a:schemeClr val="tx1"/>
            </a:solidFill>
            <a:round/>
            <a:headEnd/>
            <a:tailEnd/>
          </a:ln>
          <a:effectLst/>
        </p:spPr>
        <p:txBody>
          <a:bodyPr/>
          <a:lstStyle/>
          <a:p>
            <a:endParaRPr lang="en-US" sz="1800">
              <a:latin typeface="+mn-lt"/>
            </a:endParaRPr>
          </a:p>
        </p:txBody>
      </p:sp>
      <p:sp>
        <p:nvSpPr>
          <p:cNvPr id="12298" name="Line 10"/>
          <p:cNvSpPr>
            <a:spLocks noChangeShapeType="1"/>
          </p:cNvSpPr>
          <p:nvPr/>
        </p:nvSpPr>
        <p:spPr bwMode="auto">
          <a:xfrm flipH="1">
            <a:off x="3059112" y="1279494"/>
            <a:ext cx="1356176" cy="1862169"/>
          </a:xfrm>
          <a:prstGeom prst="line">
            <a:avLst/>
          </a:prstGeom>
          <a:noFill/>
          <a:ln w="9525">
            <a:solidFill>
              <a:schemeClr val="tx1"/>
            </a:solidFill>
            <a:prstDash val="dashDot"/>
            <a:round/>
            <a:headEnd/>
            <a:tailEnd/>
          </a:ln>
          <a:effectLst/>
        </p:spPr>
        <p:txBody>
          <a:bodyPr/>
          <a:lstStyle/>
          <a:p>
            <a:endParaRPr lang="en-US" sz="1800">
              <a:latin typeface="+mn-lt"/>
            </a:endParaRPr>
          </a:p>
        </p:txBody>
      </p:sp>
      <p:sp>
        <p:nvSpPr>
          <p:cNvPr id="12299" name="Line 11"/>
          <p:cNvSpPr>
            <a:spLocks noChangeShapeType="1"/>
          </p:cNvSpPr>
          <p:nvPr/>
        </p:nvSpPr>
        <p:spPr bwMode="auto">
          <a:xfrm>
            <a:off x="3059113" y="1016794"/>
            <a:ext cx="2160587" cy="3455987"/>
          </a:xfrm>
          <a:prstGeom prst="line">
            <a:avLst/>
          </a:prstGeom>
          <a:noFill/>
          <a:ln w="9525">
            <a:solidFill>
              <a:schemeClr val="hlink"/>
            </a:solidFill>
            <a:prstDash val="lgDashDot"/>
            <a:round/>
            <a:headEnd/>
            <a:tailEnd/>
          </a:ln>
          <a:effectLst/>
        </p:spPr>
        <p:txBody>
          <a:bodyPr/>
          <a:lstStyle/>
          <a:p>
            <a:endParaRPr lang="en-US" sz="1800">
              <a:latin typeface="+mn-lt"/>
            </a:endParaRPr>
          </a:p>
        </p:txBody>
      </p:sp>
      <p:sp>
        <p:nvSpPr>
          <p:cNvPr id="12300" name="Line 12"/>
          <p:cNvSpPr>
            <a:spLocks noChangeShapeType="1"/>
          </p:cNvSpPr>
          <p:nvPr/>
        </p:nvSpPr>
        <p:spPr bwMode="auto">
          <a:xfrm flipH="1">
            <a:off x="3569143" y="1264175"/>
            <a:ext cx="2952750" cy="2879725"/>
          </a:xfrm>
          <a:prstGeom prst="line">
            <a:avLst/>
          </a:prstGeom>
          <a:noFill/>
          <a:ln w="28575">
            <a:solidFill>
              <a:srgbClr val="FF3399"/>
            </a:solidFill>
            <a:prstDash val="dash"/>
            <a:round/>
            <a:headEnd/>
            <a:tailEnd/>
          </a:ln>
          <a:effectLst/>
        </p:spPr>
        <p:txBody>
          <a:bodyPr/>
          <a:lstStyle/>
          <a:p>
            <a:endParaRPr lang="en-US" sz="1800">
              <a:latin typeface="+mn-lt"/>
            </a:endParaRPr>
          </a:p>
        </p:txBody>
      </p:sp>
      <p:sp>
        <p:nvSpPr>
          <p:cNvPr id="12301" name="Line 13"/>
          <p:cNvSpPr>
            <a:spLocks noChangeShapeType="1"/>
          </p:cNvSpPr>
          <p:nvPr/>
        </p:nvSpPr>
        <p:spPr bwMode="auto">
          <a:xfrm>
            <a:off x="4394200" y="1220246"/>
            <a:ext cx="1296987" cy="2520950"/>
          </a:xfrm>
          <a:prstGeom prst="line">
            <a:avLst/>
          </a:prstGeom>
          <a:noFill/>
          <a:ln w="9525">
            <a:solidFill>
              <a:schemeClr val="tx1"/>
            </a:solidFill>
            <a:prstDash val="lgDashDotDot"/>
            <a:round/>
            <a:headEnd/>
            <a:tailEnd/>
          </a:ln>
          <a:effectLst/>
        </p:spPr>
        <p:txBody>
          <a:bodyPr/>
          <a:lstStyle/>
          <a:p>
            <a:endParaRPr lang="en-US" sz="1800">
              <a:latin typeface="+mn-lt"/>
            </a:endParaRPr>
          </a:p>
        </p:txBody>
      </p:sp>
      <p:sp>
        <p:nvSpPr>
          <p:cNvPr id="12302" name="Line 14"/>
          <p:cNvSpPr>
            <a:spLocks noChangeShapeType="1"/>
          </p:cNvSpPr>
          <p:nvPr/>
        </p:nvSpPr>
        <p:spPr bwMode="auto">
          <a:xfrm flipH="1">
            <a:off x="2312987" y="1307307"/>
            <a:ext cx="3717925" cy="914400"/>
          </a:xfrm>
          <a:prstGeom prst="line">
            <a:avLst/>
          </a:prstGeom>
          <a:noFill/>
          <a:ln w="9525">
            <a:solidFill>
              <a:schemeClr val="tx1"/>
            </a:solidFill>
            <a:prstDash val="dash"/>
            <a:round/>
            <a:headEnd/>
            <a:tailEnd/>
          </a:ln>
          <a:effectLst/>
        </p:spPr>
        <p:txBody>
          <a:bodyPr/>
          <a:lstStyle/>
          <a:p>
            <a:endParaRPr lang="en-US" sz="1800">
              <a:latin typeface="+mn-lt"/>
            </a:endParaRPr>
          </a:p>
        </p:txBody>
      </p:sp>
      <p:sp>
        <p:nvSpPr>
          <p:cNvPr id="12304" name="Line 16"/>
          <p:cNvSpPr>
            <a:spLocks noChangeShapeType="1"/>
          </p:cNvSpPr>
          <p:nvPr/>
        </p:nvSpPr>
        <p:spPr bwMode="auto">
          <a:xfrm flipH="1">
            <a:off x="5754017" y="1143779"/>
            <a:ext cx="158750" cy="2563812"/>
          </a:xfrm>
          <a:prstGeom prst="line">
            <a:avLst/>
          </a:prstGeom>
          <a:noFill/>
          <a:ln w="9525">
            <a:solidFill>
              <a:schemeClr val="tx1"/>
            </a:solidFill>
            <a:round/>
            <a:headEnd/>
            <a:tailEnd/>
          </a:ln>
          <a:effectLst/>
        </p:spPr>
        <p:txBody>
          <a:bodyPr/>
          <a:lstStyle/>
          <a:p>
            <a:endParaRPr lang="en-US" sz="1800">
              <a:latin typeface="+mn-lt"/>
            </a:endParaRPr>
          </a:p>
        </p:txBody>
      </p:sp>
      <p:sp>
        <p:nvSpPr>
          <p:cNvPr id="12305" name="Line 17"/>
          <p:cNvSpPr>
            <a:spLocks noChangeShapeType="1"/>
          </p:cNvSpPr>
          <p:nvPr/>
        </p:nvSpPr>
        <p:spPr bwMode="auto">
          <a:xfrm>
            <a:off x="4948237" y="1323701"/>
            <a:ext cx="1944687" cy="647700"/>
          </a:xfrm>
          <a:prstGeom prst="line">
            <a:avLst/>
          </a:prstGeom>
          <a:noFill/>
          <a:ln w="9525">
            <a:solidFill>
              <a:schemeClr val="tx1"/>
            </a:solidFill>
            <a:round/>
            <a:headEnd/>
            <a:tailEnd/>
          </a:ln>
          <a:effectLst/>
        </p:spPr>
        <p:txBody>
          <a:bodyPr/>
          <a:lstStyle/>
          <a:p>
            <a:endParaRPr lang="en-US" sz="1800">
              <a:latin typeface="+mn-lt"/>
            </a:endParaRPr>
          </a:p>
        </p:txBody>
      </p:sp>
      <p:sp>
        <p:nvSpPr>
          <p:cNvPr id="12306" name="Line 18"/>
          <p:cNvSpPr>
            <a:spLocks noChangeShapeType="1"/>
          </p:cNvSpPr>
          <p:nvPr/>
        </p:nvSpPr>
        <p:spPr bwMode="auto">
          <a:xfrm flipV="1">
            <a:off x="3059113" y="1502826"/>
            <a:ext cx="3817937" cy="1944687"/>
          </a:xfrm>
          <a:prstGeom prst="line">
            <a:avLst/>
          </a:prstGeom>
          <a:noFill/>
          <a:ln w="12700">
            <a:solidFill>
              <a:srgbClr val="6699FF"/>
            </a:solidFill>
            <a:round/>
            <a:headEnd/>
            <a:tailEnd/>
          </a:ln>
          <a:effectLst/>
        </p:spPr>
        <p:txBody>
          <a:bodyPr/>
          <a:lstStyle/>
          <a:p>
            <a:endParaRPr lang="en-US" sz="1800">
              <a:latin typeface="+mn-lt"/>
            </a:endParaRPr>
          </a:p>
        </p:txBody>
      </p:sp>
      <p:sp>
        <p:nvSpPr>
          <p:cNvPr id="12307" name="Line 19"/>
          <p:cNvSpPr>
            <a:spLocks noChangeShapeType="1"/>
          </p:cNvSpPr>
          <p:nvPr/>
        </p:nvSpPr>
        <p:spPr bwMode="auto">
          <a:xfrm flipV="1">
            <a:off x="3684588" y="3217863"/>
            <a:ext cx="2111375" cy="1074737"/>
          </a:xfrm>
          <a:prstGeom prst="line">
            <a:avLst/>
          </a:prstGeom>
          <a:noFill/>
          <a:ln w="19050">
            <a:solidFill>
              <a:srgbClr val="66FF33"/>
            </a:solidFill>
            <a:prstDash val="lgDash"/>
            <a:round/>
            <a:headEnd/>
            <a:tailEnd/>
          </a:ln>
          <a:effectLst/>
        </p:spPr>
        <p:txBody>
          <a:bodyPr/>
          <a:lstStyle/>
          <a:p>
            <a:endParaRPr lang="en-US" sz="1800">
              <a:latin typeface="+mn-lt"/>
            </a:endParaRPr>
          </a:p>
        </p:txBody>
      </p:sp>
      <p:sp>
        <p:nvSpPr>
          <p:cNvPr id="12308" name="Line 20"/>
          <p:cNvSpPr>
            <a:spLocks noChangeShapeType="1"/>
          </p:cNvSpPr>
          <p:nvPr/>
        </p:nvSpPr>
        <p:spPr bwMode="auto">
          <a:xfrm>
            <a:off x="1908175" y="836613"/>
            <a:ext cx="3168650" cy="3744912"/>
          </a:xfrm>
          <a:prstGeom prst="line">
            <a:avLst/>
          </a:prstGeom>
          <a:noFill/>
          <a:ln w="9525">
            <a:solidFill>
              <a:schemeClr val="tx1"/>
            </a:solidFill>
            <a:prstDash val="lgDash"/>
            <a:round/>
            <a:headEnd/>
            <a:tailEnd/>
          </a:ln>
          <a:effectLst/>
        </p:spPr>
        <p:txBody>
          <a:bodyPr/>
          <a:lstStyle/>
          <a:p>
            <a:endParaRPr lang="en-US" sz="1800">
              <a:latin typeface="+mn-lt"/>
            </a:endParaRPr>
          </a:p>
        </p:txBody>
      </p:sp>
      <p:sp>
        <p:nvSpPr>
          <p:cNvPr id="12309" name="Line 21"/>
          <p:cNvSpPr>
            <a:spLocks noChangeShapeType="1"/>
          </p:cNvSpPr>
          <p:nvPr/>
        </p:nvSpPr>
        <p:spPr bwMode="auto">
          <a:xfrm flipV="1">
            <a:off x="4012245" y="4908419"/>
            <a:ext cx="1138238" cy="411162"/>
          </a:xfrm>
          <a:prstGeom prst="line">
            <a:avLst/>
          </a:prstGeom>
          <a:noFill/>
          <a:ln w="9525">
            <a:solidFill>
              <a:schemeClr val="tx1"/>
            </a:solidFill>
            <a:round/>
            <a:headEnd/>
            <a:tailEnd/>
          </a:ln>
          <a:effectLst/>
        </p:spPr>
        <p:txBody>
          <a:bodyPr/>
          <a:lstStyle/>
          <a:p>
            <a:endParaRPr lang="en-US" sz="1800">
              <a:latin typeface="+mn-lt"/>
            </a:endParaRPr>
          </a:p>
        </p:txBody>
      </p:sp>
      <p:sp>
        <p:nvSpPr>
          <p:cNvPr id="12310" name="Line 22"/>
          <p:cNvSpPr>
            <a:spLocks noChangeShapeType="1"/>
          </p:cNvSpPr>
          <p:nvPr/>
        </p:nvSpPr>
        <p:spPr bwMode="auto">
          <a:xfrm flipV="1">
            <a:off x="2662861" y="1265745"/>
            <a:ext cx="3471863" cy="1770062"/>
          </a:xfrm>
          <a:prstGeom prst="line">
            <a:avLst/>
          </a:prstGeom>
          <a:noFill/>
          <a:ln w="9525" cap="rnd">
            <a:solidFill>
              <a:srgbClr val="9933FF"/>
            </a:solidFill>
            <a:prstDash val="sysDot"/>
            <a:round/>
            <a:headEnd/>
            <a:tailEnd/>
          </a:ln>
          <a:effectLst/>
        </p:spPr>
        <p:txBody>
          <a:bodyPr/>
          <a:lstStyle/>
          <a:p>
            <a:endParaRPr lang="en-US" sz="1800">
              <a:latin typeface="+mn-lt"/>
            </a:endParaRPr>
          </a:p>
        </p:txBody>
      </p:sp>
      <p:sp>
        <p:nvSpPr>
          <p:cNvPr id="12311" name="Line 23"/>
          <p:cNvSpPr>
            <a:spLocks noChangeShapeType="1"/>
          </p:cNvSpPr>
          <p:nvPr/>
        </p:nvSpPr>
        <p:spPr bwMode="auto">
          <a:xfrm>
            <a:off x="3429000" y="1250950"/>
            <a:ext cx="0" cy="661988"/>
          </a:xfrm>
          <a:prstGeom prst="line">
            <a:avLst/>
          </a:prstGeom>
          <a:noFill/>
          <a:ln w="9525">
            <a:solidFill>
              <a:schemeClr val="tx1"/>
            </a:solidFill>
            <a:round/>
            <a:headEnd/>
            <a:tailEnd type="triangle" w="med" len="med"/>
          </a:ln>
          <a:effectLst/>
        </p:spPr>
        <p:txBody>
          <a:bodyPr/>
          <a:lstStyle/>
          <a:p>
            <a:endParaRPr lang="en-US" sz="1800">
              <a:latin typeface="+mn-lt"/>
            </a:endParaRPr>
          </a:p>
        </p:txBody>
      </p:sp>
      <p:sp>
        <p:nvSpPr>
          <p:cNvPr id="12312" name="Line 24"/>
          <p:cNvSpPr>
            <a:spLocks noChangeShapeType="1"/>
          </p:cNvSpPr>
          <p:nvPr/>
        </p:nvSpPr>
        <p:spPr bwMode="auto">
          <a:xfrm>
            <a:off x="5246485" y="1903476"/>
            <a:ext cx="11113" cy="663575"/>
          </a:xfrm>
          <a:prstGeom prst="line">
            <a:avLst/>
          </a:prstGeom>
          <a:noFill/>
          <a:ln w="9525">
            <a:solidFill>
              <a:schemeClr val="tx1"/>
            </a:solidFill>
            <a:round/>
            <a:headEnd/>
            <a:tailEnd type="triangle" w="med" len="med"/>
          </a:ln>
          <a:effectLst/>
        </p:spPr>
        <p:txBody>
          <a:bodyPr/>
          <a:lstStyle/>
          <a:p>
            <a:endParaRPr lang="en-US" sz="1800">
              <a:latin typeface="+mn-lt"/>
            </a:endParaRPr>
          </a:p>
        </p:txBody>
      </p:sp>
      <p:sp>
        <p:nvSpPr>
          <p:cNvPr id="12313" name="Line 25"/>
          <p:cNvSpPr>
            <a:spLocks noChangeShapeType="1"/>
          </p:cNvSpPr>
          <p:nvPr/>
        </p:nvSpPr>
        <p:spPr bwMode="auto">
          <a:xfrm flipH="1">
            <a:off x="4789488" y="3352800"/>
            <a:ext cx="23812" cy="914400"/>
          </a:xfrm>
          <a:prstGeom prst="line">
            <a:avLst/>
          </a:prstGeom>
          <a:noFill/>
          <a:ln w="9525">
            <a:solidFill>
              <a:schemeClr val="tx1"/>
            </a:solidFill>
            <a:round/>
            <a:headEnd/>
            <a:tailEnd type="triangle" w="med" len="med"/>
          </a:ln>
          <a:effectLst/>
        </p:spPr>
        <p:txBody>
          <a:bodyPr/>
          <a:lstStyle/>
          <a:p>
            <a:endParaRPr lang="en-US" sz="1800">
              <a:latin typeface="+mn-lt"/>
            </a:endParaRPr>
          </a:p>
        </p:txBody>
      </p:sp>
      <p:sp>
        <p:nvSpPr>
          <p:cNvPr id="12314" name="Line 26"/>
          <p:cNvSpPr>
            <a:spLocks noChangeShapeType="1"/>
          </p:cNvSpPr>
          <p:nvPr/>
        </p:nvSpPr>
        <p:spPr bwMode="auto">
          <a:xfrm flipH="1">
            <a:off x="5364163" y="2636838"/>
            <a:ext cx="30162" cy="2109787"/>
          </a:xfrm>
          <a:prstGeom prst="line">
            <a:avLst/>
          </a:prstGeom>
          <a:noFill/>
          <a:ln w="9525">
            <a:solidFill>
              <a:schemeClr val="tx1"/>
            </a:solidFill>
            <a:round/>
            <a:headEnd/>
            <a:tailEnd type="triangle" w="med" len="med"/>
          </a:ln>
          <a:effectLst/>
        </p:spPr>
        <p:txBody>
          <a:bodyPr/>
          <a:lstStyle/>
          <a:p>
            <a:endParaRPr lang="en-US" sz="1800">
              <a:latin typeface="+mn-lt"/>
            </a:endParaRPr>
          </a:p>
        </p:txBody>
      </p:sp>
      <p:sp>
        <p:nvSpPr>
          <p:cNvPr id="12315" name="Line 27"/>
          <p:cNvSpPr>
            <a:spLocks noChangeShapeType="1"/>
          </p:cNvSpPr>
          <p:nvPr/>
        </p:nvSpPr>
        <p:spPr bwMode="auto">
          <a:xfrm>
            <a:off x="3492500" y="1484313"/>
            <a:ext cx="30163" cy="2239962"/>
          </a:xfrm>
          <a:prstGeom prst="line">
            <a:avLst/>
          </a:prstGeom>
          <a:noFill/>
          <a:ln w="9525">
            <a:solidFill>
              <a:schemeClr val="tx1"/>
            </a:solidFill>
            <a:round/>
            <a:headEnd/>
            <a:tailEnd type="triangle" w="med" len="med"/>
          </a:ln>
          <a:effectLst/>
        </p:spPr>
        <p:txBody>
          <a:bodyPr/>
          <a:lstStyle/>
          <a:p>
            <a:endParaRPr lang="en-US" sz="1800">
              <a:latin typeface="+mn-lt"/>
            </a:endParaRPr>
          </a:p>
        </p:txBody>
      </p:sp>
      <p:grpSp>
        <p:nvGrpSpPr>
          <p:cNvPr id="2" name="Group 28"/>
          <p:cNvGrpSpPr>
            <a:grpSpLocks/>
          </p:cNvGrpSpPr>
          <p:nvPr/>
        </p:nvGrpSpPr>
        <p:grpSpPr bwMode="auto">
          <a:xfrm>
            <a:off x="4140200" y="1196975"/>
            <a:ext cx="969963" cy="3624263"/>
            <a:chOff x="4464" y="1296"/>
            <a:chExt cx="1039" cy="2544"/>
          </a:xfrm>
        </p:grpSpPr>
        <p:sp>
          <p:nvSpPr>
            <p:cNvPr id="12317" name="Line 29"/>
            <p:cNvSpPr>
              <a:spLocks noChangeShapeType="1"/>
            </p:cNvSpPr>
            <p:nvPr/>
          </p:nvSpPr>
          <p:spPr bwMode="auto">
            <a:xfrm>
              <a:off x="4464" y="1296"/>
              <a:ext cx="0" cy="2544"/>
            </a:xfrm>
            <a:prstGeom prst="line">
              <a:avLst/>
            </a:prstGeom>
            <a:noFill/>
            <a:ln w="76200">
              <a:solidFill>
                <a:srgbClr val="66CCFF"/>
              </a:solidFill>
              <a:prstDash val="dash"/>
              <a:round/>
              <a:headEnd/>
              <a:tailEnd type="triangle" w="lg" len="lg"/>
            </a:ln>
            <a:effectLst/>
          </p:spPr>
          <p:txBody>
            <a:bodyPr/>
            <a:lstStyle/>
            <a:p>
              <a:endParaRPr lang="en-US" sz="1800">
                <a:latin typeface="+mn-lt"/>
              </a:endParaRPr>
            </a:p>
          </p:txBody>
        </p:sp>
        <p:grpSp>
          <p:nvGrpSpPr>
            <p:cNvPr id="3" name="Group 30"/>
            <p:cNvGrpSpPr>
              <a:grpSpLocks/>
            </p:cNvGrpSpPr>
            <p:nvPr/>
          </p:nvGrpSpPr>
          <p:grpSpPr bwMode="auto">
            <a:xfrm rot="-2995103">
              <a:off x="5027" y="1463"/>
              <a:ext cx="375" cy="576"/>
              <a:chOff x="5001" y="1344"/>
              <a:chExt cx="206" cy="432"/>
            </a:xfrm>
          </p:grpSpPr>
          <p:sp>
            <p:nvSpPr>
              <p:cNvPr id="12319" name="Freeform 31"/>
              <p:cNvSpPr>
                <a:spLocks/>
              </p:cNvSpPr>
              <p:nvPr/>
            </p:nvSpPr>
            <p:spPr bwMode="auto">
              <a:xfrm>
                <a:off x="5008" y="1344"/>
                <a:ext cx="99" cy="216"/>
              </a:xfrm>
              <a:custGeom>
                <a:avLst/>
                <a:gdLst/>
                <a:ahLst/>
                <a:cxnLst>
                  <a:cxn ang="0">
                    <a:pos x="553" y="66"/>
                  </a:cxn>
                  <a:cxn ang="0">
                    <a:pos x="493" y="24"/>
                  </a:cxn>
                  <a:cxn ang="0">
                    <a:pos x="362" y="0"/>
                  </a:cxn>
                  <a:cxn ang="0">
                    <a:pos x="233" y="29"/>
                  </a:cxn>
                  <a:cxn ang="0">
                    <a:pos x="129" y="129"/>
                  </a:cxn>
                  <a:cxn ang="0">
                    <a:pos x="61" y="258"/>
                  </a:cxn>
                  <a:cxn ang="0">
                    <a:pos x="27" y="440"/>
                  </a:cxn>
                  <a:cxn ang="0">
                    <a:pos x="0" y="702"/>
                  </a:cxn>
                  <a:cxn ang="0">
                    <a:pos x="8" y="969"/>
                  </a:cxn>
                  <a:cxn ang="0">
                    <a:pos x="35" y="1112"/>
                  </a:cxn>
                  <a:cxn ang="0">
                    <a:pos x="78" y="1226"/>
                  </a:cxn>
                  <a:cxn ang="0">
                    <a:pos x="138" y="1298"/>
                  </a:cxn>
                  <a:cxn ang="0">
                    <a:pos x="246" y="1298"/>
                  </a:cxn>
                  <a:cxn ang="0">
                    <a:pos x="376" y="1261"/>
                  </a:cxn>
                  <a:cxn ang="0">
                    <a:pos x="437" y="1140"/>
                  </a:cxn>
                  <a:cxn ang="0">
                    <a:pos x="427" y="945"/>
                  </a:cxn>
                  <a:cxn ang="0">
                    <a:pos x="389" y="816"/>
                  </a:cxn>
                  <a:cxn ang="0">
                    <a:pos x="345" y="616"/>
                  </a:cxn>
                  <a:cxn ang="0">
                    <a:pos x="320" y="525"/>
                  </a:cxn>
                  <a:cxn ang="0">
                    <a:pos x="337" y="372"/>
                  </a:cxn>
                  <a:cxn ang="0">
                    <a:pos x="398" y="330"/>
                  </a:cxn>
                  <a:cxn ang="0">
                    <a:pos x="462" y="330"/>
                  </a:cxn>
                  <a:cxn ang="0">
                    <a:pos x="570" y="272"/>
                  </a:cxn>
                  <a:cxn ang="0">
                    <a:pos x="592" y="187"/>
                  </a:cxn>
                  <a:cxn ang="0">
                    <a:pos x="570" y="101"/>
                  </a:cxn>
                  <a:cxn ang="0">
                    <a:pos x="553" y="66"/>
                  </a:cxn>
                </a:cxnLst>
                <a:rect l="0" t="0" r="r" b="b"/>
                <a:pathLst>
                  <a:path w="592" h="1298">
                    <a:moveTo>
                      <a:pt x="553" y="66"/>
                    </a:moveTo>
                    <a:lnTo>
                      <a:pt x="493" y="24"/>
                    </a:lnTo>
                    <a:lnTo>
                      <a:pt x="362" y="0"/>
                    </a:lnTo>
                    <a:lnTo>
                      <a:pt x="233" y="29"/>
                    </a:lnTo>
                    <a:lnTo>
                      <a:pt x="129" y="129"/>
                    </a:lnTo>
                    <a:lnTo>
                      <a:pt x="61" y="258"/>
                    </a:lnTo>
                    <a:lnTo>
                      <a:pt x="27" y="440"/>
                    </a:lnTo>
                    <a:lnTo>
                      <a:pt x="0" y="702"/>
                    </a:lnTo>
                    <a:lnTo>
                      <a:pt x="8" y="969"/>
                    </a:lnTo>
                    <a:lnTo>
                      <a:pt x="35" y="1112"/>
                    </a:lnTo>
                    <a:lnTo>
                      <a:pt x="78" y="1226"/>
                    </a:lnTo>
                    <a:lnTo>
                      <a:pt x="138" y="1298"/>
                    </a:lnTo>
                    <a:lnTo>
                      <a:pt x="246" y="1298"/>
                    </a:lnTo>
                    <a:lnTo>
                      <a:pt x="376" y="1261"/>
                    </a:lnTo>
                    <a:lnTo>
                      <a:pt x="437" y="1140"/>
                    </a:lnTo>
                    <a:lnTo>
                      <a:pt x="427" y="945"/>
                    </a:lnTo>
                    <a:lnTo>
                      <a:pt x="389" y="816"/>
                    </a:lnTo>
                    <a:lnTo>
                      <a:pt x="345" y="616"/>
                    </a:lnTo>
                    <a:lnTo>
                      <a:pt x="320" y="525"/>
                    </a:lnTo>
                    <a:lnTo>
                      <a:pt x="337" y="372"/>
                    </a:lnTo>
                    <a:lnTo>
                      <a:pt x="398" y="330"/>
                    </a:lnTo>
                    <a:lnTo>
                      <a:pt x="462" y="330"/>
                    </a:lnTo>
                    <a:lnTo>
                      <a:pt x="570" y="272"/>
                    </a:lnTo>
                    <a:lnTo>
                      <a:pt x="592" y="187"/>
                    </a:lnTo>
                    <a:lnTo>
                      <a:pt x="570" y="101"/>
                    </a:lnTo>
                    <a:lnTo>
                      <a:pt x="553" y="66"/>
                    </a:lnTo>
                    <a:close/>
                  </a:path>
                </a:pathLst>
              </a:custGeom>
              <a:solidFill>
                <a:srgbClr val="000000"/>
              </a:solidFill>
              <a:ln w="9525">
                <a:noFill/>
                <a:round/>
                <a:headEnd/>
                <a:tailEnd/>
              </a:ln>
            </p:spPr>
            <p:txBody>
              <a:bodyPr/>
              <a:lstStyle/>
              <a:p>
                <a:endParaRPr lang="en-US" sz="1800">
                  <a:latin typeface="+mn-lt"/>
                </a:endParaRPr>
              </a:p>
            </p:txBody>
          </p:sp>
          <p:sp>
            <p:nvSpPr>
              <p:cNvPr id="12320" name="Freeform 32"/>
              <p:cNvSpPr>
                <a:spLocks/>
              </p:cNvSpPr>
              <p:nvPr/>
            </p:nvSpPr>
            <p:spPr bwMode="auto">
              <a:xfrm>
                <a:off x="5109" y="1345"/>
                <a:ext cx="98" cy="98"/>
              </a:xfrm>
              <a:custGeom>
                <a:avLst/>
                <a:gdLst/>
                <a:ahLst/>
                <a:cxnLst>
                  <a:cxn ang="0">
                    <a:pos x="4" y="100"/>
                  </a:cxn>
                  <a:cxn ang="0">
                    <a:pos x="86" y="32"/>
                  </a:cxn>
                  <a:cxn ang="0">
                    <a:pos x="196" y="0"/>
                  </a:cxn>
                  <a:cxn ang="0">
                    <a:pos x="361" y="6"/>
                  </a:cxn>
                  <a:cxn ang="0">
                    <a:pos x="511" y="63"/>
                  </a:cxn>
                  <a:cxn ang="0">
                    <a:pos x="580" y="163"/>
                  </a:cxn>
                  <a:cxn ang="0">
                    <a:pos x="590" y="272"/>
                  </a:cxn>
                  <a:cxn ang="0">
                    <a:pos x="548" y="346"/>
                  </a:cxn>
                  <a:cxn ang="0">
                    <a:pos x="466" y="393"/>
                  </a:cxn>
                  <a:cxn ang="0">
                    <a:pos x="342" y="413"/>
                  </a:cxn>
                  <a:cxn ang="0">
                    <a:pos x="274" y="397"/>
                  </a:cxn>
                  <a:cxn ang="0">
                    <a:pos x="155" y="585"/>
                  </a:cxn>
                  <a:cxn ang="0">
                    <a:pos x="127" y="580"/>
                  </a:cxn>
                  <a:cxn ang="0">
                    <a:pos x="223" y="382"/>
                  </a:cxn>
                  <a:cxn ang="0">
                    <a:pos x="137" y="361"/>
                  </a:cxn>
                  <a:cxn ang="0">
                    <a:pos x="82" y="314"/>
                  </a:cxn>
                  <a:cxn ang="0">
                    <a:pos x="32" y="251"/>
                  </a:cxn>
                  <a:cxn ang="0">
                    <a:pos x="0" y="173"/>
                  </a:cxn>
                  <a:cxn ang="0">
                    <a:pos x="4" y="100"/>
                  </a:cxn>
                </a:cxnLst>
                <a:rect l="0" t="0" r="r" b="b"/>
                <a:pathLst>
                  <a:path w="590" h="585">
                    <a:moveTo>
                      <a:pt x="4" y="100"/>
                    </a:moveTo>
                    <a:lnTo>
                      <a:pt x="86" y="32"/>
                    </a:lnTo>
                    <a:lnTo>
                      <a:pt x="196" y="0"/>
                    </a:lnTo>
                    <a:lnTo>
                      <a:pt x="361" y="6"/>
                    </a:lnTo>
                    <a:lnTo>
                      <a:pt x="511" y="63"/>
                    </a:lnTo>
                    <a:lnTo>
                      <a:pt x="580" y="163"/>
                    </a:lnTo>
                    <a:lnTo>
                      <a:pt x="590" y="272"/>
                    </a:lnTo>
                    <a:lnTo>
                      <a:pt x="548" y="346"/>
                    </a:lnTo>
                    <a:lnTo>
                      <a:pt x="466" y="393"/>
                    </a:lnTo>
                    <a:lnTo>
                      <a:pt x="342" y="413"/>
                    </a:lnTo>
                    <a:lnTo>
                      <a:pt x="274" y="397"/>
                    </a:lnTo>
                    <a:lnTo>
                      <a:pt x="155" y="585"/>
                    </a:lnTo>
                    <a:lnTo>
                      <a:pt x="127" y="580"/>
                    </a:lnTo>
                    <a:lnTo>
                      <a:pt x="223" y="382"/>
                    </a:lnTo>
                    <a:lnTo>
                      <a:pt x="137" y="361"/>
                    </a:lnTo>
                    <a:lnTo>
                      <a:pt x="82" y="314"/>
                    </a:lnTo>
                    <a:lnTo>
                      <a:pt x="32" y="251"/>
                    </a:lnTo>
                    <a:lnTo>
                      <a:pt x="0" y="173"/>
                    </a:lnTo>
                    <a:lnTo>
                      <a:pt x="4" y="100"/>
                    </a:lnTo>
                    <a:close/>
                  </a:path>
                </a:pathLst>
              </a:custGeom>
              <a:solidFill>
                <a:srgbClr val="000000"/>
              </a:solidFill>
              <a:ln w="9525">
                <a:noFill/>
                <a:round/>
                <a:headEnd/>
                <a:tailEnd/>
              </a:ln>
            </p:spPr>
            <p:txBody>
              <a:bodyPr/>
              <a:lstStyle/>
              <a:p>
                <a:endParaRPr lang="en-US" sz="1800">
                  <a:latin typeface="+mn-lt"/>
                </a:endParaRPr>
              </a:p>
            </p:txBody>
          </p:sp>
          <p:sp>
            <p:nvSpPr>
              <p:cNvPr id="12321" name="Freeform 33"/>
              <p:cNvSpPr>
                <a:spLocks/>
              </p:cNvSpPr>
              <p:nvPr/>
            </p:nvSpPr>
            <p:spPr bwMode="auto">
              <a:xfrm>
                <a:off x="5079" y="1380"/>
                <a:ext cx="32" cy="226"/>
              </a:xfrm>
              <a:custGeom>
                <a:avLst/>
                <a:gdLst/>
                <a:ahLst/>
                <a:cxnLst>
                  <a:cxn ang="0">
                    <a:pos x="79" y="0"/>
                  </a:cxn>
                  <a:cxn ang="0">
                    <a:pos x="126" y="57"/>
                  </a:cxn>
                  <a:cxn ang="0">
                    <a:pos x="149" y="151"/>
                  </a:cxn>
                  <a:cxn ang="0">
                    <a:pos x="153" y="337"/>
                  </a:cxn>
                  <a:cxn ang="0">
                    <a:pos x="135" y="578"/>
                  </a:cxn>
                  <a:cxn ang="0">
                    <a:pos x="140" y="827"/>
                  </a:cxn>
                  <a:cxn ang="0">
                    <a:pos x="149" y="993"/>
                  </a:cxn>
                  <a:cxn ang="0">
                    <a:pos x="191" y="1150"/>
                  </a:cxn>
                  <a:cxn ang="0">
                    <a:pos x="181" y="1244"/>
                  </a:cxn>
                  <a:cxn ang="0">
                    <a:pos x="97" y="1343"/>
                  </a:cxn>
                  <a:cxn ang="0">
                    <a:pos x="23" y="1353"/>
                  </a:cxn>
                  <a:cxn ang="0">
                    <a:pos x="0" y="1312"/>
                  </a:cxn>
                  <a:cxn ang="0">
                    <a:pos x="28" y="1296"/>
                  </a:cxn>
                  <a:cxn ang="0">
                    <a:pos x="70" y="1296"/>
                  </a:cxn>
                  <a:cxn ang="0">
                    <a:pos x="126" y="1265"/>
                  </a:cxn>
                  <a:cxn ang="0">
                    <a:pos x="140" y="1165"/>
                  </a:cxn>
                  <a:cxn ang="0">
                    <a:pos x="120" y="1103"/>
                  </a:cxn>
                  <a:cxn ang="0">
                    <a:pos x="65" y="1087"/>
                  </a:cxn>
                  <a:cxn ang="0">
                    <a:pos x="65" y="983"/>
                  </a:cxn>
                  <a:cxn ang="0">
                    <a:pos x="97" y="905"/>
                  </a:cxn>
                  <a:cxn ang="0">
                    <a:pos x="93" y="682"/>
                  </a:cxn>
                  <a:cxn ang="0">
                    <a:pos x="93" y="494"/>
                  </a:cxn>
                  <a:cxn ang="0">
                    <a:pos x="93" y="359"/>
                  </a:cxn>
                  <a:cxn ang="0">
                    <a:pos x="70" y="229"/>
                  </a:cxn>
                  <a:cxn ang="0">
                    <a:pos x="28" y="94"/>
                  </a:cxn>
                  <a:cxn ang="0">
                    <a:pos x="51" y="47"/>
                  </a:cxn>
                  <a:cxn ang="0">
                    <a:pos x="79" y="0"/>
                  </a:cxn>
                </a:cxnLst>
                <a:rect l="0" t="0" r="r" b="b"/>
                <a:pathLst>
                  <a:path w="191" h="1353">
                    <a:moveTo>
                      <a:pt x="79" y="0"/>
                    </a:moveTo>
                    <a:lnTo>
                      <a:pt x="126" y="57"/>
                    </a:lnTo>
                    <a:lnTo>
                      <a:pt x="149" y="151"/>
                    </a:lnTo>
                    <a:lnTo>
                      <a:pt x="153" y="337"/>
                    </a:lnTo>
                    <a:lnTo>
                      <a:pt x="135" y="578"/>
                    </a:lnTo>
                    <a:lnTo>
                      <a:pt x="140" y="827"/>
                    </a:lnTo>
                    <a:lnTo>
                      <a:pt x="149" y="993"/>
                    </a:lnTo>
                    <a:lnTo>
                      <a:pt x="191" y="1150"/>
                    </a:lnTo>
                    <a:lnTo>
                      <a:pt x="181" y="1244"/>
                    </a:lnTo>
                    <a:lnTo>
                      <a:pt x="97" y="1343"/>
                    </a:lnTo>
                    <a:lnTo>
                      <a:pt x="23" y="1353"/>
                    </a:lnTo>
                    <a:lnTo>
                      <a:pt x="0" y="1312"/>
                    </a:lnTo>
                    <a:lnTo>
                      <a:pt x="28" y="1296"/>
                    </a:lnTo>
                    <a:lnTo>
                      <a:pt x="70" y="1296"/>
                    </a:lnTo>
                    <a:lnTo>
                      <a:pt x="126" y="1265"/>
                    </a:lnTo>
                    <a:lnTo>
                      <a:pt x="140" y="1165"/>
                    </a:lnTo>
                    <a:lnTo>
                      <a:pt x="120" y="1103"/>
                    </a:lnTo>
                    <a:lnTo>
                      <a:pt x="65" y="1087"/>
                    </a:lnTo>
                    <a:lnTo>
                      <a:pt x="65" y="983"/>
                    </a:lnTo>
                    <a:lnTo>
                      <a:pt x="97" y="905"/>
                    </a:lnTo>
                    <a:lnTo>
                      <a:pt x="93" y="682"/>
                    </a:lnTo>
                    <a:lnTo>
                      <a:pt x="93" y="494"/>
                    </a:lnTo>
                    <a:lnTo>
                      <a:pt x="93" y="359"/>
                    </a:lnTo>
                    <a:lnTo>
                      <a:pt x="70" y="229"/>
                    </a:lnTo>
                    <a:lnTo>
                      <a:pt x="28" y="94"/>
                    </a:lnTo>
                    <a:lnTo>
                      <a:pt x="51" y="47"/>
                    </a:lnTo>
                    <a:lnTo>
                      <a:pt x="79" y="0"/>
                    </a:lnTo>
                    <a:close/>
                  </a:path>
                </a:pathLst>
              </a:custGeom>
              <a:solidFill>
                <a:srgbClr val="000000"/>
              </a:solidFill>
              <a:ln w="9525">
                <a:noFill/>
                <a:round/>
                <a:headEnd/>
                <a:tailEnd/>
              </a:ln>
            </p:spPr>
            <p:txBody>
              <a:bodyPr/>
              <a:lstStyle/>
              <a:p>
                <a:endParaRPr lang="en-US" sz="1800">
                  <a:latin typeface="+mn-lt"/>
                </a:endParaRPr>
              </a:p>
            </p:txBody>
          </p:sp>
          <p:sp>
            <p:nvSpPr>
              <p:cNvPr id="12322" name="Freeform 34"/>
              <p:cNvSpPr>
                <a:spLocks/>
              </p:cNvSpPr>
              <p:nvPr/>
            </p:nvSpPr>
            <p:spPr bwMode="auto">
              <a:xfrm>
                <a:off x="5014" y="1535"/>
                <a:ext cx="77" cy="241"/>
              </a:xfrm>
              <a:custGeom>
                <a:avLst/>
                <a:gdLst/>
                <a:ahLst/>
                <a:cxnLst>
                  <a:cxn ang="0">
                    <a:pos x="128" y="0"/>
                  </a:cxn>
                  <a:cxn ang="0">
                    <a:pos x="206" y="0"/>
                  </a:cxn>
                  <a:cxn ang="0">
                    <a:pos x="260" y="32"/>
                  </a:cxn>
                  <a:cxn ang="0">
                    <a:pos x="279" y="147"/>
                  </a:cxn>
                  <a:cxn ang="0">
                    <a:pos x="279" y="335"/>
                  </a:cxn>
                  <a:cxn ang="0">
                    <a:pos x="251" y="538"/>
                  </a:cxn>
                  <a:cxn ang="0">
                    <a:pos x="196" y="632"/>
                  </a:cxn>
                  <a:cxn ang="0">
                    <a:pos x="142" y="836"/>
                  </a:cxn>
                  <a:cxn ang="0">
                    <a:pos x="100" y="1009"/>
                  </a:cxn>
                  <a:cxn ang="0">
                    <a:pos x="100" y="1176"/>
                  </a:cxn>
                  <a:cxn ang="0">
                    <a:pos x="100" y="1286"/>
                  </a:cxn>
                  <a:cxn ang="0">
                    <a:pos x="251" y="1270"/>
                  </a:cxn>
                  <a:cxn ang="0">
                    <a:pos x="388" y="1291"/>
                  </a:cxn>
                  <a:cxn ang="0">
                    <a:pos x="458" y="1338"/>
                  </a:cxn>
                  <a:cxn ang="0">
                    <a:pos x="425" y="1427"/>
                  </a:cxn>
                  <a:cxn ang="0">
                    <a:pos x="384" y="1442"/>
                  </a:cxn>
                  <a:cxn ang="0">
                    <a:pos x="343" y="1395"/>
                  </a:cxn>
                  <a:cxn ang="0">
                    <a:pos x="265" y="1348"/>
                  </a:cxn>
                  <a:cxn ang="0">
                    <a:pos x="151" y="1348"/>
                  </a:cxn>
                  <a:cxn ang="0">
                    <a:pos x="46" y="1354"/>
                  </a:cxn>
                  <a:cxn ang="0">
                    <a:pos x="0" y="1348"/>
                  </a:cxn>
                  <a:cxn ang="0">
                    <a:pos x="0" y="1307"/>
                  </a:cxn>
                  <a:cxn ang="0">
                    <a:pos x="18" y="1276"/>
                  </a:cxn>
                  <a:cxn ang="0">
                    <a:pos x="46" y="1144"/>
                  </a:cxn>
                  <a:cxn ang="0">
                    <a:pos x="46" y="946"/>
                  </a:cxn>
                  <a:cxn ang="0">
                    <a:pos x="82" y="758"/>
                  </a:cxn>
                  <a:cxn ang="0">
                    <a:pos x="114" y="632"/>
                  </a:cxn>
                  <a:cxn ang="0">
                    <a:pos x="192" y="487"/>
                  </a:cxn>
                  <a:cxn ang="0">
                    <a:pos x="192" y="299"/>
                  </a:cxn>
                  <a:cxn ang="0">
                    <a:pos x="151" y="157"/>
                  </a:cxn>
                  <a:cxn ang="0">
                    <a:pos x="110" y="63"/>
                  </a:cxn>
                  <a:cxn ang="0">
                    <a:pos x="128" y="0"/>
                  </a:cxn>
                </a:cxnLst>
                <a:rect l="0" t="0" r="r" b="b"/>
                <a:pathLst>
                  <a:path w="458" h="1442">
                    <a:moveTo>
                      <a:pt x="128" y="0"/>
                    </a:moveTo>
                    <a:lnTo>
                      <a:pt x="206" y="0"/>
                    </a:lnTo>
                    <a:lnTo>
                      <a:pt x="260" y="32"/>
                    </a:lnTo>
                    <a:lnTo>
                      <a:pt x="279" y="147"/>
                    </a:lnTo>
                    <a:lnTo>
                      <a:pt x="279" y="335"/>
                    </a:lnTo>
                    <a:lnTo>
                      <a:pt x="251" y="538"/>
                    </a:lnTo>
                    <a:lnTo>
                      <a:pt x="196" y="632"/>
                    </a:lnTo>
                    <a:lnTo>
                      <a:pt x="142" y="836"/>
                    </a:lnTo>
                    <a:lnTo>
                      <a:pt x="100" y="1009"/>
                    </a:lnTo>
                    <a:lnTo>
                      <a:pt x="100" y="1176"/>
                    </a:lnTo>
                    <a:lnTo>
                      <a:pt x="100" y="1286"/>
                    </a:lnTo>
                    <a:lnTo>
                      <a:pt x="251" y="1270"/>
                    </a:lnTo>
                    <a:lnTo>
                      <a:pt x="388" y="1291"/>
                    </a:lnTo>
                    <a:lnTo>
                      <a:pt x="458" y="1338"/>
                    </a:lnTo>
                    <a:lnTo>
                      <a:pt x="425" y="1427"/>
                    </a:lnTo>
                    <a:lnTo>
                      <a:pt x="384" y="1442"/>
                    </a:lnTo>
                    <a:lnTo>
                      <a:pt x="343" y="1395"/>
                    </a:lnTo>
                    <a:lnTo>
                      <a:pt x="265" y="1348"/>
                    </a:lnTo>
                    <a:lnTo>
                      <a:pt x="151" y="1348"/>
                    </a:lnTo>
                    <a:lnTo>
                      <a:pt x="46" y="1354"/>
                    </a:lnTo>
                    <a:lnTo>
                      <a:pt x="0" y="1348"/>
                    </a:lnTo>
                    <a:lnTo>
                      <a:pt x="0" y="1307"/>
                    </a:lnTo>
                    <a:lnTo>
                      <a:pt x="18" y="1276"/>
                    </a:lnTo>
                    <a:lnTo>
                      <a:pt x="46" y="1144"/>
                    </a:lnTo>
                    <a:lnTo>
                      <a:pt x="46" y="946"/>
                    </a:lnTo>
                    <a:lnTo>
                      <a:pt x="82" y="758"/>
                    </a:lnTo>
                    <a:lnTo>
                      <a:pt x="114" y="632"/>
                    </a:lnTo>
                    <a:lnTo>
                      <a:pt x="192" y="487"/>
                    </a:lnTo>
                    <a:lnTo>
                      <a:pt x="192" y="299"/>
                    </a:lnTo>
                    <a:lnTo>
                      <a:pt x="151" y="157"/>
                    </a:lnTo>
                    <a:lnTo>
                      <a:pt x="110" y="63"/>
                    </a:lnTo>
                    <a:lnTo>
                      <a:pt x="128" y="0"/>
                    </a:lnTo>
                    <a:close/>
                  </a:path>
                </a:pathLst>
              </a:custGeom>
              <a:solidFill>
                <a:srgbClr val="000000"/>
              </a:solidFill>
              <a:ln w="9525">
                <a:noFill/>
                <a:round/>
                <a:headEnd/>
                <a:tailEnd/>
              </a:ln>
            </p:spPr>
            <p:txBody>
              <a:bodyPr/>
              <a:lstStyle/>
              <a:p>
                <a:endParaRPr lang="en-US" sz="1800">
                  <a:latin typeface="+mn-lt"/>
                </a:endParaRPr>
              </a:p>
            </p:txBody>
          </p:sp>
          <p:sp>
            <p:nvSpPr>
              <p:cNvPr id="12323" name="Freeform 35"/>
              <p:cNvSpPr>
                <a:spLocks/>
              </p:cNvSpPr>
              <p:nvPr/>
            </p:nvSpPr>
            <p:spPr bwMode="auto">
              <a:xfrm>
                <a:off x="5001" y="1514"/>
                <a:ext cx="76" cy="240"/>
              </a:xfrm>
              <a:custGeom>
                <a:avLst/>
                <a:gdLst/>
                <a:ahLst/>
                <a:cxnLst>
                  <a:cxn ang="0">
                    <a:pos x="128" y="0"/>
                  </a:cxn>
                  <a:cxn ang="0">
                    <a:pos x="206" y="0"/>
                  </a:cxn>
                  <a:cxn ang="0">
                    <a:pos x="260" y="32"/>
                  </a:cxn>
                  <a:cxn ang="0">
                    <a:pos x="279" y="147"/>
                  </a:cxn>
                  <a:cxn ang="0">
                    <a:pos x="279" y="335"/>
                  </a:cxn>
                  <a:cxn ang="0">
                    <a:pos x="251" y="538"/>
                  </a:cxn>
                  <a:cxn ang="0">
                    <a:pos x="196" y="632"/>
                  </a:cxn>
                  <a:cxn ang="0">
                    <a:pos x="142" y="835"/>
                  </a:cxn>
                  <a:cxn ang="0">
                    <a:pos x="101" y="1007"/>
                  </a:cxn>
                  <a:cxn ang="0">
                    <a:pos x="101" y="1174"/>
                  </a:cxn>
                  <a:cxn ang="0">
                    <a:pos x="101" y="1284"/>
                  </a:cxn>
                  <a:cxn ang="0">
                    <a:pos x="251" y="1268"/>
                  </a:cxn>
                  <a:cxn ang="0">
                    <a:pos x="388" y="1288"/>
                  </a:cxn>
                  <a:cxn ang="0">
                    <a:pos x="458" y="1335"/>
                  </a:cxn>
                  <a:cxn ang="0">
                    <a:pos x="425" y="1425"/>
                  </a:cxn>
                  <a:cxn ang="0">
                    <a:pos x="384" y="1439"/>
                  </a:cxn>
                  <a:cxn ang="0">
                    <a:pos x="343" y="1394"/>
                  </a:cxn>
                  <a:cxn ang="0">
                    <a:pos x="265" y="1347"/>
                  </a:cxn>
                  <a:cxn ang="0">
                    <a:pos x="151" y="1347"/>
                  </a:cxn>
                  <a:cxn ang="0">
                    <a:pos x="46" y="1351"/>
                  </a:cxn>
                  <a:cxn ang="0">
                    <a:pos x="0" y="1347"/>
                  </a:cxn>
                  <a:cxn ang="0">
                    <a:pos x="0" y="1304"/>
                  </a:cxn>
                  <a:cxn ang="0">
                    <a:pos x="18" y="1273"/>
                  </a:cxn>
                  <a:cxn ang="0">
                    <a:pos x="46" y="1143"/>
                  </a:cxn>
                  <a:cxn ang="0">
                    <a:pos x="46" y="945"/>
                  </a:cxn>
                  <a:cxn ang="0">
                    <a:pos x="82" y="757"/>
                  </a:cxn>
                  <a:cxn ang="0">
                    <a:pos x="114" y="632"/>
                  </a:cxn>
                  <a:cxn ang="0">
                    <a:pos x="192" y="486"/>
                  </a:cxn>
                  <a:cxn ang="0">
                    <a:pos x="192" y="298"/>
                  </a:cxn>
                  <a:cxn ang="0">
                    <a:pos x="151" y="157"/>
                  </a:cxn>
                  <a:cxn ang="0">
                    <a:pos x="110" y="63"/>
                  </a:cxn>
                  <a:cxn ang="0">
                    <a:pos x="128" y="0"/>
                  </a:cxn>
                </a:cxnLst>
                <a:rect l="0" t="0" r="r" b="b"/>
                <a:pathLst>
                  <a:path w="458" h="1439">
                    <a:moveTo>
                      <a:pt x="128" y="0"/>
                    </a:moveTo>
                    <a:lnTo>
                      <a:pt x="206" y="0"/>
                    </a:lnTo>
                    <a:lnTo>
                      <a:pt x="260" y="32"/>
                    </a:lnTo>
                    <a:lnTo>
                      <a:pt x="279" y="147"/>
                    </a:lnTo>
                    <a:lnTo>
                      <a:pt x="279" y="335"/>
                    </a:lnTo>
                    <a:lnTo>
                      <a:pt x="251" y="538"/>
                    </a:lnTo>
                    <a:lnTo>
                      <a:pt x="196" y="632"/>
                    </a:lnTo>
                    <a:lnTo>
                      <a:pt x="142" y="835"/>
                    </a:lnTo>
                    <a:lnTo>
                      <a:pt x="101" y="1007"/>
                    </a:lnTo>
                    <a:lnTo>
                      <a:pt x="101" y="1174"/>
                    </a:lnTo>
                    <a:lnTo>
                      <a:pt x="101" y="1284"/>
                    </a:lnTo>
                    <a:lnTo>
                      <a:pt x="251" y="1268"/>
                    </a:lnTo>
                    <a:lnTo>
                      <a:pt x="388" y="1288"/>
                    </a:lnTo>
                    <a:lnTo>
                      <a:pt x="458" y="1335"/>
                    </a:lnTo>
                    <a:lnTo>
                      <a:pt x="425" y="1425"/>
                    </a:lnTo>
                    <a:lnTo>
                      <a:pt x="384" y="1439"/>
                    </a:lnTo>
                    <a:lnTo>
                      <a:pt x="343" y="1394"/>
                    </a:lnTo>
                    <a:lnTo>
                      <a:pt x="265" y="1347"/>
                    </a:lnTo>
                    <a:lnTo>
                      <a:pt x="151" y="1347"/>
                    </a:lnTo>
                    <a:lnTo>
                      <a:pt x="46" y="1351"/>
                    </a:lnTo>
                    <a:lnTo>
                      <a:pt x="0" y="1347"/>
                    </a:lnTo>
                    <a:lnTo>
                      <a:pt x="0" y="1304"/>
                    </a:lnTo>
                    <a:lnTo>
                      <a:pt x="18" y="1273"/>
                    </a:lnTo>
                    <a:lnTo>
                      <a:pt x="46" y="1143"/>
                    </a:lnTo>
                    <a:lnTo>
                      <a:pt x="46" y="945"/>
                    </a:lnTo>
                    <a:lnTo>
                      <a:pt x="82" y="757"/>
                    </a:lnTo>
                    <a:lnTo>
                      <a:pt x="114" y="632"/>
                    </a:lnTo>
                    <a:lnTo>
                      <a:pt x="192" y="486"/>
                    </a:lnTo>
                    <a:lnTo>
                      <a:pt x="192" y="298"/>
                    </a:lnTo>
                    <a:lnTo>
                      <a:pt x="151" y="157"/>
                    </a:lnTo>
                    <a:lnTo>
                      <a:pt x="110" y="63"/>
                    </a:lnTo>
                    <a:lnTo>
                      <a:pt x="128" y="0"/>
                    </a:lnTo>
                    <a:close/>
                  </a:path>
                </a:pathLst>
              </a:custGeom>
              <a:solidFill>
                <a:srgbClr val="000000"/>
              </a:solidFill>
              <a:ln w="9525">
                <a:noFill/>
                <a:round/>
                <a:headEnd/>
                <a:tailEnd/>
              </a:ln>
            </p:spPr>
            <p:txBody>
              <a:bodyPr/>
              <a:lstStyle/>
              <a:p>
                <a:endParaRPr lang="en-US" sz="1800">
                  <a:latin typeface="+mn-lt"/>
                </a:endParaRPr>
              </a:p>
            </p:txBody>
          </p:sp>
          <p:sp>
            <p:nvSpPr>
              <p:cNvPr id="12324" name="Freeform 36"/>
              <p:cNvSpPr>
                <a:spLocks/>
              </p:cNvSpPr>
              <p:nvPr/>
            </p:nvSpPr>
            <p:spPr bwMode="auto">
              <a:xfrm>
                <a:off x="5066" y="1363"/>
                <a:ext cx="31" cy="226"/>
              </a:xfrm>
              <a:custGeom>
                <a:avLst/>
                <a:gdLst/>
                <a:ahLst/>
                <a:cxnLst>
                  <a:cxn ang="0">
                    <a:pos x="78" y="0"/>
                  </a:cxn>
                  <a:cxn ang="0">
                    <a:pos x="124" y="58"/>
                  </a:cxn>
                  <a:cxn ang="0">
                    <a:pos x="146" y="151"/>
                  </a:cxn>
                  <a:cxn ang="0">
                    <a:pos x="151" y="339"/>
                  </a:cxn>
                  <a:cxn ang="0">
                    <a:pos x="133" y="579"/>
                  </a:cxn>
                  <a:cxn ang="0">
                    <a:pos x="137" y="829"/>
                  </a:cxn>
                  <a:cxn ang="0">
                    <a:pos x="146" y="996"/>
                  </a:cxn>
                  <a:cxn ang="0">
                    <a:pos x="186" y="1152"/>
                  </a:cxn>
                  <a:cxn ang="0">
                    <a:pos x="178" y="1246"/>
                  </a:cxn>
                  <a:cxn ang="0">
                    <a:pos x="96" y="1346"/>
                  </a:cxn>
                  <a:cxn ang="0">
                    <a:pos x="23" y="1356"/>
                  </a:cxn>
                  <a:cxn ang="0">
                    <a:pos x="0" y="1315"/>
                  </a:cxn>
                  <a:cxn ang="0">
                    <a:pos x="28" y="1299"/>
                  </a:cxn>
                  <a:cxn ang="0">
                    <a:pos x="69" y="1299"/>
                  </a:cxn>
                  <a:cxn ang="0">
                    <a:pos x="124" y="1268"/>
                  </a:cxn>
                  <a:cxn ang="0">
                    <a:pos x="137" y="1168"/>
                  </a:cxn>
                  <a:cxn ang="0">
                    <a:pos x="119" y="1105"/>
                  </a:cxn>
                  <a:cxn ang="0">
                    <a:pos x="64" y="1090"/>
                  </a:cxn>
                  <a:cxn ang="0">
                    <a:pos x="64" y="986"/>
                  </a:cxn>
                  <a:cxn ang="0">
                    <a:pos x="96" y="907"/>
                  </a:cxn>
                  <a:cxn ang="0">
                    <a:pos x="92" y="684"/>
                  </a:cxn>
                  <a:cxn ang="0">
                    <a:pos x="92" y="496"/>
                  </a:cxn>
                  <a:cxn ang="0">
                    <a:pos x="92" y="360"/>
                  </a:cxn>
                  <a:cxn ang="0">
                    <a:pos x="69" y="229"/>
                  </a:cxn>
                  <a:cxn ang="0">
                    <a:pos x="28" y="94"/>
                  </a:cxn>
                  <a:cxn ang="0">
                    <a:pos x="51" y="47"/>
                  </a:cxn>
                  <a:cxn ang="0">
                    <a:pos x="78" y="0"/>
                  </a:cxn>
                </a:cxnLst>
                <a:rect l="0" t="0" r="r" b="b"/>
                <a:pathLst>
                  <a:path w="186" h="1356">
                    <a:moveTo>
                      <a:pt x="78" y="0"/>
                    </a:moveTo>
                    <a:lnTo>
                      <a:pt x="124" y="58"/>
                    </a:lnTo>
                    <a:lnTo>
                      <a:pt x="146" y="151"/>
                    </a:lnTo>
                    <a:lnTo>
                      <a:pt x="151" y="339"/>
                    </a:lnTo>
                    <a:lnTo>
                      <a:pt x="133" y="579"/>
                    </a:lnTo>
                    <a:lnTo>
                      <a:pt x="137" y="829"/>
                    </a:lnTo>
                    <a:lnTo>
                      <a:pt x="146" y="996"/>
                    </a:lnTo>
                    <a:lnTo>
                      <a:pt x="186" y="1152"/>
                    </a:lnTo>
                    <a:lnTo>
                      <a:pt x="178" y="1246"/>
                    </a:lnTo>
                    <a:lnTo>
                      <a:pt x="96" y="1346"/>
                    </a:lnTo>
                    <a:lnTo>
                      <a:pt x="23" y="1356"/>
                    </a:lnTo>
                    <a:lnTo>
                      <a:pt x="0" y="1315"/>
                    </a:lnTo>
                    <a:lnTo>
                      <a:pt x="28" y="1299"/>
                    </a:lnTo>
                    <a:lnTo>
                      <a:pt x="69" y="1299"/>
                    </a:lnTo>
                    <a:lnTo>
                      <a:pt x="124" y="1268"/>
                    </a:lnTo>
                    <a:lnTo>
                      <a:pt x="137" y="1168"/>
                    </a:lnTo>
                    <a:lnTo>
                      <a:pt x="119" y="1105"/>
                    </a:lnTo>
                    <a:lnTo>
                      <a:pt x="64" y="1090"/>
                    </a:lnTo>
                    <a:lnTo>
                      <a:pt x="64" y="986"/>
                    </a:lnTo>
                    <a:lnTo>
                      <a:pt x="96" y="907"/>
                    </a:lnTo>
                    <a:lnTo>
                      <a:pt x="92" y="684"/>
                    </a:lnTo>
                    <a:lnTo>
                      <a:pt x="92" y="496"/>
                    </a:lnTo>
                    <a:lnTo>
                      <a:pt x="92" y="360"/>
                    </a:lnTo>
                    <a:lnTo>
                      <a:pt x="69" y="229"/>
                    </a:lnTo>
                    <a:lnTo>
                      <a:pt x="28" y="94"/>
                    </a:lnTo>
                    <a:lnTo>
                      <a:pt x="51" y="47"/>
                    </a:lnTo>
                    <a:lnTo>
                      <a:pt x="78" y="0"/>
                    </a:lnTo>
                    <a:close/>
                  </a:path>
                </a:pathLst>
              </a:custGeom>
              <a:solidFill>
                <a:srgbClr val="000000"/>
              </a:solidFill>
              <a:ln w="9525">
                <a:noFill/>
                <a:round/>
                <a:headEnd/>
                <a:tailEnd/>
              </a:ln>
            </p:spPr>
            <p:txBody>
              <a:bodyPr/>
              <a:lstStyle/>
              <a:p>
                <a:endParaRPr lang="en-US" sz="1800">
                  <a:latin typeface="+mn-lt"/>
                </a:endParaRPr>
              </a:p>
            </p:txBody>
          </p:sp>
        </p:grpSp>
        <p:grpSp>
          <p:nvGrpSpPr>
            <p:cNvPr id="4" name="Group 37"/>
            <p:cNvGrpSpPr>
              <a:grpSpLocks/>
            </p:cNvGrpSpPr>
            <p:nvPr/>
          </p:nvGrpSpPr>
          <p:grpSpPr bwMode="auto">
            <a:xfrm rot="11075974">
              <a:off x="5107" y="2835"/>
              <a:ext cx="279" cy="689"/>
              <a:chOff x="5001" y="1344"/>
              <a:chExt cx="206" cy="432"/>
            </a:xfrm>
          </p:grpSpPr>
          <p:sp>
            <p:nvSpPr>
              <p:cNvPr id="12326" name="Freeform 38"/>
              <p:cNvSpPr>
                <a:spLocks/>
              </p:cNvSpPr>
              <p:nvPr/>
            </p:nvSpPr>
            <p:spPr bwMode="auto">
              <a:xfrm>
                <a:off x="5008" y="1344"/>
                <a:ext cx="99" cy="216"/>
              </a:xfrm>
              <a:custGeom>
                <a:avLst/>
                <a:gdLst/>
                <a:ahLst/>
                <a:cxnLst>
                  <a:cxn ang="0">
                    <a:pos x="553" y="66"/>
                  </a:cxn>
                  <a:cxn ang="0">
                    <a:pos x="493" y="24"/>
                  </a:cxn>
                  <a:cxn ang="0">
                    <a:pos x="362" y="0"/>
                  </a:cxn>
                  <a:cxn ang="0">
                    <a:pos x="233" y="29"/>
                  </a:cxn>
                  <a:cxn ang="0">
                    <a:pos x="129" y="129"/>
                  </a:cxn>
                  <a:cxn ang="0">
                    <a:pos x="61" y="258"/>
                  </a:cxn>
                  <a:cxn ang="0">
                    <a:pos x="27" y="440"/>
                  </a:cxn>
                  <a:cxn ang="0">
                    <a:pos x="0" y="702"/>
                  </a:cxn>
                  <a:cxn ang="0">
                    <a:pos x="8" y="969"/>
                  </a:cxn>
                  <a:cxn ang="0">
                    <a:pos x="35" y="1112"/>
                  </a:cxn>
                  <a:cxn ang="0">
                    <a:pos x="78" y="1226"/>
                  </a:cxn>
                  <a:cxn ang="0">
                    <a:pos x="138" y="1298"/>
                  </a:cxn>
                  <a:cxn ang="0">
                    <a:pos x="246" y="1298"/>
                  </a:cxn>
                  <a:cxn ang="0">
                    <a:pos x="376" y="1261"/>
                  </a:cxn>
                  <a:cxn ang="0">
                    <a:pos x="437" y="1140"/>
                  </a:cxn>
                  <a:cxn ang="0">
                    <a:pos x="427" y="945"/>
                  </a:cxn>
                  <a:cxn ang="0">
                    <a:pos x="389" y="816"/>
                  </a:cxn>
                  <a:cxn ang="0">
                    <a:pos x="345" y="616"/>
                  </a:cxn>
                  <a:cxn ang="0">
                    <a:pos x="320" y="525"/>
                  </a:cxn>
                  <a:cxn ang="0">
                    <a:pos x="337" y="372"/>
                  </a:cxn>
                  <a:cxn ang="0">
                    <a:pos x="398" y="330"/>
                  </a:cxn>
                  <a:cxn ang="0">
                    <a:pos x="462" y="330"/>
                  </a:cxn>
                  <a:cxn ang="0">
                    <a:pos x="570" y="272"/>
                  </a:cxn>
                  <a:cxn ang="0">
                    <a:pos x="592" y="187"/>
                  </a:cxn>
                  <a:cxn ang="0">
                    <a:pos x="570" y="101"/>
                  </a:cxn>
                  <a:cxn ang="0">
                    <a:pos x="553" y="66"/>
                  </a:cxn>
                </a:cxnLst>
                <a:rect l="0" t="0" r="r" b="b"/>
                <a:pathLst>
                  <a:path w="592" h="1298">
                    <a:moveTo>
                      <a:pt x="553" y="66"/>
                    </a:moveTo>
                    <a:lnTo>
                      <a:pt x="493" y="24"/>
                    </a:lnTo>
                    <a:lnTo>
                      <a:pt x="362" y="0"/>
                    </a:lnTo>
                    <a:lnTo>
                      <a:pt x="233" y="29"/>
                    </a:lnTo>
                    <a:lnTo>
                      <a:pt x="129" y="129"/>
                    </a:lnTo>
                    <a:lnTo>
                      <a:pt x="61" y="258"/>
                    </a:lnTo>
                    <a:lnTo>
                      <a:pt x="27" y="440"/>
                    </a:lnTo>
                    <a:lnTo>
                      <a:pt x="0" y="702"/>
                    </a:lnTo>
                    <a:lnTo>
                      <a:pt x="8" y="969"/>
                    </a:lnTo>
                    <a:lnTo>
                      <a:pt x="35" y="1112"/>
                    </a:lnTo>
                    <a:lnTo>
                      <a:pt x="78" y="1226"/>
                    </a:lnTo>
                    <a:lnTo>
                      <a:pt x="138" y="1298"/>
                    </a:lnTo>
                    <a:lnTo>
                      <a:pt x="246" y="1298"/>
                    </a:lnTo>
                    <a:lnTo>
                      <a:pt x="376" y="1261"/>
                    </a:lnTo>
                    <a:lnTo>
                      <a:pt x="437" y="1140"/>
                    </a:lnTo>
                    <a:lnTo>
                      <a:pt x="427" y="945"/>
                    </a:lnTo>
                    <a:lnTo>
                      <a:pt x="389" y="816"/>
                    </a:lnTo>
                    <a:lnTo>
                      <a:pt x="345" y="616"/>
                    </a:lnTo>
                    <a:lnTo>
                      <a:pt x="320" y="525"/>
                    </a:lnTo>
                    <a:lnTo>
                      <a:pt x="337" y="372"/>
                    </a:lnTo>
                    <a:lnTo>
                      <a:pt x="398" y="330"/>
                    </a:lnTo>
                    <a:lnTo>
                      <a:pt x="462" y="330"/>
                    </a:lnTo>
                    <a:lnTo>
                      <a:pt x="570" y="272"/>
                    </a:lnTo>
                    <a:lnTo>
                      <a:pt x="592" y="187"/>
                    </a:lnTo>
                    <a:lnTo>
                      <a:pt x="570" y="101"/>
                    </a:lnTo>
                    <a:lnTo>
                      <a:pt x="553" y="66"/>
                    </a:lnTo>
                    <a:close/>
                  </a:path>
                </a:pathLst>
              </a:custGeom>
              <a:solidFill>
                <a:srgbClr val="000000"/>
              </a:solidFill>
              <a:ln w="9525">
                <a:noFill/>
                <a:round/>
                <a:headEnd/>
                <a:tailEnd/>
              </a:ln>
            </p:spPr>
            <p:txBody>
              <a:bodyPr/>
              <a:lstStyle/>
              <a:p>
                <a:endParaRPr lang="en-US" sz="1800">
                  <a:latin typeface="+mn-lt"/>
                </a:endParaRPr>
              </a:p>
            </p:txBody>
          </p:sp>
          <p:sp>
            <p:nvSpPr>
              <p:cNvPr id="12327" name="Freeform 39"/>
              <p:cNvSpPr>
                <a:spLocks/>
              </p:cNvSpPr>
              <p:nvPr/>
            </p:nvSpPr>
            <p:spPr bwMode="auto">
              <a:xfrm>
                <a:off x="5109" y="1345"/>
                <a:ext cx="98" cy="98"/>
              </a:xfrm>
              <a:custGeom>
                <a:avLst/>
                <a:gdLst/>
                <a:ahLst/>
                <a:cxnLst>
                  <a:cxn ang="0">
                    <a:pos x="4" y="100"/>
                  </a:cxn>
                  <a:cxn ang="0">
                    <a:pos x="86" y="32"/>
                  </a:cxn>
                  <a:cxn ang="0">
                    <a:pos x="196" y="0"/>
                  </a:cxn>
                  <a:cxn ang="0">
                    <a:pos x="361" y="6"/>
                  </a:cxn>
                  <a:cxn ang="0">
                    <a:pos x="511" y="63"/>
                  </a:cxn>
                  <a:cxn ang="0">
                    <a:pos x="580" y="163"/>
                  </a:cxn>
                  <a:cxn ang="0">
                    <a:pos x="590" y="272"/>
                  </a:cxn>
                  <a:cxn ang="0">
                    <a:pos x="548" y="346"/>
                  </a:cxn>
                  <a:cxn ang="0">
                    <a:pos x="466" y="393"/>
                  </a:cxn>
                  <a:cxn ang="0">
                    <a:pos x="342" y="413"/>
                  </a:cxn>
                  <a:cxn ang="0">
                    <a:pos x="274" y="397"/>
                  </a:cxn>
                  <a:cxn ang="0">
                    <a:pos x="155" y="585"/>
                  </a:cxn>
                  <a:cxn ang="0">
                    <a:pos x="127" y="580"/>
                  </a:cxn>
                  <a:cxn ang="0">
                    <a:pos x="223" y="382"/>
                  </a:cxn>
                  <a:cxn ang="0">
                    <a:pos x="137" y="361"/>
                  </a:cxn>
                  <a:cxn ang="0">
                    <a:pos x="82" y="314"/>
                  </a:cxn>
                  <a:cxn ang="0">
                    <a:pos x="32" y="251"/>
                  </a:cxn>
                  <a:cxn ang="0">
                    <a:pos x="0" y="173"/>
                  </a:cxn>
                  <a:cxn ang="0">
                    <a:pos x="4" y="100"/>
                  </a:cxn>
                </a:cxnLst>
                <a:rect l="0" t="0" r="r" b="b"/>
                <a:pathLst>
                  <a:path w="590" h="585">
                    <a:moveTo>
                      <a:pt x="4" y="100"/>
                    </a:moveTo>
                    <a:lnTo>
                      <a:pt x="86" y="32"/>
                    </a:lnTo>
                    <a:lnTo>
                      <a:pt x="196" y="0"/>
                    </a:lnTo>
                    <a:lnTo>
                      <a:pt x="361" y="6"/>
                    </a:lnTo>
                    <a:lnTo>
                      <a:pt x="511" y="63"/>
                    </a:lnTo>
                    <a:lnTo>
                      <a:pt x="580" y="163"/>
                    </a:lnTo>
                    <a:lnTo>
                      <a:pt x="590" y="272"/>
                    </a:lnTo>
                    <a:lnTo>
                      <a:pt x="548" y="346"/>
                    </a:lnTo>
                    <a:lnTo>
                      <a:pt x="466" y="393"/>
                    </a:lnTo>
                    <a:lnTo>
                      <a:pt x="342" y="413"/>
                    </a:lnTo>
                    <a:lnTo>
                      <a:pt x="274" y="397"/>
                    </a:lnTo>
                    <a:lnTo>
                      <a:pt x="155" y="585"/>
                    </a:lnTo>
                    <a:lnTo>
                      <a:pt x="127" y="580"/>
                    </a:lnTo>
                    <a:lnTo>
                      <a:pt x="223" y="382"/>
                    </a:lnTo>
                    <a:lnTo>
                      <a:pt x="137" y="361"/>
                    </a:lnTo>
                    <a:lnTo>
                      <a:pt x="82" y="314"/>
                    </a:lnTo>
                    <a:lnTo>
                      <a:pt x="32" y="251"/>
                    </a:lnTo>
                    <a:lnTo>
                      <a:pt x="0" y="173"/>
                    </a:lnTo>
                    <a:lnTo>
                      <a:pt x="4" y="100"/>
                    </a:lnTo>
                    <a:close/>
                  </a:path>
                </a:pathLst>
              </a:custGeom>
              <a:solidFill>
                <a:srgbClr val="000000"/>
              </a:solidFill>
              <a:ln w="9525">
                <a:noFill/>
                <a:round/>
                <a:headEnd/>
                <a:tailEnd/>
              </a:ln>
            </p:spPr>
            <p:txBody>
              <a:bodyPr/>
              <a:lstStyle/>
              <a:p>
                <a:endParaRPr lang="en-US" sz="1800">
                  <a:latin typeface="+mn-lt"/>
                </a:endParaRPr>
              </a:p>
            </p:txBody>
          </p:sp>
          <p:sp>
            <p:nvSpPr>
              <p:cNvPr id="12328" name="Freeform 40"/>
              <p:cNvSpPr>
                <a:spLocks/>
              </p:cNvSpPr>
              <p:nvPr/>
            </p:nvSpPr>
            <p:spPr bwMode="auto">
              <a:xfrm>
                <a:off x="5079" y="1380"/>
                <a:ext cx="32" cy="226"/>
              </a:xfrm>
              <a:custGeom>
                <a:avLst/>
                <a:gdLst/>
                <a:ahLst/>
                <a:cxnLst>
                  <a:cxn ang="0">
                    <a:pos x="79" y="0"/>
                  </a:cxn>
                  <a:cxn ang="0">
                    <a:pos x="126" y="57"/>
                  </a:cxn>
                  <a:cxn ang="0">
                    <a:pos x="149" y="151"/>
                  </a:cxn>
                  <a:cxn ang="0">
                    <a:pos x="153" y="337"/>
                  </a:cxn>
                  <a:cxn ang="0">
                    <a:pos x="135" y="578"/>
                  </a:cxn>
                  <a:cxn ang="0">
                    <a:pos x="140" y="827"/>
                  </a:cxn>
                  <a:cxn ang="0">
                    <a:pos x="149" y="993"/>
                  </a:cxn>
                  <a:cxn ang="0">
                    <a:pos x="191" y="1150"/>
                  </a:cxn>
                  <a:cxn ang="0">
                    <a:pos x="181" y="1244"/>
                  </a:cxn>
                  <a:cxn ang="0">
                    <a:pos x="97" y="1343"/>
                  </a:cxn>
                  <a:cxn ang="0">
                    <a:pos x="23" y="1353"/>
                  </a:cxn>
                  <a:cxn ang="0">
                    <a:pos x="0" y="1312"/>
                  </a:cxn>
                  <a:cxn ang="0">
                    <a:pos x="28" y="1296"/>
                  </a:cxn>
                  <a:cxn ang="0">
                    <a:pos x="70" y="1296"/>
                  </a:cxn>
                  <a:cxn ang="0">
                    <a:pos x="126" y="1265"/>
                  </a:cxn>
                  <a:cxn ang="0">
                    <a:pos x="140" y="1165"/>
                  </a:cxn>
                  <a:cxn ang="0">
                    <a:pos x="120" y="1103"/>
                  </a:cxn>
                  <a:cxn ang="0">
                    <a:pos x="65" y="1087"/>
                  </a:cxn>
                  <a:cxn ang="0">
                    <a:pos x="65" y="983"/>
                  </a:cxn>
                  <a:cxn ang="0">
                    <a:pos x="97" y="905"/>
                  </a:cxn>
                  <a:cxn ang="0">
                    <a:pos x="93" y="682"/>
                  </a:cxn>
                  <a:cxn ang="0">
                    <a:pos x="93" y="494"/>
                  </a:cxn>
                  <a:cxn ang="0">
                    <a:pos x="93" y="359"/>
                  </a:cxn>
                  <a:cxn ang="0">
                    <a:pos x="70" y="229"/>
                  </a:cxn>
                  <a:cxn ang="0">
                    <a:pos x="28" y="94"/>
                  </a:cxn>
                  <a:cxn ang="0">
                    <a:pos x="51" y="47"/>
                  </a:cxn>
                  <a:cxn ang="0">
                    <a:pos x="79" y="0"/>
                  </a:cxn>
                </a:cxnLst>
                <a:rect l="0" t="0" r="r" b="b"/>
                <a:pathLst>
                  <a:path w="191" h="1353">
                    <a:moveTo>
                      <a:pt x="79" y="0"/>
                    </a:moveTo>
                    <a:lnTo>
                      <a:pt x="126" y="57"/>
                    </a:lnTo>
                    <a:lnTo>
                      <a:pt x="149" y="151"/>
                    </a:lnTo>
                    <a:lnTo>
                      <a:pt x="153" y="337"/>
                    </a:lnTo>
                    <a:lnTo>
                      <a:pt x="135" y="578"/>
                    </a:lnTo>
                    <a:lnTo>
                      <a:pt x="140" y="827"/>
                    </a:lnTo>
                    <a:lnTo>
                      <a:pt x="149" y="993"/>
                    </a:lnTo>
                    <a:lnTo>
                      <a:pt x="191" y="1150"/>
                    </a:lnTo>
                    <a:lnTo>
                      <a:pt x="181" y="1244"/>
                    </a:lnTo>
                    <a:lnTo>
                      <a:pt x="97" y="1343"/>
                    </a:lnTo>
                    <a:lnTo>
                      <a:pt x="23" y="1353"/>
                    </a:lnTo>
                    <a:lnTo>
                      <a:pt x="0" y="1312"/>
                    </a:lnTo>
                    <a:lnTo>
                      <a:pt x="28" y="1296"/>
                    </a:lnTo>
                    <a:lnTo>
                      <a:pt x="70" y="1296"/>
                    </a:lnTo>
                    <a:lnTo>
                      <a:pt x="126" y="1265"/>
                    </a:lnTo>
                    <a:lnTo>
                      <a:pt x="140" y="1165"/>
                    </a:lnTo>
                    <a:lnTo>
                      <a:pt x="120" y="1103"/>
                    </a:lnTo>
                    <a:lnTo>
                      <a:pt x="65" y="1087"/>
                    </a:lnTo>
                    <a:lnTo>
                      <a:pt x="65" y="983"/>
                    </a:lnTo>
                    <a:lnTo>
                      <a:pt x="97" y="905"/>
                    </a:lnTo>
                    <a:lnTo>
                      <a:pt x="93" y="682"/>
                    </a:lnTo>
                    <a:lnTo>
                      <a:pt x="93" y="494"/>
                    </a:lnTo>
                    <a:lnTo>
                      <a:pt x="93" y="359"/>
                    </a:lnTo>
                    <a:lnTo>
                      <a:pt x="70" y="229"/>
                    </a:lnTo>
                    <a:lnTo>
                      <a:pt x="28" y="94"/>
                    </a:lnTo>
                    <a:lnTo>
                      <a:pt x="51" y="47"/>
                    </a:lnTo>
                    <a:lnTo>
                      <a:pt x="79" y="0"/>
                    </a:lnTo>
                    <a:close/>
                  </a:path>
                </a:pathLst>
              </a:custGeom>
              <a:solidFill>
                <a:srgbClr val="000000"/>
              </a:solidFill>
              <a:ln w="9525">
                <a:noFill/>
                <a:round/>
                <a:headEnd/>
                <a:tailEnd/>
              </a:ln>
            </p:spPr>
            <p:txBody>
              <a:bodyPr/>
              <a:lstStyle/>
              <a:p>
                <a:endParaRPr lang="en-US" sz="1800">
                  <a:latin typeface="+mn-lt"/>
                </a:endParaRPr>
              </a:p>
            </p:txBody>
          </p:sp>
          <p:sp>
            <p:nvSpPr>
              <p:cNvPr id="12329" name="Freeform 41"/>
              <p:cNvSpPr>
                <a:spLocks/>
              </p:cNvSpPr>
              <p:nvPr/>
            </p:nvSpPr>
            <p:spPr bwMode="auto">
              <a:xfrm>
                <a:off x="5014" y="1535"/>
                <a:ext cx="77" cy="241"/>
              </a:xfrm>
              <a:custGeom>
                <a:avLst/>
                <a:gdLst/>
                <a:ahLst/>
                <a:cxnLst>
                  <a:cxn ang="0">
                    <a:pos x="128" y="0"/>
                  </a:cxn>
                  <a:cxn ang="0">
                    <a:pos x="206" y="0"/>
                  </a:cxn>
                  <a:cxn ang="0">
                    <a:pos x="260" y="32"/>
                  </a:cxn>
                  <a:cxn ang="0">
                    <a:pos x="279" y="147"/>
                  </a:cxn>
                  <a:cxn ang="0">
                    <a:pos x="279" y="335"/>
                  </a:cxn>
                  <a:cxn ang="0">
                    <a:pos x="251" y="538"/>
                  </a:cxn>
                  <a:cxn ang="0">
                    <a:pos x="196" y="632"/>
                  </a:cxn>
                  <a:cxn ang="0">
                    <a:pos x="142" y="836"/>
                  </a:cxn>
                  <a:cxn ang="0">
                    <a:pos x="100" y="1009"/>
                  </a:cxn>
                  <a:cxn ang="0">
                    <a:pos x="100" y="1176"/>
                  </a:cxn>
                  <a:cxn ang="0">
                    <a:pos x="100" y="1286"/>
                  </a:cxn>
                  <a:cxn ang="0">
                    <a:pos x="251" y="1270"/>
                  </a:cxn>
                  <a:cxn ang="0">
                    <a:pos x="388" y="1291"/>
                  </a:cxn>
                  <a:cxn ang="0">
                    <a:pos x="458" y="1338"/>
                  </a:cxn>
                  <a:cxn ang="0">
                    <a:pos x="425" y="1427"/>
                  </a:cxn>
                  <a:cxn ang="0">
                    <a:pos x="384" y="1442"/>
                  </a:cxn>
                  <a:cxn ang="0">
                    <a:pos x="343" y="1395"/>
                  </a:cxn>
                  <a:cxn ang="0">
                    <a:pos x="265" y="1348"/>
                  </a:cxn>
                  <a:cxn ang="0">
                    <a:pos x="151" y="1348"/>
                  </a:cxn>
                  <a:cxn ang="0">
                    <a:pos x="46" y="1354"/>
                  </a:cxn>
                  <a:cxn ang="0">
                    <a:pos x="0" y="1348"/>
                  </a:cxn>
                  <a:cxn ang="0">
                    <a:pos x="0" y="1307"/>
                  </a:cxn>
                  <a:cxn ang="0">
                    <a:pos x="18" y="1276"/>
                  </a:cxn>
                  <a:cxn ang="0">
                    <a:pos x="46" y="1144"/>
                  </a:cxn>
                  <a:cxn ang="0">
                    <a:pos x="46" y="946"/>
                  </a:cxn>
                  <a:cxn ang="0">
                    <a:pos x="82" y="758"/>
                  </a:cxn>
                  <a:cxn ang="0">
                    <a:pos x="114" y="632"/>
                  </a:cxn>
                  <a:cxn ang="0">
                    <a:pos x="192" y="487"/>
                  </a:cxn>
                  <a:cxn ang="0">
                    <a:pos x="192" y="299"/>
                  </a:cxn>
                  <a:cxn ang="0">
                    <a:pos x="151" y="157"/>
                  </a:cxn>
                  <a:cxn ang="0">
                    <a:pos x="110" y="63"/>
                  </a:cxn>
                  <a:cxn ang="0">
                    <a:pos x="128" y="0"/>
                  </a:cxn>
                </a:cxnLst>
                <a:rect l="0" t="0" r="r" b="b"/>
                <a:pathLst>
                  <a:path w="458" h="1442">
                    <a:moveTo>
                      <a:pt x="128" y="0"/>
                    </a:moveTo>
                    <a:lnTo>
                      <a:pt x="206" y="0"/>
                    </a:lnTo>
                    <a:lnTo>
                      <a:pt x="260" y="32"/>
                    </a:lnTo>
                    <a:lnTo>
                      <a:pt x="279" y="147"/>
                    </a:lnTo>
                    <a:lnTo>
                      <a:pt x="279" y="335"/>
                    </a:lnTo>
                    <a:lnTo>
                      <a:pt x="251" y="538"/>
                    </a:lnTo>
                    <a:lnTo>
                      <a:pt x="196" y="632"/>
                    </a:lnTo>
                    <a:lnTo>
                      <a:pt x="142" y="836"/>
                    </a:lnTo>
                    <a:lnTo>
                      <a:pt x="100" y="1009"/>
                    </a:lnTo>
                    <a:lnTo>
                      <a:pt x="100" y="1176"/>
                    </a:lnTo>
                    <a:lnTo>
                      <a:pt x="100" y="1286"/>
                    </a:lnTo>
                    <a:lnTo>
                      <a:pt x="251" y="1270"/>
                    </a:lnTo>
                    <a:lnTo>
                      <a:pt x="388" y="1291"/>
                    </a:lnTo>
                    <a:lnTo>
                      <a:pt x="458" y="1338"/>
                    </a:lnTo>
                    <a:lnTo>
                      <a:pt x="425" y="1427"/>
                    </a:lnTo>
                    <a:lnTo>
                      <a:pt x="384" y="1442"/>
                    </a:lnTo>
                    <a:lnTo>
                      <a:pt x="343" y="1395"/>
                    </a:lnTo>
                    <a:lnTo>
                      <a:pt x="265" y="1348"/>
                    </a:lnTo>
                    <a:lnTo>
                      <a:pt x="151" y="1348"/>
                    </a:lnTo>
                    <a:lnTo>
                      <a:pt x="46" y="1354"/>
                    </a:lnTo>
                    <a:lnTo>
                      <a:pt x="0" y="1348"/>
                    </a:lnTo>
                    <a:lnTo>
                      <a:pt x="0" y="1307"/>
                    </a:lnTo>
                    <a:lnTo>
                      <a:pt x="18" y="1276"/>
                    </a:lnTo>
                    <a:lnTo>
                      <a:pt x="46" y="1144"/>
                    </a:lnTo>
                    <a:lnTo>
                      <a:pt x="46" y="946"/>
                    </a:lnTo>
                    <a:lnTo>
                      <a:pt x="82" y="758"/>
                    </a:lnTo>
                    <a:lnTo>
                      <a:pt x="114" y="632"/>
                    </a:lnTo>
                    <a:lnTo>
                      <a:pt x="192" y="487"/>
                    </a:lnTo>
                    <a:lnTo>
                      <a:pt x="192" y="299"/>
                    </a:lnTo>
                    <a:lnTo>
                      <a:pt x="151" y="157"/>
                    </a:lnTo>
                    <a:lnTo>
                      <a:pt x="110" y="63"/>
                    </a:lnTo>
                    <a:lnTo>
                      <a:pt x="128" y="0"/>
                    </a:lnTo>
                    <a:close/>
                  </a:path>
                </a:pathLst>
              </a:custGeom>
              <a:solidFill>
                <a:srgbClr val="000000"/>
              </a:solidFill>
              <a:ln w="9525">
                <a:noFill/>
                <a:round/>
                <a:headEnd/>
                <a:tailEnd/>
              </a:ln>
            </p:spPr>
            <p:txBody>
              <a:bodyPr/>
              <a:lstStyle/>
              <a:p>
                <a:endParaRPr lang="en-US" sz="1800">
                  <a:latin typeface="+mn-lt"/>
                </a:endParaRPr>
              </a:p>
            </p:txBody>
          </p:sp>
          <p:sp>
            <p:nvSpPr>
              <p:cNvPr id="12330" name="Freeform 42"/>
              <p:cNvSpPr>
                <a:spLocks/>
              </p:cNvSpPr>
              <p:nvPr/>
            </p:nvSpPr>
            <p:spPr bwMode="auto">
              <a:xfrm>
                <a:off x="5001" y="1514"/>
                <a:ext cx="76" cy="240"/>
              </a:xfrm>
              <a:custGeom>
                <a:avLst/>
                <a:gdLst/>
                <a:ahLst/>
                <a:cxnLst>
                  <a:cxn ang="0">
                    <a:pos x="128" y="0"/>
                  </a:cxn>
                  <a:cxn ang="0">
                    <a:pos x="206" y="0"/>
                  </a:cxn>
                  <a:cxn ang="0">
                    <a:pos x="260" y="32"/>
                  </a:cxn>
                  <a:cxn ang="0">
                    <a:pos x="279" y="147"/>
                  </a:cxn>
                  <a:cxn ang="0">
                    <a:pos x="279" y="335"/>
                  </a:cxn>
                  <a:cxn ang="0">
                    <a:pos x="251" y="538"/>
                  </a:cxn>
                  <a:cxn ang="0">
                    <a:pos x="196" y="632"/>
                  </a:cxn>
                  <a:cxn ang="0">
                    <a:pos x="142" y="835"/>
                  </a:cxn>
                  <a:cxn ang="0">
                    <a:pos x="101" y="1007"/>
                  </a:cxn>
                  <a:cxn ang="0">
                    <a:pos x="101" y="1174"/>
                  </a:cxn>
                  <a:cxn ang="0">
                    <a:pos x="101" y="1284"/>
                  </a:cxn>
                  <a:cxn ang="0">
                    <a:pos x="251" y="1268"/>
                  </a:cxn>
                  <a:cxn ang="0">
                    <a:pos x="388" y="1288"/>
                  </a:cxn>
                  <a:cxn ang="0">
                    <a:pos x="458" y="1335"/>
                  </a:cxn>
                  <a:cxn ang="0">
                    <a:pos x="425" y="1425"/>
                  </a:cxn>
                  <a:cxn ang="0">
                    <a:pos x="384" y="1439"/>
                  </a:cxn>
                  <a:cxn ang="0">
                    <a:pos x="343" y="1394"/>
                  </a:cxn>
                  <a:cxn ang="0">
                    <a:pos x="265" y="1347"/>
                  </a:cxn>
                  <a:cxn ang="0">
                    <a:pos x="151" y="1347"/>
                  </a:cxn>
                  <a:cxn ang="0">
                    <a:pos x="46" y="1351"/>
                  </a:cxn>
                  <a:cxn ang="0">
                    <a:pos x="0" y="1347"/>
                  </a:cxn>
                  <a:cxn ang="0">
                    <a:pos x="0" y="1304"/>
                  </a:cxn>
                  <a:cxn ang="0">
                    <a:pos x="18" y="1273"/>
                  </a:cxn>
                  <a:cxn ang="0">
                    <a:pos x="46" y="1143"/>
                  </a:cxn>
                  <a:cxn ang="0">
                    <a:pos x="46" y="945"/>
                  </a:cxn>
                  <a:cxn ang="0">
                    <a:pos x="82" y="757"/>
                  </a:cxn>
                  <a:cxn ang="0">
                    <a:pos x="114" y="632"/>
                  </a:cxn>
                  <a:cxn ang="0">
                    <a:pos x="192" y="486"/>
                  </a:cxn>
                  <a:cxn ang="0">
                    <a:pos x="192" y="298"/>
                  </a:cxn>
                  <a:cxn ang="0">
                    <a:pos x="151" y="157"/>
                  </a:cxn>
                  <a:cxn ang="0">
                    <a:pos x="110" y="63"/>
                  </a:cxn>
                  <a:cxn ang="0">
                    <a:pos x="128" y="0"/>
                  </a:cxn>
                </a:cxnLst>
                <a:rect l="0" t="0" r="r" b="b"/>
                <a:pathLst>
                  <a:path w="458" h="1439">
                    <a:moveTo>
                      <a:pt x="128" y="0"/>
                    </a:moveTo>
                    <a:lnTo>
                      <a:pt x="206" y="0"/>
                    </a:lnTo>
                    <a:lnTo>
                      <a:pt x="260" y="32"/>
                    </a:lnTo>
                    <a:lnTo>
                      <a:pt x="279" y="147"/>
                    </a:lnTo>
                    <a:lnTo>
                      <a:pt x="279" y="335"/>
                    </a:lnTo>
                    <a:lnTo>
                      <a:pt x="251" y="538"/>
                    </a:lnTo>
                    <a:lnTo>
                      <a:pt x="196" y="632"/>
                    </a:lnTo>
                    <a:lnTo>
                      <a:pt x="142" y="835"/>
                    </a:lnTo>
                    <a:lnTo>
                      <a:pt x="101" y="1007"/>
                    </a:lnTo>
                    <a:lnTo>
                      <a:pt x="101" y="1174"/>
                    </a:lnTo>
                    <a:lnTo>
                      <a:pt x="101" y="1284"/>
                    </a:lnTo>
                    <a:lnTo>
                      <a:pt x="251" y="1268"/>
                    </a:lnTo>
                    <a:lnTo>
                      <a:pt x="388" y="1288"/>
                    </a:lnTo>
                    <a:lnTo>
                      <a:pt x="458" y="1335"/>
                    </a:lnTo>
                    <a:lnTo>
                      <a:pt x="425" y="1425"/>
                    </a:lnTo>
                    <a:lnTo>
                      <a:pt x="384" y="1439"/>
                    </a:lnTo>
                    <a:lnTo>
                      <a:pt x="343" y="1394"/>
                    </a:lnTo>
                    <a:lnTo>
                      <a:pt x="265" y="1347"/>
                    </a:lnTo>
                    <a:lnTo>
                      <a:pt x="151" y="1347"/>
                    </a:lnTo>
                    <a:lnTo>
                      <a:pt x="46" y="1351"/>
                    </a:lnTo>
                    <a:lnTo>
                      <a:pt x="0" y="1347"/>
                    </a:lnTo>
                    <a:lnTo>
                      <a:pt x="0" y="1304"/>
                    </a:lnTo>
                    <a:lnTo>
                      <a:pt x="18" y="1273"/>
                    </a:lnTo>
                    <a:lnTo>
                      <a:pt x="46" y="1143"/>
                    </a:lnTo>
                    <a:lnTo>
                      <a:pt x="46" y="945"/>
                    </a:lnTo>
                    <a:lnTo>
                      <a:pt x="82" y="757"/>
                    </a:lnTo>
                    <a:lnTo>
                      <a:pt x="114" y="632"/>
                    </a:lnTo>
                    <a:lnTo>
                      <a:pt x="192" y="486"/>
                    </a:lnTo>
                    <a:lnTo>
                      <a:pt x="192" y="298"/>
                    </a:lnTo>
                    <a:lnTo>
                      <a:pt x="151" y="157"/>
                    </a:lnTo>
                    <a:lnTo>
                      <a:pt x="110" y="63"/>
                    </a:lnTo>
                    <a:lnTo>
                      <a:pt x="128" y="0"/>
                    </a:lnTo>
                    <a:close/>
                  </a:path>
                </a:pathLst>
              </a:custGeom>
              <a:solidFill>
                <a:srgbClr val="000000"/>
              </a:solidFill>
              <a:ln w="9525">
                <a:noFill/>
                <a:round/>
                <a:headEnd/>
                <a:tailEnd/>
              </a:ln>
            </p:spPr>
            <p:txBody>
              <a:bodyPr/>
              <a:lstStyle/>
              <a:p>
                <a:endParaRPr lang="en-US" sz="1800">
                  <a:latin typeface="+mn-lt"/>
                </a:endParaRPr>
              </a:p>
            </p:txBody>
          </p:sp>
          <p:sp>
            <p:nvSpPr>
              <p:cNvPr id="12331" name="Freeform 43"/>
              <p:cNvSpPr>
                <a:spLocks/>
              </p:cNvSpPr>
              <p:nvPr/>
            </p:nvSpPr>
            <p:spPr bwMode="auto">
              <a:xfrm>
                <a:off x="5066" y="1363"/>
                <a:ext cx="31" cy="226"/>
              </a:xfrm>
              <a:custGeom>
                <a:avLst/>
                <a:gdLst/>
                <a:ahLst/>
                <a:cxnLst>
                  <a:cxn ang="0">
                    <a:pos x="78" y="0"/>
                  </a:cxn>
                  <a:cxn ang="0">
                    <a:pos x="124" y="58"/>
                  </a:cxn>
                  <a:cxn ang="0">
                    <a:pos x="146" y="151"/>
                  </a:cxn>
                  <a:cxn ang="0">
                    <a:pos x="151" y="339"/>
                  </a:cxn>
                  <a:cxn ang="0">
                    <a:pos x="133" y="579"/>
                  </a:cxn>
                  <a:cxn ang="0">
                    <a:pos x="137" y="829"/>
                  </a:cxn>
                  <a:cxn ang="0">
                    <a:pos x="146" y="996"/>
                  </a:cxn>
                  <a:cxn ang="0">
                    <a:pos x="186" y="1152"/>
                  </a:cxn>
                  <a:cxn ang="0">
                    <a:pos x="178" y="1246"/>
                  </a:cxn>
                  <a:cxn ang="0">
                    <a:pos x="96" y="1346"/>
                  </a:cxn>
                  <a:cxn ang="0">
                    <a:pos x="23" y="1356"/>
                  </a:cxn>
                  <a:cxn ang="0">
                    <a:pos x="0" y="1315"/>
                  </a:cxn>
                  <a:cxn ang="0">
                    <a:pos x="28" y="1299"/>
                  </a:cxn>
                  <a:cxn ang="0">
                    <a:pos x="69" y="1299"/>
                  </a:cxn>
                  <a:cxn ang="0">
                    <a:pos x="124" y="1268"/>
                  </a:cxn>
                  <a:cxn ang="0">
                    <a:pos x="137" y="1168"/>
                  </a:cxn>
                  <a:cxn ang="0">
                    <a:pos x="119" y="1105"/>
                  </a:cxn>
                  <a:cxn ang="0">
                    <a:pos x="64" y="1090"/>
                  </a:cxn>
                  <a:cxn ang="0">
                    <a:pos x="64" y="986"/>
                  </a:cxn>
                  <a:cxn ang="0">
                    <a:pos x="96" y="907"/>
                  </a:cxn>
                  <a:cxn ang="0">
                    <a:pos x="92" y="684"/>
                  </a:cxn>
                  <a:cxn ang="0">
                    <a:pos x="92" y="496"/>
                  </a:cxn>
                  <a:cxn ang="0">
                    <a:pos x="92" y="360"/>
                  </a:cxn>
                  <a:cxn ang="0">
                    <a:pos x="69" y="229"/>
                  </a:cxn>
                  <a:cxn ang="0">
                    <a:pos x="28" y="94"/>
                  </a:cxn>
                  <a:cxn ang="0">
                    <a:pos x="51" y="47"/>
                  </a:cxn>
                  <a:cxn ang="0">
                    <a:pos x="78" y="0"/>
                  </a:cxn>
                </a:cxnLst>
                <a:rect l="0" t="0" r="r" b="b"/>
                <a:pathLst>
                  <a:path w="186" h="1356">
                    <a:moveTo>
                      <a:pt x="78" y="0"/>
                    </a:moveTo>
                    <a:lnTo>
                      <a:pt x="124" y="58"/>
                    </a:lnTo>
                    <a:lnTo>
                      <a:pt x="146" y="151"/>
                    </a:lnTo>
                    <a:lnTo>
                      <a:pt x="151" y="339"/>
                    </a:lnTo>
                    <a:lnTo>
                      <a:pt x="133" y="579"/>
                    </a:lnTo>
                    <a:lnTo>
                      <a:pt x="137" y="829"/>
                    </a:lnTo>
                    <a:lnTo>
                      <a:pt x="146" y="996"/>
                    </a:lnTo>
                    <a:lnTo>
                      <a:pt x="186" y="1152"/>
                    </a:lnTo>
                    <a:lnTo>
                      <a:pt x="178" y="1246"/>
                    </a:lnTo>
                    <a:lnTo>
                      <a:pt x="96" y="1346"/>
                    </a:lnTo>
                    <a:lnTo>
                      <a:pt x="23" y="1356"/>
                    </a:lnTo>
                    <a:lnTo>
                      <a:pt x="0" y="1315"/>
                    </a:lnTo>
                    <a:lnTo>
                      <a:pt x="28" y="1299"/>
                    </a:lnTo>
                    <a:lnTo>
                      <a:pt x="69" y="1299"/>
                    </a:lnTo>
                    <a:lnTo>
                      <a:pt x="124" y="1268"/>
                    </a:lnTo>
                    <a:lnTo>
                      <a:pt x="137" y="1168"/>
                    </a:lnTo>
                    <a:lnTo>
                      <a:pt x="119" y="1105"/>
                    </a:lnTo>
                    <a:lnTo>
                      <a:pt x="64" y="1090"/>
                    </a:lnTo>
                    <a:lnTo>
                      <a:pt x="64" y="986"/>
                    </a:lnTo>
                    <a:lnTo>
                      <a:pt x="96" y="907"/>
                    </a:lnTo>
                    <a:lnTo>
                      <a:pt x="92" y="684"/>
                    </a:lnTo>
                    <a:lnTo>
                      <a:pt x="92" y="496"/>
                    </a:lnTo>
                    <a:lnTo>
                      <a:pt x="92" y="360"/>
                    </a:lnTo>
                    <a:lnTo>
                      <a:pt x="69" y="229"/>
                    </a:lnTo>
                    <a:lnTo>
                      <a:pt x="28" y="94"/>
                    </a:lnTo>
                    <a:lnTo>
                      <a:pt x="51" y="47"/>
                    </a:lnTo>
                    <a:lnTo>
                      <a:pt x="78" y="0"/>
                    </a:lnTo>
                    <a:close/>
                  </a:path>
                </a:pathLst>
              </a:custGeom>
              <a:solidFill>
                <a:srgbClr val="000000"/>
              </a:solidFill>
              <a:ln w="9525">
                <a:noFill/>
                <a:round/>
                <a:headEnd/>
                <a:tailEnd/>
              </a:ln>
            </p:spPr>
            <p:txBody>
              <a:bodyPr/>
              <a:lstStyle/>
              <a:p>
                <a:endParaRPr lang="en-US" sz="1800">
                  <a:latin typeface="+mn-lt"/>
                </a:endParaRPr>
              </a:p>
            </p:txBody>
          </p:sp>
        </p:grpSp>
      </p:grpSp>
      <p:sp>
        <p:nvSpPr>
          <p:cNvPr id="12335" name="Text Box 47"/>
          <p:cNvSpPr txBox="1">
            <a:spLocks noChangeArrowheads="1"/>
          </p:cNvSpPr>
          <p:nvPr/>
        </p:nvSpPr>
        <p:spPr bwMode="auto">
          <a:xfrm>
            <a:off x="6443663" y="3500438"/>
            <a:ext cx="2274887" cy="1739900"/>
          </a:xfrm>
          <a:prstGeom prst="rect">
            <a:avLst/>
          </a:prstGeom>
          <a:noFill/>
          <a:ln w="9525">
            <a:noFill/>
            <a:miter lim="800000"/>
            <a:headEnd/>
            <a:tailEnd/>
          </a:ln>
          <a:effectLst/>
        </p:spPr>
        <p:txBody>
          <a:bodyPr>
            <a:spAutoFit/>
          </a:bodyPr>
          <a:lstStyle/>
          <a:p>
            <a:r>
              <a:rPr lang="en-GB" sz="1800">
                <a:latin typeface="+mn-lt"/>
              </a:rPr>
              <a:t>There is a higher risk of people falling down, without anything strong enough to stop the fall.</a:t>
            </a:r>
            <a:endParaRPr lang="sv-SE" sz="1800">
              <a:latin typeface="+mn-lt"/>
            </a:endParaRPr>
          </a:p>
        </p:txBody>
      </p:sp>
      <p:sp>
        <p:nvSpPr>
          <p:cNvPr id="12336" name="Line 48"/>
          <p:cNvSpPr>
            <a:spLocks noChangeShapeType="1"/>
          </p:cNvSpPr>
          <p:nvPr/>
        </p:nvSpPr>
        <p:spPr bwMode="auto">
          <a:xfrm>
            <a:off x="1811311" y="1264175"/>
            <a:ext cx="5400675" cy="0"/>
          </a:xfrm>
          <a:prstGeom prst="line">
            <a:avLst/>
          </a:prstGeom>
          <a:noFill/>
          <a:ln w="38100">
            <a:solidFill>
              <a:schemeClr val="tx1"/>
            </a:solidFill>
            <a:round/>
            <a:headEnd/>
            <a:tailEnd/>
          </a:ln>
          <a:effectLst/>
        </p:spPr>
        <p:txBody>
          <a:bodyPr/>
          <a:lstStyle/>
          <a:p>
            <a:endParaRPr lang="en-US" sz="1800">
              <a:latin typeface="+mn-lt"/>
            </a:endParaRPr>
          </a:p>
        </p:txBody>
      </p:sp>
      <p:sp>
        <p:nvSpPr>
          <p:cNvPr id="12340" name="Text Box 52"/>
          <p:cNvSpPr txBox="1">
            <a:spLocks noChangeArrowheads="1"/>
          </p:cNvSpPr>
          <p:nvPr/>
        </p:nvSpPr>
        <p:spPr bwMode="auto">
          <a:xfrm>
            <a:off x="323850" y="2276475"/>
            <a:ext cx="1943100" cy="2563813"/>
          </a:xfrm>
          <a:prstGeom prst="rect">
            <a:avLst/>
          </a:prstGeom>
          <a:noFill/>
          <a:ln w="9525" algn="ctr">
            <a:noFill/>
            <a:miter lim="800000"/>
            <a:headEnd/>
            <a:tailEnd/>
          </a:ln>
          <a:effectLst/>
        </p:spPr>
        <p:txBody>
          <a:bodyPr>
            <a:spAutoFit/>
          </a:bodyPr>
          <a:lstStyle/>
          <a:p>
            <a:r>
              <a:rPr lang="en-GB" sz="1800">
                <a:latin typeface="+mn-lt"/>
              </a:rPr>
              <a:t>In case of a disaster, the ordinary structures and social fabric is disrupted, and the normal support systems fail. </a:t>
            </a:r>
            <a:endParaRPr lang="sv-SE" sz="1800">
              <a:latin typeface="+mn-lt"/>
            </a:endParaRPr>
          </a:p>
        </p:txBody>
      </p:sp>
      <p:sp>
        <p:nvSpPr>
          <p:cNvPr id="49" name="Line 9"/>
          <p:cNvSpPr>
            <a:spLocks noChangeShapeType="1"/>
          </p:cNvSpPr>
          <p:nvPr/>
        </p:nvSpPr>
        <p:spPr bwMode="auto">
          <a:xfrm>
            <a:off x="2428860" y="2000240"/>
            <a:ext cx="4114800" cy="0"/>
          </a:xfrm>
          <a:prstGeom prst="line">
            <a:avLst/>
          </a:prstGeom>
          <a:noFill/>
          <a:ln w="9525">
            <a:solidFill>
              <a:schemeClr val="tx1"/>
            </a:solidFill>
            <a:round/>
            <a:headEnd/>
            <a:tailEnd/>
          </a:ln>
          <a:effectLst/>
        </p:spPr>
        <p:txBody>
          <a:bodyPr/>
          <a:lstStyle/>
          <a:p>
            <a:endParaRPr lang="en-US" sz="1800">
              <a:latin typeface="+mn-lt"/>
            </a:endParaRPr>
          </a:p>
        </p:txBody>
      </p:sp>
      <p:sp>
        <p:nvSpPr>
          <p:cNvPr id="50" name="Line 10"/>
          <p:cNvSpPr>
            <a:spLocks noChangeShapeType="1"/>
          </p:cNvSpPr>
          <p:nvPr/>
        </p:nvSpPr>
        <p:spPr bwMode="auto">
          <a:xfrm>
            <a:off x="3059113" y="3141663"/>
            <a:ext cx="2834640" cy="0"/>
          </a:xfrm>
          <a:prstGeom prst="line">
            <a:avLst/>
          </a:prstGeom>
          <a:noFill/>
          <a:ln w="9525">
            <a:solidFill>
              <a:schemeClr val="tx1"/>
            </a:solidFill>
            <a:round/>
            <a:headEnd/>
            <a:tailEnd/>
          </a:ln>
          <a:effectLst/>
        </p:spPr>
        <p:txBody>
          <a:bodyPr/>
          <a:lstStyle/>
          <a:p>
            <a:endParaRPr lang="en-US" sz="1800">
              <a:latin typeface="+mn-lt"/>
            </a:endParaRPr>
          </a:p>
        </p:txBody>
      </p:sp>
    </p:spTree>
    <p:extLst>
      <p:ext uri="{BB962C8B-B14F-4D97-AF65-F5344CB8AC3E}">
        <p14:creationId xmlns:p14="http://schemas.microsoft.com/office/powerpoint/2010/main" val="82876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792162"/>
          </a:xfrm>
        </p:spPr>
        <p:txBody>
          <a:bodyPr>
            <a:normAutofit/>
          </a:bodyPr>
          <a:lstStyle/>
          <a:p>
            <a:r>
              <a:rPr lang="en-GB" sz="2900" b="1" dirty="0"/>
              <a:t>Emerging benefits of strengthening </a:t>
            </a:r>
            <a:r>
              <a:rPr lang="en-NZ" sz="2900" b="1" dirty="0"/>
              <a:t>first responders</a:t>
            </a:r>
            <a:endParaRPr lang="en-NZ" sz="2900" dirty="0"/>
          </a:p>
        </p:txBody>
      </p:sp>
      <p:sp>
        <p:nvSpPr>
          <p:cNvPr id="3" name="Content Placeholder 2"/>
          <p:cNvSpPr>
            <a:spLocks noGrp="1"/>
          </p:cNvSpPr>
          <p:nvPr>
            <p:ph idx="1"/>
          </p:nvPr>
        </p:nvSpPr>
        <p:spPr>
          <a:xfrm>
            <a:off x="457200" y="1295400"/>
            <a:ext cx="8229600" cy="5181600"/>
          </a:xfrm>
        </p:spPr>
        <p:txBody>
          <a:bodyPr>
            <a:normAutofit fontScale="77500" lnSpcReduction="20000"/>
          </a:bodyPr>
          <a:lstStyle/>
          <a:p>
            <a:pPr lvl="0"/>
            <a:r>
              <a:rPr lang="en-NZ" dirty="0"/>
              <a:t>More responsive – fits local needs &amp; opportunities</a:t>
            </a:r>
          </a:p>
          <a:p>
            <a:pPr lvl="0"/>
            <a:r>
              <a:rPr lang="en-NZ" dirty="0"/>
              <a:t>Faster</a:t>
            </a:r>
          </a:p>
          <a:p>
            <a:pPr lvl="0"/>
            <a:r>
              <a:rPr lang="en-NZ" dirty="0"/>
              <a:t>Cost-efficient – less money helps more people</a:t>
            </a:r>
          </a:p>
          <a:p>
            <a:pPr lvl="0"/>
            <a:r>
              <a:rPr lang="en-NZ" dirty="0"/>
              <a:t>Psychological benefits (dignity, hope, trauma recovery)</a:t>
            </a:r>
          </a:p>
          <a:p>
            <a:pPr lvl="0"/>
            <a:r>
              <a:rPr lang="en-NZ" dirty="0"/>
              <a:t>Social benefits (cohesion, self-help, accountability)</a:t>
            </a:r>
          </a:p>
          <a:p>
            <a:pPr lvl="0"/>
            <a:r>
              <a:rPr lang="en-NZ" dirty="0"/>
              <a:t>Holistic: no barriers: allows relief, development, protection, services, peace-building etc</a:t>
            </a:r>
          </a:p>
          <a:p>
            <a:pPr lvl="0"/>
            <a:r>
              <a:rPr lang="en-NZ" dirty="0"/>
              <a:t>Generates new ideas from the ground (emergent, organic)</a:t>
            </a:r>
          </a:p>
          <a:p>
            <a:pPr lvl="0"/>
            <a:r>
              <a:rPr lang="en-NZ" dirty="0"/>
              <a:t>Capacity building through learning-by-doing (avoids learned helplessness) </a:t>
            </a:r>
          </a:p>
          <a:p>
            <a:pPr lvl="0"/>
            <a:r>
              <a:rPr lang="en-NZ" dirty="0"/>
              <a:t>Encourages/accelerates longer-term processes to address root causes</a:t>
            </a:r>
          </a:p>
          <a:p>
            <a:pPr lvl="0"/>
            <a:r>
              <a:rPr lang="en-NZ" dirty="0"/>
              <a:t>(....improved understanding of duty bearers, changes of approach)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en-NZ" dirty="0"/>
              <a:t>...improvements in:</a:t>
            </a:r>
          </a:p>
          <a:p>
            <a:pPr>
              <a:buNone/>
            </a:pPr>
            <a:endParaRPr lang="en-NZ" dirty="0"/>
          </a:p>
          <a:p>
            <a:pPr>
              <a:buNone/>
            </a:pPr>
            <a:r>
              <a:rPr lang="en-NZ" dirty="0">
                <a:solidFill>
                  <a:srgbClr val="FF0000"/>
                </a:solidFill>
              </a:rPr>
              <a:t>Immediate response</a:t>
            </a:r>
            <a:r>
              <a:rPr lang="en-NZ" dirty="0"/>
              <a:t> +</a:t>
            </a:r>
          </a:p>
          <a:p>
            <a:pPr algn="ctr">
              <a:buNone/>
            </a:pPr>
            <a:r>
              <a:rPr lang="en-NZ" dirty="0">
                <a:solidFill>
                  <a:srgbClr val="0070C0"/>
                </a:solidFill>
              </a:rPr>
              <a:t>Recovery (building back better) </a:t>
            </a:r>
            <a:r>
              <a:rPr lang="en-NZ" dirty="0"/>
              <a:t>+</a:t>
            </a:r>
            <a:endParaRPr lang="en-NZ" dirty="0">
              <a:solidFill>
                <a:srgbClr val="0070C0"/>
              </a:solidFill>
            </a:endParaRPr>
          </a:p>
          <a:p>
            <a:pPr algn="r">
              <a:buNone/>
            </a:pPr>
            <a:r>
              <a:rPr lang="en-NZ" dirty="0">
                <a:solidFill>
                  <a:srgbClr val="00B050"/>
                </a:solidFill>
              </a:rPr>
              <a:t>Process of transformation </a:t>
            </a:r>
          </a:p>
          <a:p>
            <a:pPr algn="r">
              <a:buNone/>
            </a:pPr>
            <a:r>
              <a:rPr lang="en-NZ" dirty="0">
                <a:solidFill>
                  <a:srgbClr val="00B050"/>
                </a:solidFill>
              </a:rPr>
              <a:t>(reducing future vulnerability)</a:t>
            </a:r>
            <a:r>
              <a:rPr lang="en-NZ" dirty="0"/>
              <a:t> </a:t>
            </a:r>
          </a:p>
          <a:p>
            <a:pPr>
              <a:buNone/>
            </a:pPr>
            <a:endParaRPr lang="en-NZ" dirty="0"/>
          </a:p>
          <a:p>
            <a:pPr>
              <a:buNone/>
            </a:pPr>
            <a:r>
              <a:rPr lang="en-NZ" dirty="0"/>
              <a:t>= ....</a:t>
            </a:r>
          </a:p>
          <a:p>
            <a:pPr algn="ctr">
              <a:buNone/>
            </a:pPr>
            <a:r>
              <a:rPr lang="en-NZ" b="1" dirty="0">
                <a:solidFill>
                  <a:srgbClr val="FFC000"/>
                </a:solidFill>
              </a:rPr>
              <a:t>....INCREASED RESILIENCE</a:t>
            </a:r>
          </a:p>
          <a:p>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Risks, challenges</a:t>
            </a:r>
          </a:p>
        </p:txBody>
      </p:sp>
      <p:sp>
        <p:nvSpPr>
          <p:cNvPr id="3" name="Content Placeholder 2"/>
          <p:cNvSpPr>
            <a:spLocks noGrp="1"/>
          </p:cNvSpPr>
          <p:nvPr>
            <p:ph idx="1"/>
          </p:nvPr>
        </p:nvSpPr>
        <p:spPr/>
        <p:txBody>
          <a:bodyPr>
            <a:normAutofit fontScale="85000" lnSpcReduction="20000"/>
          </a:bodyPr>
          <a:lstStyle/>
          <a:p>
            <a:pPr lvl="0"/>
            <a:r>
              <a:rPr lang="en-NZ" dirty="0"/>
              <a:t>Overcoming learned helplessness</a:t>
            </a:r>
          </a:p>
          <a:p>
            <a:r>
              <a:rPr lang="en-NZ" dirty="0"/>
              <a:t>Community can’t do it all</a:t>
            </a:r>
            <a:endParaRPr lang="en-US" dirty="0"/>
          </a:p>
          <a:p>
            <a:pPr lvl="0"/>
            <a:r>
              <a:rPr lang="en-NZ" dirty="0"/>
              <a:t>Accountability issues</a:t>
            </a:r>
          </a:p>
          <a:p>
            <a:r>
              <a:rPr lang="en-NZ" dirty="0"/>
              <a:t>Unhelpful domination by local power structures</a:t>
            </a:r>
            <a:endParaRPr lang="en-US" dirty="0"/>
          </a:p>
          <a:p>
            <a:pPr lvl="0"/>
            <a:r>
              <a:rPr lang="en-NZ" dirty="0"/>
              <a:t>Exclusion of certain groups</a:t>
            </a:r>
            <a:endParaRPr lang="en-US" dirty="0"/>
          </a:p>
          <a:p>
            <a:pPr lvl="0"/>
            <a:r>
              <a:rPr lang="en-NZ" dirty="0"/>
              <a:t>Gender-norms prevent women’s full  involvement </a:t>
            </a:r>
            <a:endParaRPr lang="en-US" dirty="0"/>
          </a:p>
          <a:p>
            <a:pPr lvl="0"/>
            <a:r>
              <a:rPr lang="en-NZ" dirty="0"/>
              <a:t>Provoking Internal tensions (money)</a:t>
            </a:r>
          </a:p>
          <a:p>
            <a:pPr lvl="0"/>
            <a:r>
              <a:rPr lang="en-NZ" dirty="0"/>
              <a:t>Dealing with long term, complex root causes</a:t>
            </a:r>
            <a:endParaRPr lang="en-US" dirty="0"/>
          </a:p>
          <a:p>
            <a:pPr lvl="0"/>
            <a:r>
              <a:rPr lang="en-NZ" dirty="0"/>
              <a:t>Coordination problems</a:t>
            </a:r>
            <a:endParaRPr lang="en-US" dirty="0"/>
          </a:p>
          <a:p>
            <a:pPr lvl="0"/>
            <a:r>
              <a:rPr lang="en-NZ" dirty="0"/>
              <a:t>Contradictions with back donor &amp; INGO procedures and norms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458200" cy="3200400"/>
          </a:xfrm>
        </p:spPr>
        <p:txBody>
          <a:bodyPr>
            <a:normAutofit/>
          </a:bodyPr>
          <a:lstStyle/>
          <a:p>
            <a:r>
              <a:rPr lang="en-NZ" dirty="0"/>
              <a:t>Supporting community-led (survivor-led) responses to crises</a:t>
            </a:r>
            <a:br>
              <a:rPr lang="en-NZ" dirty="0"/>
            </a:br>
            <a:br>
              <a:rPr lang="en-NZ" dirty="0"/>
            </a:br>
            <a:r>
              <a:rPr lang="en-NZ" dirty="0" err="1"/>
              <a:t>sclr</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 of </a:t>
            </a:r>
            <a:r>
              <a:rPr lang="en-US" dirty="0" err="1"/>
              <a:t>sclr</a:t>
            </a:r>
            <a:r>
              <a:rPr lang="en-US" dirty="0"/>
              <a:t> approaches</a:t>
            </a:r>
            <a:endParaRPr lang="en-GB" dirty="0"/>
          </a:p>
        </p:txBody>
      </p:sp>
      <p:sp>
        <p:nvSpPr>
          <p:cNvPr id="3" name="Content Placeholder 2"/>
          <p:cNvSpPr>
            <a:spLocks noGrp="1"/>
          </p:cNvSpPr>
          <p:nvPr>
            <p:ph idx="1"/>
          </p:nvPr>
        </p:nvSpPr>
        <p:spPr/>
        <p:txBody>
          <a:bodyPr/>
          <a:lstStyle/>
          <a:p>
            <a:pPr marL="0" indent="0">
              <a:buNone/>
            </a:pPr>
            <a:r>
              <a:rPr lang="en-US" dirty="0"/>
              <a:t>To support crisis-affected communities to lead and manage  their own holistic, coordinated responses to emergencies in ways that improve immediate well-being, strengthen longer term resilience and accelerate transformational change.</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ounded Rectangle 96"/>
          <p:cNvSpPr/>
          <p:nvPr/>
        </p:nvSpPr>
        <p:spPr>
          <a:xfrm>
            <a:off x="3352800" y="5257800"/>
            <a:ext cx="2438400" cy="1066800"/>
          </a:xfrm>
          <a:prstGeom prst="round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Wave 25"/>
          <p:cNvSpPr/>
          <p:nvPr/>
        </p:nvSpPr>
        <p:spPr>
          <a:xfrm>
            <a:off x="381000" y="2286000"/>
            <a:ext cx="2286000" cy="1676400"/>
          </a:xfrm>
          <a:prstGeom prst="wave">
            <a:avLst/>
          </a:prstGeom>
          <a:solidFill>
            <a:srgbClr val="FF60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457200" y="4114800"/>
            <a:ext cx="2362200" cy="2286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6705600" y="4724400"/>
            <a:ext cx="1981200" cy="175260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019800" y="685800"/>
            <a:ext cx="2895600" cy="34290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3352800" y="762000"/>
            <a:ext cx="2133600" cy="12192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304800" y="381000"/>
            <a:ext cx="2590800" cy="1524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lowchart: Merge 18"/>
          <p:cNvSpPr/>
          <p:nvPr/>
        </p:nvSpPr>
        <p:spPr>
          <a:xfrm>
            <a:off x="3200400" y="2667000"/>
            <a:ext cx="2590800" cy="2286000"/>
          </a:xfrm>
          <a:prstGeom prst="flowChartMerge">
            <a:avLst/>
          </a:prstGeom>
          <a:solidFill>
            <a:srgbClr val="92D050"/>
          </a:solidFill>
          <a:ln w="571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228600" y="0"/>
            <a:ext cx="8915400" cy="6629400"/>
          </a:xfrm>
        </p:spPr>
        <p:txBody>
          <a:bodyPr/>
          <a:lstStyle/>
          <a:p>
            <a:pPr algn="ctr">
              <a:buNone/>
            </a:pPr>
            <a:r>
              <a:rPr lang="en-US" dirty="0"/>
              <a:t>  An emerging practice</a:t>
            </a:r>
            <a:endParaRPr lang="en-GB" dirty="0"/>
          </a:p>
        </p:txBody>
      </p:sp>
      <p:sp>
        <p:nvSpPr>
          <p:cNvPr id="8" name="TextBox 7"/>
          <p:cNvSpPr txBox="1"/>
          <p:nvPr/>
        </p:nvSpPr>
        <p:spPr>
          <a:xfrm>
            <a:off x="6400800" y="1143000"/>
            <a:ext cx="2514600" cy="2539157"/>
          </a:xfrm>
          <a:prstGeom prst="rect">
            <a:avLst/>
          </a:prstGeom>
          <a:noFill/>
        </p:spPr>
        <p:txBody>
          <a:bodyPr wrap="square" rtlCol="0">
            <a:spAutoFit/>
          </a:bodyPr>
          <a:lstStyle/>
          <a:p>
            <a:pPr lvl="0">
              <a:buNone/>
            </a:pPr>
            <a:r>
              <a:rPr lang="en-US" dirty="0"/>
              <a:t>Rapid provision </a:t>
            </a:r>
          </a:p>
          <a:p>
            <a:pPr lvl="0">
              <a:spcAft>
                <a:spcPts val="600"/>
              </a:spcAft>
              <a:buNone/>
            </a:pPr>
            <a:r>
              <a:rPr lang="en-US" dirty="0"/>
              <a:t>of relevant emergency  skills up-grading: </a:t>
            </a:r>
          </a:p>
          <a:p>
            <a:pPr marL="65088" lvl="0" indent="-65088">
              <a:spcAft>
                <a:spcPts val="600"/>
              </a:spcAft>
              <a:buNone/>
            </a:pPr>
            <a:r>
              <a:rPr lang="en-US" dirty="0"/>
              <a:t>- context specific tech &amp; management</a:t>
            </a:r>
          </a:p>
          <a:p>
            <a:pPr marL="65088" lvl="0" indent="-65088">
              <a:spcAft>
                <a:spcPts val="600"/>
              </a:spcAft>
              <a:buNone/>
            </a:pPr>
            <a:r>
              <a:rPr lang="en-US" dirty="0"/>
              <a:t>- </a:t>
            </a:r>
            <a:r>
              <a:rPr lang="en-GB" dirty="0"/>
              <a:t>psycho-social response</a:t>
            </a:r>
          </a:p>
          <a:p>
            <a:pPr marL="114300" lvl="0" indent="-114300">
              <a:spcAft>
                <a:spcPts val="600"/>
              </a:spcAft>
              <a:buNone/>
            </a:pPr>
            <a:r>
              <a:rPr lang="en-GB" dirty="0"/>
              <a:t>- conflict analysis &amp; resolution</a:t>
            </a:r>
          </a:p>
        </p:txBody>
      </p:sp>
      <p:sp>
        <p:nvSpPr>
          <p:cNvPr id="9" name="TextBox 8"/>
          <p:cNvSpPr txBox="1"/>
          <p:nvPr/>
        </p:nvSpPr>
        <p:spPr>
          <a:xfrm>
            <a:off x="3352800" y="5334000"/>
            <a:ext cx="2362200" cy="923330"/>
          </a:xfrm>
          <a:prstGeom prst="rect">
            <a:avLst/>
          </a:prstGeom>
          <a:noFill/>
        </p:spPr>
        <p:txBody>
          <a:bodyPr wrap="square" rtlCol="0">
            <a:spAutoFit/>
          </a:bodyPr>
          <a:lstStyle/>
          <a:p>
            <a:pPr algn="ctr"/>
            <a:r>
              <a:rPr lang="en-GB" dirty="0"/>
              <a:t>Locally-relevant coordination services (horizontal &amp; vertical)</a:t>
            </a:r>
          </a:p>
        </p:txBody>
      </p:sp>
      <p:sp>
        <p:nvSpPr>
          <p:cNvPr id="12" name="TextBox 11"/>
          <p:cNvSpPr txBox="1"/>
          <p:nvPr/>
        </p:nvSpPr>
        <p:spPr>
          <a:xfrm>
            <a:off x="6934200" y="5029200"/>
            <a:ext cx="1600200" cy="1200329"/>
          </a:xfrm>
          <a:prstGeom prst="rect">
            <a:avLst/>
          </a:prstGeom>
          <a:noFill/>
        </p:spPr>
        <p:txBody>
          <a:bodyPr wrap="square" rtlCol="0">
            <a:spAutoFit/>
          </a:bodyPr>
          <a:lstStyle/>
          <a:p>
            <a:pPr algn="ctr"/>
            <a:r>
              <a:rPr lang="en-GB" dirty="0"/>
              <a:t>Connecting, networking, alliances (inc. private sector)</a:t>
            </a:r>
          </a:p>
        </p:txBody>
      </p:sp>
      <p:sp>
        <p:nvSpPr>
          <p:cNvPr id="13" name="TextBox 12"/>
          <p:cNvSpPr txBox="1"/>
          <p:nvPr/>
        </p:nvSpPr>
        <p:spPr>
          <a:xfrm>
            <a:off x="457200" y="2438400"/>
            <a:ext cx="2133600" cy="1200329"/>
          </a:xfrm>
          <a:prstGeom prst="rect">
            <a:avLst/>
          </a:prstGeom>
          <a:noFill/>
        </p:spPr>
        <p:txBody>
          <a:bodyPr wrap="square" rtlCol="0">
            <a:spAutoFit/>
          </a:bodyPr>
          <a:lstStyle/>
          <a:p>
            <a:r>
              <a:rPr lang="en-GB" b="1" dirty="0"/>
              <a:t>Changes in </a:t>
            </a:r>
          </a:p>
          <a:p>
            <a:r>
              <a:rPr lang="en-GB" b="1" dirty="0"/>
              <a:t>Institutional roles, relationships, </a:t>
            </a:r>
          </a:p>
          <a:p>
            <a:r>
              <a:rPr lang="en-GB" b="1" dirty="0"/>
              <a:t>              and systems</a:t>
            </a:r>
          </a:p>
        </p:txBody>
      </p:sp>
      <p:sp>
        <p:nvSpPr>
          <p:cNvPr id="14" name="TextBox 13"/>
          <p:cNvSpPr txBox="1"/>
          <p:nvPr/>
        </p:nvSpPr>
        <p:spPr>
          <a:xfrm>
            <a:off x="3581400" y="2667000"/>
            <a:ext cx="1828800" cy="1384995"/>
          </a:xfrm>
          <a:prstGeom prst="rect">
            <a:avLst/>
          </a:prstGeom>
          <a:noFill/>
        </p:spPr>
        <p:txBody>
          <a:bodyPr wrap="square" rtlCol="0">
            <a:spAutoFit/>
          </a:bodyPr>
          <a:lstStyle/>
          <a:p>
            <a:pPr algn="ctr"/>
            <a:r>
              <a:rPr lang="en-US" sz="2100" b="1" dirty="0"/>
              <a:t>Autonomous  self-help by crisis affected  </a:t>
            </a:r>
          </a:p>
          <a:p>
            <a:pPr algn="ctr"/>
            <a:r>
              <a:rPr lang="en-US" sz="2100" b="1" dirty="0"/>
              <a:t>people</a:t>
            </a:r>
            <a:endParaRPr lang="en-GB" sz="2100" b="1" dirty="0"/>
          </a:p>
        </p:txBody>
      </p:sp>
      <p:sp>
        <p:nvSpPr>
          <p:cNvPr id="15" name="TextBox 14"/>
          <p:cNvSpPr txBox="1"/>
          <p:nvPr/>
        </p:nvSpPr>
        <p:spPr>
          <a:xfrm>
            <a:off x="685800" y="4572000"/>
            <a:ext cx="2286000" cy="1754326"/>
          </a:xfrm>
          <a:prstGeom prst="rect">
            <a:avLst/>
          </a:prstGeom>
          <a:noFill/>
        </p:spPr>
        <p:txBody>
          <a:bodyPr wrap="square" rtlCol="0">
            <a:spAutoFit/>
          </a:bodyPr>
          <a:lstStyle/>
          <a:p>
            <a:r>
              <a:rPr lang="en-GB" dirty="0"/>
              <a:t> Support for locally-led longer term processes to address root causes of vulnerability,   </a:t>
            </a:r>
          </a:p>
          <a:p>
            <a:r>
              <a:rPr lang="en-GB" dirty="0"/>
              <a:t>      &amp; mentoring</a:t>
            </a:r>
          </a:p>
        </p:txBody>
      </p:sp>
      <p:sp>
        <p:nvSpPr>
          <p:cNvPr id="16" name="TextBox 15"/>
          <p:cNvSpPr txBox="1"/>
          <p:nvPr/>
        </p:nvSpPr>
        <p:spPr>
          <a:xfrm>
            <a:off x="3810000" y="914400"/>
            <a:ext cx="1447800" cy="923330"/>
          </a:xfrm>
          <a:prstGeom prst="rect">
            <a:avLst/>
          </a:prstGeom>
          <a:noFill/>
        </p:spPr>
        <p:txBody>
          <a:bodyPr wrap="square" rtlCol="0">
            <a:spAutoFit/>
          </a:bodyPr>
          <a:lstStyle/>
          <a:p>
            <a:r>
              <a:rPr lang="en-US" dirty="0"/>
              <a:t>Collective emergency micro-grants</a:t>
            </a:r>
            <a:endParaRPr lang="en-GB" dirty="0"/>
          </a:p>
        </p:txBody>
      </p:sp>
      <p:sp>
        <p:nvSpPr>
          <p:cNvPr id="17" name="TextBox 16"/>
          <p:cNvSpPr txBox="1"/>
          <p:nvPr/>
        </p:nvSpPr>
        <p:spPr>
          <a:xfrm>
            <a:off x="381000" y="685800"/>
            <a:ext cx="2667000" cy="923330"/>
          </a:xfrm>
          <a:prstGeom prst="rect">
            <a:avLst/>
          </a:prstGeom>
          <a:noFill/>
        </p:spPr>
        <p:txBody>
          <a:bodyPr wrap="square" rtlCol="0">
            <a:spAutoFit/>
          </a:bodyPr>
          <a:lstStyle/>
          <a:p>
            <a:r>
              <a:rPr lang="en-US" dirty="0"/>
              <a:t>Community–based information, mobilisation  &amp; learning systems </a:t>
            </a:r>
            <a:endParaRPr lang="en-GB" dirty="0"/>
          </a:p>
        </p:txBody>
      </p:sp>
      <p:cxnSp>
        <p:nvCxnSpPr>
          <p:cNvPr id="28" name="Straight Arrow Connector 27"/>
          <p:cNvCxnSpPr/>
          <p:nvPr/>
        </p:nvCxnSpPr>
        <p:spPr>
          <a:xfrm>
            <a:off x="2514600" y="1752600"/>
            <a:ext cx="684214" cy="908984"/>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1" idx="4"/>
          </p:cNvCxnSpPr>
          <p:nvPr/>
        </p:nvCxnSpPr>
        <p:spPr>
          <a:xfrm>
            <a:off x="4419600" y="1981200"/>
            <a:ext cx="0" cy="60960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5562600" y="3124200"/>
            <a:ext cx="609600" cy="7620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flipV="1">
            <a:off x="5181600" y="4038600"/>
            <a:ext cx="1600200" cy="1143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667000" y="4038600"/>
            <a:ext cx="990600" cy="60960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98" name="Curved Left Arrow 97"/>
          <p:cNvSpPr/>
          <p:nvPr/>
        </p:nvSpPr>
        <p:spPr>
          <a:xfrm flipH="1">
            <a:off x="3886200" y="4572000"/>
            <a:ext cx="381000" cy="6858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0" name="Curved Right Arrow 99"/>
          <p:cNvSpPr/>
          <p:nvPr/>
        </p:nvSpPr>
        <p:spPr>
          <a:xfrm rot="11027840">
            <a:off x="4745908" y="4583846"/>
            <a:ext cx="379697" cy="66210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5" name="Down Arrow 104"/>
          <p:cNvSpPr/>
          <p:nvPr/>
        </p:nvSpPr>
        <p:spPr>
          <a:xfrm rot="3304455">
            <a:off x="3016354" y="6073589"/>
            <a:ext cx="139492" cy="9249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Down Arrow 105"/>
          <p:cNvSpPr/>
          <p:nvPr/>
        </p:nvSpPr>
        <p:spPr>
          <a:xfrm rot="18434311">
            <a:off x="6144411" y="5947757"/>
            <a:ext cx="105640" cy="9638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0" name="Elbow Connector 29"/>
          <p:cNvCxnSpPr/>
          <p:nvPr/>
        </p:nvCxnSpPr>
        <p:spPr>
          <a:xfrm>
            <a:off x="3581400" y="-914400"/>
            <a:ext cx="914400" cy="914400"/>
          </a:xfrm>
          <a:prstGeom prst="bentConnector3">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0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26" grpId="0" animBg="1"/>
      <p:bldP spid="23" grpId="0" animBg="1"/>
      <p:bldP spid="22" grpId="0" animBg="1"/>
      <p:bldP spid="21" grpId="0" animBg="1"/>
      <p:bldP spid="20" grpId="0" animBg="1"/>
      <p:bldP spid="19" grpId="0" animBg="1"/>
      <p:bldP spid="8" grpId="0"/>
      <p:bldP spid="12" grpId="0"/>
      <p:bldP spid="13" grpId="0"/>
      <p:bldP spid="14" grpId="0"/>
      <p:bldP spid="15" grpId="0"/>
      <p:bldP spid="16" grpId="0"/>
      <p:bldP spid="17" grpId="0"/>
      <p:bldP spid="98" grpId="0" animBg="1"/>
      <p:bldP spid="100" grpId="0" animBg="1"/>
      <p:bldP spid="105" grpId="0" animBg="1"/>
      <p:bldP spid="10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73162"/>
          </a:xfrm>
        </p:spPr>
        <p:txBody>
          <a:bodyPr>
            <a:normAutofit/>
          </a:bodyPr>
          <a:lstStyle/>
          <a:p>
            <a:r>
              <a:rPr lang="en-GB" sz="3200" b="1" i="1" dirty="0"/>
              <a:t>Objectives of co-design &amp; training workshop</a:t>
            </a:r>
            <a:br>
              <a:rPr lang="en-GB" b="1" i="1" dirty="0"/>
            </a:br>
            <a:endParaRPr lang="en-GB" sz="2200"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a:t>To co-design context-relevant methodologies for supporting communities to lead and manage  their own holistic responses to crises in ways that can better meet short term needs and also reduce future vulnerability (i.e. </a:t>
            </a:r>
            <a:r>
              <a:rPr lang="en-US" i="1" dirty="0"/>
              <a:t>accelerate</a:t>
            </a:r>
            <a:r>
              <a:rPr lang="en-US" dirty="0"/>
              <a:t> transformational change).</a:t>
            </a:r>
          </a:p>
          <a:p>
            <a:pPr marL="514350" indent="-514350">
              <a:buFont typeface="+mj-lt"/>
              <a:buAutoNum type="arabicPeriod"/>
            </a:pPr>
            <a:endParaRPr lang="en-US" dirty="0"/>
          </a:p>
          <a:p>
            <a:pPr marL="514350" indent="-514350">
              <a:buFont typeface="+mj-lt"/>
              <a:buAutoNum type="arabicPeriod" startAt="2"/>
            </a:pPr>
            <a:r>
              <a:rPr lang="en-US" dirty="0"/>
              <a:t>To help all participants develop the capacities, skills, plans and relationships needed for testing in practice after the workshop.</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GB" sz="2800" b="1" u="sng" dirty="0"/>
              <a:t>Possible core components of an emerging practice</a:t>
            </a:r>
            <a:endParaRPr lang="en-GB" sz="2800" dirty="0"/>
          </a:p>
        </p:txBody>
      </p:sp>
      <p:sp>
        <p:nvSpPr>
          <p:cNvPr id="3" name="Content Placeholder 2"/>
          <p:cNvSpPr>
            <a:spLocks noGrp="1"/>
          </p:cNvSpPr>
          <p:nvPr>
            <p:ph idx="1"/>
          </p:nvPr>
        </p:nvSpPr>
        <p:spPr>
          <a:xfrm>
            <a:off x="457200" y="1219200"/>
            <a:ext cx="8229600" cy="5410200"/>
          </a:xfrm>
        </p:spPr>
        <p:txBody>
          <a:bodyPr>
            <a:normAutofit fontScale="40000" lnSpcReduction="20000"/>
          </a:bodyPr>
          <a:lstStyle/>
          <a:p>
            <a:pPr marL="344488" lvl="0" indent="-344488">
              <a:spcAft>
                <a:spcPts val="600"/>
              </a:spcAft>
              <a:buFont typeface="+mj-lt"/>
              <a:buAutoNum type="arabicPeriod"/>
            </a:pPr>
            <a:r>
              <a:rPr lang="en-GB" sz="5300" dirty="0"/>
              <a:t>Community-owned  processes for rapid situation analysis, information-management and learning </a:t>
            </a:r>
          </a:p>
          <a:p>
            <a:pPr marL="344488" lvl="0" indent="-344488">
              <a:spcAft>
                <a:spcPts val="600"/>
              </a:spcAft>
              <a:buFont typeface="+mj-lt"/>
              <a:buAutoNum type="arabicPeriod"/>
            </a:pPr>
            <a:r>
              <a:rPr lang="en-GB" sz="5300" dirty="0"/>
              <a:t>Systems for rapid use of micro-grants to support  and promote survivor groups’  own (autonomous) crisis responses </a:t>
            </a:r>
          </a:p>
          <a:p>
            <a:pPr marL="344488" lvl="0" indent="-344488">
              <a:spcAft>
                <a:spcPts val="600"/>
              </a:spcAft>
              <a:buFont typeface="+mj-lt"/>
              <a:buAutoNum type="arabicPeriod"/>
            </a:pPr>
            <a:r>
              <a:rPr lang="en-GB" sz="5300" dirty="0"/>
              <a:t>Rapid provision of demand-led  skills training:</a:t>
            </a:r>
          </a:p>
          <a:p>
            <a:pPr marL="344488" lvl="0" indent="-344488">
              <a:spcAft>
                <a:spcPts val="600"/>
              </a:spcAft>
              <a:buNone/>
            </a:pPr>
            <a:r>
              <a:rPr lang="en-GB" sz="5300" dirty="0"/>
              <a:t>       - </a:t>
            </a:r>
            <a:r>
              <a:rPr lang="en-US" sz="5300" dirty="0"/>
              <a:t>context specific practical and management skills </a:t>
            </a:r>
          </a:p>
          <a:p>
            <a:pPr marL="344488" lvl="0" indent="-344488">
              <a:spcAft>
                <a:spcPts val="600"/>
              </a:spcAft>
              <a:buNone/>
            </a:pPr>
            <a:r>
              <a:rPr lang="en-US" sz="5300" dirty="0"/>
              <a:t>       - </a:t>
            </a:r>
            <a:r>
              <a:rPr lang="en-GB" sz="5300" dirty="0"/>
              <a:t>community-based psycho-social recovery</a:t>
            </a:r>
          </a:p>
          <a:p>
            <a:pPr marL="344488" lvl="0" indent="-344488">
              <a:spcAft>
                <a:spcPts val="600"/>
              </a:spcAft>
              <a:buNone/>
            </a:pPr>
            <a:r>
              <a:rPr lang="en-GB" sz="5300" dirty="0"/>
              <a:t>       - community-based protection, conflict analysis and conflict resolution</a:t>
            </a:r>
          </a:p>
          <a:p>
            <a:pPr marL="344488" lvl="0" indent="-344488">
              <a:spcAft>
                <a:spcPts val="600"/>
              </a:spcAft>
              <a:buNone/>
            </a:pPr>
            <a:r>
              <a:rPr lang="en-GB" sz="5300" dirty="0"/>
              <a:t>4.   Locally-relevant coordination services</a:t>
            </a:r>
          </a:p>
          <a:p>
            <a:pPr marL="514350" lvl="0" indent="-514350">
              <a:spcAft>
                <a:spcPts val="600"/>
              </a:spcAft>
              <a:buNone/>
            </a:pPr>
            <a:r>
              <a:rPr lang="en-GB" sz="5300" dirty="0"/>
              <a:t>5.   Linkages, alliances and networks for collective action  </a:t>
            </a:r>
          </a:p>
          <a:p>
            <a:pPr marL="344488" lvl="0" indent="-344488">
              <a:spcAft>
                <a:spcPts val="600"/>
              </a:spcAft>
              <a:buNone/>
            </a:pPr>
            <a:r>
              <a:rPr lang="en-GB" sz="5300" dirty="0"/>
              <a:t>6.   Support for locally-led longer term processes to address root causes of vulnerability (advocacy, fund-raising etc)</a:t>
            </a:r>
          </a:p>
          <a:p>
            <a:pPr marL="344488" lvl="0" indent="-344488">
              <a:spcAft>
                <a:spcPts val="600"/>
              </a:spcAft>
              <a:buNone/>
            </a:pPr>
            <a:r>
              <a:rPr lang="en-GB" sz="5300" dirty="0"/>
              <a:t>7.   Changes in institutional relationships, roles and systems</a:t>
            </a:r>
          </a:p>
          <a:p>
            <a:pPr marL="344488" lvl="0" indent="-344488">
              <a:spcAft>
                <a:spcPts val="600"/>
              </a:spcAft>
              <a:buNone/>
            </a:pPr>
            <a:endParaRPr lang="en-GB" sz="5300"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limits communities resilience?</a:t>
            </a:r>
            <a:br>
              <a:rPr lang="en-US" dirty="0"/>
            </a:br>
            <a:r>
              <a:rPr lang="en-US" sz="3600" dirty="0"/>
              <a:t>(i.e. its ability to respond, recover, transform)</a:t>
            </a:r>
            <a:endParaRPr lang="en-GB" sz="3600" dirty="0"/>
          </a:p>
        </p:txBody>
      </p:sp>
      <p:sp>
        <p:nvSpPr>
          <p:cNvPr id="3" name="Content Placeholder 2"/>
          <p:cNvSpPr>
            <a:spLocks noGrp="1"/>
          </p:cNvSpPr>
          <p:nvPr>
            <p:ph idx="1"/>
          </p:nvPr>
        </p:nvSpPr>
        <p:spPr>
          <a:xfrm>
            <a:off x="457200" y="1676400"/>
            <a:ext cx="8229600" cy="4800600"/>
          </a:xfrm>
        </p:spPr>
        <p:txBody>
          <a:bodyPr>
            <a:normAutofit fontScale="55000" lnSpcReduction="20000"/>
          </a:bodyPr>
          <a:lstStyle/>
          <a:p>
            <a:r>
              <a:rPr lang="en-US" dirty="0"/>
              <a:t>Lack of resources</a:t>
            </a:r>
          </a:p>
          <a:p>
            <a:r>
              <a:rPr lang="en-US" dirty="0"/>
              <a:t>Lack of information</a:t>
            </a:r>
          </a:p>
          <a:p>
            <a:r>
              <a:rPr lang="en-US" dirty="0"/>
              <a:t>Gaps in knowledge, skills</a:t>
            </a:r>
          </a:p>
          <a:p>
            <a:r>
              <a:rPr lang="en-US" dirty="0"/>
              <a:t>Lack of confidence, fear</a:t>
            </a:r>
          </a:p>
          <a:p>
            <a:r>
              <a:rPr lang="en-US" dirty="0"/>
              <a:t>Lack of wider connections, networks</a:t>
            </a:r>
          </a:p>
          <a:p>
            <a:r>
              <a:rPr lang="en-US" dirty="0"/>
              <a:t>Community splits, local conflicts</a:t>
            </a:r>
          </a:p>
          <a:p>
            <a:r>
              <a:rPr lang="en-US" dirty="0"/>
              <a:t>Bad governance issues (local or national)</a:t>
            </a:r>
          </a:p>
          <a:p>
            <a:r>
              <a:rPr lang="en-US" dirty="0"/>
              <a:t>Lack of power</a:t>
            </a:r>
          </a:p>
          <a:p>
            <a:r>
              <a:rPr lang="en-US" dirty="0"/>
              <a:t>Disempowerment, learned helplessness</a:t>
            </a:r>
          </a:p>
          <a:p>
            <a:r>
              <a:rPr lang="en-US" dirty="0"/>
              <a:t>Trauma, despair</a:t>
            </a:r>
          </a:p>
          <a:p>
            <a:r>
              <a:rPr lang="en-US" dirty="0"/>
              <a:t>Restrictions on trade &amp; markets</a:t>
            </a:r>
          </a:p>
          <a:p>
            <a:r>
              <a:rPr lang="en-US" dirty="0"/>
              <a:t>Restrictions to movement and communications</a:t>
            </a:r>
          </a:p>
          <a:p>
            <a:r>
              <a:rPr lang="en-US" dirty="0"/>
              <a:t>IDPs </a:t>
            </a:r>
          </a:p>
          <a:p>
            <a:r>
              <a:rPr lang="en-US" dirty="0"/>
              <a:t>Other vulnerable groups</a:t>
            </a:r>
          </a:p>
          <a:p>
            <a:r>
              <a:rPr lang="en-US" dirty="0"/>
              <a:t>Geophysical location</a:t>
            </a:r>
          </a:p>
          <a:p>
            <a:r>
              <a:rPr lang="en-US" dirty="0"/>
              <a:t>Conflict and children vulnerability </a:t>
            </a:r>
          </a:p>
          <a:p>
            <a:endParaRPr lang="en-US" dirty="0"/>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Locally-led humanitarian programme is not brand new!</a:t>
            </a:r>
            <a:endParaRPr lang="en-US" dirty="0"/>
          </a:p>
        </p:txBody>
      </p:sp>
      <p:sp>
        <p:nvSpPr>
          <p:cNvPr id="3" name="Content Placeholder 2"/>
          <p:cNvSpPr>
            <a:spLocks noGrp="1"/>
          </p:cNvSpPr>
          <p:nvPr>
            <p:ph idx="1"/>
          </p:nvPr>
        </p:nvSpPr>
        <p:spPr/>
        <p:txBody>
          <a:bodyPr/>
          <a:lstStyle/>
          <a:p>
            <a:pPr marL="0" indent="0">
              <a:buNone/>
            </a:pPr>
            <a:r>
              <a:rPr lang="en-NZ" dirty="0"/>
              <a:t>Watch this 2014 12 minute ted-talk. Even Humanitarian Aid policy leaders are promoting it. </a:t>
            </a:r>
          </a:p>
          <a:p>
            <a:pPr marL="0" indent="0">
              <a:buNone/>
            </a:pPr>
            <a:r>
              <a:rPr lang="en-NZ" dirty="0"/>
              <a:t>What we’ll look at for the rest of this week is how to put their good principles </a:t>
            </a:r>
            <a:r>
              <a:rPr lang="en-NZ"/>
              <a:t>into practice…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rmAutofit fontScale="90000"/>
          </a:bodyPr>
          <a:lstStyle/>
          <a:p>
            <a:pPr lvl="0"/>
            <a:r>
              <a:rPr lang="en-GB" b="1" dirty="0"/>
              <a:t>Key steps of the co-design process</a:t>
            </a:r>
            <a:endParaRPr lang="en-US" dirty="0"/>
          </a:p>
        </p:txBody>
      </p:sp>
      <p:sp>
        <p:nvSpPr>
          <p:cNvPr id="5" name="Content Placeholder 4"/>
          <p:cNvSpPr>
            <a:spLocks noGrp="1"/>
          </p:cNvSpPr>
          <p:nvPr>
            <p:ph sz="half" idx="1"/>
          </p:nvPr>
        </p:nvSpPr>
        <p:spPr>
          <a:xfrm>
            <a:off x="457200" y="1143000"/>
            <a:ext cx="6629400" cy="4983163"/>
          </a:xfrm>
        </p:spPr>
        <p:txBody>
          <a:bodyPr>
            <a:normAutofit fontScale="92500" lnSpcReduction="10000"/>
          </a:bodyPr>
          <a:lstStyle/>
          <a:p>
            <a:pPr marL="514350" indent="-514350">
              <a:buFont typeface="+mj-lt"/>
              <a:buAutoNum type="arabicPeriod"/>
            </a:pPr>
            <a:r>
              <a:rPr lang="en-US" dirty="0"/>
              <a:t>Introducing concepts to key stakeholders</a:t>
            </a:r>
          </a:p>
          <a:p>
            <a:pPr marL="514350" indent="-514350">
              <a:buFont typeface="+mj-lt"/>
              <a:buAutoNum type="arabicPeriod"/>
            </a:pPr>
            <a:r>
              <a:rPr lang="en-US" dirty="0"/>
              <a:t>Developing prototype methodologies and relevant systems and skills (co-design/training workshop)</a:t>
            </a:r>
          </a:p>
          <a:p>
            <a:pPr marL="514350" indent="-514350">
              <a:buFont typeface="+mj-lt"/>
              <a:buAutoNum type="arabicPeriod"/>
            </a:pPr>
            <a:r>
              <a:rPr lang="en-NZ" dirty="0"/>
              <a:t>Planning implementation of pilots</a:t>
            </a:r>
            <a:endParaRPr lang="en-US" dirty="0"/>
          </a:p>
          <a:p>
            <a:pPr marL="514350" indent="-514350">
              <a:buFont typeface="+mj-lt"/>
              <a:buAutoNum type="arabicPeriod"/>
            </a:pPr>
            <a:r>
              <a:rPr lang="en-US" dirty="0"/>
              <a:t>Piloting the approaches in practice </a:t>
            </a:r>
          </a:p>
          <a:p>
            <a:pPr marL="514350" indent="-514350">
              <a:buFont typeface="+mj-lt"/>
              <a:buAutoNum type="arabicPeriod"/>
            </a:pPr>
            <a:r>
              <a:rPr lang="en-US" dirty="0"/>
              <a:t>Capturing lessons  </a:t>
            </a:r>
          </a:p>
          <a:p>
            <a:pPr marL="514350" indent="-514350">
              <a:buFont typeface="+mj-lt"/>
              <a:buAutoNum type="arabicPeriod"/>
            </a:pPr>
            <a:r>
              <a:rPr lang="en-US" dirty="0"/>
              <a:t>Reflection workshop to share experiences and refine methodologies </a:t>
            </a:r>
          </a:p>
          <a:p>
            <a:pPr marL="514350" indent="-514350">
              <a:buFont typeface="+mj-lt"/>
              <a:buAutoNum type="arabicPeriod"/>
            </a:pPr>
            <a:r>
              <a:rPr lang="en-US" dirty="0"/>
              <a:t>Scale-up, expand application</a:t>
            </a:r>
          </a:p>
          <a:p>
            <a:pPr marL="514350" indent="-514350">
              <a:buFont typeface="+mj-lt"/>
              <a:buAutoNum type="arabicPeriod"/>
            </a:pPr>
            <a:r>
              <a:rPr lang="en-US" dirty="0"/>
              <a:t>Contribute to wider evidence base for changing crisis response</a:t>
            </a:r>
          </a:p>
          <a:p>
            <a:endParaRPr lang="en-US" dirty="0"/>
          </a:p>
        </p:txBody>
      </p:sp>
      <p:sp>
        <p:nvSpPr>
          <p:cNvPr id="6" name="Content Placeholder 5"/>
          <p:cNvSpPr>
            <a:spLocks noGrp="1"/>
          </p:cNvSpPr>
          <p:nvPr>
            <p:ph sz="half" idx="2"/>
          </p:nvPr>
        </p:nvSpPr>
        <p:spPr>
          <a:xfrm>
            <a:off x="7162800" y="1143000"/>
            <a:ext cx="1981200" cy="4983163"/>
          </a:xfrm>
        </p:spPr>
        <p:txBody>
          <a:bodyPr>
            <a:normAutofit fontScale="92500" lnSpcReduction="10000"/>
          </a:bodyPr>
          <a:lstStyle/>
          <a:p>
            <a:pPr>
              <a:buNone/>
            </a:pPr>
            <a:r>
              <a:rPr lang="en-US" dirty="0">
                <a:solidFill>
                  <a:srgbClr val="7030A0"/>
                </a:solidFill>
              </a:rPr>
              <a:t>(on-going)</a:t>
            </a:r>
          </a:p>
          <a:p>
            <a:pPr>
              <a:buNone/>
            </a:pPr>
            <a:r>
              <a:rPr lang="en-US" dirty="0">
                <a:solidFill>
                  <a:srgbClr val="7030A0"/>
                </a:solidFill>
              </a:rPr>
              <a:t> now!</a:t>
            </a:r>
          </a:p>
          <a:p>
            <a:pPr>
              <a:buNone/>
            </a:pPr>
            <a:r>
              <a:rPr lang="en-NZ" sz="1900" dirty="0">
                <a:solidFill>
                  <a:srgbClr val="FF0000"/>
                </a:solidFill>
              </a:rPr>
              <a:t>Add new dates</a:t>
            </a:r>
          </a:p>
          <a:p>
            <a:pPr>
              <a:buNone/>
            </a:pPr>
            <a:endParaRPr lang="en-US" sz="300" dirty="0">
              <a:solidFill>
                <a:srgbClr val="FF0000"/>
              </a:solidFill>
            </a:endParaRPr>
          </a:p>
          <a:p>
            <a:pPr>
              <a:buNone/>
            </a:pPr>
            <a:endParaRPr lang="en-US" sz="2000" dirty="0">
              <a:solidFill>
                <a:srgbClr val="7030A0"/>
              </a:solidFill>
            </a:endParaRPr>
          </a:p>
          <a:p>
            <a:pPr marL="0" indent="0">
              <a:buNone/>
            </a:pPr>
            <a:r>
              <a:rPr lang="en-NZ" dirty="0">
                <a:solidFill>
                  <a:srgbClr val="7030A0"/>
                </a:solidFill>
              </a:rPr>
              <a:t>Straight after</a:t>
            </a:r>
          </a:p>
          <a:p>
            <a:pPr marL="0" indent="0">
              <a:buNone/>
            </a:pPr>
            <a:r>
              <a:rPr lang="en-NZ" dirty="0">
                <a:solidFill>
                  <a:srgbClr val="7030A0"/>
                </a:solidFill>
              </a:rPr>
              <a:t>Oct-Dec 18</a:t>
            </a:r>
          </a:p>
          <a:p>
            <a:pPr>
              <a:buNone/>
            </a:pPr>
            <a:endParaRPr lang="en-NZ" dirty="0">
              <a:solidFill>
                <a:srgbClr val="7030A0"/>
              </a:solidFill>
            </a:endParaRPr>
          </a:p>
          <a:p>
            <a:pPr>
              <a:buNone/>
            </a:pPr>
            <a:r>
              <a:rPr lang="en-NZ" dirty="0">
                <a:solidFill>
                  <a:srgbClr val="7030A0"/>
                </a:solidFill>
              </a:rPr>
              <a:t>Jan ? 2019</a:t>
            </a:r>
          </a:p>
          <a:p>
            <a:pPr>
              <a:buNone/>
            </a:pPr>
            <a:endParaRPr lang="en-NZ" dirty="0">
              <a:solidFill>
                <a:srgbClr val="7030A0"/>
              </a:solidFill>
            </a:endParaRPr>
          </a:p>
          <a:p>
            <a:pPr>
              <a:buNone/>
            </a:pPr>
            <a:r>
              <a:rPr lang="en-NZ" dirty="0">
                <a:solidFill>
                  <a:srgbClr val="7030A0"/>
                </a:solidFill>
              </a:rPr>
              <a:t>Feb? 2019</a:t>
            </a:r>
          </a:p>
          <a:p>
            <a:pPr marL="0" indent="0">
              <a:buNone/>
            </a:pPr>
            <a:r>
              <a:rPr lang="en-NZ" dirty="0">
                <a:solidFill>
                  <a:srgbClr val="7030A0"/>
                </a:solidFill>
              </a:rPr>
              <a:t>2019 onwards</a:t>
            </a:r>
            <a:endParaRPr lang="en-US"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685800"/>
            <a:ext cx="8229600" cy="5440363"/>
          </a:xfrm>
        </p:spPr>
        <p:txBody>
          <a:bodyPr>
            <a:normAutofit/>
          </a:bodyPr>
          <a:lstStyle/>
          <a:p>
            <a:pPr>
              <a:buNone/>
            </a:pPr>
            <a:r>
              <a:rPr lang="en-US" sz="4400" dirty="0"/>
              <a:t>…not transferring a ready-made, perfected </a:t>
            </a:r>
            <a:r>
              <a:rPr lang="en-US" sz="4400" dirty="0" err="1"/>
              <a:t>sclr</a:t>
            </a:r>
            <a:r>
              <a:rPr lang="en-US" sz="4400" dirty="0"/>
              <a:t> manual</a:t>
            </a:r>
          </a:p>
          <a:p>
            <a:pPr>
              <a:buNone/>
            </a:pPr>
            <a:endParaRPr lang="en-US" sz="4400" dirty="0"/>
          </a:p>
          <a:p>
            <a:pPr>
              <a:buNone/>
            </a:pPr>
            <a:r>
              <a:rPr lang="en-US" sz="4400" dirty="0"/>
              <a:t>...not a one-off project – start of a long term process to change humanitarian programming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a:bodyPr>
          <a:lstStyle/>
          <a:p>
            <a:r>
              <a:rPr lang="en-GB" sz="2800" b="1" dirty="0"/>
              <a:t>Proposed content of the Workshop</a:t>
            </a:r>
            <a:endParaRPr lang="en-GB" sz="2800" dirty="0"/>
          </a:p>
        </p:txBody>
      </p:sp>
      <p:sp>
        <p:nvSpPr>
          <p:cNvPr id="3" name="Content Placeholder 2"/>
          <p:cNvSpPr>
            <a:spLocks noGrp="1"/>
          </p:cNvSpPr>
          <p:nvPr>
            <p:ph idx="1"/>
          </p:nvPr>
        </p:nvSpPr>
        <p:spPr>
          <a:xfrm>
            <a:off x="457200" y="609600"/>
            <a:ext cx="8229600" cy="5867400"/>
          </a:xfrm>
        </p:spPr>
        <p:txBody>
          <a:bodyPr>
            <a:noAutofit/>
          </a:bodyPr>
          <a:lstStyle/>
          <a:p>
            <a:pPr>
              <a:buNone/>
            </a:pPr>
            <a:r>
              <a:rPr lang="en-GB" sz="2200" b="1" u="sng" dirty="0"/>
              <a:t>Day </a:t>
            </a:r>
            <a:r>
              <a:rPr lang="en-GB" sz="2200" b="1" dirty="0"/>
              <a:t>1	Module 0:  Getting started, co-design </a:t>
            </a:r>
          </a:p>
          <a:p>
            <a:pPr>
              <a:buNone/>
            </a:pPr>
            <a:r>
              <a:rPr lang="en-GB" sz="2200" b="1" dirty="0"/>
              <a:t>		Module 1:  Overview of </a:t>
            </a:r>
            <a:r>
              <a:rPr lang="en-GB" sz="2200" b="1" dirty="0" err="1"/>
              <a:t>sclr</a:t>
            </a:r>
            <a:r>
              <a:rPr lang="en-GB" sz="2200" b="1" dirty="0"/>
              <a:t>: rational and emerging practice</a:t>
            </a:r>
          </a:p>
          <a:p>
            <a:pPr>
              <a:spcBef>
                <a:spcPts val="1800"/>
              </a:spcBef>
              <a:buNone/>
            </a:pPr>
            <a:r>
              <a:rPr lang="en-GB" sz="2200" b="1" u="sng" dirty="0"/>
              <a:t>Day 2</a:t>
            </a:r>
            <a:r>
              <a:rPr lang="en-GB" sz="2200" b="1" dirty="0"/>
              <a:t>	Module 2:  Participatory Action Learning in crises (</a:t>
            </a:r>
            <a:r>
              <a:rPr lang="en-GB" sz="2200" b="1" dirty="0" err="1"/>
              <a:t>palc</a:t>
            </a:r>
            <a:r>
              <a:rPr lang="en-GB" sz="2200" b="1" dirty="0"/>
              <a:t>)</a:t>
            </a:r>
          </a:p>
          <a:p>
            <a:pPr>
              <a:spcBef>
                <a:spcPts val="1800"/>
              </a:spcBef>
              <a:buNone/>
            </a:pPr>
            <a:r>
              <a:rPr lang="en-GB" sz="2200" b="1" u="sng" dirty="0"/>
              <a:t>Day 3</a:t>
            </a:r>
            <a:r>
              <a:rPr lang="en-GB" sz="2200" b="1" dirty="0"/>
              <a:t>	Module 3: Emergency micro-grants</a:t>
            </a:r>
          </a:p>
          <a:p>
            <a:pPr>
              <a:spcBef>
                <a:spcPts val="1800"/>
              </a:spcBef>
              <a:buNone/>
            </a:pPr>
            <a:r>
              <a:rPr lang="en-GB" sz="2200" b="1" u="sng" dirty="0"/>
              <a:t>Day 4</a:t>
            </a:r>
            <a:r>
              <a:rPr lang="en-GB" sz="2200" b="1" dirty="0"/>
              <a:t>	Module 4: Strengthening capacity in crises</a:t>
            </a:r>
          </a:p>
          <a:p>
            <a:pPr marL="893763" indent="0">
              <a:spcBef>
                <a:spcPts val="0"/>
              </a:spcBef>
              <a:buNone/>
            </a:pPr>
            <a:r>
              <a:rPr lang="en-GB" sz="2200" b="1" dirty="0"/>
              <a:t>	</a:t>
            </a:r>
            <a:r>
              <a:rPr lang="en-GB" sz="2200" dirty="0"/>
              <a:t>inc. basic OD, psycho-social issues, community-based protection, conflict transformation, networking &amp; linking</a:t>
            </a:r>
          </a:p>
          <a:p>
            <a:pPr>
              <a:spcBef>
                <a:spcPts val="1800"/>
              </a:spcBef>
              <a:buNone/>
            </a:pPr>
            <a:r>
              <a:rPr lang="en-GB" sz="2200" b="1" u="sng" dirty="0"/>
              <a:t>Day 5</a:t>
            </a:r>
            <a:r>
              <a:rPr lang="en-GB" sz="2200" b="1" dirty="0"/>
              <a:t>	Module 5:  Addressing root causes during crises</a:t>
            </a:r>
          </a:p>
          <a:p>
            <a:pPr>
              <a:spcBef>
                <a:spcPts val="1800"/>
              </a:spcBef>
              <a:buNone/>
            </a:pPr>
            <a:r>
              <a:rPr lang="en-GB" sz="2200" b="1" dirty="0"/>
              <a:t>		Module 6: Enabling d</a:t>
            </a:r>
            <a:r>
              <a:rPr lang="en-US" sz="2200" b="1" dirty="0" err="1"/>
              <a:t>emand</a:t>
            </a:r>
            <a:r>
              <a:rPr lang="en-US" sz="2200" b="1" dirty="0"/>
              <a:t>-led coordination systems</a:t>
            </a:r>
            <a:endParaRPr lang="en-GB" sz="2200" b="1" dirty="0"/>
          </a:p>
          <a:p>
            <a:pPr>
              <a:spcBef>
                <a:spcPts val="1800"/>
              </a:spcBef>
              <a:buNone/>
            </a:pPr>
            <a:r>
              <a:rPr lang="en-US" sz="2200" b="1" dirty="0"/>
              <a:t>		Module 7: Changing institutional relationships</a:t>
            </a:r>
          </a:p>
          <a:p>
            <a:pPr>
              <a:spcBef>
                <a:spcPts val="1800"/>
              </a:spcBef>
              <a:buNone/>
            </a:pPr>
            <a:r>
              <a:rPr lang="en-US" sz="2200" b="1" u="sng" dirty="0"/>
              <a:t>Day 6</a:t>
            </a:r>
            <a:r>
              <a:rPr lang="en-US" sz="2200" b="1" dirty="0"/>
              <a:t>	Module 8: Planning the pilots, follow-up and next steps</a:t>
            </a:r>
            <a:endParaRPr lang="en-GB" sz="2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schedule</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US" dirty="0"/>
              <a:t>1</a:t>
            </a:r>
            <a:r>
              <a:rPr lang="en-US" baseline="30000" dirty="0"/>
              <a:t>st</a:t>
            </a:r>
            <a:r>
              <a:rPr lang="en-US" dirty="0"/>
              <a:t> session: 	 	  	9.00-10.30 am</a:t>
            </a:r>
          </a:p>
          <a:p>
            <a:pPr>
              <a:buNone/>
            </a:pPr>
            <a:r>
              <a:rPr lang="en-US" sz="2400" dirty="0"/>
              <a:t> 		 tea break (20 </a:t>
            </a:r>
            <a:r>
              <a:rPr lang="en-US" sz="2400" dirty="0" err="1"/>
              <a:t>mins</a:t>
            </a:r>
            <a:r>
              <a:rPr lang="en-US" sz="2400" dirty="0"/>
              <a:t>)</a:t>
            </a:r>
          </a:p>
          <a:p>
            <a:pPr>
              <a:buNone/>
            </a:pPr>
            <a:r>
              <a:rPr lang="en-US" dirty="0"/>
              <a:t>2</a:t>
            </a:r>
            <a:r>
              <a:rPr lang="en-US" baseline="30000" dirty="0"/>
              <a:t>nd</a:t>
            </a:r>
            <a:r>
              <a:rPr lang="en-US" dirty="0"/>
              <a:t> session: 		10.50-12.30 am</a:t>
            </a:r>
          </a:p>
          <a:p>
            <a:pPr>
              <a:buNone/>
            </a:pPr>
            <a:r>
              <a:rPr lang="en-US" sz="2400" dirty="0"/>
              <a:t> 		lunch break (1 hour)</a:t>
            </a:r>
          </a:p>
          <a:p>
            <a:pPr>
              <a:buNone/>
            </a:pPr>
            <a:r>
              <a:rPr lang="en-US" sz="3500" dirty="0"/>
              <a:t>3</a:t>
            </a:r>
            <a:r>
              <a:rPr lang="en-US" sz="3500" baseline="30000" dirty="0"/>
              <a:t>rd</a:t>
            </a:r>
            <a:r>
              <a:rPr lang="en-US" sz="3500" dirty="0"/>
              <a:t>  session: 	 	1.30-3.00 pm</a:t>
            </a:r>
          </a:p>
          <a:p>
            <a:pPr>
              <a:buNone/>
            </a:pPr>
            <a:r>
              <a:rPr lang="en-US" sz="2400" dirty="0"/>
              <a:t>		 tea break (20 </a:t>
            </a:r>
            <a:r>
              <a:rPr lang="en-US" sz="2400" dirty="0" err="1"/>
              <a:t>mins</a:t>
            </a:r>
            <a:r>
              <a:rPr lang="en-US" sz="2400" dirty="0"/>
              <a:t>)</a:t>
            </a:r>
          </a:p>
          <a:p>
            <a:pPr>
              <a:buNone/>
            </a:pPr>
            <a:r>
              <a:rPr lang="en-US" dirty="0"/>
              <a:t>4</a:t>
            </a:r>
            <a:r>
              <a:rPr lang="en-US" baseline="30000" dirty="0"/>
              <a:t>th</a:t>
            </a:r>
            <a:r>
              <a:rPr lang="en-US" dirty="0"/>
              <a:t>  session: 	   	3.20-5.00 pm</a:t>
            </a:r>
          </a:p>
          <a:p>
            <a:pPr>
              <a:buNone/>
            </a:pPr>
            <a:endParaRPr lang="en-GB" sz="1900" dirty="0"/>
          </a:p>
          <a:p>
            <a:pPr>
              <a:buNone/>
            </a:pPr>
            <a:r>
              <a:rPr lang="en-GB" sz="3000" dirty="0"/>
              <a:t>morning session only on Day 6</a:t>
            </a:r>
          </a:p>
          <a:p>
            <a:pPr>
              <a:buNone/>
            </a:pPr>
            <a:r>
              <a:rPr lang="en-GB" sz="3000" dirty="0"/>
              <a:t>any informal evening sessions?</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principles</a:t>
            </a:r>
            <a:endParaRPr lang="en-GB" dirty="0"/>
          </a:p>
        </p:txBody>
      </p:sp>
      <p:sp>
        <p:nvSpPr>
          <p:cNvPr id="3" name="Content Placeholder 2"/>
          <p:cNvSpPr>
            <a:spLocks noGrp="1"/>
          </p:cNvSpPr>
          <p:nvPr>
            <p:ph idx="1"/>
          </p:nvPr>
        </p:nvSpPr>
        <p:spPr>
          <a:xfrm>
            <a:off x="304800" y="1371600"/>
            <a:ext cx="8610600" cy="5105400"/>
          </a:xfrm>
        </p:spPr>
        <p:txBody>
          <a:bodyPr>
            <a:normAutofit fontScale="92500" lnSpcReduction="10000"/>
          </a:bodyPr>
          <a:lstStyle/>
          <a:p>
            <a:pPr>
              <a:spcBef>
                <a:spcPts val="0"/>
              </a:spcBef>
              <a:spcAft>
                <a:spcPts val="1200"/>
              </a:spcAft>
            </a:pPr>
            <a:r>
              <a:rPr lang="en-US" sz="2800" dirty="0"/>
              <a:t>We are all learning from each other</a:t>
            </a:r>
          </a:p>
          <a:p>
            <a:pPr>
              <a:spcBef>
                <a:spcPts val="0"/>
              </a:spcBef>
              <a:spcAft>
                <a:spcPts val="1200"/>
              </a:spcAft>
            </a:pPr>
            <a:r>
              <a:rPr lang="en-NZ" sz="2800" dirty="0"/>
              <a:t>Safe space for challenging and new thinking</a:t>
            </a:r>
            <a:endParaRPr lang="en-US" sz="2800" dirty="0"/>
          </a:p>
          <a:p>
            <a:pPr>
              <a:spcBef>
                <a:spcPts val="0"/>
              </a:spcBef>
              <a:spcAft>
                <a:spcPts val="1200"/>
              </a:spcAft>
            </a:pPr>
            <a:r>
              <a:rPr lang="en-US" sz="2800" dirty="0"/>
              <a:t>Developing new </a:t>
            </a:r>
            <a:r>
              <a:rPr lang="en-US" sz="2800" dirty="0" err="1"/>
              <a:t>sclr</a:t>
            </a:r>
            <a:r>
              <a:rPr lang="en-US" sz="2800" dirty="0"/>
              <a:t> approaches together: co-design</a:t>
            </a:r>
          </a:p>
          <a:p>
            <a:pPr>
              <a:spcBef>
                <a:spcPts val="0"/>
              </a:spcBef>
              <a:spcAft>
                <a:spcPts val="1200"/>
              </a:spcAft>
            </a:pPr>
            <a:r>
              <a:rPr lang="en-US" sz="2800" dirty="0"/>
              <a:t>Not one expert or leader: we all have different expertise, we all are leaders of different processes</a:t>
            </a:r>
          </a:p>
          <a:p>
            <a:pPr>
              <a:spcBef>
                <a:spcPts val="0"/>
              </a:spcBef>
              <a:spcAft>
                <a:spcPts val="1200"/>
              </a:spcAft>
            </a:pPr>
            <a:r>
              <a:rPr lang="en-US" sz="2800" dirty="0"/>
              <a:t>Our collective challenge is how to </a:t>
            </a:r>
            <a:r>
              <a:rPr lang="en-US" sz="2800" dirty="0" err="1"/>
              <a:t>maximise</a:t>
            </a:r>
            <a:r>
              <a:rPr lang="en-US" sz="2800" dirty="0"/>
              <a:t> that expertise and leadership potential in each one of us….</a:t>
            </a:r>
          </a:p>
          <a:p>
            <a:pPr>
              <a:spcBef>
                <a:spcPts val="0"/>
              </a:spcBef>
              <a:spcAft>
                <a:spcPts val="1200"/>
              </a:spcAft>
            </a:pPr>
            <a:r>
              <a:rPr lang="en-NZ" sz="2800" dirty="0"/>
              <a:t>The workshop must be demand-led – keep checking it is meeting needs with strong feedback systems to facilitators</a:t>
            </a:r>
            <a:endParaRPr lang="en-US" sz="2800" dirty="0"/>
          </a:p>
          <a:p>
            <a:pPr>
              <a:spcBef>
                <a:spcPts val="0"/>
              </a:spcBef>
              <a:spcAft>
                <a:spcPts val="1200"/>
              </a:spcAft>
            </a:pPr>
            <a:r>
              <a:rPr lang="en-US" sz="2800" dirty="0"/>
              <a:t>Daily recap (every morning)</a:t>
            </a:r>
          </a:p>
          <a:p>
            <a:pPr marL="0" indent="0">
              <a:spcBef>
                <a:spcPts val="0"/>
              </a:spcBef>
              <a:spcAft>
                <a:spcPts val="1200"/>
              </a:spcAft>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Ground rules</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5908</TotalTime>
  <Words>3710</Words>
  <Application>Microsoft Office PowerPoint</Application>
  <PresentationFormat>On-screen Show (4:3)</PresentationFormat>
  <Paragraphs>361</Paragraphs>
  <Slides>32</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Symbol</vt:lpstr>
      <vt:lpstr>Times New Roman</vt:lpstr>
      <vt:lpstr>Office Theme</vt:lpstr>
      <vt:lpstr>  Supporting community (survivor)-led responses to crises   …..changing the way we respond to ‘humanitarian’ emergencies   (place and date)   </vt:lpstr>
      <vt:lpstr>PowerPoint Presentation</vt:lpstr>
      <vt:lpstr>Objectives of co-design &amp; training workshop </vt:lpstr>
      <vt:lpstr>Key steps of the co-design process</vt:lpstr>
      <vt:lpstr>PowerPoint Presentation</vt:lpstr>
      <vt:lpstr>Proposed content of the Workshop</vt:lpstr>
      <vt:lpstr>Proposed schedule</vt:lpstr>
      <vt:lpstr>Workshop principles</vt:lpstr>
      <vt:lpstr>Ground rules</vt:lpstr>
      <vt:lpstr>Before we proceed…..</vt:lpstr>
      <vt:lpstr>Module 1: Overview of sclr</vt:lpstr>
      <vt:lpstr>Sources of inspiration, learning, support</vt:lpstr>
      <vt:lpstr>Learning from examples of locally-led responses:</vt:lpstr>
      <vt:lpstr>What are the characteristics of community-led  responses when external aid is absent (i.e. what are the positive and negative actions of local people during a crisis when there is no external support)?</vt:lpstr>
      <vt:lpstr>What do crisis affected people think of externally-led humanitarian assistance?  </vt:lpstr>
      <vt:lpstr>PowerPoint Presentation</vt:lpstr>
      <vt:lpstr>Who are the most significant responders to any crisis?</vt:lpstr>
      <vt:lpstr>Definitions </vt:lpstr>
      <vt:lpstr>Core issues and terms 1: Resilience</vt:lpstr>
      <vt:lpstr>PowerPoint Presentation</vt:lpstr>
      <vt:lpstr>PowerPoint Presentation</vt:lpstr>
      <vt:lpstr>PowerPoint Presentation</vt:lpstr>
      <vt:lpstr>PowerPoint Presentation</vt:lpstr>
      <vt:lpstr>Emerging benefits of strengthening first responders</vt:lpstr>
      <vt:lpstr>PowerPoint Presentation</vt:lpstr>
      <vt:lpstr>Risks, challenges</vt:lpstr>
      <vt:lpstr>Supporting community-led (survivor-led) responses to crises  sclr</vt:lpstr>
      <vt:lpstr>Aim of sclr approaches</vt:lpstr>
      <vt:lpstr>PowerPoint Presentation</vt:lpstr>
      <vt:lpstr>Possible core components of an emerging practice</vt:lpstr>
      <vt:lpstr>What limits communities resilience? (i.e. its ability to respond, recover, transform)</vt:lpstr>
      <vt:lpstr>Locally-led humanitarian programme is not brand new!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co-design workshop:  To enable facilitators to equip others to adopt sclr approaches  </dc:title>
  <dc:creator>jc</dc:creator>
  <cp:lastModifiedBy>Mandeep Mudhar</cp:lastModifiedBy>
  <cp:revision>98</cp:revision>
  <dcterms:created xsi:type="dcterms:W3CDTF">2006-08-16T00:00:00Z</dcterms:created>
  <dcterms:modified xsi:type="dcterms:W3CDTF">2018-11-21T12:26:37Z</dcterms:modified>
</cp:coreProperties>
</file>