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7" r:id="rId3"/>
    <p:sldId id="278" r:id="rId4"/>
    <p:sldId id="279" r:id="rId5"/>
    <p:sldId id="275" r:id="rId6"/>
    <p:sldId id="270" r:id="rId7"/>
    <p:sldId id="271" r:id="rId8"/>
    <p:sldId id="272" r:id="rId9"/>
    <p:sldId id="280" r:id="rId10"/>
    <p:sldId id="281" r:id="rId11"/>
    <p:sldId id="282" r:id="rId12"/>
    <p:sldId id="283" r:id="rId13"/>
    <p:sldId id="273"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64" d="100"/>
          <a:sy n="64"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174104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147777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258323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184250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187744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399023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161770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390425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184650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358051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65A2B7-B746-4D31-8064-1A7D035C4858}" type="datetimeFigureOut">
              <a:rPr lang="en-GB" smtClean="0"/>
              <a:pPr/>
              <a:t>02/01/2020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84C11-55C3-468A-90CF-EB935B99F2A6}" type="slidenum">
              <a:rPr lang="en-GB" smtClean="0"/>
              <a:pPr/>
              <a:t>‹#›</a:t>
            </a:fld>
            <a:endParaRPr lang="en-GB"/>
          </a:p>
        </p:txBody>
      </p:sp>
    </p:spTree>
    <p:extLst>
      <p:ext uri="{BB962C8B-B14F-4D97-AF65-F5344CB8AC3E}">
        <p14:creationId xmlns:p14="http://schemas.microsoft.com/office/powerpoint/2010/main" val="29222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5A2B7-B746-4D31-8064-1A7D035C4858}" type="datetimeFigureOut">
              <a:rPr lang="en-GB" smtClean="0"/>
              <a:pPr/>
              <a:t>02/01/2020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84C11-55C3-468A-90CF-EB935B99F2A6}" type="slidenum">
              <a:rPr lang="en-GB" smtClean="0"/>
              <a:pPr/>
              <a:t>‹#›</a:t>
            </a:fld>
            <a:endParaRPr lang="en-GB"/>
          </a:p>
        </p:txBody>
      </p:sp>
    </p:spTree>
    <p:extLst>
      <p:ext uri="{BB962C8B-B14F-4D97-AF65-F5344CB8AC3E}">
        <p14:creationId xmlns:p14="http://schemas.microsoft.com/office/powerpoint/2010/main" val="392444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377" y="55567"/>
            <a:ext cx="10600623" cy="5929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rgbClr val="7030A0"/>
                </a:solidFill>
                <a:latin typeface="Kristen ITC" panose="03050502040202030202" pitchFamily="66" charset="0"/>
              </a:rPr>
              <a:t>Imaginative Writing</a:t>
            </a:r>
          </a:p>
        </p:txBody>
      </p:sp>
      <p:sp>
        <p:nvSpPr>
          <p:cNvPr id="6" name="TextBox 5"/>
          <p:cNvSpPr txBox="1"/>
          <p:nvPr/>
        </p:nvSpPr>
        <p:spPr>
          <a:xfrm>
            <a:off x="330802" y="2290897"/>
            <a:ext cx="5438274" cy="2862322"/>
          </a:xfrm>
          <a:prstGeom prst="rect">
            <a:avLst/>
          </a:prstGeom>
          <a:noFill/>
        </p:spPr>
        <p:txBody>
          <a:bodyPr wrap="square" rtlCol="0">
            <a:spAutoFit/>
          </a:bodyPr>
          <a:lstStyle/>
          <a:p>
            <a:r>
              <a:rPr lang="en-GB" sz="3600" b="1" u="sng" dirty="0"/>
              <a:t>Starter:</a:t>
            </a:r>
          </a:p>
          <a:p>
            <a:r>
              <a:rPr lang="en-GB" sz="3600" dirty="0"/>
              <a:t>Glue the extract in your English book.</a:t>
            </a:r>
          </a:p>
          <a:p>
            <a:endParaRPr lang="en-GB" sz="3600" dirty="0"/>
          </a:p>
          <a:p>
            <a:r>
              <a:rPr lang="en-GB" sz="3600" dirty="0"/>
              <a:t>Then read it.</a:t>
            </a:r>
          </a:p>
        </p:txBody>
      </p:sp>
      <p:sp>
        <p:nvSpPr>
          <p:cNvPr id="9218" name="AutoShape 2" descr="data:image/jpeg;base64,/9j/4AAQSkZJRgABAQAAAQABAAD/2wBDAAkGBwgHBgkIBwgKCgkLDRYPDQwMDRsUFRAWIB0iIiAdHx8kKDQsJCYxJx8fLT0tMTU3Ojo6Iys/RD84QzQ5Ojf/2wBDAQoKCg0MDRoPDxo3JR8lNzc3Nzc3Nzc3Nzc3Nzc3Nzc3Nzc3Nzc3Nzc3Nzc3Nzc3Nzc3Nzc3Nzc3Nzc3Nzc3Nzf/wAARCAC0ARkDASIAAhEBAxEB/8QAHAAAAQUBAQEAAAAAAAAAAAAABAACAwUGAQcI/8QARRAAAgEDAgMFBAYHBgUFAQAAAQIDAAQREiEFMUEGEyJRYTJxgZEUFSNCUqEzYpKxwdHhBxZTcpPwJENFgvElNFRjg1X/xAAYAQEBAQEBAAAAAAAAAAAAAAAAAQIDBP/EACARAQEBAAICAwEBAQAAAAAAAAABEQISIVEDMUETYXH/2gAMAwEAAhEDEQA/APbzyriYxgVG7+HY06FgRWs8Oe7TZ1OAVz8KSxt1IqalU7XF6TdcAArjNg11jioGbJ2qyanK54h5kpy5NMVKlAxS4nGW/bortczSJ2rLq5gZpwpu5ruaJHa5iu0qKVKlXKDtc2qt4hx2wsCyTTBpV/5aDU1ZXi3aq7ux3VkrW0R5tnLn49K3x+PlyZvKRuJbiGH9LLGn+ZgP31n+LdrLO1QpZEXM2cbbKPXPX4VhZO8lcvIzOx5sxyT8a4EzzFdp8GfblflWUnaPi0sPdm7YDVnUoAb3ZHSozxriZbU1/cavR9vlQQjruiunTj6Z71rOH9sm1Il7ANOMGSM7+/FXsHaLhc3K6CHykUr++vNwpp4FYvw8as+Sx6n9NtdGv6TDo/FrGKFn43w2B1WS6QluWjxD8q84Huru9Znwz2v9f8b7+83C+kz+1p9g/P3UVBxjh05Iiu4sg9Tj99ecaD7/AIV3B60vwz2T5a9TSRHzoZWxzwc4rteYRvJE4eF2jI6qcGrS17RcRt8B5llX/wC0fxrF+G/jU+WfreUqy0Ha+MD/AIqAD9ZHH7jVlbdpOFXHK7jjPlI2msXhyjc5SrelQDca4Wgy3ELX/VBqI9ouDgZPEbffyaplXYtKVU57T8GBwb+P4Kx/hXP708F/+cv7DfyplNjEN274icYtbYeftHP50z+/XFgPCtqp8xET/GsprY/dHzrodsbqPnXp6x5O1adu2/HG5TRr7oVqM9ruOMQTfMPQRqP4Vng7dFWna5OY006T0v8ATl7XD9o+MyE54jc777ED+FMHHOLZz9Y3X+pVUWk8x8q7l9sH8qvWJ2tWbcX4m58V/dn/APdv50xuI3rjx3lyw8jM386ABfHtn4CuhWO+tqvWG0el7dputzMP/wBW/nRCca4ogwt/cgeXek1VBWP3m+ddEZ33Pzp1h2q1+u+K/wD9G5/1TS+u+KD/AKhc/wCsf51ViMH1Pvp3cbbjYU6xe1WI47xMf9Quf9Y/zpw47xIf9Ruf9Y1USmMAhV1H0qSOMMoPd743rOcVl5LQcd4l14lc/wCqaR45xFlIPELkg8/tDVUwbVgIPgTTXYrgaWyfWk6m8hffOSfEx+Bpd83Qv8qEilJJySuPI1NgEAiX861sZ8pjLJ01UhNJnqfjQM1ysZIDsxHrQM11JK2xYDGOeKl5YLd73QcNIoPlqpR3veHCSDPvrOktk5OKfFIw3zWe9XGj72Xq/wAjSLyn/mGq20kVCC82CRy51y84j3RZIyWbA3I2Fa3wixZn6zMMetNDFjgTuT5Bqz63DuS0sjEn5VKtwYsFWYN6is9quL3S3+I/7VcKnrI/zqoXiMhOMnHPIoy3nkY+LvCp5ECrOUMFd2PxHHXfnS7tf9gVE0wUZPegeZBoR+JKrkBXI88nerag8xjzNd045M3zoFb2EgEyOM9DXWvIR/iEdCWqbPYMwB95vnTTo/Gf2qHjuI5P0cbMfdn+NTJIxB+wcfAVdhruR0Dn41zxfhk/a/rSMknVGA91N74/hb5UAqSoxxpAp5y4JiQHHma6tndDHgO/61PNtdRkkqQPPNNpgQyzDbu0DeWalUXB6ICfLeiPoksoDeLI60Tb8NulbU+dOOZPIU2pipme4Qch7wP6VBFLcajq1jPpt+6j7ybhsc3d/SQ5xuFOQN/Oi7bhkFyPspYnB3GJBU7L1VivONu9UehH9K40twpAMitn8I5VfRdnmG8gwCcAk0fF2YbAKrnboc1LTGXjNy+4cgddqsLW2mk5uxGPKr+Ls66nxA49Kt7Lg5jAAUfEU1cZFbG5ZwF1AeWKsouEyvHhhitcnDFjXYCpFtyFAKj5VLyWRjvqEEjSCaIm4awh0qOX51rRbKNwMfCktgsh8Q2rOtZWOtuFaiCRTLnhQV9hnNbgcPVFwoqKXhoYZI3p2Otecz8LIY4UgDn60FJZFQSoY16HNYAnGkGg7jhIbkMdMU3Uef8A0ZtJON/dQEkTq++QK9Bk4QqqcD3VUT8DklfwjNaGQdT0PXrT1Ug4B39K0UnZ6dW9mungjoQSpz7qIoAjagVJ58zTJInY6m39c1ovqwxnUQTjpQtzaEPgIQPKmGKVYiwwdvWnzW5VwGYkH7wBo2SBkGNJHwroV1UEZ260orVXxZ3HSplkkTGl2A9Kn+jM3iCbZ6VG0LaqmJUUzvJ4mZm9CaiIZlxzovum0gaTmmCB9xp3q4oMo4I2NOCsRg49KKaCVttBp0dhO3Jfzpghtpe5cEFvXfG1W9uRPHrjlk0+ROcULFwmYjcqPeaJSwliQ/blQBkgUxlKykKQzk5G2rFR/Rl/GKr5JJXfxEkDqTin6V/xG/aoNtwlrbikJkgKkqcOnVD5GrJeDrJgsufhWf4L2j4Rw2KVUguhqw2nSpzge/n76i4j/aLdG3ljsuDvEx2SWSRWwOuR/WszkuNWvBUVNlGa807X9ormOaawtMJEMeMAhv8AxV+/9pl08TCPgcqbbsJskflWcv8AtPY8QuFk4jwubdhr0oF1AeeKXksxl7ayuL/W8A1CNdTszAKB6k0oLy5trjv45GRj95Mbj/eK3/ZC17GXFh3/ABS5iSZWJlhuMpjLHTg53GMct6qpeBWVxNi04zYQ2cUksiNLIgbHeFVwdyThRz6e+s4Yz1/x7iN8ymW9nm0nWCdtHnjHKn8J43xCxuI5obmQBSMqHO48q1NzwThltwq6mveI2byyQtoeJgWYkDcaSM5xywedU/Duytzc29vKrIqzAMftMnGPKmI9o4FxSx4xwuG9RkQuPEreHDYycZ99C9re1HD+zFoksi9/NL+jiRhk+voKz3Z/g9vw22XGWkcbsScYO4GCdqyfbDgHGbziTXCsLqAnEahlBjXyx0FXK1o5f7V+KPMx+hWYj2wp1HHxzXoHYvtLb9prRz3PdXMWO8QZK79Qa8OtOFXE8xhiiYyqxDqFyVIrc9j+EXVjM00ryINOBpcqNXkR1qYsr1G7vrGxYJdXCIxGdJ5/Kgou1HBSzp9K0lfxIRn3bVSLYxyya38RPMtXJOF2wGdGD50xe2NhZ3lrfRiS2lR19OYqn7acUuuE8NWWxjhaRmxqlOy+W3XNZxpHs3JtmZNsZU4yPKqHi91LfMEkXXo2BY7ipmL2Vs/abjt2SrXrjV4CV8I556cvfRfCe0HG4lW2M5dAwLMwDtjO+Cag0R2yGS4dFRuYX/frXJOOWNmB9g0hYE5O21GXr1tbW93bLPHjQ4yCR0qVOGRD7oNYXs72gsL21MaySRkKpZWOBnkevStrZxMYFe0uSyHkdWRTWpgk8NgI9gZ91C3XC4wpKqPlUkl7dQMA0auvUjY06G+dwe9jxTat6qCfhmpiNPP0oKXhpXPhGPdWzjWKbcKQfWlJaKwwMVruz0ed3XDNQI8/JaCbhnINkgdcV6TJw6NlxpGfdQM3CUHOtd0vCxglsUXw6SfhUps4ghxEAMZJxWy+rYlGCpoLiHCWlGiBdI86dkysJdHGO5TY89qEIYuCAQK247MyYwTz504dmTt4eVYu1WGLSodlJ35EU62aRnUaRjOcb1tX7Kuz5GceooiDsmAQWNTzDGUgl0qQuAB0wajupDpI1nB6AVuF7LRdTXZOy0B5sK12p1ry29Ejx4i1DfJqv+j3P69eqT9kYAcoxqH+6aef5Vm206vO9XLanAg7EbeRqynPDrRV7x1AO4z1oW8veFw+IzgkjOleYrOYziBAuAMAegqcL65oGPjVnkl4ZFjx4WI3Y+6hl47KHbUsIXHhXG4PTO9RMXhRGwpjDA9dIqE2Fqx/9vGSP1BS4PfNdGNSFbKFncDAX51cp3T5IIJHkasaVUHBbHc9wq56janycDtshozKhAwCrnb3VYd/GJO6yNWM6c74qK+4glnHmTJJ5L51Q1be8WNUi4ldgKMKC+cCoIrTikLN3PEZQD+In+OaBbtMU/RwA8sgn50VadpFcBZLXxk7BTV00fwi24hZ6linGl2ywJzk/GtNw9Lp3BmHLyFYe94/drNotQFjG+sDeiuG9q7+3ULLiTBHtDn76vYeinKqMLSbLKdifQVTWXaqxkg13v8Aw/TPMNz/AC/nVLxrt7DbyCPhUfefiZximpYpe0naK5a9e3gIRUbSQvQ+dZ1uIzupV5ZAOZ3/AH1ZXfH7e9aV5bGJZ3GVlXJKt0Pu9Kpmmy7OyjDtkgdaYupDcswALs3lUTSI2BgA+RqSW4kuMao0yOeBjNNFmx8Sgkkbg+dMD4Lju2ysjeqg4FbHgvb+94bCkYRJFUY0nOwz++sabCUHJBAomC0YZIbPv6VLF8vVOF/2h2t1texBCTk6TkAelafh3GuGXyF0nQKq6m1HAHxrxBIBE2GIPXlT5rzCaY35Z2pi695tuK8Nkcxw3URYcwGqwzXzvw++kEgw+PEMEmvSuA9pWgSGG8vEYHdmJyfnUxuco3pqN1U86xnHu3K2UDfQUE8vIMfZHr61g7ntvxu5uFkmu9GkggRrgDH/AJNMLye0t3ae0RmhZb+zjxqmQHoAa8lm7W3d0v8AxM+pxuCNv3VUTcffXs53OSc1WOz2j694Z3ug3Cg5wc02Tj3DUcKZlyeRrwq745OI/sWGW686rXv7yU6jM4Pvp5Oz6GXj1lIPs5FO1cbj0C/eX514VbcbuIUBlclh60VD2lkZwrA7nzqdjt/r2U9oIGOA4+dRPxyHO0g+deaQX4njWRJwNRxpY4OadPM3NZB671fBteiPx2Ec3BHvqL+8lr+Na8xvL6YIyQk5IxqHSqfTc/rftUTam4wJw6WrALCuCocgE+o3oF4kjkWOeUvIACGAzpz1/pWg49ai7tzIWBVFyqqAGz7/AC9Ko4rLvJ9poYpEwGLNqYnGSee+xHxrNiCvq+AxnU8zMd0i05Kjq3pUb8HCwmUAhdf2au/MdMmibnjE/cd1b9y75KuzE5bHXHShs3Uqh2s43BcAgSHLH3ZxVB3CbaN7loI5dLDd44mGANtieZo+WJLSbSkvdyEEhc7nFDP9bSWmi2iS3RlySmFKHmdxVQZfosYeWISTsCGdn1dcDagtkmmh7y59qSQY1uNxQskM945Lyl2HQnOKCm4zcdz3QKhScacez7qfaSYBmmkCnmq5xqNNSjIuEudyNOOZNFx8IZH1A4wPKs619cvOxMjOdRzvii5OO3h7uPvANC48PU+tXTWjThulDnO/QVE9gNvDv5mhoePSDCzMrE75A5CrA3esgJcIdXLfcfA02NBZrEyBAzEBRjbrQlxwoHcEA+Zq0e3ncZ7wb+Rpi2DE5eQ4HnVRUDhJByZAAKenDoFHjbPnVp9FXIUOW9KmWyA2IYe4A0FWtvbLsq5rrouk6BgjlVsLIE5IOPUYNSrZQEbsAfImis+InbY6sH1pGF1GxPwq+ezhXbc+tce0THhUgdds/wAaDMzJL0b86gEUo9ok1rBwyNt3hI9c/wBaUnC7ZV9gZx5UGZg1RnYZotbt1GVyD7qs/olup0koOm0eKqbt40lKwqWAOMlRvTwJJL5pkIcZx1oBkZ8nH9asbR4XjCtCqv1OnapI7NpkKROpyNyp5UFGyEZJLDA60oU1kkajt1FXsfB5Ap16SnrvUf1YiONTyAcx4Bg0TFRJACFzuwGNhUMkLqdsLWnSztlOCqknz2/dUV3ZQ6PDCq+ZUnapamMxJCW58+tdjgyfI9KuprIdwoRMH8erOaF7hgOWMVDHLeCUIF1LseR50cIWY42z6bbUNGZV20/EiiQ7l9R05x1oqT6IVU5O3M77136L/wDbS792Xfl7qZ8T86eRSTTcUhBZGdEJ+7y/376GE0p74O1vmVAXbbO3QYq7ks5pXVrmRnK/dDEL8hVTxHhot/tkY41YZc8s1MUIbqd2ABAG+64HP/wKMtr26XKxKEyDhtJLEn1NRWtojYdx7W+PKr20WKNFTRqHrzpggWbiLWwzNpzs3mfhQF9G0hMrxkKF6Hc46VoRGpk1KAN84xypt5GzKkUQGqV8EkbacEnNMGVeGKHu1M4OrmB93amlwzAR5IwBnG5qw4jb9zfQxd0ZmWPLDUDr8jjpy3ou3htlj7+SMq7YWNEGWJ6kY6dKFgSHh/dWvfXAKsThVHtHPL+NNvraWGJ52xH0UsQCR7sf1q9NtPHGJZQfAPBHEQTnzJI3+FZrjFwszDvIZY5+bl5NQPwpTAa3LKCrMw2wDTorkq6sdzjqedDYBbOCAeeKJghcoT3ZAwN+npUWyRtuy8izqiMkgZSThRhSvTOTk+/1rUIsR+5jPPJrA9m1WWcRSyzp4gAiOACR6Gt9GQuNQBPurfFmJTaRumRsc+dTR2KFchsemajinWTKoMkU9pHQg4Na8CRrRMY8JPuqM2hU7IAPdtREUp1AHGee5qZpFZTpkU+gNBWS2TEghQfPbFda3ZFwI8bedEF2ZiElGBXSpI/SD30FVKk+CNhQE1tMzZeQnyGcVoHt9Q3cfKgZYoQMl2JzjlUsWVVOjtttjyzUTQ2isqSR4J3yG5VZXZtLYAyPjJxlmwDQK3NqysIDDKwJAUNyNZURZWlpK50aWwMnxcqsEso0BwAB7qpYOItYFlcxaQcv4PX0pzdsLNrxEjtnMOcE9R61ZiVcGMAlVGPcKa9uhyTuPKpbK6s+IWwntssuSCGOCCKfPLaQRhpRjyAbnV8IDNnEw/Rr785NDvYIQCMjfqaJ4g2mFZbYlV2bVq51U3NxMVDK7BsYJzzqWrIJmssrpK5xyAFCmw7z2lkXy2G9DtdXRTHenB5nrQBS4jIKyyYA2GTU1cWx4ZGgBUOSelNayjHtagfSo7DicneLFcnIOBr5aaZxDjcSqywDr4XY8/hTUStYKdlJ+dM+rv1vzoKXtM/sRwxKT1OTjl/Wjvrm1/E37App4UkE7yMwRgHO+W54p/E45Pq6Qt0AOSOYyPOhL57adFmhIV3G6YAI39KBkklCmSSYk6cDJJz6VDWhjgTA7oReZYtyFTOVydEsQATO+f5VmPrNpEEcwYgDmH35VELvcAFip2bUanYytdY67iMF5EGRlQv8anuLVzGpV1WUHKEtsD/I8vjWQTislpH3SZJ0kbnGKe/EryYRyJK6adtI8/P1ppmRcW7TS8RimWIO80ToI9eyhSBuegyGPrV3Y8Pjty0s7L37+0ynAx+EelYq14glldLPOplYEnTnB/3mnT9qL6UsE7tAT0XcDyq6slreyGMA6QrBtue9BXfDLO4jZcRRsd+8IyflVXw3jjXsQURoJseMZx8qMWa5Aw8SYPxqorOPcDRViuLXRnUqOkew8s/OrCPg6W8Q7yCNpWx64xyp0kdzcDQ5Jiz7KqBTlhdWDFHLeZO9QTQwiCeOVbVQ8Y2IWi2vZt2KMN9s5FB/TPo28pZMjkz02241FNP3SuG3x7Ww/rTRZW+pVDs5HXYUfHdxKurvMn1oEOQo1IoXHU1C0qYJXBUdc4FNVPxi/M1o0UOQ528J5+hqu4TPPYFnMbsHADAE5FS92zurBkz0xvRsREYw2nb02q6QbaLrPexs3i3Iot5BEV1rJhj7QOw9TVUblQmcqD/mAqpvGnkBVrlFLDbLHHv2q9kaVuL8NhjYy3cWRyDP7/5Vg7/tjxAvMkIt9J2R0X2ee4qg4jbvBcssskchO5KtqHzoTkf3VFwRcX95eRgXFw8gDFhqYnGedDiRxsG38807QSRgbk7U0jBwR6UaF292R7bNk82zRbSwhSqlcNz1c6qCNO4qRd8c6M1quHXc/D7CSSIowLDI1Zx8qffcfVkxGhDZ2J6VmwSMqrnB32OM1NEHMindsHketMTVgvFr+a6iYTSFCwGg5KgcuVHwmVeIKZG1hnO+rPOgVfToIQjByMbUXDxBEOO4kBO+o451LfK74E8Wuu4dURVQ4yTqzQEfFWhjKMpkGNiW51NdSrdHWyc9h0oO4tlERfu3GOTE7VMNFG8hktWYsveDcR4PyNQfZSwl3aNGVC+AcnFVMwJLKNI6U4RTT22kSjY7qBvTGdCmctISANzTu89TS0CNtLx8vMV3wfgFMNgw2IjQvIZGwNgBnNVBdUkY7sSD6Yq1uL9jE3jAYjYaP61SSAb7HNGuEXfDjYXeY3tysv8AmO/rXZOH2gkKodhsVL+KqSMvHh0OlulTJduX1yZMg5N1FRbw9Lj6qgYZWGR/+7FJoZ7ddKWbFPIrk/OhYL8MFEgZyD7RkIOKJfi0CgDTcNty1n16/Kms9aqnsb2Riwtpjk9FNc+rb0YLW0qjP3lxVmnEYX1tIXQDkNZJNB8RvC8umJ3Ea9NR3PnS1ucr9H23Dr6J1l7qaPBzkLV4eK3EQVVspP8AuBNVMHFJFgTwEtjGvUd/gaClvp3kZ5C7MeW+AtNZy37aReL3+oaLNlXmcRnP7qKbi96QCttuOpcisg9/cGbPey6OZUORmrWHj0II72OXGOkh51dqXjXeIJxHiE2pyg29kE0KnDL+NxKITqBByGGRiry34naXGe7lZQvRzg0jdLnwszb89W351NNwI1/xvRpaKTGMaigBqD/1YwlPtArebgVaNxCFQC1yV38x/Kqe74/N3jrbuSgOAzjJNXSeUE1xd2RVGlMZPRWzzp/1tOSCLn2RjB5GqppWZi7kuzcy3WugxyIoUBGzuehq631XkV5fPE0yse7z7S4qI3Msmlnkkx11GhLJjbSZkVWU58Lbg+tSyRW052eRdXRcFRTXO447QSjU74I5seVQL3AGoPqJOBsalfh2B4JdvdUDWEo2UFvUCqsvH2f9IRQPZY53G+akR4ZcDuQGOd1ycD0/rQb2Nwq6mjZR5tsKd3ogGmMaSN9Wd81jlK6Z6T/Rm3xkgelE2trlgzDw1WpdSKcl3J881YJxYoMNb7nkf6VqcvbN40S9ooU6Ty3FMysOxkA60JJJPKxbW4U9AdhTNKzHGQHx0arbWFpDfQv4Q5LHqRyosKzrmPGD16Vn4LWRpyihdQGTkjNWkLz2UbF5oWABIUuD7qz5i0XIXRcMPlQsrNJHoGRg881LPxOzkP2KuD3Y3cDAbbPwG/5UFcyySyFjPEARnwLgfKrsQ49zGgLjW3lyp0V5GDtEmB5Cq2a5ZuQxtihw7K2RkGmrONaVLuHdnZM9EAP8RUn022/wh8qpeEqJrnRJJgMPLOauvq2L8Z/YpsZsxntAYeFgfyqGUBNwyk53oi40rgd6vuUcqEkIx4Vz61G+Go2Oo5wRXNxSJPwrmdqkdT9132z60sciCOXnSRGfkpI91Sd1tkAseoHSiaYMhhrzipkeBmCvCUHQ6zt8+lJYndNDoy43HhO9L6M22WK4556VE7QxxJGxDr7JAPkKiLnocD31PofOrWxHSnizwveMyBfLOaLsCDLHw5J9KRDr7QIz50TrwAAAFHLNc1kbKuVPRhWtXshSRl5EirDh0omZYpXOgnbJ5UNgks6IFT8OCc0fbRosYlTJXyC86OfOzDrm3i8RLEDzxn5UJHHaHIZpAcc8Zp9z9Lu3BkYhBsF8qHW2LgjWDg7kdDVus8chycPa5YCKaIE8gzYNKXhc0Ay8kPP/ABKnt7bu2zlzU80BfmAp8iDmi/0oMTd1GY3Ks2faG+kehqwg4jFjSAgbGMlcfuqsuYUgbS5y56YqazWAthWyevhoWSzRt538sStb90Mnds7/ADqO3mubcamuNZb7qtnFRy36xOEj1nHPIxSkmDoskCZPUVNTKjvhPceNpcjoCTzoIxlcB1GemTRUjyT47oHUByNOWOCNSbmR2blpj/nRqXPtCshTaJQvnypzXGiPxaSxzjrUzz8PjGBbyljz1NUr/VqAuElZSuw1jc9elNh/1XyXMjjfAX8K7Uo4JX8ejC+uwpNcrkrHGFTPI7n500zmTwt4fLFFy/iVgImBff3Ux5e9OMDfausvd4y+odBmmiXGyoB76JIbpKgkA4zjIouztmmBcq2OQ8jUHe+DDpkZzttRlpcxxxYV2UHmM5/KoctxJ9A5fZn5c64LVQ4R4jk8s7Zp309wfbY+tDzs8kwd5QMdeZpeTnJVlBDHbsJFREYci21HfTV/FF+VZ50LsNciMTvv1qTuf1k/aqeKoluHxsp0gAn9XNRJwso+rd/SpcyvpAvSMnYNzpwDhyhuFLehrRthsfDmPtQIN+gzUpskUHwKPcvKgZr+5SZkjbAG2edRvLI2p5JJNTcwgOTTaZ/pXQUuFXVgebfwFD4VDrErq+dsdfjU62i3P6KG5J9F5VKeDXbLpWKXbo4xWfNrcsgdIprlisT6257NiizbXbRCKSVQo/EwrljwjiUVwrLCqgHBOsbj51Y3Mc1r45jGIz1dx+Q51fpOX34VB4fgbTIT032pHh84bmPgaL+lsy4WWHwjOfFg/EinpeNry95bY5lArfLIFNTyGjt5IidUIfIxuM1DNDO+xSQL5IuBVqvEYAPFIW8wudh8qDuuJRlQLdG55JkOx+FXwTQQtpI8MS+OeCDRY4nLGpGgHb3Um4zN3WhYYDsRuuTvVYkEjtuD78Uak37XkXEoZEZZCQCuB13qlLGOYlNUasTtvypxhMBUu6kH7o3z8KLEcV4iJrVSDnU2AR6VDxxRwyyagCWJHIbnNGxvMMu0scetfZkbLe/ajI7RUtlTAkCrjUFB1fnTZLeNPw8tvslH5mqxaGuGjulKtLFjGdwcg46bUBeRxWiRvBJmU5yQDtVoqRNurjUPIAfu51UXxeSUrHExQHfC86NcLdB6icknJNOikKuNyN98U76LOMfYSfsmnfRbj/Alz/kNHbYsYp7doto8E+0ATvQl3dAn7OILjk3WmLZXZ5QuD08NPNjMBl1IOMnfpRyzjLoLdjk5yanSZlURkDuz6DNcVXY4AJ9MVPHb3HhIt3byytHS0M0TqMldjyPnXACu+Kt4LC7lUhxGo6B2H8Kn+qiqnJDnyRTSMXmpojr22BG+9Sous7rkZ3xtU7Wt4GZYrOTT0Jj3xTlF8dhavnPSPFNZt9GG1Q8mZR6jIrj2C6crIA35VYpZ3DQAyRIr9S4P8KkWwuXjwFgcZ5iI5FNjMvJRtDKmzjK+hzTzOwQLjYHYYq8HCJeZ7v3NHtXDwo5GqOAe4Ng1LIva/qhVgTscHPI0R3v6g+VXZ4bbld7eMH9UGu/V0P8A8b8j/OphqmntkiAILHYcz6VAl3LGGSPQo64QZPvPOlSq1U0Mss7hHkYDP3dqldftVQszA9SxzSpVaysU4fCzAEyY059s097SGJdQTJx94nalSqGOQtqRVZQVPTJxTGhgY5aCNiM7sM/vpUqgnFrbHf6NFjHLTtUi2FoyjNtEM88LSpUDxwixkIBgA/ysRTm7O8PYnKSftmlSqz7aiNuz9ivs94Mj8X9KgfhFuqnDSfMfypUqrPICeEQHGZJTvjmP5U5eCWxYjvJvmP5UqVWtSj7bhcMSZSWcDy17UZ9BhMhUa1x1ViDSpVGTZOGRMmTLP1P6Q0PJwu3BA1TE+ZlNKlRP11OGxFwO9uOf+IalXhcA1NrmyNv0hpUqLSNpEsOyn4nNBMwiBCIgwcezSpUT8Vkt5OX2fTjlgUx5JGJ1SMc+ZpUqB8Kl1yXYe6rizsUJQtLKf+7+lKlRIPjtohIQV1YyBmpY4Iww0qAccxSpVlqfZw23roJ56j86VKinmMBtmb500oBv50qVQcKjbnS7pfNvnSp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67377" y="580219"/>
            <a:ext cx="11194181" cy="1446550"/>
          </a:xfrm>
          <a:prstGeom prst="rect">
            <a:avLst/>
          </a:prstGeom>
          <a:noFill/>
        </p:spPr>
        <p:txBody>
          <a:bodyPr wrap="square" rtlCol="0">
            <a:spAutoFit/>
          </a:bodyPr>
          <a:lstStyle/>
          <a:p>
            <a:r>
              <a:rPr lang="en-GB" sz="4400" u="sng" dirty="0">
                <a:solidFill>
                  <a:srgbClr val="7030A0"/>
                </a:solidFill>
              </a:rPr>
              <a:t>LO: How do I use nouns and adjectives to create good description?</a:t>
            </a:r>
          </a:p>
        </p:txBody>
      </p:sp>
      <p:pic>
        <p:nvPicPr>
          <p:cNvPr id="3" name="Picture 2"/>
          <p:cNvPicPr>
            <a:picLocks noChangeAspect="1"/>
          </p:cNvPicPr>
          <p:nvPr/>
        </p:nvPicPr>
        <p:blipFill>
          <a:blip r:embed="rId2"/>
          <a:stretch>
            <a:fillRect/>
          </a:stretch>
        </p:blipFill>
        <p:spPr>
          <a:xfrm>
            <a:off x="6032500" y="1828800"/>
            <a:ext cx="4737100" cy="4737100"/>
          </a:xfrm>
          <a:prstGeom prst="rect">
            <a:avLst/>
          </a:prstGeom>
        </p:spPr>
      </p:pic>
    </p:spTree>
    <p:extLst>
      <p:ext uri="{BB962C8B-B14F-4D97-AF65-F5344CB8AC3E}">
        <p14:creationId xmlns:p14="http://schemas.microsoft.com/office/powerpoint/2010/main" val="414541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88300" y="1120540"/>
            <a:ext cx="4076700" cy="5226518"/>
          </a:xfrm>
        </p:spPr>
        <p:txBody>
          <a:bodyPr>
            <a:noAutofit/>
          </a:bodyPr>
          <a:lstStyle/>
          <a:p>
            <a:r>
              <a:rPr lang="en-GB" sz="3600" b="1" u="sng" dirty="0">
                <a:latin typeface="+mn-lt"/>
              </a:rPr>
              <a:t>What is description then?</a:t>
            </a:r>
            <a:br>
              <a:rPr lang="en-GB" sz="3600" b="1" u="sng" dirty="0">
                <a:latin typeface="+mn-lt"/>
              </a:rPr>
            </a:br>
            <a:br>
              <a:rPr lang="en-GB" sz="3600" b="1" u="sng" dirty="0">
                <a:latin typeface="+mn-lt"/>
              </a:rPr>
            </a:br>
            <a:br>
              <a:rPr lang="en-GB" sz="3600" b="1" u="sng" dirty="0">
                <a:latin typeface="+mn-lt"/>
              </a:rPr>
            </a:br>
            <a:br>
              <a:rPr lang="en-GB" sz="3600" b="1" u="sng" dirty="0">
                <a:latin typeface="+mn-lt"/>
              </a:rPr>
            </a:br>
            <a:r>
              <a:rPr lang="en-GB" sz="3600" b="1" u="sng" dirty="0">
                <a:latin typeface="+mn-lt"/>
              </a:rPr>
              <a:t>Let’s work on a definition before you write it.</a:t>
            </a:r>
            <a:endParaRPr lang="en-GB" sz="3600" b="1" dirty="0">
              <a:latin typeface="+mn-lt"/>
            </a:endParaRPr>
          </a:p>
        </p:txBody>
      </p:sp>
      <p:sp>
        <p:nvSpPr>
          <p:cNvPr id="7" name="TextBox 6"/>
          <p:cNvSpPr txBox="1"/>
          <p:nvPr/>
        </p:nvSpPr>
        <p:spPr>
          <a:xfrm>
            <a:off x="177800" y="0"/>
            <a:ext cx="11887200" cy="584775"/>
          </a:xfrm>
          <a:prstGeom prst="rect">
            <a:avLst/>
          </a:prstGeom>
          <a:noFill/>
        </p:spPr>
        <p:txBody>
          <a:bodyPr wrap="square" rtlCol="0">
            <a:spAutoFit/>
          </a:bodyPr>
          <a:lstStyle/>
          <a:p>
            <a:r>
              <a:rPr lang="en-GB" sz="3200" b="1" u="sng" dirty="0"/>
              <a:t>We are aiming for scientific, observational and precise description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20540"/>
            <a:ext cx="7467600" cy="4978400"/>
          </a:xfrm>
          <a:prstGeom prst="rect">
            <a:avLst/>
          </a:prstGeom>
        </p:spPr>
      </p:pic>
    </p:spTree>
    <p:extLst>
      <p:ext uri="{BB962C8B-B14F-4D97-AF65-F5344CB8AC3E}">
        <p14:creationId xmlns:p14="http://schemas.microsoft.com/office/powerpoint/2010/main" val="157485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is description?</a:t>
            </a:r>
            <a:endParaRPr lang="en-US" b="1" u="sng" dirty="0"/>
          </a:p>
        </p:txBody>
      </p:sp>
      <p:sp>
        <p:nvSpPr>
          <p:cNvPr id="3" name="Content Placeholder 2"/>
          <p:cNvSpPr>
            <a:spLocks noGrp="1"/>
          </p:cNvSpPr>
          <p:nvPr>
            <p:ph idx="1"/>
          </p:nvPr>
        </p:nvSpPr>
        <p:spPr/>
        <p:txBody>
          <a:bodyPr>
            <a:normAutofit/>
          </a:bodyPr>
          <a:lstStyle/>
          <a:p>
            <a:r>
              <a:rPr lang="en-GB" sz="5400" dirty="0"/>
              <a:t>Description is when we clearly inform the reader of the facts and details of a place, a person, or a thing.</a:t>
            </a:r>
            <a:endParaRPr lang="en-US" sz="5400" dirty="0"/>
          </a:p>
        </p:txBody>
      </p:sp>
    </p:spTree>
    <p:extLst>
      <p:ext uri="{BB962C8B-B14F-4D97-AF65-F5344CB8AC3E}">
        <p14:creationId xmlns:p14="http://schemas.microsoft.com/office/powerpoint/2010/main" val="33876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65125"/>
            <a:ext cx="10845800" cy="1325563"/>
          </a:xfrm>
        </p:spPr>
        <p:txBody>
          <a:bodyPr/>
          <a:lstStyle/>
          <a:p>
            <a:r>
              <a:rPr lang="en-GB" b="1" u="sng" dirty="0"/>
              <a:t>Are these description?</a:t>
            </a:r>
            <a:endParaRPr lang="en-US" b="1" u="sng"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GB" sz="4000" dirty="0"/>
              <a:t>The tree had lots of leaves.</a:t>
            </a:r>
          </a:p>
          <a:p>
            <a:pPr marL="742950" indent="-742950">
              <a:buFont typeface="+mj-lt"/>
              <a:buAutoNum type="arabicPeriod"/>
            </a:pPr>
            <a:r>
              <a:rPr lang="en-GB" sz="4000" dirty="0"/>
              <a:t>The grass is very green.</a:t>
            </a:r>
          </a:p>
          <a:p>
            <a:pPr marL="742950" indent="-742950">
              <a:buFont typeface="+mj-lt"/>
              <a:buAutoNum type="arabicPeriod"/>
            </a:pPr>
            <a:r>
              <a:rPr lang="en-GB" sz="4000" dirty="0"/>
              <a:t>There are animals in the forest.</a:t>
            </a:r>
            <a:endParaRPr lang="en-US" sz="4000" dirty="0"/>
          </a:p>
        </p:txBody>
      </p:sp>
    </p:spTree>
    <p:extLst>
      <p:ext uri="{BB962C8B-B14F-4D97-AF65-F5344CB8AC3E}">
        <p14:creationId xmlns:p14="http://schemas.microsoft.com/office/powerpoint/2010/main" val="88904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026400" y="990598"/>
            <a:ext cx="3708400" cy="5232401"/>
          </a:xfrm>
        </p:spPr>
        <p:txBody>
          <a:bodyPr anchor="t">
            <a:noAutofit/>
          </a:bodyPr>
          <a:lstStyle/>
          <a:p>
            <a:r>
              <a:rPr lang="en-GB" sz="3200" b="1" u="sng" dirty="0">
                <a:latin typeface="+mn-lt"/>
              </a:rPr>
              <a:t>Extended writing task:</a:t>
            </a:r>
            <a:br>
              <a:rPr lang="en-GB" sz="3200" b="1" u="sng" dirty="0">
                <a:latin typeface="+mn-lt"/>
              </a:rPr>
            </a:br>
            <a:br>
              <a:rPr lang="en-GB" sz="3200" b="1" u="sng" dirty="0">
                <a:latin typeface="+mn-lt"/>
              </a:rPr>
            </a:br>
            <a:r>
              <a:rPr lang="en-GB" sz="3200" dirty="0">
                <a:latin typeface="+mn-lt"/>
              </a:rPr>
              <a:t>Write a description of this place, make it seem real.</a:t>
            </a:r>
            <a:br>
              <a:rPr lang="en-GB" sz="3200" dirty="0">
                <a:latin typeface="+mn-lt"/>
              </a:rPr>
            </a:br>
            <a:r>
              <a:rPr lang="en-GB" sz="3200" dirty="0">
                <a:latin typeface="+mn-lt"/>
              </a:rPr>
              <a:t>½ page.</a:t>
            </a:r>
            <a:br>
              <a:rPr lang="en-GB" sz="3200" dirty="0">
                <a:latin typeface="+mn-lt"/>
              </a:rPr>
            </a:br>
            <a:r>
              <a:rPr lang="en-GB" sz="3200" dirty="0">
                <a:latin typeface="+mn-lt"/>
              </a:rPr>
              <a:t>Use the ideas sheet to help you!</a:t>
            </a:r>
          </a:p>
        </p:txBody>
      </p:sp>
      <p:sp>
        <p:nvSpPr>
          <p:cNvPr id="7" name="TextBox 6"/>
          <p:cNvSpPr txBox="1"/>
          <p:nvPr/>
        </p:nvSpPr>
        <p:spPr>
          <a:xfrm>
            <a:off x="177800" y="0"/>
            <a:ext cx="11887200" cy="584775"/>
          </a:xfrm>
          <a:prstGeom prst="rect">
            <a:avLst/>
          </a:prstGeom>
          <a:noFill/>
        </p:spPr>
        <p:txBody>
          <a:bodyPr wrap="square" rtlCol="0">
            <a:spAutoFit/>
          </a:bodyPr>
          <a:lstStyle/>
          <a:p>
            <a:r>
              <a:rPr lang="en-GB" sz="3200" b="1" u="sng" dirty="0"/>
              <a:t>We are aiming for scientific, observational and precise description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 y="1244599"/>
            <a:ext cx="7467600" cy="4978400"/>
          </a:xfrm>
          <a:prstGeom prst="rect">
            <a:avLst/>
          </a:prstGeom>
        </p:spPr>
      </p:pic>
    </p:spTree>
    <p:extLst>
      <p:ext uri="{BB962C8B-B14F-4D97-AF65-F5344CB8AC3E}">
        <p14:creationId xmlns:p14="http://schemas.microsoft.com/office/powerpoint/2010/main" val="27686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800" y="0"/>
            <a:ext cx="11887200" cy="584775"/>
          </a:xfrm>
          <a:prstGeom prst="rect">
            <a:avLst/>
          </a:prstGeom>
          <a:noFill/>
        </p:spPr>
        <p:txBody>
          <a:bodyPr wrap="square" rtlCol="0">
            <a:spAutoFit/>
          </a:bodyPr>
          <a:lstStyle/>
          <a:p>
            <a:r>
              <a:rPr lang="en-GB" sz="3200" b="1" u="sng" dirty="0"/>
              <a:t>We are aiming for scientific, observational and precise description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998" y="774699"/>
            <a:ext cx="5105402" cy="3403601"/>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7119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mn-lt"/>
              </a:rPr>
              <a:t>Task 1: Highlight or circle all of the nouns</a:t>
            </a:r>
            <a:endParaRPr lang="en-US" b="1" u="sng" dirty="0">
              <a:latin typeface="+mn-lt"/>
            </a:endParaRPr>
          </a:p>
        </p:txBody>
      </p:sp>
      <p:sp>
        <p:nvSpPr>
          <p:cNvPr id="3" name="Content Placeholder 2"/>
          <p:cNvSpPr>
            <a:spLocks noGrp="1"/>
          </p:cNvSpPr>
          <p:nvPr>
            <p:ph idx="1"/>
          </p:nvPr>
        </p:nvSpPr>
        <p:spPr>
          <a:xfrm>
            <a:off x="533400" y="1574800"/>
            <a:ext cx="11061700" cy="4818063"/>
          </a:xfrm>
        </p:spPr>
        <p:txBody>
          <a:bodyPr>
            <a:normAutofit/>
          </a:bodyPr>
          <a:lstStyle/>
          <a:p>
            <a:pPr marL="0" indent="0">
              <a:buNone/>
            </a:pPr>
            <a:r>
              <a:rPr lang="en-GB" sz="3200" dirty="0"/>
              <a:t>So Harry set off into the heart of the Forest with Malfoy and Fang. They walked for nearly half an hour, deeper and deeper into the Forest, until the path became almost impossible to follow because the trees were so thick. Harry thought the blood seemed to be getting thicker. There were splashes on the roots of a tree, as though the poor creature had been thrashing around in pain close by. Harry could see a clearing ahead, through the tangled branches of an ancient oak.</a:t>
            </a:r>
            <a:endParaRPr lang="en-US" sz="3200" dirty="0"/>
          </a:p>
          <a:p>
            <a:pPr marL="0" indent="0">
              <a:buNone/>
            </a:pPr>
            <a:endParaRPr lang="en-GB" sz="3200" dirty="0"/>
          </a:p>
          <a:p>
            <a:pPr marL="0" indent="0">
              <a:buNone/>
            </a:pPr>
            <a:r>
              <a:rPr lang="en-GB" sz="3200" b="1" u="sng" dirty="0"/>
              <a:t>Nouns are:</a:t>
            </a:r>
            <a:endParaRPr lang="en-US" sz="3200" b="1" u="sng" dirty="0"/>
          </a:p>
        </p:txBody>
      </p:sp>
    </p:spTree>
    <p:extLst>
      <p:ext uri="{BB962C8B-B14F-4D97-AF65-F5344CB8AC3E}">
        <p14:creationId xmlns:p14="http://schemas.microsoft.com/office/powerpoint/2010/main" val="373869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mn-lt"/>
              </a:rPr>
              <a:t>Task 1: Highlight or circle all of the nouns</a:t>
            </a:r>
            <a:endParaRPr lang="en-US" b="1" u="sng" dirty="0">
              <a:latin typeface="+mn-lt"/>
            </a:endParaRPr>
          </a:p>
        </p:txBody>
      </p:sp>
      <p:sp>
        <p:nvSpPr>
          <p:cNvPr id="3" name="Content Placeholder 2"/>
          <p:cNvSpPr>
            <a:spLocks noGrp="1"/>
          </p:cNvSpPr>
          <p:nvPr>
            <p:ph idx="1"/>
          </p:nvPr>
        </p:nvSpPr>
        <p:spPr>
          <a:xfrm>
            <a:off x="533400" y="1574800"/>
            <a:ext cx="11061700" cy="4818063"/>
          </a:xfrm>
        </p:spPr>
        <p:txBody>
          <a:bodyPr>
            <a:normAutofit/>
          </a:bodyPr>
          <a:lstStyle/>
          <a:p>
            <a:pPr marL="0" indent="0">
              <a:buNone/>
            </a:pPr>
            <a:r>
              <a:rPr lang="en-GB" sz="3200" dirty="0"/>
              <a:t>So </a:t>
            </a:r>
            <a:r>
              <a:rPr lang="en-GB" sz="3200" b="1" u="sng" dirty="0"/>
              <a:t>Harry</a:t>
            </a:r>
            <a:r>
              <a:rPr lang="en-GB" sz="3200" dirty="0"/>
              <a:t> set off into the </a:t>
            </a:r>
            <a:r>
              <a:rPr lang="en-GB" sz="3200" b="1" u="sng" dirty="0"/>
              <a:t>heart</a:t>
            </a:r>
            <a:r>
              <a:rPr lang="en-GB" sz="3200" dirty="0"/>
              <a:t> of the </a:t>
            </a:r>
            <a:r>
              <a:rPr lang="en-GB" sz="3200" b="1" u="sng" dirty="0"/>
              <a:t>Forest</a:t>
            </a:r>
            <a:r>
              <a:rPr lang="en-GB" sz="3200" dirty="0"/>
              <a:t> with </a:t>
            </a:r>
            <a:r>
              <a:rPr lang="en-GB" sz="3200" b="1" u="sng" dirty="0"/>
              <a:t>Malfoy</a:t>
            </a:r>
            <a:r>
              <a:rPr lang="en-GB" sz="3200" dirty="0"/>
              <a:t> and </a:t>
            </a:r>
            <a:r>
              <a:rPr lang="en-GB" sz="3200" b="1" u="sng" dirty="0"/>
              <a:t>Fang</a:t>
            </a:r>
            <a:r>
              <a:rPr lang="en-GB" sz="3200" dirty="0"/>
              <a:t>. They walked for nearly half an </a:t>
            </a:r>
            <a:r>
              <a:rPr lang="en-GB" sz="3200" b="1" u="sng" dirty="0"/>
              <a:t>hour</a:t>
            </a:r>
            <a:r>
              <a:rPr lang="en-GB" sz="3200" dirty="0"/>
              <a:t>, deeper and deeper into the </a:t>
            </a:r>
            <a:r>
              <a:rPr lang="en-GB" sz="3200" b="1" u="sng" dirty="0"/>
              <a:t>Forest</a:t>
            </a:r>
            <a:r>
              <a:rPr lang="en-GB" sz="3200" dirty="0"/>
              <a:t>, until the </a:t>
            </a:r>
            <a:r>
              <a:rPr lang="en-GB" sz="3200" b="1" u="sng" dirty="0"/>
              <a:t>path</a:t>
            </a:r>
            <a:r>
              <a:rPr lang="en-GB" sz="3200" dirty="0"/>
              <a:t> became almost impossible to follow because the </a:t>
            </a:r>
            <a:r>
              <a:rPr lang="en-GB" sz="3200" b="1" u="sng" dirty="0"/>
              <a:t>trees</a:t>
            </a:r>
            <a:r>
              <a:rPr lang="en-GB" sz="3200" dirty="0"/>
              <a:t> were so thick. </a:t>
            </a:r>
            <a:r>
              <a:rPr lang="en-GB" sz="3200" b="1" u="sng" dirty="0"/>
              <a:t>Harry</a:t>
            </a:r>
            <a:r>
              <a:rPr lang="en-GB" sz="3200" dirty="0"/>
              <a:t> thought the </a:t>
            </a:r>
            <a:r>
              <a:rPr lang="en-GB" sz="3200" b="1" u="sng" dirty="0"/>
              <a:t>blood</a:t>
            </a:r>
            <a:r>
              <a:rPr lang="en-GB" sz="3200" dirty="0"/>
              <a:t> seemed to be getting thicker. There were </a:t>
            </a:r>
            <a:r>
              <a:rPr lang="en-GB" sz="3200" b="1" u="sng" dirty="0"/>
              <a:t>splashes</a:t>
            </a:r>
            <a:r>
              <a:rPr lang="en-GB" sz="3200" dirty="0"/>
              <a:t> on the </a:t>
            </a:r>
            <a:r>
              <a:rPr lang="en-GB" sz="3200" b="1" u="sng" dirty="0"/>
              <a:t>roots</a:t>
            </a:r>
            <a:r>
              <a:rPr lang="en-GB" sz="3200" dirty="0"/>
              <a:t> of a </a:t>
            </a:r>
            <a:r>
              <a:rPr lang="en-GB" sz="3200" b="1" u="sng" dirty="0"/>
              <a:t>tree</a:t>
            </a:r>
            <a:r>
              <a:rPr lang="en-GB" sz="3200" dirty="0"/>
              <a:t>, as though the poor </a:t>
            </a:r>
            <a:r>
              <a:rPr lang="en-GB" sz="3200" b="1" u="sng" dirty="0"/>
              <a:t>creature</a:t>
            </a:r>
            <a:r>
              <a:rPr lang="en-GB" sz="3200" dirty="0"/>
              <a:t> had been thrashing around in </a:t>
            </a:r>
            <a:r>
              <a:rPr lang="en-GB" sz="3200" b="1" u="sng" dirty="0"/>
              <a:t>pain</a:t>
            </a:r>
            <a:r>
              <a:rPr lang="en-GB" sz="3200" dirty="0"/>
              <a:t> close by. </a:t>
            </a:r>
            <a:r>
              <a:rPr lang="en-GB" sz="3200" b="1" u="sng" dirty="0"/>
              <a:t>Harry</a:t>
            </a:r>
            <a:r>
              <a:rPr lang="en-GB" sz="3200" dirty="0"/>
              <a:t> could see a </a:t>
            </a:r>
            <a:r>
              <a:rPr lang="en-GB" sz="3200" b="1" u="sng" dirty="0"/>
              <a:t>clearing</a:t>
            </a:r>
            <a:r>
              <a:rPr lang="en-GB" sz="3200" dirty="0"/>
              <a:t> ahead, through the tangled </a:t>
            </a:r>
            <a:r>
              <a:rPr lang="en-GB" sz="3200" b="1" u="sng" dirty="0"/>
              <a:t>branches</a:t>
            </a:r>
            <a:r>
              <a:rPr lang="en-GB" sz="3200" dirty="0"/>
              <a:t> of an ancient </a:t>
            </a:r>
            <a:r>
              <a:rPr lang="en-GB" sz="3200" b="1" u="sng" dirty="0"/>
              <a:t>oak</a:t>
            </a:r>
            <a:r>
              <a:rPr lang="en-GB" sz="3200" dirty="0"/>
              <a:t>.</a:t>
            </a:r>
            <a:endParaRPr lang="en-US" sz="3200" dirty="0"/>
          </a:p>
          <a:p>
            <a:pPr marL="0" indent="0">
              <a:buNone/>
            </a:pPr>
            <a:endParaRPr lang="en-GB" sz="3200" dirty="0"/>
          </a:p>
          <a:p>
            <a:pPr marL="0" indent="0">
              <a:buNone/>
            </a:pPr>
            <a:r>
              <a:rPr lang="en-GB" sz="3200" b="1" u="sng" dirty="0"/>
              <a:t>Nouns are:</a:t>
            </a:r>
            <a:endParaRPr lang="en-US" sz="3200" b="1" u="sng" dirty="0"/>
          </a:p>
        </p:txBody>
      </p:sp>
    </p:spTree>
    <p:extLst>
      <p:ext uri="{BB962C8B-B14F-4D97-AF65-F5344CB8AC3E}">
        <p14:creationId xmlns:p14="http://schemas.microsoft.com/office/powerpoint/2010/main" val="317294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01625"/>
            <a:ext cx="12026900" cy="790575"/>
          </a:xfrm>
        </p:spPr>
        <p:txBody>
          <a:bodyPr/>
          <a:lstStyle/>
          <a:p>
            <a:r>
              <a:rPr lang="en-GB" b="1" u="sng" dirty="0">
                <a:latin typeface="+mn-lt"/>
              </a:rPr>
              <a:t>Task 2: Highlight or underline all of the adjectives</a:t>
            </a:r>
            <a:endParaRPr lang="en-US" b="1" u="sng" dirty="0">
              <a:latin typeface="+mn-lt"/>
            </a:endParaRPr>
          </a:p>
        </p:txBody>
      </p:sp>
      <p:sp>
        <p:nvSpPr>
          <p:cNvPr id="3" name="Content Placeholder 2"/>
          <p:cNvSpPr>
            <a:spLocks noGrp="1"/>
          </p:cNvSpPr>
          <p:nvPr>
            <p:ph idx="1"/>
          </p:nvPr>
        </p:nvSpPr>
        <p:spPr>
          <a:xfrm>
            <a:off x="533400" y="1435100"/>
            <a:ext cx="11290300" cy="4818063"/>
          </a:xfrm>
        </p:spPr>
        <p:txBody>
          <a:bodyPr>
            <a:normAutofit/>
          </a:bodyPr>
          <a:lstStyle/>
          <a:p>
            <a:pPr marL="0" indent="0">
              <a:buNone/>
            </a:pPr>
            <a:r>
              <a:rPr lang="en-GB" sz="3200" dirty="0"/>
              <a:t>So </a:t>
            </a:r>
            <a:r>
              <a:rPr lang="en-GB" sz="3200" b="1" u="sng" dirty="0"/>
              <a:t>Harry</a:t>
            </a:r>
            <a:r>
              <a:rPr lang="en-GB" sz="3200" dirty="0"/>
              <a:t> set off into the </a:t>
            </a:r>
            <a:r>
              <a:rPr lang="en-GB" sz="3200" b="1" u="sng" dirty="0"/>
              <a:t>heart</a:t>
            </a:r>
            <a:r>
              <a:rPr lang="en-GB" sz="3200" dirty="0"/>
              <a:t> of the </a:t>
            </a:r>
            <a:r>
              <a:rPr lang="en-GB" sz="3200" b="1" u="sng" dirty="0"/>
              <a:t>Forest</a:t>
            </a:r>
            <a:r>
              <a:rPr lang="en-GB" sz="3200" dirty="0"/>
              <a:t> with </a:t>
            </a:r>
            <a:r>
              <a:rPr lang="en-GB" sz="3200" b="1" u="sng" dirty="0"/>
              <a:t>Malfoy</a:t>
            </a:r>
            <a:r>
              <a:rPr lang="en-GB" sz="3200" dirty="0"/>
              <a:t> and </a:t>
            </a:r>
            <a:r>
              <a:rPr lang="en-GB" sz="3200" b="1" u="sng" dirty="0"/>
              <a:t>Fang</a:t>
            </a:r>
            <a:r>
              <a:rPr lang="en-GB" sz="3200" dirty="0"/>
              <a:t>. They walked for nearly </a:t>
            </a:r>
            <a:r>
              <a:rPr lang="en-GB" sz="3200" b="1" u="sng" dirty="0">
                <a:solidFill>
                  <a:srgbClr val="C00000"/>
                </a:solidFill>
              </a:rPr>
              <a:t>half</a:t>
            </a:r>
            <a:r>
              <a:rPr lang="en-GB" sz="3200" dirty="0"/>
              <a:t> an </a:t>
            </a:r>
            <a:r>
              <a:rPr lang="en-GB" sz="3200" b="1" u="sng" dirty="0"/>
              <a:t>hour</a:t>
            </a:r>
            <a:r>
              <a:rPr lang="en-GB" sz="3200" dirty="0"/>
              <a:t>, </a:t>
            </a:r>
            <a:r>
              <a:rPr lang="en-GB" sz="3200" b="1" u="sng" dirty="0">
                <a:solidFill>
                  <a:srgbClr val="C00000"/>
                </a:solidFill>
              </a:rPr>
              <a:t>deeper and deeper </a:t>
            </a:r>
            <a:r>
              <a:rPr lang="en-GB" sz="3200" dirty="0"/>
              <a:t>into the </a:t>
            </a:r>
            <a:r>
              <a:rPr lang="en-GB" sz="3200" b="1" u="sng" dirty="0"/>
              <a:t>Forest</a:t>
            </a:r>
            <a:r>
              <a:rPr lang="en-GB" sz="3200" dirty="0"/>
              <a:t>, until the </a:t>
            </a:r>
            <a:r>
              <a:rPr lang="en-GB" sz="3200" b="1" u="sng" dirty="0"/>
              <a:t>path</a:t>
            </a:r>
            <a:r>
              <a:rPr lang="en-GB" sz="3200" dirty="0"/>
              <a:t> became almost </a:t>
            </a:r>
            <a:r>
              <a:rPr lang="en-GB" sz="3200" b="1" u="sng" dirty="0">
                <a:solidFill>
                  <a:srgbClr val="C00000"/>
                </a:solidFill>
              </a:rPr>
              <a:t>impossible</a:t>
            </a:r>
            <a:r>
              <a:rPr lang="en-GB" sz="3200" dirty="0"/>
              <a:t> to follow because the </a:t>
            </a:r>
            <a:r>
              <a:rPr lang="en-GB" sz="3200" b="1" u="sng" dirty="0"/>
              <a:t>trees</a:t>
            </a:r>
            <a:r>
              <a:rPr lang="en-GB" sz="3200" dirty="0"/>
              <a:t> were so </a:t>
            </a:r>
            <a:r>
              <a:rPr lang="en-GB" sz="3200" b="1" u="sng" dirty="0">
                <a:solidFill>
                  <a:srgbClr val="C00000"/>
                </a:solidFill>
              </a:rPr>
              <a:t>thick</a:t>
            </a:r>
            <a:r>
              <a:rPr lang="en-GB" sz="3200" dirty="0"/>
              <a:t>. </a:t>
            </a:r>
            <a:r>
              <a:rPr lang="en-GB" sz="3200" b="1" u="sng" dirty="0"/>
              <a:t>Harry</a:t>
            </a:r>
            <a:r>
              <a:rPr lang="en-GB" sz="3200" dirty="0"/>
              <a:t> thought the </a:t>
            </a:r>
            <a:r>
              <a:rPr lang="en-GB" sz="3200" b="1" u="sng" dirty="0"/>
              <a:t>blood</a:t>
            </a:r>
            <a:r>
              <a:rPr lang="en-GB" sz="3200" dirty="0"/>
              <a:t> seemed to be getting </a:t>
            </a:r>
            <a:r>
              <a:rPr lang="en-GB" sz="3200" b="1" u="sng" dirty="0">
                <a:solidFill>
                  <a:srgbClr val="C00000"/>
                </a:solidFill>
              </a:rPr>
              <a:t>thicker</a:t>
            </a:r>
            <a:r>
              <a:rPr lang="en-GB" sz="3200" dirty="0"/>
              <a:t>. There were </a:t>
            </a:r>
            <a:r>
              <a:rPr lang="en-GB" sz="3200" b="1" u="sng" dirty="0"/>
              <a:t>splashes</a:t>
            </a:r>
            <a:r>
              <a:rPr lang="en-GB" sz="3200" dirty="0"/>
              <a:t> on the </a:t>
            </a:r>
            <a:r>
              <a:rPr lang="en-GB" sz="3200" b="1" u="sng" dirty="0"/>
              <a:t>roots</a:t>
            </a:r>
            <a:r>
              <a:rPr lang="en-GB" sz="3200" dirty="0"/>
              <a:t> of a </a:t>
            </a:r>
            <a:r>
              <a:rPr lang="en-GB" sz="3200" b="1" u="sng" dirty="0"/>
              <a:t>tree</a:t>
            </a:r>
            <a:r>
              <a:rPr lang="en-GB" sz="3200" dirty="0"/>
              <a:t>, as though the </a:t>
            </a:r>
            <a:r>
              <a:rPr lang="en-GB" sz="3200" b="1" u="sng" dirty="0">
                <a:solidFill>
                  <a:srgbClr val="C00000"/>
                </a:solidFill>
              </a:rPr>
              <a:t>poor</a:t>
            </a:r>
            <a:r>
              <a:rPr lang="en-GB" sz="3200" dirty="0"/>
              <a:t> </a:t>
            </a:r>
            <a:r>
              <a:rPr lang="en-GB" sz="3200" b="1" u="sng" dirty="0"/>
              <a:t>creature</a:t>
            </a:r>
            <a:r>
              <a:rPr lang="en-GB" sz="3200" dirty="0"/>
              <a:t> had been thrashing around in </a:t>
            </a:r>
            <a:r>
              <a:rPr lang="en-GB" sz="3200" b="1" u="sng" dirty="0"/>
              <a:t>pain</a:t>
            </a:r>
            <a:r>
              <a:rPr lang="en-GB" sz="3200" dirty="0"/>
              <a:t> close by. </a:t>
            </a:r>
            <a:r>
              <a:rPr lang="en-GB" sz="3200" b="1" u="sng" dirty="0"/>
              <a:t>Harry</a:t>
            </a:r>
            <a:r>
              <a:rPr lang="en-GB" sz="3200" dirty="0"/>
              <a:t> could see a </a:t>
            </a:r>
            <a:r>
              <a:rPr lang="en-GB" sz="3200" b="1" u="sng" dirty="0"/>
              <a:t>clearing</a:t>
            </a:r>
            <a:r>
              <a:rPr lang="en-GB" sz="3200" dirty="0"/>
              <a:t> ahead, through the </a:t>
            </a:r>
            <a:r>
              <a:rPr lang="en-GB" sz="3200" b="1" u="sng" dirty="0">
                <a:solidFill>
                  <a:srgbClr val="C00000"/>
                </a:solidFill>
              </a:rPr>
              <a:t>tangled</a:t>
            </a:r>
            <a:r>
              <a:rPr lang="en-GB" sz="3200" dirty="0"/>
              <a:t> </a:t>
            </a:r>
            <a:r>
              <a:rPr lang="en-GB" sz="3200" b="1" u="sng" dirty="0"/>
              <a:t>branches</a:t>
            </a:r>
            <a:r>
              <a:rPr lang="en-GB" sz="3200" dirty="0"/>
              <a:t> of an </a:t>
            </a:r>
            <a:r>
              <a:rPr lang="en-GB" sz="3200" b="1" u="sng" dirty="0">
                <a:solidFill>
                  <a:srgbClr val="C00000"/>
                </a:solidFill>
              </a:rPr>
              <a:t>ancient</a:t>
            </a:r>
            <a:r>
              <a:rPr lang="en-GB" sz="3200" dirty="0"/>
              <a:t> </a:t>
            </a:r>
            <a:r>
              <a:rPr lang="en-GB" sz="3200" b="1" u="sng" dirty="0"/>
              <a:t>oak</a:t>
            </a:r>
            <a:r>
              <a:rPr lang="en-GB" sz="3200" dirty="0"/>
              <a:t>.</a:t>
            </a:r>
            <a:endParaRPr lang="en-US" sz="3200" dirty="0"/>
          </a:p>
          <a:p>
            <a:pPr marL="0" indent="0">
              <a:buNone/>
            </a:pPr>
            <a:endParaRPr lang="en-GB" sz="3200" dirty="0"/>
          </a:p>
          <a:p>
            <a:pPr marL="0" indent="0">
              <a:buNone/>
            </a:pPr>
            <a:r>
              <a:rPr lang="en-GB" sz="3200" b="1" u="sng" dirty="0"/>
              <a:t>Nouns are:</a:t>
            </a:r>
            <a:endParaRPr lang="en-US" sz="3200" b="1" u="sng" dirty="0"/>
          </a:p>
        </p:txBody>
      </p:sp>
    </p:spTree>
    <p:extLst>
      <p:ext uri="{BB962C8B-B14F-4D97-AF65-F5344CB8AC3E}">
        <p14:creationId xmlns:p14="http://schemas.microsoft.com/office/powerpoint/2010/main" val="134780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79" y="230543"/>
            <a:ext cx="11246608" cy="520968"/>
          </a:xfrm>
        </p:spPr>
        <p:txBody>
          <a:bodyPr>
            <a:normAutofit/>
          </a:bodyPr>
          <a:lstStyle/>
          <a:p>
            <a:pPr marL="0" indent="0" algn="ctr">
              <a:buNone/>
            </a:pPr>
            <a:r>
              <a:rPr lang="en-GB" b="1" u="sng" dirty="0"/>
              <a:t>Nouns are the first STEP towards creating a vivid description</a:t>
            </a:r>
          </a:p>
        </p:txBody>
      </p:sp>
      <p:cxnSp>
        <p:nvCxnSpPr>
          <p:cNvPr id="8" name="Straight Arrow Connector 7"/>
          <p:cNvCxnSpPr/>
          <p:nvPr/>
        </p:nvCxnSpPr>
        <p:spPr>
          <a:xfrm flipH="1">
            <a:off x="3056021" y="770021"/>
            <a:ext cx="668956" cy="11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68691" y="751511"/>
            <a:ext cx="773230" cy="1136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642837" y="2405965"/>
            <a:ext cx="4353647" cy="3263316"/>
          </a:xfrm>
          <a:prstGeom prst="rect">
            <a:avLst/>
          </a:prstGeom>
        </p:spPr>
      </p:pic>
      <p:pic>
        <p:nvPicPr>
          <p:cNvPr id="4" name="Picture 3"/>
          <p:cNvPicPr>
            <a:picLocks noChangeAspect="1"/>
          </p:cNvPicPr>
          <p:nvPr/>
        </p:nvPicPr>
        <p:blipFill>
          <a:blip r:embed="rId3"/>
          <a:stretch>
            <a:fillRect/>
          </a:stretch>
        </p:blipFill>
        <p:spPr>
          <a:xfrm>
            <a:off x="6705599" y="1884972"/>
            <a:ext cx="4465027" cy="4465027"/>
          </a:xfrm>
          <a:prstGeom prst="rect">
            <a:avLst/>
          </a:prstGeom>
        </p:spPr>
      </p:pic>
    </p:spTree>
    <p:extLst>
      <p:ext uri="{BB962C8B-B14F-4D97-AF65-F5344CB8AC3E}">
        <p14:creationId xmlns:p14="http://schemas.microsoft.com/office/powerpoint/2010/main" val="74586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79" y="230543"/>
            <a:ext cx="11246608" cy="520968"/>
          </a:xfrm>
        </p:spPr>
        <p:txBody>
          <a:bodyPr>
            <a:normAutofit/>
          </a:bodyPr>
          <a:lstStyle/>
          <a:p>
            <a:pPr marL="0" indent="0" algn="ctr">
              <a:buNone/>
            </a:pPr>
            <a:r>
              <a:rPr lang="en-GB" b="1" u="sng" dirty="0"/>
              <a:t>Nouns are the first STEP towards creating a vivid description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712" r="3453"/>
          <a:stretch/>
        </p:blipFill>
        <p:spPr>
          <a:xfrm>
            <a:off x="365760" y="2045697"/>
            <a:ext cx="5380522" cy="4083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811" y="1952882"/>
            <a:ext cx="5576632" cy="4176665"/>
          </a:xfrm>
          <a:prstGeom prst="rect">
            <a:avLst/>
          </a:prstGeom>
        </p:spPr>
      </p:pic>
      <p:cxnSp>
        <p:nvCxnSpPr>
          <p:cNvPr id="8" name="Straight Arrow Connector 7"/>
          <p:cNvCxnSpPr/>
          <p:nvPr/>
        </p:nvCxnSpPr>
        <p:spPr>
          <a:xfrm flipH="1">
            <a:off x="3056021" y="770021"/>
            <a:ext cx="668956" cy="11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68691" y="751511"/>
            <a:ext cx="773230" cy="1136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8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700" y="1113915"/>
            <a:ext cx="3936999" cy="5239769"/>
          </a:xfrm>
        </p:spPr>
        <p:txBody>
          <a:bodyPr anchor="t">
            <a:noAutofit/>
          </a:bodyPr>
          <a:lstStyle/>
          <a:p>
            <a:r>
              <a:rPr lang="en-GB" sz="4000" b="1" dirty="0">
                <a:latin typeface="+mn-lt"/>
              </a:rPr>
              <a:t>Glue this image in the middle of your page.</a:t>
            </a:r>
            <a:br>
              <a:rPr lang="en-GB" sz="4000" b="1" dirty="0">
                <a:latin typeface="+mn-lt"/>
              </a:rPr>
            </a:br>
            <a:r>
              <a:rPr lang="en-GB" sz="4000" b="1" dirty="0">
                <a:latin typeface="+mn-lt"/>
              </a:rPr>
              <a:t>Write around it all the THINGS you can see (those are the NOUNS).</a:t>
            </a:r>
            <a:br>
              <a:rPr lang="en-GB" sz="4000" b="1" dirty="0">
                <a:latin typeface="+mn-lt"/>
              </a:rPr>
            </a:br>
            <a:r>
              <a:rPr lang="en-GB" sz="4000" b="1" dirty="0">
                <a:latin typeface="+mn-lt"/>
              </a:rPr>
              <a:t>Aim for 10 things.</a:t>
            </a:r>
            <a:br>
              <a:rPr lang="en-GB" sz="4000" b="1" dirty="0">
                <a:latin typeface="+mn-lt"/>
              </a:rPr>
            </a:br>
            <a:endParaRPr lang="en-GB" sz="4000" b="1" dirty="0">
              <a:latin typeface="+mn-lt"/>
            </a:endParaRPr>
          </a:p>
        </p:txBody>
      </p:sp>
      <p:sp>
        <p:nvSpPr>
          <p:cNvPr id="5" name="TextBox 4"/>
          <p:cNvSpPr txBox="1"/>
          <p:nvPr/>
        </p:nvSpPr>
        <p:spPr>
          <a:xfrm>
            <a:off x="177800" y="0"/>
            <a:ext cx="11887200" cy="584775"/>
          </a:xfrm>
          <a:prstGeom prst="rect">
            <a:avLst/>
          </a:prstGeom>
          <a:noFill/>
        </p:spPr>
        <p:txBody>
          <a:bodyPr wrap="square" rtlCol="0">
            <a:spAutoFit/>
          </a:bodyPr>
          <a:lstStyle/>
          <a:p>
            <a:r>
              <a:rPr lang="en-GB" sz="3200" b="1" u="sng" dirty="0"/>
              <a:t>We are aiming for scientific, observational and precise description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 y="1244599"/>
            <a:ext cx="7467600" cy="4978400"/>
          </a:xfrm>
          <a:prstGeom prst="rect">
            <a:avLst/>
          </a:prstGeom>
        </p:spPr>
      </p:pic>
    </p:spTree>
    <p:extLst>
      <p:ext uri="{BB962C8B-B14F-4D97-AF65-F5344CB8AC3E}">
        <p14:creationId xmlns:p14="http://schemas.microsoft.com/office/powerpoint/2010/main" val="125192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874001" y="724703"/>
            <a:ext cx="4064000" cy="5226518"/>
          </a:xfrm>
        </p:spPr>
        <p:txBody>
          <a:bodyPr>
            <a:noAutofit/>
          </a:bodyPr>
          <a:lstStyle/>
          <a:p>
            <a:r>
              <a:rPr lang="en-GB" sz="3600" b="1" dirty="0">
                <a:latin typeface="+mn-lt"/>
              </a:rPr>
              <a:t>Now include adjectives that add detail to shape, size, texture, age, </a:t>
            </a:r>
            <a:r>
              <a:rPr lang="en-US" sz="3600" b="1" dirty="0" err="1">
                <a:latin typeface="+mn-lt"/>
              </a:rPr>
              <a:t>colour</a:t>
            </a:r>
            <a:r>
              <a:rPr lang="en-GB" sz="3600" b="1" dirty="0">
                <a:latin typeface="+mn-lt"/>
              </a:rPr>
              <a:t>. No emotive words allowed.</a:t>
            </a:r>
          </a:p>
        </p:txBody>
      </p:sp>
      <p:sp>
        <p:nvSpPr>
          <p:cNvPr id="7" name="TextBox 6"/>
          <p:cNvSpPr txBox="1"/>
          <p:nvPr/>
        </p:nvSpPr>
        <p:spPr>
          <a:xfrm>
            <a:off x="177800" y="0"/>
            <a:ext cx="11887200" cy="584775"/>
          </a:xfrm>
          <a:prstGeom prst="rect">
            <a:avLst/>
          </a:prstGeom>
          <a:noFill/>
        </p:spPr>
        <p:txBody>
          <a:bodyPr wrap="square" rtlCol="0">
            <a:spAutoFit/>
          </a:bodyPr>
          <a:lstStyle/>
          <a:p>
            <a:r>
              <a:rPr lang="en-GB" sz="3200" b="1" u="sng" dirty="0"/>
              <a:t>We are aiming for scientific, observational and precise description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 y="1244599"/>
            <a:ext cx="7467600" cy="4978400"/>
          </a:xfrm>
          <a:prstGeom prst="rect">
            <a:avLst/>
          </a:prstGeom>
        </p:spPr>
      </p:pic>
    </p:spTree>
    <p:extLst>
      <p:ext uri="{BB962C8B-B14F-4D97-AF65-F5344CB8AC3E}">
        <p14:creationId xmlns:p14="http://schemas.microsoft.com/office/powerpoint/2010/main" val="140881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88300" y="1120540"/>
            <a:ext cx="4076700" cy="5226518"/>
          </a:xfrm>
        </p:spPr>
        <p:txBody>
          <a:bodyPr>
            <a:noAutofit/>
          </a:bodyPr>
          <a:lstStyle/>
          <a:p>
            <a:r>
              <a:rPr lang="en-GB" sz="3600" b="1" u="sng" dirty="0">
                <a:latin typeface="+mn-lt"/>
              </a:rPr>
              <a:t>Which of these is description?</a:t>
            </a:r>
            <a:br>
              <a:rPr lang="en-GB" sz="3600" b="1" dirty="0">
                <a:latin typeface="+mn-lt"/>
              </a:rPr>
            </a:br>
            <a:br>
              <a:rPr lang="en-GB" sz="3600" b="1" dirty="0">
                <a:latin typeface="+mn-lt"/>
              </a:rPr>
            </a:br>
            <a:r>
              <a:rPr lang="en-GB" sz="3600" b="1" dirty="0">
                <a:latin typeface="+mn-lt"/>
              </a:rPr>
              <a:t>1. There is a big tree.</a:t>
            </a:r>
            <a:br>
              <a:rPr lang="en-GB" sz="3600" b="1" dirty="0">
                <a:latin typeface="+mn-lt"/>
              </a:rPr>
            </a:br>
            <a:r>
              <a:rPr lang="en-GB" sz="3600" b="1" dirty="0">
                <a:latin typeface="+mn-lt"/>
              </a:rPr>
              <a:t>OR</a:t>
            </a:r>
            <a:br>
              <a:rPr lang="en-GB" sz="3600" b="1" dirty="0">
                <a:latin typeface="+mn-lt"/>
              </a:rPr>
            </a:br>
            <a:r>
              <a:rPr lang="en-GB" sz="3600" b="1" dirty="0">
                <a:latin typeface="+mn-lt"/>
              </a:rPr>
              <a:t>2. The green and brown tree stretched high into the sky </a:t>
            </a:r>
          </a:p>
        </p:txBody>
      </p:sp>
      <p:sp>
        <p:nvSpPr>
          <p:cNvPr id="7" name="TextBox 6"/>
          <p:cNvSpPr txBox="1"/>
          <p:nvPr/>
        </p:nvSpPr>
        <p:spPr>
          <a:xfrm>
            <a:off x="177800" y="0"/>
            <a:ext cx="11887200" cy="584775"/>
          </a:xfrm>
          <a:prstGeom prst="rect">
            <a:avLst/>
          </a:prstGeom>
          <a:noFill/>
        </p:spPr>
        <p:txBody>
          <a:bodyPr wrap="square" rtlCol="0">
            <a:spAutoFit/>
          </a:bodyPr>
          <a:lstStyle/>
          <a:p>
            <a:r>
              <a:rPr lang="en-GB" sz="3200" b="1" u="sng" dirty="0"/>
              <a:t>We are aiming for scientific, observational and precise description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20540"/>
            <a:ext cx="7467600" cy="4978400"/>
          </a:xfrm>
          <a:prstGeom prst="rect">
            <a:avLst/>
          </a:prstGeom>
        </p:spPr>
      </p:pic>
    </p:spTree>
    <p:extLst>
      <p:ext uri="{BB962C8B-B14F-4D97-AF65-F5344CB8AC3E}">
        <p14:creationId xmlns:p14="http://schemas.microsoft.com/office/powerpoint/2010/main" val="260545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533</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Kristen ITC</vt:lpstr>
      <vt:lpstr>Office Theme</vt:lpstr>
      <vt:lpstr>PowerPoint Presentation</vt:lpstr>
      <vt:lpstr>Task 1: Highlight or circle all of the nouns</vt:lpstr>
      <vt:lpstr>Task 1: Highlight or circle all of the nouns</vt:lpstr>
      <vt:lpstr>Task 2: Highlight or underline all of the adjectives</vt:lpstr>
      <vt:lpstr>PowerPoint Presentation</vt:lpstr>
      <vt:lpstr>PowerPoint Presentation</vt:lpstr>
      <vt:lpstr>Glue this image in the middle of your page. Write around it all the THINGS you can see (those are the NOUNS). Aim for 10 things. </vt:lpstr>
      <vt:lpstr>Now include adjectives that add detail to shape, size, texture, age, colour. No emotive words allowed.</vt:lpstr>
      <vt:lpstr>Which of these is description?  1. There is a big tree. OR 2. The green and brown tree stretched high into the sky </vt:lpstr>
      <vt:lpstr>What is description then?    Let’s work on a definition before you write it.</vt:lpstr>
      <vt:lpstr>What is description?</vt:lpstr>
      <vt:lpstr>Are these description?</vt:lpstr>
      <vt:lpstr>Extended writing task:  Write a description of this place, make it seem real. ½ page. Use the ideas sheet to help you!</vt:lpstr>
      <vt:lpstr>PowerPoint Presentation</vt:lpstr>
    </vt:vector>
  </TitlesOfParts>
  <Company>Darrick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Imaginative Writing</dc:title>
  <dc:creator>L Enstone</dc:creator>
  <cp:lastModifiedBy>L Enstone</cp:lastModifiedBy>
  <cp:revision>50</cp:revision>
  <dcterms:created xsi:type="dcterms:W3CDTF">2014-04-02T11:49:50Z</dcterms:created>
  <dcterms:modified xsi:type="dcterms:W3CDTF">2020-01-02T18:41:33Z</dcterms:modified>
</cp:coreProperties>
</file>