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6" r:id="rId3"/>
    <p:sldId id="313" r:id="rId4"/>
    <p:sldId id="301" r:id="rId5"/>
    <p:sldId id="278" r:id="rId6"/>
    <p:sldId id="314" r:id="rId7"/>
    <p:sldId id="317" r:id="rId8"/>
    <p:sldId id="318" r:id="rId9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E5EEE9"/>
    <a:srgbClr val="BABAB3"/>
    <a:srgbClr val="BD3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just format 2 - Dekorfär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just format 3 - Dekorfär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94675" autoAdjust="0"/>
  </p:normalViewPr>
  <p:slideViewPr>
    <p:cSldViewPr snapToGrid="0" showGuides="1">
      <p:cViewPr varScale="1">
        <p:scale>
          <a:sx n="74" d="100"/>
          <a:sy n="74" d="100"/>
        </p:scale>
        <p:origin x="1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46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347D0E73-A6F7-451D-AA07-777EAC5332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3CAE9B4-E6AD-41B1-82E2-A6B1BDB6EF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007CB-1173-4821-A8C9-A2B4DCBBDDD2}" type="datetimeFigureOut">
              <a:rPr lang="sv-SE" smtClean="0"/>
              <a:t>2024-05-21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2582098-6DBF-465E-A0AA-FB253F15CD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8094430-50CD-4534-9CB1-CD0CD5A334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AE46-06EB-4F0D-999E-4FD1E74065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531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815E2-C6C9-401D-9E09-216972CD6236}" type="datetimeFigureOut">
              <a:rPr lang="sv-SE" smtClean="0"/>
              <a:t>2024-05-21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7AB13-884B-48E2-B22F-BA5895D40D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07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1726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214438"/>
            <a:ext cx="9799654" cy="169873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8975" y="3375213"/>
            <a:ext cx="9799654" cy="793019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Underrubrik/ingress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6BCF07D-5289-47CE-9539-EB1A5B5AC9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676" y="4447242"/>
            <a:ext cx="9799937" cy="6048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sv-SE" dirty="0"/>
              <a:t>Klicka och ange månad och år</a:t>
            </a:r>
          </a:p>
        </p:txBody>
      </p:sp>
    </p:spTree>
    <p:extLst>
      <p:ext uri="{BB962C8B-B14F-4D97-AF65-F5344CB8AC3E}">
        <p14:creationId xmlns:p14="http://schemas.microsoft.com/office/powerpoint/2010/main" val="399228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2 färgrut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7231C83-E522-46E7-A3DE-DCD624CCF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1099" y="1213200"/>
            <a:ext cx="56952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38800" y="1213200"/>
            <a:ext cx="56952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099" y="1569034"/>
            <a:ext cx="5695200" cy="627489"/>
          </a:xfrm>
        </p:spPr>
        <p:txBody>
          <a:bodyPr lIns="360000" rIns="36000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1098" y="2322000"/>
            <a:ext cx="5695200" cy="3758400"/>
          </a:xfrm>
        </p:spPr>
        <p:txBody>
          <a:bodyPr lIns="360000" tIns="0" rIns="36000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738AF2-350A-407D-96A9-933F4A74A4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74" y="1569034"/>
            <a:ext cx="5695200" cy="627489"/>
          </a:xfrm>
        </p:spPr>
        <p:txBody>
          <a:bodyPr lIns="360000" rIns="36000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238198" y="2322000"/>
            <a:ext cx="5695200" cy="3758400"/>
          </a:xfrm>
        </p:spPr>
        <p:txBody>
          <a:bodyPr lIns="360000" tIns="0" rIns="36000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6798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5594400" cy="720000"/>
          </a:xfrm>
        </p:spPr>
        <p:txBody>
          <a:bodyPr rIns="0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5593801" cy="4863600"/>
          </a:xfrm>
        </p:spPr>
        <p:txBody>
          <a:bodyPr rIns="0"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8875" y="360363"/>
            <a:ext cx="5683125" cy="57236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718745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69999" y="360363"/>
            <a:ext cx="5684400" cy="57236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7236" y="360001"/>
            <a:ext cx="5695200" cy="720000"/>
          </a:xfrm>
        </p:spPr>
        <p:txBody>
          <a:bodyPr lIns="0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6237834" y="1220400"/>
            <a:ext cx="5695200" cy="4863600"/>
          </a:xfrm>
        </p:spPr>
        <p:txBody>
          <a:bodyPr lIns="0"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02035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98000" y="360001"/>
            <a:ext cx="3636000" cy="720000"/>
          </a:xfrm>
        </p:spPr>
        <p:txBody>
          <a:bodyPr lIns="0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8298000" y="1214438"/>
            <a:ext cx="3636000" cy="4864100"/>
          </a:xfrm>
        </p:spPr>
        <p:txBody>
          <a:bodyPr l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001"/>
            <a:ext cx="7556400" cy="5724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4253051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363"/>
            <a:ext cx="11664000" cy="57181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3205086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363"/>
            <a:ext cx="5594400" cy="57181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7497BEA8-51D2-43C1-95AE-EC9BF8F58C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8800" y="360363"/>
            <a:ext cx="5689675" cy="268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70409657-2091-44D2-818E-E58800D8F0E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38800" y="3396538"/>
            <a:ext cx="5689675" cy="268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2586889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BCB19C2-8694-44AB-8546-DF9F0D8CB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</p:spTree>
    <p:extLst>
      <p:ext uri="{BB962C8B-B14F-4D97-AF65-F5344CB8AC3E}">
        <p14:creationId xmlns:p14="http://schemas.microsoft.com/office/powerpoint/2010/main" val="1862346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2074769"/>
            <a:ext cx="9799200" cy="2708462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72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</p:spTree>
    <p:extLst>
      <p:ext uri="{BB962C8B-B14F-4D97-AF65-F5344CB8AC3E}">
        <p14:creationId xmlns:p14="http://schemas.microsoft.com/office/powerpoint/2010/main" val="1025302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272988"/>
            <a:ext cx="9799200" cy="164018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Tackfras/avslutningsfras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4000" y="3375213"/>
            <a:ext cx="9799200" cy="457435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ditt namn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6BCF07D-5289-47CE-9539-EB1A5B5AC9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000" y="3832648"/>
            <a:ext cx="9799200" cy="45937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</a:lstStyle>
          <a:p>
            <a:pPr lvl="0"/>
            <a:r>
              <a:rPr lang="sv-SE" dirty="0"/>
              <a:t>Klicka och skriv enhet/nämnd/förvaltning/avdelning</a:t>
            </a:r>
          </a:p>
        </p:txBody>
      </p:sp>
    </p:spTree>
    <p:extLst>
      <p:ext uri="{BB962C8B-B14F-4D97-AF65-F5344CB8AC3E}">
        <p14:creationId xmlns:p14="http://schemas.microsoft.com/office/powerpoint/2010/main" val="384115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D76B892-BB11-4468-87F0-AD6F839D5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998" y="360001"/>
            <a:ext cx="1166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7652875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8668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(b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D76B892-BB11-4468-87F0-AD6F839D5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11664000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3544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23" y="360001"/>
            <a:ext cx="11662347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5593801" cy="48636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338369" y="1220400"/>
            <a:ext cx="5593801" cy="48636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1649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bred väns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6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7653600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8298000" y="1220400"/>
            <a:ext cx="3636000" cy="4863600"/>
          </a:xfrm>
          <a:noFill/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4041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bred 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6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36360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4280400" y="1220400"/>
            <a:ext cx="7653600" cy="4863600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6417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6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36360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4278599" y="1220400"/>
            <a:ext cx="36360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8" name="Platshållare för innehåll 6"/>
          <p:cNvSpPr>
            <a:spLocks noGrp="1"/>
          </p:cNvSpPr>
          <p:nvPr>
            <p:ph sz="quarter" idx="15" hasCustomPrompt="1"/>
          </p:nvPr>
        </p:nvSpPr>
        <p:spPr>
          <a:xfrm>
            <a:off x="8298000" y="1220400"/>
            <a:ext cx="36360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0837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underrubri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23" y="360001"/>
            <a:ext cx="11662347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000" y="1569034"/>
            <a:ext cx="5592763" cy="627489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2322311"/>
            <a:ext cx="5593801" cy="3758444"/>
          </a:xfrm>
        </p:spPr>
        <p:txBody>
          <a:bodyPr tIns="0" bIns="0"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738AF2-350A-407D-96A9-933F4A74A4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39407" y="1569034"/>
            <a:ext cx="5592763" cy="627489"/>
          </a:xfrm>
        </p:spPr>
        <p:txBody>
          <a:bodyPr lIns="0" r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338369" y="2322311"/>
            <a:ext cx="5593801" cy="3758443"/>
          </a:xfrm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9797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ehållsdel (fär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0000" y="1213200"/>
            <a:ext cx="116640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000" y="1569034"/>
            <a:ext cx="7556400" cy="627489"/>
          </a:xfrm>
        </p:spPr>
        <p:txBody>
          <a:bodyPr lIns="360000" r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2322000"/>
            <a:ext cx="7556400" cy="3758400"/>
          </a:xfrm>
        </p:spPr>
        <p:txBody>
          <a:bodyPr lIns="360000" tIns="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191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69823" y="360001"/>
            <a:ext cx="11662347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69823" y="1220400"/>
            <a:ext cx="11662347" cy="48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" name="Bildobjek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271701" y="6273391"/>
            <a:ext cx="1261601" cy="391861"/>
          </a:xfrm>
          <a:prstGeom prst="rect">
            <a:avLst/>
          </a:prstGeom>
        </p:spPr>
      </p:pic>
      <p:pic>
        <p:nvPicPr>
          <p:cNvPr id="11" name="Bildobjek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795063" y="6344115"/>
            <a:ext cx="10134067" cy="274241"/>
          </a:xfrm>
          <a:prstGeom prst="rect">
            <a:avLst/>
          </a:prstGeom>
        </p:spPr>
      </p:pic>
      <p:sp>
        <p:nvSpPr>
          <p:cNvPr id="4" name="xxLanguageTextBox">
            <a:extLst>
              <a:ext uri="{FF2B5EF4-FFF2-40B4-BE49-F238E27FC236}">
                <a16:creationId xmlns:a16="http://schemas.microsoft.com/office/drawing/2014/main" id="{925B6A6C-903A-EFD7-55DA-087AE71341E2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78184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1" r:id="rId2"/>
    <p:sldLayoutId id="2147483684" r:id="rId3"/>
    <p:sldLayoutId id="2147483677" r:id="rId4"/>
    <p:sldLayoutId id="2147483682" r:id="rId5"/>
    <p:sldLayoutId id="2147483683" r:id="rId6"/>
    <p:sldLayoutId id="2147483678" r:id="rId7"/>
    <p:sldLayoutId id="2147483685" r:id="rId8"/>
    <p:sldLayoutId id="2147483689" r:id="rId9"/>
    <p:sldLayoutId id="2147483697" r:id="rId10"/>
    <p:sldLayoutId id="2147483690" r:id="rId11"/>
    <p:sldLayoutId id="2147483691" r:id="rId12"/>
    <p:sldLayoutId id="2147483693" r:id="rId13"/>
    <p:sldLayoutId id="2147483692" r:id="rId14"/>
    <p:sldLayoutId id="2147483694" r:id="rId15"/>
    <p:sldLayoutId id="2147483679" r:id="rId16"/>
    <p:sldLayoutId id="2147483695" r:id="rId17"/>
    <p:sldLayoutId id="2147483696" r:id="rId18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1800"/>
        </a:spcBef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86000" indent="-180000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180975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180000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62000" indent="-179388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66" userDrawn="1">
          <p15:clr>
            <a:srgbClr val="F26B43"/>
          </p15:clr>
        </p15:guide>
        <p15:guide id="3" pos="7514" userDrawn="1">
          <p15:clr>
            <a:srgbClr val="F26B43"/>
          </p15:clr>
        </p15:guide>
        <p15:guide id="6" orient="horz" pos="227" userDrawn="1">
          <p15:clr>
            <a:srgbClr val="F26B43"/>
          </p15:clr>
        </p15:guide>
        <p15:guide id="7" orient="horz" pos="3829" userDrawn="1">
          <p15:clr>
            <a:srgbClr val="F26B43"/>
          </p15:clr>
        </p15:guide>
        <p15:guide id="8" orient="horz" pos="7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RV bild">
            <a:extLst>
              <a:ext uri="{FF2B5EF4-FFF2-40B4-BE49-F238E27FC236}">
                <a16:creationId xmlns:a16="http://schemas.microsoft.com/office/drawing/2014/main" id="{4287EA11-F3D7-115B-3A7C-03D955A6A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0" y="1393666"/>
            <a:ext cx="7255436" cy="408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87623" y="171972"/>
            <a:ext cx="6073071" cy="1221694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sv-SE" dirty="0"/>
              <a:t>Vattentjänstplan </a:t>
            </a:r>
            <a:br>
              <a:rPr lang="sv-SE" dirty="0"/>
            </a:br>
            <a:r>
              <a:rPr lang="sv-SE" dirty="0"/>
              <a:t>Haninge kommun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287623" y="5858947"/>
            <a:ext cx="3940475" cy="333305"/>
          </a:xfrm>
          <a:solidFill>
            <a:schemeClr val="bg2"/>
          </a:solidFill>
        </p:spPr>
        <p:txBody>
          <a:bodyPr>
            <a:normAutofit fontScale="70000" lnSpcReduction="20000"/>
          </a:bodyPr>
          <a:lstStyle/>
          <a:p>
            <a:r>
              <a:rPr lang="sv-SE" dirty="0"/>
              <a:t>Inför samråd- </a:t>
            </a:r>
            <a:r>
              <a:rPr lang="sv-SE" dirty="0" err="1"/>
              <a:t>Hållsättra</a:t>
            </a:r>
            <a:r>
              <a:rPr lang="sv-SE" dirty="0"/>
              <a:t> </a:t>
            </a:r>
            <a:r>
              <a:rPr lang="sv-SE" dirty="0" err="1"/>
              <a:t>Väländan</a:t>
            </a:r>
            <a:r>
              <a:rPr lang="sv-SE" dirty="0"/>
              <a:t> representanter samfällighetsföreningar  240521</a:t>
            </a:r>
          </a:p>
        </p:txBody>
      </p:sp>
      <p:pic>
        <p:nvPicPr>
          <p:cNvPr id="6" name="Picture 2" descr="Mälaren | Mälarens vattenvårdsförbund">
            <a:extLst>
              <a:ext uri="{FF2B5EF4-FFF2-40B4-BE49-F238E27FC236}">
                <a16:creationId xmlns:a16="http://schemas.microsoft.com/office/drawing/2014/main" id="{33035E4F-8125-470B-9FC4-89B68AAA2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1" r="19243"/>
          <a:stretch/>
        </p:blipFill>
        <p:spPr bwMode="auto">
          <a:xfrm>
            <a:off x="7403448" y="523944"/>
            <a:ext cx="4708342" cy="533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86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5185D8-3E4E-F27E-A2CB-5F1D713EA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VA-plan eller vattentjänstplan?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5665D9B-1895-A61D-A42E-FDCDE955FC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0000" y="1275347"/>
            <a:ext cx="11664000" cy="480865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sv-SE" sz="2000" dirty="0"/>
              <a:t>2023-01-01 gjordes ändringar i Lag (2006:412) om allmänna vattentjänster (LAV) som innebär:</a:t>
            </a:r>
          </a:p>
          <a:p>
            <a:r>
              <a:rPr lang="sv-SE" sz="1800" dirty="0">
                <a:solidFill>
                  <a:srgbClr val="333333"/>
                </a:solidFill>
                <a:latin typeface="Arial" panose="020B0604020202020204" pitchFamily="34" charset="0"/>
              </a:rPr>
              <a:t>Krav på vattentjänstplan</a:t>
            </a:r>
            <a:r>
              <a:rPr lang="sv-SE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</a:t>
            </a:r>
          </a:p>
          <a:p>
            <a:r>
              <a:rPr lang="sv-SE" sz="1800" dirty="0">
                <a:solidFill>
                  <a:srgbClr val="000000"/>
                </a:solidFill>
                <a:latin typeface="Arial" panose="020B0604020202020204" pitchFamily="34" charset="0"/>
              </a:rPr>
              <a:t>Vattentjänstplanen ska tas fram, ställas ut till samråd och granskning och beslutas 2023</a:t>
            </a:r>
            <a:r>
              <a:rPr lang="sv-SE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sv-SE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sv-SE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Kommunernas bedömning av behovet av allmänna vattentjänster blir mer flexibelt</a:t>
            </a:r>
          </a:p>
          <a:p>
            <a:pPr marL="0" indent="0">
              <a:buNone/>
            </a:pPr>
            <a:r>
              <a:rPr lang="sv-SE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- enskilda anläggningar ska vara </a:t>
            </a:r>
            <a:r>
              <a:rPr lang="sv-SE" sz="1800" b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godtagbara</a:t>
            </a:r>
            <a:r>
              <a:rPr lang="sv-SE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med hänsyn till skyddet för människors hälsa och miljön </a:t>
            </a:r>
          </a:p>
          <a:p>
            <a:r>
              <a:rPr lang="sv-SE" sz="18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Kra</a:t>
            </a:r>
            <a:r>
              <a:rPr lang="sv-SE" sz="1800" dirty="0">
                <a:solidFill>
                  <a:srgbClr val="000000"/>
                </a:solidFill>
                <a:latin typeface="Arial" panose="020B0604020202020204" pitchFamily="34" charset="0"/>
              </a:rPr>
              <a:t>v på bedömning om hur allmänna </a:t>
            </a:r>
            <a:r>
              <a:rPr lang="sv-SE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VA-anläggningar</a:t>
            </a:r>
            <a:r>
              <a:rPr lang="sv-SE" sz="1800" dirty="0">
                <a:solidFill>
                  <a:srgbClr val="000000"/>
                </a:solidFill>
                <a:latin typeface="Arial" panose="020B0604020202020204" pitchFamily="34" charset="0"/>
              </a:rPr>
              <a:t> påverkas av skyfall </a:t>
            </a:r>
            <a:endParaRPr lang="sv-SE" sz="1800" b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sv-SE" sz="1800" b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sv-SE" sz="2000" dirty="0">
                <a:solidFill>
                  <a:srgbClr val="000000"/>
                </a:solidFill>
                <a:latin typeface="Arial" panose="020B0604020202020204" pitchFamily="34" charset="0"/>
              </a:rPr>
              <a:t>Vattentjänstplanen kommer att ersätta Haninge kommuns VA-plan</a:t>
            </a:r>
          </a:p>
          <a:p>
            <a:pPr marL="0" indent="0" algn="l">
              <a:buNone/>
            </a:pPr>
            <a:r>
              <a:rPr lang="sv-SE" sz="2000" dirty="0">
                <a:solidFill>
                  <a:srgbClr val="000000"/>
                </a:solidFill>
                <a:latin typeface="Arial" panose="020B0604020202020204" pitchFamily="34" charset="0"/>
              </a:rPr>
              <a:t>Vattentjänstplanen har en tidshorisont på cirka 12 år</a:t>
            </a:r>
          </a:p>
        </p:txBody>
      </p:sp>
    </p:spTree>
    <p:extLst>
      <p:ext uri="{BB962C8B-B14F-4D97-AF65-F5344CB8AC3E}">
        <p14:creationId xmlns:p14="http://schemas.microsoft.com/office/powerpoint/2010/main" val="3460863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779211B-9E8B-334E-74D5-7D68BC230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87330" cy="685800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DF62E67-A9A3-2124-6F55-13DFEFBBCD96}"/>
              </a:ext>
            </a:extLst>
          </p:cNvPr>
          <p:cNvSpPr txBox="1"/>
          <p:nvPr/>
        </p:nvSpPr>
        <p:spPr>
          <a:xfrm>
            <a:off x="8704314" y="304800"/>
            <a:ext cx="32806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b="1" dirty="0"/>
              <a:t>Gällande VA-plan</a:t>
            </a:r>
          </a:p>
          <a:p>
            <a:pPr algn="l"/>
            <a:r>
              <a:rPr lang="sv-SE" b="1" dirty="0"/>
              <a:t>(som förslagsvis ersätts </a:t>
            </a:r>
            <a:r>
              <a:rPr lang="sv-SE" b="1"/>
              <a:t>med vattentjänstplanen)</a:t>
            </a:r>
          </a:p>
          <a:p>
            <a:pPr algn="l"/>
            <a:endParaRPr lang="sv-SE" b="1" dirty="0"/>
          </a:p>
          <a:p>
            <a:pPr algn="l"/>
            <a:r>
              <a:rPr lang="sv-SE" dirty="0"/>
              <a:t>Klassning gjord 2013-2015 där fokus låg på </a:t>
            </a:r>
          </a:p>
          <a:p>
            <a:pPr algn="l"/>
            <a:r>
              <a:rPr lang="sv-SE" dirty="0"/>
              <a:t>-antal hus med wc i förhållande till antalet permanentboende</a:t>
            </a:r>
          </a:p>
          <a:p>
            <a:pPr algn="l"/>
            <a:r>
              <a:rPr lang="sv-SE" dirty="0"/>
              <a:t>-möjlighet till kommunal anslutning</a:t>
            </a:r>
          </a:p>
          <a:p>
            <a:pPr algn="l"/>
            <a:endParaRPr lang="sv-SE" dirty="0"/>
          </a:p>
          <a:p>
            <a:pPr algn="l"/>
            <a:r>
              <a:rPr lang="sv-SE" dirty="0"/>
              <a:t>VA-utbyggnadsplan </a:t>
            </a:r>
          </a:p>
          <a:p>
            <a:pPr algn="l"/>
            <a:r>
              <a:rPr lang="sv-SE" dirty="0"/>
              <a:t>-röda, gröna och gula områden fram till ca 2040. Många på fastlandet.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FDA6E6F9-00BE-4CA3-8F49-4BCC5B821D6E}"/>
              </a:ext>
            </a:extLst>
          </p:cNvPr>
          <p:cNvSpPr/>
          <p:nvPr/>
        </p:nvSpPr>
        <p:spPr>
          <a:xfrm rot="20464866">
            <a:off x="-146972" y="228109"/>
            <a:ext cx="5565669" cy="2362425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869329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AA94AD-E1B4-41BA-A341-0D9CB0BB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98" y="360001"/>
            <a:ext cx="11922002" cy="720000"/>
          </a:xfrm>
        </p:spPr>
        <p:txBody>
          <a:bodyPr>
            <a:noAutofit/>
          </a:bodyPr>
          <a:lstStyle/>
          <a:p>
            <a:r>
              <a:rPr lang="sv-SE" sz="3600" dirty="0"/>
              <a:t>VA-försörjning utanför nuvarande verksamhetsområden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03218F-8E18-4C5F-9E29-1374A86FBB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0000" y="1681316"/>
            <a:ext cx="4375353" cy="4402684"/>
          </a:xfrm>
        </p:spPr>
        <p:txBody>
          <a:bodyPr>
            <a:normAutofit/>
          </a:bodyPr>
          <a:lstStyle/>
          <a:p>
            <a:r>
              <a:rPr lang="sv-SE" sz="2000" dirty="0"/>
              <a:t>Metod för behovsanalys och framtagande av VA-utbyggnadsplan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A98E704-A536-4971-9645-9D109A028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353" y="1455197"/>
            <a:ext cx="7201654" cy="476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91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1E7BC1-354C-A8D7-CB01-726C987D5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23" y="360000"/>
            <a:ext cx="4590935" cy="2453241"/>
          </a:xfrm>
        </p:spPr>
        <p:txBody>
          <a:bodyPr>
            <a:normAutofit/>
          </a:bodyPr>
          <a:lstStyle/>
          <a:p>
            <a:r>
              <a:rPr lang="sv-SE" sz="3600" dirty="0"/>
              <a:t>Identifiering av områden med samlad bebyggelse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6EFD3C-A523-BADD-3C18-F911406027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9823" y="2202425"/>
            <a:ext cx="4478640" cy="3753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/>
              <a:t>Vilka områden som idag har enskilt VA har behov av att lösa sina vattentjänster i ett större sammanhang? </a:t>
            </a:r>
          </a:p>
          <a:p>
            <a:pPr marL="0" indent="0">
              <a:buNone/>
            </a:pPr>
            <a:r>
              <a:rPr lang="sv-SE" sz="1800" dirty="0"/>
              <a:t>Kartan visar områden med samlad bebyggelse (&gt;20 hus) utanför kommunalt verksamhetsområde för VA.</a:t>
            </a:r>
          </a:p>
          <a:p>
            <a:pPr marL="0" indent="0">
              <a:buNone/>
            </a:pPr>
            <a:r>
              <a:rPr lang="sv-SE" sz="1800" dirty="0"/>
              <a:t>Ett 60-tal områden har bedömts.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FD8061A-32CD-6133-B6EE-D9F8F80352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52" t="454" r="11848" b="364"/>
          <a:stretch/>
        </p:blipFill>
        <p:spPr>
          <a:xfrm>
            <a:off x="4631040" y="167710"/>
            <a:ext cx="7560960" cy="652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77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8BB6A988-9266-254E-930F-208E264A4097}"/>
              </a:ext>
            </a:extLst>
          </p:cNvPr>
          <p:cNvSpPr txBox="1"/>
          <p:nvPr/>
        </p:nvSpPr>
        <p:spPr>
          <a:xfrm>
            <a:off x="8330268" y="0"/>
            <a:ext cx="3861732" cy="6740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sv-SE" b="1" dirty="0"/>
              <a:t>Resultat av ny behovsbedömning</a:t>
            </a:r>
          </a:p>
          <a:p>
            <a:pPr algn="l"/>
            <a:r>
              <a:rPr lang="sv-SE" sz="1600" dirty="0"/>
              <a:t>3 VA-utbyggnadsområden:</a:t>
            </a:r>
          </a:p>
          <a:p>
            <a:pPr algn="l"/>
            <a:r>
              <a:rPr lang="sv-SE" sz="1600" dirty="0"/>
              <a:t>Nordöstra Smådalarö</a:t>
            </a:r>
          </a:p>
          <a:p>
            <a:pPr algn="l"/>
            <a:r>
              <a:rPr lang="sv-SE" sz="1600" dirty="0"/>
              <a:t>Sydvästra Smådalarö</a:t>
            </a:r>
          </a:p>
          <a:p>
            <a:pPr algn="l"/>
            <a:r>
              <a:rPr lang="sv-SE" sz="1600" dirty="0" err="1"/>
              <a:t>Kyrkviken</a:t>
            </a:r>
            <a:r>
              <a:rPr lang="sv-SE" sz="1600" dirty="0"/>
              <a:t> på Ornö</a:t>
            </a:r>
          </a:p>
          <a:p>
            <a:pPr algn="l"/>
            <a:endParaRPr lang="sv-SE" sz="1600" dirty="0"/>
          </a:p>
          <a:p>
            <a:pPr algn="l"/>
            <a:r>
              <a:rPr lang="sv-SE" sz="1600" dirty="0"/>
              <a:t>Resten har kvar enskilt VA:</a:t>
            </a:r>
          </a:p>
          <a:p>
            <a:pPr algn="l"/>
            <a:r>
              <a:rPr lang="sv-SE" sz="1600" dirty="0"/>
              <a:t>45 bevakningsområden</a:t>
            </a:r>
          </a:p>
          <a:p>
            <a:pPr algn="l"/>
            <a:r>
              <a:rPr lang="sv-SE" sz="1600" dirty="0"/>
              <a:t>16 lågriskområden</a:t>
            </a:r>
          </a:p>
          <a:p>
            <a:pPr algn="l"/>
            <a:endParaRPr lang="sv-SE" sz="1400" dirty="0"/>
          </a:p>
          <a:p>
            <a:pPr algn="l"/>
            <a:r>
              <a:rPr lang="sv-SE" sz="1600" dirty="0"/>
              <a:t>Jämfört med gällande VA-plan: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Färre områden i VA-utbyggnadsplan </a:t>
            </a:r>
          </a:p>
          <a:p>
            <a:r>
              <a:rPr lang="sv-SE" sz="1600" dirty="0"/>
              <a:t>    (röda områden) men </a:t>
            </a:r>
            <a:r>
              <a:rPr lang="sv-SE" sz="1600" dirty="0" err="1"/>
              <a:t>svårttillgängligt</a:t>
            </a:r>
            <a:r>
              <a:rPr lang="sv-SE" sz="1600" dirty="0"/>
              <a:t>/öar</a:t>
            </a:r>
          </a:p>
          <a:p>
            <a:r>
              <a:rPr lang="sv-SE" sz="1600" dirty="0"/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600" dirty="0"/>
              <a:t>Vissa områden borttagna- tillhör istället tillväxtportföljen t ex Norrby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600" dirty="0"/>
              <a:t>Ändrar sig i många områden t ex till fortsatt enskilt VA i </a:t>
            </a:r>
            <a:r>
              <a:rPr lang="sv-SE" sz="1600" dirty="0" err="1"/>
              <a:t>Hållsättra</a:t>
            </a:r>
            <a:r>
              <a:rPr lang="sv-SE" sz="1600" dirty="0"/>
              <a:t>/</a:t>
            </a:r>
            <a:r>
              <a:rPr lang="sv-SE" sz="1600" dirty="0" err="1"/>
              <a:t>Väländan</a:t>
            </a:r>
            <a:endParaRPr lang="sv-SE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600" dirty="0"/>
              <a:t>I stort sett alla områden i skärgården har begränsad vattentillgång och/eller vattenkvalitet- om de förtätas behöver troligtvis kommunen ta ansvar i framtiden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61FC58EA-3DC2-4741-88DD-B450A8B0A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84036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79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A5D478-1080-4B4A-91B9-9CD7DFAE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Nästa steg för vattentjänstplanen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92EEBF9-BB88-4660-95A9-AB7A42C07E9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sz="2000" dirty="0"/>
              <a:t>Samråd (och granskning) 27 maj- 28 juni (5 veckor)</a:t>
            </a:r>
          </a:p>
          <a:p>
            <a:r>
              <a:rPr lang="sv-SE" sz="2000" dirty="0"/>
              <a:t>Omarbetning och samrådsredogörelse</a:t>
            </a:r>
          </a:p>
          <a:p>
            <a:r>
              <a:rPr lang="sv-SE" sz="2000" dirty="0"/>
              <a:t>Beslut i SBN, KS, KF vinter 2024/2025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7102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FCE1DE-A699-423C-8162-8863B2284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CC71B6-86E4-4F10-808C-4610F0DE34C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88A35F0-123C-4CAB-8F49-C42A6E5E7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00" y="6272"/>
            <a:ext cx="11214333" cy="691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102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Haninge kommun">
  <a:themeElements>
    <a:clrScheme name="Haninge kommun - 1">
      <a:dk1>
        <a:sysClr val="windowText" lastClr="000000"/>
      </a:dk1>
      <a:lt1>
        <a:sysClr val="window" lastClr="FFFFFF"/>
      </a:lt1>
      <a:dk2>
        <a:srgbClr val="0000FF"/>
      </a:dk2>
      <a:lt2>
        <a:srgbClr val="FFFFFF"/>
      </a:lt2>
      <a:accent1>
        <a:srgbClr val="0081C5"/>
      </a:accent1>
      <a:accent2>
        <a:srgbClr val="E28F27"/>
      </a:accent2>
      <a:accent3>
        <a:srgbClr val="DC4228"/>
      </a:accent3>
      <a:accent4>
        <a:srgbClr val="8FB63F"/>
      </a:accent4>
      <a:accent5>
        <a:srgbClr val="582C83"/>
      </a:accent5>
      <a:accent6>
        <a:srgbClr val="A77550"/>
      </a:accent6>
      <a:hlink>
        <a:srgbClr val="0000FF"/>
      </a:hlink>
      <a:folHlink>
        <a:srgbClr val="800080"/>
      </a:folHlink>
    </a:clrScheme>
    <a:fontScheme name="IV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aninge kommun ny.potx" id="{5A37C318-071D-441B-9F0B-3DB97AD77FF9}" vid="{E70370BB-CC2A-4843-888E-17344F3D1DD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Haninge kommun - 1">
    <a:dk1>
      <a:sysClr val="windowText" lastClr="000000"/>
    </a:dk1>
    <a:lt1>
      <a:sysClr val="window" lastClr="FFFFFF"/>
    </a:lt1>
    <a:dk2>
      <a:srgbClr val="0000FF"/>
    </a:dk2>
    <a:lt2>
      <a:srgbClr val="FFFFFF"/>
    </a:lt2>
    <a:accent1>
      <a:srgbClr val="0081C5"/>
    </a:accent1>
    <a:accent2>
      <a:srgbClr val="E28F27"/>
    </a:accent2>
    <a:accent3>
      <a:srgbClr val="DC4228"/>
    </a:accent3>
    <a:accent4>
      <a:srgbClr val="8FB63F"/>
    </a:accent4>
    <a:accent5>
      <a:srgbClr val="582C83"/>
    </a:accent5>
    <a:accent6>
      <a:srgbClr val="A77550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4269</TotalTime>
  <Words>331</Words>
  <Application>Microsoft Office PowerPoint</Application>
  <PresentationFormat>Bredbild</PresentationFormat>
  <Paragraphs>51</Paragraphs>
  <Slides>8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Corbel</vt:lpstr>
      <vt:lpstr>Haninge kommun</vt:lpstr>
      <vt:lpstr>Vattentjänstplan  Haninge kommun</vt:lpstr>
      <vt:lpstr>VA-plan eller vattentjänstplan? </vt:lpstr>
      <vt:lpstr>PowerPoint-presentation</vt:lpstr>
      <vt:lpstr>VA-försörjning utanför nuvarande verksamhetsområden</vt:lpstr>
      <vt:lpstr>Identifiering av områden med samlad bebyggelse</vt:lpstr>
      <vt:lpstr>PowerPoint-presentation</vt:lpstr>
      <vt:lpstr>Nästa steg för vattentjänstplanen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Helen</dc:creator>
  <cp:lastModifiedBy>Malin Qviberg</cp:lastModifiedBy>
  <cp:revision>431</cp:revision>
  <cp:lastPrinted>2024-05-21T13:54:22Z</cp:lastPrinted>
  <dcterms:created xsi:type="dcterms:W3CDTF">2020-01-15T11:02:53Z</dcterms:created>
  <dcterms:modified xsi:type="dcterms:W3CDTF">2024-05-22T06:07:46Z</dcterms:modified>
</cp:coreProperties>
</file>