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302" r:id="rId3"/>
    <p:sldId id="278" r:id="rId4"/>
    <p:sldId id="299" r:id="rId5"/>
    <p:sldId id="260" r:id="rId6"/>
    <p:sldId id="261" r:id="rId7"/>
    <p:sldId id="262" r:id="rId8"/>
    <p:sldId id="303" r:id="rId9"/>
    <p:sldId id="301" r:id="rId10"/>
    <p:sldId id="306" r:id="rId11"/>
    <p:sldId id="263" r:id="rId12"/>
    <p:sldId id="264" r:id="rId13"/>
    <p:sldId id="266" r:id="rId14"/>
    <p:sldId id="274" r:id="rId15"/>
    <p:sldId id="275" r:id="rId16"/>
    <p:sldId id="276" r:id="rId1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4"/>
    <p:restoredTop sz="95610"/>
  </p:normalViewPr>
  <p:slideViewPr>
    <p:cSldViewPr snapToGrid="0" snapToObjects="1">
      <p:cViewPr varScale="1">
        <p:scale>
          <a:sx n="80" d="100"/>
          <a:sy n="80" d="100"/>
        </p:scale>
        <p:origin x="2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260A5-2538-854B-B4CE-B431E30D8DA8}" type="datetimeFigureOut">
              <a:rPr lang="sv-SE" smtClean="0"/>
              <a:t>2023-08-13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8DFFE-7CFB-0241-9977-36013D26CD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0105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8DFFE-7CFB-0241-9977-36013D26CDD4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6391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449725-01F5-5644-97E7-CEB7C26832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F024FC1-E639-BC41-8D2A-E26265EDA3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6AF9BB2-E2B1-014F-9CDC-DED3A8B4F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7741-8ADD-A540-92B8-C8300C5250F0}" type="datetimeFigureOut">
              <a:rPr lang="sv-SE" smtClean="0"/>
              <a:t>2023-08-13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BD0AC1E-6500-B24D-830A-B1221AC84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E15F8B6-A17F-2040-BCD8-DC1D0B2F5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5AA4-05F6-434B-A703-6E5205C51D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0929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E7394B-0B85-9444-BF56-F7F04FF7F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5D240A3-692C-CA48-B38C-8D4D61FE7A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799AD7E-D723-9747-A27C-D8AB886D6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7741-8ADD-A540-92B8-C8300C5250F0}" type="datetimeFigureOut">
              <a:rPr lang="sv-SE" smtClean="0"/>
              <a:t>2023-08-13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C838146-1A26-D94F-A04D-533013A52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BDB9EDF-294E-8E46-A10E-F25D4EB10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5AA4-05F6-434B-A703-6E5205C51D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2630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758A80B-2391-7B47-8646-794DA0D6E0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ADB3534-36AF-8641-93FC-636D038D80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FC86D6-1A55-0E47-BC2A-C8FD07BBC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7741-8ADD-A540-92B8-C8300C5250F0}" type="datetimeFigureOut">
              <a:rPr lang="sv-SE" smtClean="0"/>
              <a:t>2023-08-13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0C9FDAE-22C2-4146-A0D3-B42B3A01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70B64BB-D0F0-D041-8A38-CEB7A7992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5AA4-05F6-434B-A703-6E5205C51D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4251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68F8CE-5B36-A247-8FEA-1C34EFE37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D1FF4F4-BFDD-9F44-A0D5-2B0943D3E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98B2CE8-FED1-F548-9C52-7AA088524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7741-8ADD-A540-92B8-C8300C5250F0}" type="datetimeFigureOut">
              <a:rPr lang="sv-SE" smtClean="0"/>
              <a:t>2023-08-13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C51F784-F0B6-1246-AC39-676794DD8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2855347-7764-3C4A-A842-7778E3D00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5AA4-05F6-434B-A703-6E5205C51D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734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D43283-1D81-7045-9A41-D985687A7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4DB0F65-4954-224E-95B2-5B8896A1BD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79712E5-5FB1-B249-B1BB-645734BA7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7741-8ADD-A540-92B8-C8300C5250F0}" type="datetimeFigureOut">
              <a:rPr lang="sv-SE" smtClean="0"/>
              <a:t>2023-08-13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865EA64-2966-CE4F-B518-DB95EC7AA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EF6F7A-FD6A-C44E-9D29-9E8AD93CE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5AA4-05F6-434B-A703-6E5205C51D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4500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23FE49A-2CE1-B449-811B-F171A7D54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FCE5A70-59DB-7D45-A116-78D074F51B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8B4FCD8-D948-D24E-9041-1652383B24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6BA3E5F-D419-6440-9DB6-F4FAAC46C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7741-8ADD-A540-92B8-C8300C5250F0}" type="datetimeFigureOut">
              <a:rPr lang="sv-SE" smtClean="0"/>
              <a:t>2023-08-13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C908CEC-93D0-6C4C-A29E-DEA5D4231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EDB8EA3-C5BE-534C-8646-919714987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5AA4-05F6-434B-A703-6E5205C51D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5771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501AA2-4CE9-0A40-8CFF-D45FDC096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D1A66E2-A0C5-0343-82D5-3CCE9E1F35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7558EE2-3D64-9F42-BCA8-3C78314499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3AC8BC8-43DA-1A46-B9F9-FED7274126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8E692CE-D191-F545-BF29-EFDE2F29F1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527A020-EEA8-0549-A56C-D2FB3C7E9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7741-8ADD-A540-92B8-C8300C5250F0}" type="datetimeFigureOut">
              <a:rPr lang="sv-SE" smtClean="0"/>
              <a:t>2023-08-13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252363E-CF86-BB46-9931-4C5197974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A6E00CA-140B-3047-AC0D-C2EFFEF06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5AA4-05F6-434B-A703-6E5205C51D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3973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50BD85-2FC3-064A-A22E-4D42585BB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A28B0D6-B6BF-3240-9215-664363C65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7741-8ADD-A540-92B8-C8300C5250F0}" type="datetimeFigureOut">
              <a:rPr lang="sv-SE" smtClean="0"/>
              <a:t>2023-08-13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8C4DC21-88EA-F74C-A342-57CAEE676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4BC832D-D1CC-AE46-8688-818744215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5AA4-05F6-434B-A703-6E5205C51D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4941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238C3139-C10F-504D-B3B2-606CE57F2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7741-8ADD-A540-92B8-C8300C5250F0}" type="datetimeFigureOut">
              <a:rPr lang="sv-SE" smtClean="0"/>
              <a:t>2023-08-13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CE05246-DC74-074E-8F7C-20257F568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CC24213-EE95-DA46-935A-1F10D9FD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5AA4-05F6-434B-A703-6E5205C51D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65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493BE5-4C54-7541-9088-E2CD2BF34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2B73BE-2F94-734C-8EFC-922648DDA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B8540CB-9005-1C42-AC4C-7400CE1E43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7D7C199-9AD1-0349-8B8C-1047DBB01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7741-8ADD-A540-92B8-C8300C5250F0}" type="datetimeFigureOut">
              <a:rPr lang="sv-SE" smtClean="0"/>
              <a:t>2023-08-13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044A001-1954-5F47-BE93-23FA3BF25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44C011-8894-134F-9D2C-98687AFE6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5AA4-05F6-434B-A703-6E5205C51D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7293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BDFA90-33A6-3F4C-8DC7-B7E6034E8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6E95D5E-75C0-6945-B85E-9CAC1FAA01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0077963-E37B-474E-82BF-AAAB83189F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8D9E6D2-9166-7646-8FBF-D5E00053B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7741-8ADD-A540-92B8-C8300C5250F0}" type="datetimeFigureOut">
              <a:rPr lang="sv-SE" smtClean="0"/>
              <a:t>2023-08-13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29A3110-0BFC-DE48-B531-1C36BA4CC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ED9079E-50F5-8F44-A6D9-C1C5017D9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5AA4-05F6-434B-A703-6E5205C51D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6924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F05CF5B-F167-174D-894F-425BF2192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B5D2FA7-B0A5-834A-9153-58AF57B66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94885C9-888F-0746-AA89-84626E74BE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B7741-8ADD-A540-92B8-C8300C5250F0}" type="datetimeFigureOut">
              <a:rPr lang="sv-SE" smtClean="0"/>
              <a:t>2023-08-13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DADB9B2-084E-CF47-A97B-0B62C4B55C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A8304BD-B24D-EE44-B398-F8C1330AE5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E5AA4-05F6-434B-A703-6E5205C51D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9430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raforfred.se/wp-content/uploads/2020/09/20-08-27-M%C3%A4nsklig-s%C3%A4kerhet-ser-till-m%C3%A4nniskors-behov-.pdf" TargetMode="External"/><Relationship Id="rId2" Type="http://schemas.openxmlformats.org/officeDocument/2006/relationships/hyperlink" Target="mailto:k.utas.carlsson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tradet.or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AFDCB3-3229-0841-A88D-9E2501218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1501" y="591016"/>
            <a:ext cx="9874733" cy="2918947"/>
          </a:xfrm>
        </p:spPr>
        <p:txBody>
          <a:bodyPr>
            <a:normAutofit/>
          </a:bodyPr>
          <a:lstStyle/>
          <a:p>
            <a:r>
              <a:rPr lang="sv-SE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sv-SE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deterrence</a:t>
            </a:r>
            <a:r>
              <a:rPr lang="sv-SE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common </a:t>
            </a:r>
            <a:r>
              <a:rPr lang="sv-SE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security</a:t>
            </a:r>
            <a:br>
              <a:rPr lang="sv-S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sv-SE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sv-S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sv-SE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peace</a:t>
            </a:r>
            <a:r>
              <a:rPr lang="sv-S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br>
              <a:rPr lang="sv-SE" sz="3600" dirty="0"/>
            </a:br>
            <a:br>
              <a:rPr lang="sv-SE" sz="3600" dirty="0"/>
            </a:br>
            <a:r>
              <a:rPr lang="sv-SE" sz="3600" b="1" dirty="0"/>
              <a:t>Karin </a:t>
            </a:r>
            <a:r>
              <a:rPr lang="sv-SE" sz="3600" b="1" dirty="0" err="1"/>
              <a:t>Utas</a:t>
            </a:r>
            <a:r>
              <a:rPr lang="sv-SE" sz="3600" b="1" dirty="0"/>
              <a:t> Carlsson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9A7ECAC-B9F9-BA49-ACD0-9714499DB9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35522"/>
            <a:ext cx="9426498" cy="1831462"/>
          </a:xfrm>
        </p:spPr>
        <p:txBody>
          <a:bodyPr/>
          <a:lstStyle/>
          <a:p>
            <a:r>
              <a:rPr lang="sv-SE" b="1" dirty="0"/>
              <a:t>ICMP Uppsala, 15th Aug. 2023</a:t>
            </a:r>
          </a:p>
          <a:p>
            <a:r>
              <a:rPr lang="sv-SE" dirty="0">
                <a:hlinkClick r:id="rId2"/>
              </a:rPr>
              <a:t>k.utas.carlsson@gmail.com</a:t>
            </a:r>
            <a:r>
              <a:rPr lang="sv-SE" dirty="0"/>
              <a:t>          </a:t>
            </a:r>
            <a:r>
              <a:rPr lang="sv-SE" dirty="0">
                <a:hlinkClick r:id="rId3"/>
              </a:rPr>
              <a:t>https://www.laraforfred.se</a:t>
            </a:r>
            <a:endParaRPr lang="sv-SE" dirty="0"/>
          </a:p>
          <a:p>
            <a:r>
              <a:rPr lang="sv-SE" dirty="0">
                <a:hlinkClick r:id="rId4"/>
              </a:rPr>
              <a:t>www.tradet.org</a:t>
            </a:r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14227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283C5A-DF28-D24E-9920-6BFF3EE95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3200" b="1" i="1" dirty="0"/>
              <a:t>Power paradigm</a:t>
            </a:r>
            <a:r>
              <a:rPr lang="sv-SE" sz="3200" b="1" dirty="0"/>
              <a:t>		                    </a:t>
            </a:r>
            <a:r>
              <a:rPr lang="sv-SE" sz="3200" b="1" i="1" dirty="0" err="1"/>
              <a:t>Emerging</a:t>
            </a:r>
            <a:r>
              <a:rPr lang="sv-SE" sz="3200" b="1" i="1" dirty="0"/>
              <a:t> paradigm</a:t>
            </a:r>
            <a:endParaRPr lang="sv-SE" sz="32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FA9990-F3BB-F646-A138-38D0E359AA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sv-SE" sz="3200" i="1" dirty="0" err="1"/>
              <a:t>One´s</a:t>
            </a:r>
            <a:r>
              <a:rPr lang="sv-SE" sz="3200" i="1" dirty="0"/>
              <a:t> </a:t>
            </a:r>
            <a:r>
              <a:rPr lang="sv-SE" sz="3200" i="1" dirty="0" err="1"/>
              <a:t>own</a:t>
            </a:r>
            <a:r>
              <a:rPr lang="sv-SE" sz="3200" i="1" dirty="0"/>
              <a:t> </a:t>
            </a:r>
            <a:r>
              <a:rPr lang="sv-SE" sz="3200" i="1" dirty="0" err="1"/>
              <a:t>perspective</a:t>
            </a:r>
            <a:r>
              <a:rPr lang="sv-SE" sz="3200" i="1" dirty="0"/>
              <a:t> is in focus. </a:t>
            </a:r>
            <a:r>
              <a:rPr lang="sv-SE" sz="3200" dirty="0"/>
              <a:t>Solutions </a:t>
            </a:r>
            <a:r>
              <a:rPr lang="sv-SE" sz="3200" dirty="0" err="1"/>
              <a:t>are</a:t>
            </a:r>
            <a:r>
              <a:rPr lang="sv-SE" sz="3200" dirty="0"/>
              <a:t> </a:t>
            </a:r>
            <a:r>
              <a:rPr lang="sv-SE" sz="3200" dirty="0" err="1"/>
              <a:t>quickly</a:t>
            </a:r>
            <a:r>
              <a:rPr lang="sv-SE" sz="3200" dirty="0"/>
              <a:t> </a:t>
            </a:r>
            <a:r>
              <a:rPr lang="sv-SE" sz="3200" dirty="0" err="1"/>
              <a:t>sought</a:t>
            </a:r>
            <a:r>
              <a:rPr lang="sv-SE" sz="3200" dirty="0"/>
              <a:t> in </a:t>
            </a:r>
            <a:r>
              <a:rPr lang="sv-SE" sz="3200" dirty="0" err="1"/>
              <a:t>accordance</a:t>
            </a:r>
            <a:r>
              <a:rPr lang="sv-SE" sz="3200" dirty="0"/>
              <a:t> </a:t>
            </a:r>
            <a:r>
              <a:rPr lang="sv-SE" sz="3200" dirty="0" err="1"/>
              <a:t>with</a:t>
            </a:r>
            <a:r>
              <a:rPr lang="sv-SE" sz="3200" dirty="0"/>
              <a:t> </a:t>
            </a:r>
            <a:r>
              <a:rPr lang="sv-SE" sz="3200" dirty="0" err="1"/>
              <a:t>one´s</a:t>
            </a:r>
            <a:r>
              <a:rPr lang="sv-SE" sz="3200" dirty="0"/>
              <a:t> </a:t>
            </a:r>
            <a:r>
              <a:rPr lang="sv-SE" sz="3200" dirty="0" err="1"/>
              <a:t>own</a:t>
            </a:r>
            <a:r>
              <a:rPr lang="sv-SE" sz="3200" dirty="0"/>
              <a:t> </a:t>
            </a:r>
            <a:r>
              <a:rPr lang="sv-SE" sz="3200" dirty="0" err="1"/>
              <a:t>thoughts</a:t>
            </a:r>
            <a:r>
              <a:rPr lang="sv-SE" sz="3200" dirty="0"/>
              <a:t> and </a:t>
            </a:r>
            <a:r>
              <a:rPr lang="sv-SE" sz="3200" dirty="0" err="1"/>
              <a:t>needs</a:t>
            </a:r>
            <a:r>
              <a:rPr lang="sv-SE" sz="3200" dirty="0"/>
              <a:t>. </a:t>
            </a:r>
            <a:r>
              <a:rPr lang="sv-SE" sz="3200" dirty="0" err="1"/>
              <a:t>Enemies</a:t>
            </a:r>
            <a:r>
              <a:rPr lang="sv-SE" sz="3200" dirty="0"/>
              <a:t> </a:t>
            </a:r>
            <a:r>
              <a:rPr lang="sv-SE" sz="3200" dirty="0" err="1"/>
              <a:t>are</a:t>
            </a:r>
            <a:r>
              <a:rPr lang="sv-SE" sz="3200" dirty="0"/>
              <a:t> </a:t>
            </a:r>
            <a:r>
              <a:rPr lang="sv-SE" sz="3200" dirty="0" err="1"/>
              <a:t>sought</a:t>
            </a:r>
            <a:r>
              <a:rPr lang="sv-SE" sz="3200" dirty="0"/>
              <a:t>. </a:t>
            </a:r>
            <a:r>
              <a:rPr lang="sv-SE" sz="3200" dirty="0" err="1"/>
              <a:t>Thoughts</a:t>
            </a:r>
            <a:r>
              <a:rPr lang="sv-SE" sz="3200" dirty="0"/>
              <a:t> </a:t>
            </a:r>
            <a:r>
              <a:rPr lang="sv-SE" sz="3200" dirty="0" err="1"/>
              <a:t>of</a:t>
            </a:r>
            <a:r>
              <a:rPr lang="sv-SE" sz="3200" dirty="0"/>
              <a:t> right and </a:t>
            </a:r>
            <a:r>
              <a:rPr lang="sv-SE" sz="3200" dirty="0" err="1"/>
              <a:t>wrong</a:t>
            </a:r>
            <a:r>
              <a:rPr lang="sv-SE" sz="3200" dirty="0"/>
              <a:t>, </a:t>
            </a:r>
            <a:r>
              <a:rPr lang="sv-SE" sz="3200" dirty="0" err="1"/>
              <a:t>good</a:t>
            </a:r>
            <a:r>
              <a:rPr lang="sv-SE" sz="3200" dirty="0"/>
              <a:t> and </a:t>
            </a:r>
            <a:r>
              <a:rPr lang="sv-SE" sz="3200" dirty="0" err="1"/>
              <a:t>evil</a:t>
            </a:r>
            <a:r>
              <a:rPr lang="sv-SE" sz="3200" dirty="0"/>
              <a:t>. Solutions </a:t>
            </a:r>
            <a:r>
              <a:rPr lang="sv-SE" sz="3200" dirty="0" err="1"/>
              <a:t>are</a:t>
            </a:r>
            <a:r>
              <a:rPr lang="sv-SE" sz="3200" dirty="0"/>
              <a:t> short term, </a:t>
            </a:r>
            <a:r>
              <a:rPr lang="sv-SE" sz="3200" dirty="0" err="1"/>
              <a:t>temporary</a:t>
            </a:r>
            <a:r>
              <a:rPr lang="sv-SE" sz="3200" dirty="0"/>
              <a:t>. </a:t>
            </a:r>
            <a:r>
              <a:rPr lang="sv-SE" sz="3200" dirty="0" err="1"/>
              <a:t>Conflicts</a:t>
            </a:r>
            <a:r>
              <a:rPr lang="sv-SE" sz="3200" dirty="0"/>
              <a:t> </a:t>
            </a:r>
            <a:r>
              <a:rPr lang="sv-SE" sz="3200" dirty="0" err="1"/>
              <a:t>are</a:t>
            </a:r>
            <a:r>
              <a:rPr lang="sv-SE" sz="3200" dirty="0"/>
              <a:t> ”</a:t>
            </a:r>
            <a:r>
              <a:rPr lang="sv-SE" sz="3200" dirty="0" err="1"/>
              <a:t>regulated</a:t>
            </a:r>
            <a:r>
              <a:rPr lang="sv-SE" sz="3200" dirty="0"/>
              <a:t>”.</a:t>
            </a:r>
          </a:p>
          <a:p>
            <a:pPr marL="0" indent="0">
              <a:buNone/>
            </a:pPr>
            <a:endParaRPr lang="sv-SE" sz="3200" i="1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F4CABCB-7ED8-6245-A920-962930F3029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sv-SE" sz="3200" dirty="0"/>
              <a:t>The </a:t>
            </a:r>
            <a:r>
              <a:rPr lang="sv-SE" sz="3200" dirty="0" err="1"/>
              <a:t>perspective</a:t>
            </a:r>
            <a:r>
              <a:rPr lang="sv-SE" sz="3200" dirty="0"/>
              <a:t> </a:t>
            </a:r>
            <a:r>
              <a:rPr lang="sv-SE" sz="3200" dirty="0" err="1"/>
              <a:t>of</a:t>
            </a:r>
            <a:r>
              <a:rPr lang="sv-SE" sz="3200" dirty="0"/>
              <a:t> all </a:t>
            </a:r>
            <a:r>
              <a:rPr lang="sv-SE" sz="3200" dirty="0" err="1"/>
              <a:t>parties</a:t>
            </a:r>
            <a:r>
              <a:rPr lang="sv-SE" sz="3200" dirty="0"/>
              <a:t> </a:t>
            </a:r>
            <a:r>
              <a:rPr lang="sv-SE" sz="3200" dirty="0" err="1"/>
              <a:t>are</a:t>
            </a:r>
            <a:r>
              <a:rPr lang="sv-SE" sz="3200" dirty="0"/>
              <a:t> </a:t>
            </a:r>
            <a:r>
              <a:rPr lang="sv-SE" sz="3200" dirty="0" err="1"/>
              <a:t>investigated</a:t>
            </a:r>
            <a:r>
              <a:rPr lang="sv-SE" sz="3200" dirty="0"/>
              <a:t> and </a:t>
            </a:r>
            <a:r>
              <a:rPr lang="sv-SE" sz="3200" dirty="0" err="1"/>
              <a:t>considered</a:t>
            </a:r>
            <a:r>
              <a:rPr lang="sv-SE" sz="3200" dirty="0"/>
              <a:t>. The problem is </a:t>
            </a:r>
            <a:r>
              <a:rPr lang="sv-SE" sz="3200" dirty="0" err="1"/>
              <a:t>analysed</a:t>
            </a:r>
            <a:r>
              <a:rPr lang="sv-SE" sz="3200" dirty="0"/>
              <a:t>. </a:t>
            </a:r>
            <a:r>
              <a:rPr lang="sv-SE" sz="3200" dirty="0" err="1"/>
              <a:t>Causes</a:t>
            </a:r>
            <a:r>
              <a:rPr lang="sv-SE" sz="3200" dirty="0"/>
              <a:t> </a:t>
            </a:r>
            <a:r>
              <a:rPr lang="sv-SE" sz="3200" dirty="0" err="1"/>
              <a:t>are</a:t>
            </a:r>
            <a:r>
              <a:rPr lang="sv-SE" sz="3200" dirty="0"/>
              <a:t> </a:t>
            </a:r>
            <a:r>
              <a:rPr lang="sv-SE" sz="3200" dirty="0" err="1"/>
              <a:t>sought</a:t>
            </a:r>
            <a:r>
              <a:rPr lang="sv-SE" sz="3200" dirty="0"/>
              <a:t>. The persons and problem </a:t>
            </a:r>
            <a:r>
              <a:rPr lang="sv-SE" sz="3200" dirty="0" err="1"/>
              <a:t>are</a:t>
            </a:r>
            <a:r>
              <a:rPr lang="sv-SE" sz="3200" dirty="0"/>
              <a:t> </a:t>
            </a:r>
            <a:r>
              <a:rPr lang="sv-SE" sz="3200" dirty="0" err="1"/>
              <a:t>separated</a:t>
            </a:r>
            <a:r>
              <a:rPr lang="sv-SE" sz="3200" dirty="0"/>
              <a:t>. The solutions </a:t>
            </a:r>
            <a:r>
              <a:rPr lang="sv-SE" sz="3200" dirty="0" err="1"/>
              <a:t>are</a:t>
            </a:r>
            <a:r>
              <a:rPr lang="sv-SE" sz="3200" dirty="0"/>
              <a:t> to be long-term </a:t>
            </a:r>
            <a:r>
              <a:rPr lang="sv-SE" sz="3200" dirty="0" err="1"/>
              <a:t>sustainable</a:t>
            </a:r>
            <a:r>
              <a:rPr lang="sv-SE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6359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FDF6869-F287-EF47-944D-4AB076DED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8055"/>
          </a:xfrm>
        </p:spPr>
        <p:txBody>
          <a:bodyPr>
            <a:normAutofit/>
          </a:bodyPr>
          <a:lstStyle/>
          <a:p>
            <a:pPr algn="ctr"/>
            <a:r>
              <a:rPr lang="sv-SE" sz="3200" b="1" i="1" dirty="0"/>
              <a:t>  Power paradigm</a:t>
            </a:r>
            <a:r>
              <a:rPr lang="sv-SE" sz="3200" b="1" dirty="0"/>
              <a:t>		       </a:t>
            </a:r>
            <a:r>
              <a:rPr lang="sv-SE" sz="3200" b="1" i="1" dirty="0" err="1"/>
              <a:t>Emerging</a:t>
            </a:r>
            <a:r>
              <a:rPr lang="sv-SE" sz="3200" b="1" i="1" dirty="0"/>
              <a:t> paradigm</a:t>
            </a:r>
            <a:endParaRPr lang="sv-SE" sz="32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F903440-DE94-ED49-9765-9CA38EADCB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193180"/>
            <a:ext cx="5181600" cy="4983783"/>
          </a:xfrm>
        </p:spPr>
        <p:txBody>
          <a:bodyPr>
            <a:normAutofit/>
          </a:bodyPr>
          <a:lstStyle/>
          <a:p>
            <a:r>
              <a:rPr lang="sv-SE" sz="3200" dirty="0"/>
              <a:t>The</a:t>
            </a:r>
            <a:r>
              <a:rPr lang="sv-SE" sz="3200" i="1" dirty="0"/>
              <a:t> </a:t>
            </a:r>
            <a:r>
              <a:rPr lang="sv-SE" sz="3200" i="1" dirty="0" err="1"/>
              <a:t>aim</a:t>
            </a:r>
            <a:r>
              <a:rPr lang="sv-SE" sz="3200" i="1" dirty="0"/>
              <a:t> </a:t>
            </a:r>
            <a:r>
              <a:rPr lang="sv-SE" sz="3200" dirty="0"/>
              <a:t>is to </a:t>
            </a:r>
            <a:r>
              <a:rPr lang="sv-SE" sz="3200" dirty="0" err="1"/>
              <a:t>win</a:t>
            </a:r>
            <a:r>
              <a:rPr lang="sv-SE" sz="3200" dirty="0"/>
              <a:t> the </a:t>
            </a:r>
            <a:r>
              <a:rPr lang="sv-SE" sz="3200" dirty="0" err="1"/>
              <a:t>conflict</a:t>
            </a:r>
            <a:r>
              <a:rPr lang="sv-SE" sz="3200" dirty="0"/>
              <a:t> </a:t>
            </a:r>
            <a:r>
              <a:rPr lang="sv-SE" sz="3200" dirty="0" err="1"/>
              <a:t>which</a:t>
            </a:r>
            <a:r>
              <a:rPr lang="sv-SE" sz="3200" dirty="0"/>
              <a:t> is </a:t>
            </a:r>
            <a:r>
              <a:rPr lang="sv-SE" sz="3200" dirty="0" err="1"/>
              <a:t>win-lose</a:t>
            </a:r>
            <a:r>
              <a:rPr lang="sv-SE" sz="3200" dirty="0"/>
              <a:t> (</a:t>
            </a:r>
            <a:r>
              <a:rPr lang="sv-SE" sz="3200" dirty="0" err="1"/>
              <a:t>zero-sum</a:t>
            </a:r>
            <a:r>
              <a:rPr lang="sv-SE" sz="3200" dirty="0"/>
              <a:t>) in </a:t>
            </a:r>
            <a:r>
              <a:rPr lang="sv-SE" sz="3200" dirty="0" err="1"/>
              <a:t>its</a:t>
            </a:r>
            <a:r>
              <a:rPr lang="sv-SE" sz="3200" dirty="0"/>
              <a:t> </a:t>
            </a:r>
            <a:r>
              <a:rPr lang="sv-SE" sz="3200" dirty="0" err="1"/>
              <a:t>outcome</a:t>
            </a:r>
            <a:r>
              <a:rPr lang="sv-SE" sz="3200" dirty="0"/>
              <a:t> </a:t>
            </a:r>
            <a:r>
              <a:rPr lang="sv-SE" sz="3200" dirty="0" err="1"/>
              <a:t>since</a:t>
            </a:r>
            <a:r>
              <a:rPr lang="sv-SE" sz="3200" dirty="0"/>
              <a:t> </a:t>
            </a:r>
            <a:r>
              <a:rPr lang="sv-SE" sz="3200" dirty="0" err="1"/>
              <a:t>there</a:t>
            </a:r>
            <a:r>
              <a:rPr lang="sv-SE" sz="3200" dirty="0"/>
              <a:t> is </a:t>
            </a:r>
            <a:r>
              <a:rPr lang="sv-SE" sz="3200" dirty="0" err="1"/>
              <a:t>scarcity</a:t>
            </a:r>
            <a:r>
              <a:rPr lang="sv-SE" sz="3200" dirty="0"/>
              <a:t> </a:t>
            </a:r>
            <a:r>
              <a:rPr lang="sv-SE" sz="3200" dirty="0" err="1"/>
              <a:t>of</a:t>
            </a:r>
            <a:r>
              <a:rPr lang="sv-SE" sz="3200" dirty="0"/>
              <a:t> </a:t>
            </a:r>
            <a:r>
              <a:rPr lang="sv-SE" sz="3200" dirty="0" err="1"/>
              <a:t>resources</a:t>
            </a:r>
            <a:r>
              <a:rPr lang="sv-SE" sz="3200" dirty="0"/>
              <a:t>.</a:t>
            </a:r>
          </a:p>
          <a:p>
            <a:r>
              <a:rPr lang="sv-SE" sz="3200" dirty="0"/>
              <a:t>The </a:t>
            </a:r>
            <a:r>
              <a:rPr lang="sv-SE" sz="3200" dirty="0" err="1"/>
              <a:t>startint</a:t>
            </a:r>
            <a:r>
              <a:rPr lang="sv-SE" sz="3200" dirty="0"/>
              <a:t> </a:t>
            </a:r>
            <a:r>
              <a:rPr lang="sv-SE" sz="3200" dirty="0" err="1"/>
              <a:t>point</a:t>
            </a:r>
            <a:r>
              <a:rPr lang="sv-SE" sz="3200" dirty="0"/>
              <a:t> is </a:t>
            </a:r>
            <a:r>
              <a:rPr lang="sv-SE" sz="3200" dirty="0" err="1"/>
              <a:t>one´s</a:t>
            </a:r>
            <a:r>
              <a:rPr lang="sv-SE" sz="3200" dirty="0"/>
              <a:t> </a:t>
            </a:r>
            <a:r>
              <a:rPr lang="sv-SE" sz="3200" dirty="0" err="1"/>
              <a:t>own</a:t>
            </a:r>
            <a:r>
              <a:rPr lang="sv-SE" sz="3200" dirty="0"/>
              <a:t> </a:t>
            </a:r>
            <a:r>
              <a:rPr lang="sv-SE" sz="3200" dirty="0" err="1"/>
              <a:t>needs</a:t>
            </a:r>
            <a:r>
              <a:rPr lang="sv-SE" sz="3200" dirty="0"/>
              <a:t> and </a:t>
            </a:r>
            <a:r>
              <a:rPr lang="sv-SE" sz="3200" dirty="0" err="1"/>
              <a:t>wishes</a:t>
            </a:r>
            <a:r>
              <a:rPr lang="sv-SE" sz="3200" dirty="0"/>
              <a:t>, and the </a:t>
            </a:r>
            <a:r>
              <a:rPr lang="sv-SE" sz="3200" dirty="0" err="1"/>
              <a:t>analysis</a:t>
            </a:r>
            <a:r>
              <a:rPr lang="sv-SE" sz="3200" dirty="0"/>
              <a:t> looks </a:t>
            </a:r>
            <a:r>
              <a:rPr lang="sv-SE" sz="3200" dirty="0" err="1"/>
              <a:t>after</a:t>
            </a:r>
            <a:r>
              <a:rPr lang="sv-SE" sz="3200" dirty="0"/>
              <a:t> </a:t>
            </a:r>
            <a:r>
              <a:rPr lang="sv-SE" sz="3200" dirty="0" err="1"/>
              <a:t>one´s</a:t>
            </a:r>
            <a:r>
              <a:rPr lang="sv-SE" sz="3200" dirty="0"/>
              <a:t> </a:t>
            </a:r>
            <a:r>
              <a:rPr lang="sv-SE" sz="3200" dirty="0" err="1"/>
              <a:t>own</a:t>
            </a:r>
            <a:r>
              <a:rPr lang="sv-SE" sz="3200" dirty="0"/>
              <a:t> </a:t>
            </a:r>
            <a:r>
              <a:rPr lang="sv-SE" sz="3200" dirty="0" err="1"/>
              <a:t>perspective</a:t>
            </a:r>
            <a:r>
              <a:rPr lang="sv-SE" sz="3200" dirty="0"/>
              <a:t>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E452CA-5162-DF45-A27F-DCF5D3404F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93180"/>
            <a:ext cx="5181600" cy="4983783"/>
          </a:xfrm>
        </p:spPr>
        <p:txBody>
          <a:bodyPr>
            <a:normAutofit/>
          </a:bodyPr>
          <a:lstStyle/>
          <a:p>
            <a:r>
              <a:rPr lang="sv-SE" sz="3200" dirty="0"/>
              <a:t>The </a:t>
            </a:r>
            <a:r>
              <a:rPr lang="sv-SE" sz="3200" dirty="0" err="1"/>
              <a:t>aim</a:t>
            </a:r>
            <a:r>
              <a:rPr lang="sv-SE" sz="3200" dirty="0"/>
              <a:t> is </a:t>
            </a:r>
            <a:r>
              <a:rPr lang="sv-SE" sz="3200" dirty="0" err="1"/>
              <a:t>that</a:t>
            </a:r>
            <a:r>
              <a:rPr lang="sv-SE" sz="3200" dirty="0"/>
              <a:t> the </a:t>
            </a:r>
            <a:r>
              <a:rPr lang="sv-SE" sz="3200" dirty="0" err="1"/>
              <a:t>needs</a:t>
            </a:r>
            <a:r>
              <a:rPr lang="sv-SE" sz="3200" dirty="0"/>
              <a:t> </a:t>
            </a:r>
            <a:r>
              <a:rPr lang="sv-SE" sz="3200" dirty="0" err="1"/>
              <a:t>of</a:t>
            </a:r>
            <a:r>
              <a:rPr lang="sv-SE" sz="3200" dirty="0"/>
              <a:t> all </a:t>
            </a:r>
            <a:r>
              <a:rPr lang="sv-SE" sz="3200" dirty="0" err="1"/>
              <a:t>parties</a:t>
            </a:r>
            <a:r>
              <a:rPr lang="sv-SE" sz="3200" dirty="0"/>
              <a:t> </a:t>
            </a:r>
            <a:r>
              <a:rPr lang="sv-SE" sz="3200" dirty="0" err="1"/>
              <a:t>are</a:t>
            </a:r>
            <a:r>
              <a:rPr lang="sv-SE" sz="3200" dirty="0"/>
              <a:t> </a:t>
            </a:r>
            <a:r>
              <a:rPr lang="sv-SE" sz="3200" dirty="0" err="1"/>
              <a:t>met</a:t>
            </a:r>
            <a:r>
              <a:rPr lang="sv-SE" sz="3200" dirty="0"/>
              <a:t>, </a:t>
            </a:r>
            <a:r>
              <a:rPr lang="sv-SE" sz="3200" dirty="0" err="1"/>
              <a:t>win-win</a:t>
            </a:r>
            <a:r>
              <a:rPr lang="sv-SE" sz="3200" dirty="0"/>
              <a:t>. Resources </a:t>
            </a:r>
            <a:r>
              <a:rPr lang="sv-SE" sz="3200" dirty="0" err="1"/>
              <a:t>may</a:t>
            </a:r>
            <a:r>
              <a:rPr lang="sv-SE" sz="3200" dirty="0"/>
              <a:t> be </a:t>
            </a:r>
            <a:r>
              <a:rPr lang="sv-SE" sz="3200" dirty="0" err="1"/>
              <a:t>increased</a:t>
            </a:r>
            <a:r>
              <a:rPr lang="sv-SE" sz="3200" dirty="0"/>
              <a:t>. </a:t>
            </a:r>
            <a:r>
              <a:rPr lang="sv-SE" sz="3200" dirty="0" err="1"/>
              <a:t>Conflicts</a:t>
            </a:r>
            <a:r>
              <a:rPr lang="sv-SE" sz="3200" dirty="0"/>
              <a:t> </a:t>
            </a:r>
            <a:r>
              <a:rPr lang="sv-SE" sz="3200" dirty="0" err="1"/>
              <a:t>have</a:t>
            </a:r>
            <a:r>
              <a:rPr lang="sv-SE" sz="3200" dirty="0"/>
              <a:t> </a:t>
            </a:r>
            <a:r>
              <a:rPr lang="sv-SE" sz="3200" dirty="0" err="1"/>
              <a:t>potentially</a:t>
            </a:r>
            <a:r>
              <a:rPr lang="sv-SE" sz="3200" dirty="0"/>
              <a:t> positive </a:t>
            </a:r>
            <a:r>
              <a:rPr lang="sv-SE" sz="3200" dirty="0" err="1"/>
              <a:t>sum</a:t>
            </a:r>
            <a:r>
              <a:rPr lang="sv-SE" sz="3200" dirty="0"/>
              <a:t> </a:t>
            </a:r>
            <a:r>
              <a:rPr lang="sv-SE" sz="3200" dirty="0" err="1"/>
              <a:t>outcomes</a:t>
            </a:r>
            <a:r>
              <a:rPr lang="sv-SE" sz="3200" dirty="0"/>
              <a:t>. The </a:t>
            </a:r>
            <a:r>
              <a:rPr lang="sv-SE" sz="3200" dirty="0" err="1"/>
              <a:t>challenge</a:t>
            </a:r>
            <a:r>
              <a:rPr lang="sv-SE" sz="3200" dirty="0"/>
              <a:t> is to </a:t>
            </a:r>
            <a:r>
              <a:rPr lang="sv-SE" sz="3200" dirty="0" err="1"/>
              <a:t>achieve</a:t>
            </a:r>
            <a:r>
              <a:rPr lang="sv-SE" sz="3200" dirty="0"/>
              <a:t> </a:t>
            </a:r>
            <a:r>
              <a:rPr lang="sv-SE" sz="3200" dirty="0" err="1"/>
              <a:t>these</a:t>
            </a:r>
            <a:r>
              <a:rPr lang="sv-SE" sz="3200" dirty="0"/>
              <a:t>. </a:t>
            </a:r>
            <a:r>
              <a:rPr lang="sv-SE" sz="3200" dirty="0" err="1"/>
              <a:t>There</a:t>
            </a:r>
            <a:r>
              <a:rPr lang="sv-SE" sz="3200" dirty="0"/>
              <a:t> </a:t>
            </a:r>
            <a:r>
              <a:rPr lang="sv-SE" sz="3200" dirty="0" err="1"/>
              <a:t>are</a:t>
            </a:r>
            <a:r>
              <a:rPr lang="sv-SE" sz="3200" dirty="0"/>
              <a:t> </a:t>
            </a:r>
            <a:r>
              <a:rPr lang="sv-SE" sz="3200" dirty="0" err="1"/>
              <a:t>immaterial</a:t>
            </a:r>
            <a:r>
              <a:rPr lang="sv-SE" sz="3200" dirty="0"/>
              <a:t> </a:t>
            </a:r>
            <a:r>
              <a:rPr lang="sv-SE" sz="3200" dirty="0" err="1"/>
              <a:t>needs</a:t>
            </a:r>
            <a:r>
              <a:rPr lang="sv-SE" sz="3200" dirty="0"/>
              <a:t> </a:t>
            </a:r>
            <a:r>
              <a:rPr lang="sv-SE" sz="3200" dirty="0" err="1"/>
              <a:t>of</a:t>
            </a:r>
            <a:r>
              <a:rPr lang="sv-SE" sz="3200" dirty="0"/>
              <a:t> no short </a:t>
            </a:r>
            <a:r>
              <a:rPr lang="sv-SE" sz="3200" dirty="0" err="1"/>
              <a:t>supply</a:t>
            </a:r>
            <a:r>
              <a:rPr lang="sv-SE" sz="3200" dirty="0"/>
              <a:t>, for </a:t>
            </a:r>
            <a:r>
              <a:rPr lang="sv-SE" sz="3200" dirty="0" err="1"/>
              <a:t>instance</a:t>
            </a:r>
            <a:r>
              <a:rPr lang="sv-SE" sz="3200" dirty="0"/>
              <a:t> </a:t>
            </a:r>
            <a:r>
              <a:rPr lang="sv-SE" sz="3200" dirty="0" err="1"/>
              <a:t>security</a:t>
            </a:r>
            <a:r>
              <a:rPr lang="sv-SE" sz="3200" dirty="0"/>
              <a:t>, love, </a:t>
            </a:r>
            <a:r>
              <a:rPr lang="sv-SE" sz="3200" dirty="0" err="1"/>
              <a:t>self-esteem</a:t>
            </a:r>
            <a:r>
              <a:rPr lang="sv-SE" sz="3200" dirty="0"/>
              <a:t> and </a:t>
            </a:r>
            <a:r>
              <a:rPr lang="sv-SE" sz="3200" dirty="0" err="1"/>
              <a:t>belonging</a:t>
            </a:r>
            <a:r>
              <a:rPr lang="sv-SE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9226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570D87-A5F8-3C4A-834E-3BAE93EE4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3348"/>
          </a:xfrm>
        </p:spPr>
        <p:txBody>
          <a:bodyPr>
            <a:normAutofit/>
          </a:bodyPr>
          <a:lstStyle/>
          <a:p>
            <a:pPr algn="ctr"/>
            <a:r>
              <a:rPr lang="sv-SE" sz="3200" b="1" i="1" dirty="0"/>
              <a:t>Power paradigm</a:t>
            </a:r>
            <a:r>
              <a:rPr lang="sv-SE" sz="3200" b="1" dirty="0"/>
              <a:t>		                   </a:t>
            </a:r>
            <a:r>
              <a:rPr lang="sv-SE" sz="3200" b="1" i="1" dirty="0" err="1"/>
              <a:t>Emerging</a:t>
            </a:r>
            <a:r>
              <a:rPr lang="sv-SE" sz="3200" b="1" i="1" dirty="0"/>
              <a:t> paradigm</a:t>
            </a:r>
            <a:endParaRPr lang="sv-SE" sz="3200" i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3798406-DBAE-EE44-A3A0-B3591C210D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13164"/>
            <a:ext cx="5181600" cy="4763799"/>
          </a:xfrm>
        </p:spPr>
        <p:txBody>
          <a:bodyPr>
            <a:normAutofit fontScale="77500" lnSpcReduction="20000"/>
          </a:bodyPr>
          <a:lstStyle/>
          <a:p>
            <a:r>
              <a:rPr lang="sv-SE" sz="3500" dirty="0"/>
              <a:t>The </a:t>
            </a:r>
            <a:r>
              <a:rPr lang="sv-SE" sz="3500" dirty="0" err="1"/>
              <a:t>outcome</a:t>
            </a:r>
            <a:r>
              <a:rPr lang="sv-SE" sz="3500" dirty="0"/>
              <a:t> is </a:t>
            </a:r>
            <a:r>
              <a:rPr lang="sv-SE" sz="3500" dirty="0" err="1"/>
              <a:t>based</a:t>
            </a:r>
            <a:r>
              <a:rPr lang="sv-SE" sz="3500" dirty="0"/>
              <a:t> on </a:t>
            </a:r>
            <a:r>
              <a:rPr lang="sv-SE" sz="3500" dirty="0" err="1"/>
              <a:t>power</a:t>
            </a:r>
            <a:r>
              <a:rPr lang="sv-SE" sz="3500" dirty="0"/>
              <a:t>. </a:t>
            </a:r>
            <a:r>
              <a:rPr lang="sv-SE" sz="3500" dirty="0" err="1"/>
              <a:t>There</a:t>
            </a:r>
            <a:r>
              <a:rPr lang="sv-SE" sz="3500" dirty="0"/>
              <a:t> is a </a:t>
            </a:r>
            <a:r>
              <a:rPr lang="sv-SE" sz="3500" dirty="0" err="1"/>
              <a:t>struggle</a:t>
            </a:r>
            <a:r>
              <a:rPr lang="sv-SE" sz="3500" dirty="0"/>
              <a:t> for </a:t>
            </a:r>
            <a:r>
              <a:rPr lang="sv-SE" sz="3500" dirty="0" err="1"/>
              <a:t>power</a:t>
            </a:r>
            <a:r>
              <a:rPr lang="sv-SE" sz="3500" dirty="0"/>
              <a:t>.</a:t>
            </a:r>
          </a:p>
          <a:p>
            <a:r>
              <a:rPr lang="sv-SE" sz="3500" dirty="0"/>
              <a:t>Power </a:t>
            </a:r>
            <a:r>
              <a:rPr lang="sv-SE" sz="3500" i="1" dirty="0"/>
              <a:t>over</a:t>
            </a:r>
            <a:r>
              <a:rPr lang="sv-SE" sz="3500" dirty="0"/>
              <a:t> …..(</a:t>
            </a:r>
            <a:r>
              <a:rPr lang="sv-SE" sz="3500" dirty="0" err="1"/>
              <a:t>domination</a:t>
            </a:r>
            <a:r>
              <a:rPr lang="sv-SE" sz="3500" dirty="0"/>
              <a:t>)</a:t>
            </a:r>
          </a:p>
          <a:p>
            <a:r>
              <a:rPr lang="sv-SE" sz="3500" dirty="0"/>
              <a:t>Power is </a:t>
            </a:r>
            <a:r>
              <a:rPr lang="sv-SE" sz="3500" dirty="0" err="1"/>
              <a:t>used</a:t>
            </a:r>
            <a:r>
              <a:rPr lang="sv-SE" sz="3500" dirty="0"/>
              <a:t> to </a:t>
            </a:r>
            <a:r>
              <a:rPr lang="sv-SE" sz="3500" dirty="0" err="1"/>
              <a:t>meet</a:t>
            </a:r>
            <a:r>
              <a:rPr lang="sv-SE" sz="3500" dirty="0"/>
              <a:t> </a:t>
            </a:r>
            <a:r>
              <a:rPr lang="sv-SE" sz="3500" dirty="0" err="1"/>
              <a:t>one´s</a:t>
            </a:r>
            <a:r>
              <a:rPr lang="sv-SE" sz="3500" dirty="0"/>
              <a:t> </a:t>
            </a:r>
            <a:r>
              <a:rPr lang="sv-SE" sz="3500" dirty="0" err="1"/>
              <a:t>own</a:t>
            </a:r>
            <a:r>
              <a:rPr lang="sv-SE" sz="3500" dirty="0"/>
              <a:t> </a:t>
            </a:r>
            <a:r>
              <a:rPr lang="sv-SE" sz="3500" dirty="0" err="1"/>
              <a:t>needs</a:t>
            </a:r>
            <a:r>
              <a:rPr lang="sv-SE" sz="3500" dirty="0"/>
              <a:t>, </a:t>
            </a:r>
            <a:r>
              <a:rPr lang="sv-SE" sz="3500" dirty="0" err="1"/>
              <a:t>resulting</a:t>
            </a:r>
            <a:r>
              <a:rPr lang="sv-SE" sz="3500" dirty="0"/>
              <a:t> in </a:t>
            </a:r>
            <a:r>
              <a:rPr lang="sv-SE" sz="3500" dirty="0" err="1"/>
              <a:t>power</a:t>
            </a:r>
            <a:r>
              <a:rPr lang="sv-SE" sz="3500" dirty="0"/>
              <a:t> play.</a:t>
            </a:r>
          </a:p>
          <a:p>
            <a:r>
              <a:rPr lang="sv-SE" sz="3500" dirty="0" err="1"/>
              <a:t>Escalation</a:t>
            </a:r>
            <a:r>
              <a:rPr lang="sv-SE" sz="3500" dirty="0"/>
              <a:t> </a:t>
            </a:r>
            <a:r>
              <a:rPr lang="sv-SE" sz="3500" dirty="0" err="1"/>
              <a:t>leads</a:t>
            </a:r>
            <a:r>
              <a:rPr lang="sv-SE" sz="3500" dirty="0"/>
              <a:t> to </a:t>
            </a:r>
            <a:r>
              <a:rPr lang="sv-SE" sz="3500" dirty="0" err="1"/>
              <a:t>more</a:t>
            </a:r>
            <a:r>
              <a:rPr lang="sv-SE" sz="3500" dirty="0"/>
              <a:t> </a:t>
            </a:r>
            <a:r>
              <a:rPr lang="sv-SE" sz="3500" dirty="0" err="1"/>
              <a:t>of</a:t>
            </a:r>
            <a:r>
              <a:rPr lang="sv-SE" sz="3500" dirty="0"/>
              <a:t> the same </a:t>
            </a:r>
            <a:r>
              <a:rPr lang="sv-SE" sz="3500" dirty="0" err="1"/>
              <a:t>methods</a:t>
            </a:r>
            <a:r>
              <a:rPr lang="sv-SE" sz="3500" dirty="0"/>
              <a:t>.</a:t>
            </a:r>
          </a:p>
          <a:p>
            <a:r>
              <a:rPr lang="sv-SE" sz="3500" dirty="0" err="1"/>
              <a:t>Win-lose</a:t>
            </a:r>
            <a:r>
              <a:rPr lang="sv-SE" sz="3500" dirty="0"/>
              <a:t> </a:t>
            </a:r>
            <a:r>
              <a:rPr lang="sv-SE" sz="3500" dirty="0" err="1"/>
              <a:t>may</a:t>
            </a:r>
            <a:r>
              <a:rPr lang="sv-SE" sz="3500" dirty="0"/>
              <a:t> </a:t>
            </a:r>
            <a:r>
              <a:rPr lang="sv-SE" sz="3500" dirty="0" err="1"/>
              <a:t>lead</a:t>
            </a:r>
            <a:r>
              <a:rPr lang="sv-SE" sz="3500" dirty="0"/>
              <a:t> to </a:t>
            </a:r>
            <a:r>
              <a:rPr lang="sv-SE" sz="3500" dirty="0" err="1"/>
              <a:t>lose-lose</a:t>
            </a:r>
            <a:r>
              <a:rPr lang="sv-SE" sz="3500" dirty="0"/>
              <a:t>, </a:t>
            </a:r>
            <a:r>
              <a:rPr lang="sv-SE" sz="3500" dirty="0" err="1"/>
              <a:t>especially</a:t>
            </a:r>
            <a:r>
              <a:rPr lang="sv-SE" sz="3500" dirty="0"/>
              <a:t> in the long </a:t>
            </a:r>
            <a:r>
              <a:rPr lang="sv-SE" sz="3500" dirty="0" err="1"/>
              <a:t>run</a:t>
            </a:r>
            <a:r>
              <a:rPr lang="sv-SE" sz="3500" dirty="0"/>
              <a:t>.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7A7E123-478B-994C-B201-A6F6EB002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13164"/>
            <a:ext cx="5181600" cy="4763799"/>
          </a:xfrm>
        </p:spPr>
        <p:txBody>
          <a:bodyPr>
            <a:normAutofit fontScale="77500" lnSpcReduction="20000"/>
          </a:bodyPr>
          <a:lstStyle/>
          <a:p>
            <a:r>
              <a:rPr lang="sv-SE" sz="3500" dirty="0"/>
              <a:t>The </a:t>
            </a:r>
            <a:r>
              <a:rPr lang="sv-SE" sz="3500" dirty="0" err="1"/>
              <a:t>outcome</a:t>
            </a:r>
            <a:r>
              <a:rPr lang="sv-SE" sz="3500" dirty="0"/>
              <a:t> is </a:t>
            </a:r>
            <a:r>
              <a:rPr lang="sv-SE" sz="3500" dirty="0" err="1"/>
              <a:t>based</a:t>
            </a:r>
            <a:r>
              <a:rPr lang="sv-SE" sz="3500" dirty="0"/>
              <a:t> on </a:t>
            </a:r>
            <a:r>
              <a:rPr lang="sv-SE" sz="3500" dirty="0" err="1"/>
              <a:t>objective</a:t>
            </a:r>
            <a:r>
              <a:rPr lang="sv-SE" sz="3500" dirty="0"/>
              <a:t> standards, </a:t>
            </a:r>
            <a:r>
              <a:rPr lang="sv-SE" sz="3500" dirty="0" err="1"/>
              <a:t>also</a:t>
            </a:r>
            <a:r>
              <a:rPr lang="sv-SE" sz="3500" dirty="0"/>
              <a:t> legal norms </a:t>
            </a:r>
          </a:p>
          <a:p>
            <a:r>
              <a:rPr lang="sv-SE" sz="3500" dirty="0"/>
              <a:t>Power </a:t>
            </a:r>
            <a:r>
              <a:rPr lang="sv-SE" sz="3500" i="1" dirty="0"/>
              <a:t>to </a:t>
            </a:r>
            <a:r>
              <a:rPr lang="sv-SE" sz="3500" dirty="0"/>
              <a:t>…. </a:t>
            </a:r>
          </a:p>
          <a:p>
            <a:r>
              <a:rPr lang="sv-SE" sz="3500" dirty="0"/>
              <a:t>Power </a:t>
            </a:r>
            <a:r>
              <a:rPr lang="sv-SE" sz="3500" i="1" dirty="0"/>
              <a:t>over </a:t>
            </a:r>
            <a:r>
              <a:rPr lang="sv-SE" sz="3500" i="1" dirty="0" err="1"/>
              <a:t>one´s</a:t>
            </a:r>
            <a:r>
              <a:rPr lang="sv-SE" sz="3500" i="1" dirty="0"/>
              <a:t> </a:t>
            </a:r>
            <a:r>
              <a:rPr lang="sv-SE" sz="3500" i="1" dirty="0" err="1"/>
              <a:t>self</a:t>
            </a:r>
            <a:r>
              <a:rPr lang="sv-SE" sz="3500" i="1" dirty="0"/>
              <a:t> </a:t>
            </a:r>
            <a:r>
              <a:rPr lang="sv-SE" sz="3500" dirty="0"/>
              <a:t>(Gandhi)</a:t>
            </a:r>
          </a:p>
          <a:p>
            <a:r>
              <a:rPr lang="sv-SE" sz="3500" dirty="0" err="1"/>
              <a:t>Reaching</a:t>
            </a:r>
            <a:r>
              <a:rPr lang="sv-SE" sz="3500" dirty="0"/>
              <a:t> </a:t>
            </a:r>
            <a:r>
              <a:rPr lang="sv-SE" sz="3500" dirty="0" err="1"/>
              <a:t>mutual</a:t>
            </a:r>
            <a:r>
              <a:rPr lang="sv-SE" sz="3500" dirty="0"/>
              <a:t> </a:t>
            </a:r>
            <a:r>
              <a:rPr lang="sv-SE" sz="3500" dirty="0" err="1"/>
              <a:t>aim</a:t>
            </a:r>
            <a:r>
              <a:rPr lang="sv-SE" sz="3500" dirty="0"/>
              <a:t> </a:t>
            </a:r>
            <a:r>
              <a:rPr lang="sv-SE" sz="3500" dirty="0" err="1"/>
              <a:t>with</a:t>
            </a:r>
            <a:r>
              <a:rPr lang="sv-SE" sz="3500" dirty="0"/>
              <a:t> the </a:t>
            </a:r>
            <a:r>
              <a:rPr lang="sv-SE" sz="3500" dirty="0" err="1"/>
              <a:t>other</a:t>
            </a:r>
            <a:r>
              <a:rPr lang="sv-SE" sz="3500" dirty="0"/>
              <a:t> party, a solution </a:t>
            </a:r>
            <a:r>
              <a:rPr lang="sv-SE" sz="3500" dirty="0" err="1"/>
              <a:t>which</a:t>
            </a:r>
            <a:r>
              <a:rPr lang="sv-SE" sz="3500" dirty="0"/>
              <a:t> is long-term </a:t>
            </a:r>
            <a:r>
              <a:rPr lang="sv-SE" sz="3500" dirty="0" err="1"/>
              <a:t>sustainable</a:t>
            </a:r>
            <a:r>
              <a:rPr lang="sv-SE" sz="3500" dirty="0"/>
              <a:t>. </a:t>
            </a:r>
          </a:p>
          <a:p>
            <a:r>
              <a:rPr lang="sv-SE" sz="3500" dirty="0"/>
              <a:t>Power play is </a:t>
            </a:r>
            <a:r>
              <a:rPr lang="sv-SE" sz="3500" dirty="0" err="1"/>
              <a:t>avoided</a:t>
            </a:r>
            <a:r>
              <a:rPr lang="sv-SE" sz="3500" dirty="0"/>
              <a:t>. </a:t>
            </a:r>
            <a:r>
              <a:rPr lang="sv-SE" sz="3500" dirty="0" err="1"/>
              <a:t>Nonviolent</a:t>
            </a:r>
            <a:r>
              <a:rPr lang="sv-SE" sz="3500" dirty="0"/>
              <a:t> </a:t>
            </a:r>
            <a:r>
              <a:rPr lang="sv-SE" sz="3500" dirty="0" err="1"/>
              <a:t>methods</a:t>
            </a:r>
            <a:r>
              <a:rPr lang="sv-SE" sz="3500" dirty="0"/>
              <a:t> </a:t>
            </a:r>
            <a:r>
              <a:rPr lang="sv-SE" sz="3500" dirty="0" err="1"/>
              <a:t>are</a:t>
            </a:r>
            <a:r>
              <a:rPr lang="sv-SE" sz="3500" dirty="0"/>
              <a:t> </a:t>
            </a:r>
            <a:r>
              <a:rPr lang="sv-SE" sz="3500" dirty="0" err="1"/>
              <a:t>used</a:t>
            </a:r>
            <a:r>
              <a:rPr lang="sv-SE" sz="3500" dirty="0"/>
              <a:t> to </a:t>
            </a:r>
            <a:r>
              <a:rPr lang="sv-SE" sz="3500" dirty="0" err="1"/>
              <a:t>solve</a:t>
            </a:r>
            <a:r>
              <a:rPr lang="sv-SE" sz="3500" dirty="0"/>
              <a:t> the  problem and make </a:t>
            </a:r>
            <a:r>
              <a:rPr lang="sv-SE" sz="3500" dirty="0" err="1"/>
              <a:t>peace</a:t>
            </a:r>
            <a:r>
              <a:rPr lang="sv-SE" sz="3500" dirty="0"/>
              <a:t>, </a:t>
            </a:r>
            <a:r>
              <a:rPr lang="sv-SE" sz="3500" dirty="0" err="1"/>
              <a:t>win-win</a:t>
            </a:r>
            <a:r>
              <a:rPr lang="sv-SE" sz="3500" dirty="0"/>
              <a:t>.</a:t>
            </a:r>
          </a:p>
          <a:p>
            <a:r>
              <a:rPr lang="sv-SE" sz="3500" dirty="0"/>
              <a:t>Trust and </a:t>
            </a:r>
            <a:r>
              <a:rPr lang="sv-SE" sz="3500" dirty="0" err="1"/>
              <a:t>confidence</a:t>
            </a:r>
            <a:r>
              <a:rPr lang="sv-SE" sz="3500" dirty="0"/>
              <a:t> </a:t>
            </a:r>
            <a:r>
              <a:rPr lang="sv-SE" sz="3500" dirty="0" err="1"/>
              <a:t>are</a:t>
            </a:r>
            <a:r>
              <a:rPr lang="sv-SE" sz="3500" dirty="0"/>
              <a:t> </a:t>
            </a:r>
            <a:r>
              <a:rPr lang="sv-SE" sz="3500" dirty="0" err="1"/>
              <a:t>created</a:t>
            </a:r>
            <a:r>
              <a:rPr lang="sv-SE" sz="3500" dirty="0"/>
              <a:t>. 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297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283C5A-DF28-D24E-9920-6BFF3EE95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3200" b="1" i="1" dirty="0"/>
              <a:t>Power paradigm</a:t>
            </a:r>
            <a:r>
              <a:rPr lang="sv-SE" sz="3200" b="1" dirty="0"/>
              <a:t>		               </a:t>
            </a:r>
            <a:r>
              <a:rPr lang="sv-SE" sz="3200" b="1" i="1" dirty="0" err="1"/>
              <a:t>Emerging</a:t>
            </a:r>
            <a:r>
              <a:rPr lang="sv-SE" sz="3200" b="1" i="1" dirty="0"/>
              <a:t> paradigm</a:t>
            </a:r>
            <a:endParaRPr lang="sv-SE" sz="32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FA9990-F3BB-F646-A138-38D0E359AA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v-SE" sz="3200" i="1" dirty="0" err="1"/>
              <a:t>Authority</a:t>
            </a:r>
            <a:r>
              <a:rPr lang="sv-SE" sz="3200" i="1" dirty="0"/>
              <a:t>. </a:t>
            </a:r>
            <a:r>
              <a:rPr lang="sv-SE" sz="3200" dirty="0" err="1"/>
              <a:t>Hierarchical</a:t>
            </a:r>
            <a:r>
              <a:rPr lang="sv-SE" sz="3200" dirty="0"/>
              <a:t> </a:t>
            </a:r>
            <a:r>
              <a:rPr lang="sv-SE" sz="3200" dirty="0" err="1"/>
              <a:t>structure</a:t>
            </a:r>
            <a:r>
              <a:rPr lang="sv-SE" sz="3200" dirty="0"/>
              <a:t> </a:t>
            </a:r>
            <a:r>
              <a:rPr lang="sv-SE" sz="3200" dirty="0" err="1"/>
              <a:t>where</a:t>
            </a:r>
            <a:r>
              <a:rPr lang="sv-SE" sz="3200" dirty="0"/>
              <a:t> </a:t>
            </a:r>
            <a:r>
              <a:rPr lang="sv-SE" sz="3200" dirty="0" err="1"/>
              <a:t>power</a:t>
            </a:r>
            <a:r>
              <a:rPr lang="sv-SE" sz="3200" dirty="0"/>
              <a:t> </a:t>
            </a:r>
            <a:r>
              <a:rPr lang="sv-SE" sz="3200" dirty="0" err="1"/>
              <a:t>comes</a:t>
            </a:r>
            <a:r>
              <a:rPr lang="sv-SE" sz="3200" dirty="0"/>
              <a:t> from </a:t>
            </a:r>
            <a:r>
              <a:rPr lang="sv-SE" sz="3200" dirty="0" err="1"/>
              <a:t>above</a:t>
            </a:r>
            <a:r>
              <a:rPr lang="sv-SE" sz="3200" dirty="0"/>
              <a:t>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F4CABCB-7ED8-6245-A920-962930F30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>
            <a:noAutofit/>
          </a:bodyPr>
          <a:lstStyle/>
          <a:p>
            <a:r>
              <a:rPr lang="sv-SE" sz="3200" i="1" dirty="0" err="1"/>
              <a:t>Authority</a:t>
            </a:r>
            <a:r>
              <a:rPr lang="sv-SE" sz="3200" i="1" dirty="0"/>
              <a:t> </a:t>
            </a:r>
            <a:r>
              <a:rPr lang="sv-SE" sz="3200" dirty="0"/>
              <a:t>rests on </a:t>
            </a:r>
            <a:r>
              <a:rPr lang="sv-SE" sz="3200" dirty="0" err="1"/>
              <a:t>values</a:t>
            </a:r>
            <a:r>
              <a:rPr lang="sv-SE" sz="3200" dirty="0"/>
              <a:t> </a:t>
            </a:r>
            <a:r>
              <a:rPr lang="sv-SE" sz="3200" dirty="0" err="1"/>
              <a:t>related</a:t>
            </a:r>
            <a:r>
              <a:rPr lang="sv-SE" sz="3200" dirty="0"/>
              <a:t> to relations </a:t>
            </a:r>
            <a:r>
              <a:rPr lang="sv-SE" sz="3200" dirty="0" err="1"/>
              <a:t>where</a:t>
            </a:r>
            <a:r>
              <a:rPr lang="sv-SE" sz="3200" dirty="0"/>
              <a:t> </a:t>
            </a:r>
            <a:r>
              <a:rPr lang="sv-SE" sz="3200" dirty="0" err="1"/>
              <a:t>those</a:t>
            </a:r>
            <a:r>
              <a:rPr lang="sv-SE" sz="3200" dirty="0"/>
              <a:t> in </a:t>
            </a:r>
            <a:r>
              <a:rPr lang="sv-SE" sz="3200" dirty="0" err="1"/>
              <a:t>power</a:t>
            </a:r>
            <a:r>
              <a:rPr lang="sv-SE" sz="3200" dirty="0"/>
              <a:t> </a:t>
            </a:r>
            <a:r>
              <a:rPr lang="sv-SE" sz="3200" dirty="0" err="1"/>
              <a:t>are</a:t>
            </a:r>
            <a:r>
              <a:rPr lang="sv-SE" sz="3200" dirty="0"/>
              <a:t> </a:t>
            </a:r>
            <a:r>
              <a:rPr lang="sv-SE" sz="3200" dirty="0" err="1"/>
              <a:t>dependent</a:t>
            </a:r>
            <a:r>
              <a:rPr lang="sv-SE" sz="3200" dirty="0"/>
              <a:t> on the </a:t>
            </a:r>
            <a:r>
              <a:rPr lang="sv-SE" sz="3200" dirty="0" err="1"/>
              <a:t>governed</a:t>
            </a:r>
            <a:r>
              <a:rPr lang="sv-SE" sz="3200" dirty="0"/>
              <a:t>. </a:t>
            </a:r>
            <a:r>
              <a:rPr lang="sv-SE" sz="3200" dirty="0" err="1"/>
              <a:t>There</a:t>
            </a:r>
            <a:r>
              <a:rPr lang="sv-SE" sz="3200" dirty="0"/>
              <a:t> is a </a:t>
            </a:r>
            <a:r>
              <a:rPr lang="sv-SE" sz="3200" dirty="0" err="1"/>
              <a:t>bottom-up</a:t>
            </a:r>
            <a:r>
              <a:rPr lang="sv-SE" sz="3200" dirty="0"/>
              <a:t> </a:t>
            </a:r>
            <a:r>
              <a:rPr lang="sv-SE" sz="3200" dirty="0" err="1"/>
              <a:t>perspective</a:t>
            </a:r>
            <a:r>
              <a:rPr lang="sv-SE" sz="3200" dirty="0"/>
              <a:t>.</a:t>
            </a:r>
          </a:p>
          <a:p>
            <a:r>
              <a:rPr lang="sv-SE" sz="3200" dirty="0" err="1"/>
              <a:t>None</a:t>
            </a:r>
            <a:r>
              <a:rPr lang="sv-SE" sz="3200" dirty="0"/>
              <a:t> is </a:t>
            </a:r>
            <a:r>
              <a:rPr lang="sv-SE" sz="3200" dirty="0" err="1"/>
              <a:t>powerless</a:t>
            </a:r>
            <a:r>
              <a:rPr lang="sv-SE" sz="3200" dirty="0"/>
              <a:t> </a:t>
            </a:r>
            <a:r>
              <a:rPr lang="sv-SE" sz="3200" dirty="0" err="1"/>
              <a:t>since</a:t>
            </a:r>
            <a:r>
              <a:rPr lang="sv-SE" sz="3200" dirty="0"/>
              <a:t> </a:t>
            </a:r>
            <a:r>
              <a:rPr lang="sv-SE" sz="3200" dirty="0" err="1"/>
              <a:t>there</a:t>
            </a:r>
            <a:r>
              <a:rPr lang="sv-SE" sz="3200" dirty="0"/>
              <a:t> is a </a:t>
            </a:r>
            <a:r>
              <a:rPr lang="sv-SE" sz="3200" dirty="0" err="1"/>
              <a:t>reciprocity</a:t>
            </a:r>
            <a:r>
              <a:rPr lang="sv-SE" sz="3200" dirty="0"/>
              <a:t>, a </a:t>
            </a:r>
            <a:r>
              <a:rPr lang="sv-SE" sz="3200" dirty="0" err="1"/>
              <a:t>dependency</a:t>
            </a:r>
            <a:r>
              <a:rPr lang="sv-SE" sz="3200" dirty="0"/>
              <a:t> </a:t>
            </a:r>
            <a:r>
              <a:rPr lang="sv-SE" sz="3200" dirty="0" err="1"/>
              <a:t>both</a:t>
            </a:r>
            <a:r>
              <a:rPr lang="sv-SE" sz="3200" dirty="0"/>
              <a:t> </a:t>
            </a:r>
            <a:r>
              <a:rPr lang="sv-SE" sz="3200" dirty="0" err="1"/>
              <a:t>ways</a:t>
            </a:r>
            <a:r>
              <a:rPr lang="sv-SE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50101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B1DF06-BE81-E644-B8CF-374D254C7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5765"/>
            <a:ext cx="10515600" cy="1325563"/>
          </a:xfrm>
        </p:spPr>
        <p:txBody>
          <a:bodyPr>
            <a:normAutofit/>
          </a:bodyPr>
          <a:lstStyle/>
          <a:p>
            <a:r>
              <a:rPr lang="sv-SE" sz="3600" b="1" i="1" dirty="0" err="1"/>
              <a:t>Dissimilarity</a:t>
            </a:r>
            <a:r>
              <a:rPr lang="sv-SE" sz="3600" b="1" i="1" dirty="0"/>
              <a:t> </a:t>
            </a:r>
            <a:r>
              <a:rPr lang="sv-SE" sz="3600" b="1" i="1" dirty="0" err="1"/>
              <a:t>between</a:t>
            </a:r>
            <a:r>
              <a:rPr lang="sv-SE" sz="3600" b="1" i="1" dirty="0"/>
              <a:t> the </a:t>
            </a:r>
            <a:r>
              <a:rPr lang="sv-SE" sz="3600" b="1" i="1" dirty="0" err="1"/>
              <a:t>micro</a:t>
            </a:r>
            <a:r>
              <a:rPr lang="sv-SE" sz="3600" b="1" i="1" dirty="0"/>
              <a:t> and </a:t>
            </a:r>
            <a:r>
              <a:rPr lang="sv-SE" sz="3600" b="1" i="1" dirty="0" err="1"/>
              <a:t>macro</a:t>
            </a:r>
            <a:r>
              <a:rPr lang="sv-SE" sz="3600" b="1" i="1" dirty="0"/>
              <a:t> </a:t>
            </a:r>
            <a:r>
              <a:rPr lang="sv-SE" sz="3600" b="1" i="1" dirty="0" err="1"/>
              <a:t>levels</a:t>
            </a:r>
            <a:r>
              <a:rPr lang="sv-SE" sz="3600" b="1" i="1" dirty="0"/>
              <a:t> </a:t>
            </a:r>
            <a:endParaRPr lang="sv-SE" sz="36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3D254C5-4CDC-D74D-B630-32D190169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1328"/>
            <a:ext cx="10701528" cy="5376672"/>
          </a:xfrm>
        </p:spPr>
        <p:txBody>
          <a:bodyPr>
            <a:normAutofit/>
          </a:bodyPr>
          <a:lstStyle/>
          <a:p>
            <a:r>
              <a:rPr lang="sv-SE" sz="3200" dirty="0" err="1"/>
              <a:t>Number</a:t>
            </a:r>
            <a:r>
              <a:rPr lang="sv-SE" sz="3200" dirty="0"/>
              <a:t> </a:t>
            </a:r>
            <a:r>
              <a:rPr lang="sv-SE" sz="3200" dirty="0" err="1"/>
              <a:t>of</a:t>
            </a:r>
            <a:r>
              <a:rPr lang="sv-SE" sz="3200" dirty="0"/>
              <a:t> </a:t>
            </a:r>
            <a:r>
              <a:rPr lang="sv-SE" sz="3200" dirty="0" err="1"/>
              <a:t>people</a:t>
            </a:r>
            <a:r>
              <a:rPr lang="sv-SE" sz="3200" dirty="0"/>
              <a:t>, </a:t>
            </a:r>
            <a:r>
              <a:rPr lang="sv-SE" sz="3200" dirty="0" err="1"/>
              <a:t>groups</a:t>
            </a:r>
            <a:r>
              <a:rPr lang="sv-SE" sz="3200" dirty="0"/>
              <a:t>, </a:t>
            </a:r>
            <a:r>
              <a:rPr lang="sv-SE" sz="3200" dirty="0" err="1"/>
              <a:t>countries</a:t>
            </a:r>
            <a:r>
              <a:rPr lang="sv-SE" sz="3200" dirty="0"/>
              <a:t>, regions </a:t>
            </a:r>
            <a:r>
              <a:rPr lang="sv-SE" sz="3200" dirty="0" err="1"/>
              <a:t>involved</a:t>
            </a:r>
            <a:r>
              <a:rPr lang="sv-SE" sz="3200" dirty="0"/>
              <a:t>.</a:t>
            </a:r>
          </a:p>
          <a:p>
            <a:r>
              <a:rPr lang="sv-SE" sz="3200" dirty="0" err="1"/>
              <a:t>Number</a:t>
            </a:r>
            <a:r>
              <a:rPr lang="sv-SE" sz="3200" dirty="0"/>
              <a:t> or problem areas.</a:t>
            </a:r>
          </a:p>
          <a:p>
            <a:r>
              <a:rPr lang="sv-SE" sz="3200" dirty="0"/>
              <a:t>Big </a:t>
            </a:r>
            <a:r>
              <a:rPr lang="sv-SE" sz="3200" dirty="0" err="1"/>
              <a:t>groups</a:t>
            </a:r>
            <a:r>
              <a:rPr lang="sv-SE" sz="3200" dirty="0"/>
              <a:t> </a:t>
            </a:r>
            <a:r>
              <a:rPr lang="sv-SE" sz="3200" dirty="0" err="1"/>
              <a:t>take</a:t>
            </a:r>
            <a:r>
              <a:rPr lang="sv-SE" sz="3200" dirty="0"/>
              <a:t> </a:t>
            </a:r>
            <a:r>
              <a:rPr lang="sv-SE" sz="3200" dirty="0" err="1"/>
              <a:t>advantage</a:t>
            </a:r>
            <a:r>
              <a:rPr lang="sv-SE" sz="3200" dirty="0"/>
              <a:t> </a:t>
            </a:r>
            <a:r>
              <a:rPr lang="sv-SE" sz="3200" dirty="0" err="1"/>
              <a:t>of</a:t>
            </a:r>
            <a:r>
              <a:rPr lang="sv-SE" sz="3200" dirty="0"/>
              <a:t> </a:t>
            </a:r>
            <a:r>
              <a:rPr lang="sv-SE" sz="3200" dirty="0" err="1"/>
              <a:t>growing</a:t>
            </a:r>
            <a:r>
              <a:rPr lang="sv-SE" sz="3200" dirty="0"/>
              <a:t> </a:t>
            </a:r>
            <a:r>
              <a:rPr lang="sv-SE" sz="3200" dirty="0" err="1"/>
              <a:t>conflicts</a:t>
            </a:r>
            <a:r>
              <a:rPr lang="sv-SE" sz="3200" dirty="0"/>
              <a:t>.</a:t>
            </a:r>
          </a:p>
          <a:p>
            <a:r>
              <a:rPr lang="sv-SE" sz="3200" dirty="0"/>
              <a:t>MIMAC </a:t>
            </a:r>
            <a:r>
              <a:rPr lang="sv-SE" sz="3200" dirty="0" err="1"/>
              <a:t>military</a:t>
            </a:r>
            <a:r>
              <a:rPr lang="sv-SE" sz="3200" dirty="0"/>
              <a:t>-</a:t>
            </a:r>
            <a:r>
              <a:rPr lang="sv-SE" sz="3200" dirty="0" err="1"/>
              <a:t>industrial</a:t>
            </a:r>
            <a:r>
              <a:rPr lang="sv-SE" sz="3200" dirty="0"/>
              <a:t>-media-</a:t>
            </a:r>
            <a:r>
              <a:rPr lang="sv-SE" sz="3200" dirty="0" err="1"/>
              <a:t>academic</a:t>
            </a:r>
            <a:r>
              <a:rPr lang="sv-SE" sz="3200" dirty="0"/>
              <a:t> </a:t>
            </a:r>
            <a:r>
              <a:rPr lang="sv-SE" sz="3200" dirty="0" err="1"/>
              <a:t>complex</a:t>
            </a:r>
            <a:r>
              <a:rPr lang="sv-SE" sz="3200" dirty="0"/>
              <a:t>.</a:t>
            </a:r>
          </a:p>
          <a:p>
            <a:r>
              <a:rPr lang="sv-SE" sz="3200" dirty="0" err="1"/>
              <a:t>Leaders</a:t>
            </a:r>
            <a:r>
              <a:rPr lang="sv-SE" sz="3200" dirty="0"/>
              <a:t> </a:t>
            </a:r>
            <a:r>
              <a:rPr lang="sv-SE" sz="3200" dirty="0" err="1"/>
              <a:t>are</a:t>
            </a:r>
            <a:r>
              <a:rPr lang="sv-SE" sz="3200" dirty="0"/>
              <a:t> </a:t>
            </a:r>
            <a:r>
              <a:rPr lang="sv-SE" sz="3200" dirty="0" err="1"/>
              <a:t>of</a:t>
            </a:r>
            <a:r>
              <a:rPr lang="sv-SE" sz="3200" dirty="0"/>
              <a:t> special </a:t>
            </a:r>
            <a:r>
              <a:rPr lang="sv-SE" sz="3200" dirty="0" err="1"/>
              <a:t>importance</a:t>
            </a:r>
            <a:r>
              <a:rPr lang="sv-SE" sz="3200" dirty="0"/>
              <a:t>.</a:t>
            </a:r>
          </a:p>
          <a:p>
            <a:r>
              <a:rPr lang="sv-SE" sz="3200" dirty="0"/>
              <a:t>The </a:t>
            </a:r>
            <a:r>
              <a:rPr lang="sv-SE" sz="3200" dirty="0" err="1"/>
              <a:t>structural</a:t>
            </a:r>
            <a:r>
              <a:rPr lang="sv-SE" sz="3200" dirty="0"/>
              <a:t> </a:t>
            </a:r>
            <a:r>
              <a:rPr lang="sv-SE" sz="3200" dirty="0" err="1"/>
              <a:t>violence</a:t>
            </a:r>
            <a:r>
              <a:rPr lang="sv-SE" sz="3200" dirty="0"/>
              <a:t> </a:t>
            </a:r>
            <a:r>
              <a:rPr lang="sv-SE" sz="3200" dirty="0" err="1"/>
              <a:t>with</a:t>
            </a:r>
            <a:r>
              <a:rPr lang="sv-SE" sz="3200" dirty="0"/>
              <a:t> </a:t>
            </a:r>
            <a:r>
              <a:rPr lang="sv-SE" sz="3200" dirty="0" err="1"/>
              <a:t>unfair</a:t>
            </a:r>
            <a:r>
              <a:rPr lang="sv-SE" sz="3200" dirty="0"/>
              <a:t> distribution, lack </a:t>
            </a:r>
            <a:r>
              <a:rPr lang="sv-SE" sz="3200" dirty="0" err="1"/>
              <a:t>of</a:t>
            </a:r>
            <a:r>
              <a:rPr lang="sv-SE" sz="3200" dirty="0"/>
              <a:t> </a:t>
            </a:r>
            <a:r>
              <a:rPr lang="sv-SE" sz="3200" dirty="0" err="1"/>
              <a:t>equality</a:t>
            </a:r>
            <a:r>
              <a:rPr lang="sv-SE" sz="3200" dirty="0"/>
              <a:t>, and </a:t>
            </a:r>
            <a:r>
              <a:rPr lang="sv-SE" sz="3200" dirty="0" err="1"/>
              <a:t>threat</a:t>
            </a:r>
            <a:r>
              <a:rPr lang="sv-SE" sz="3200" dirty="0"/>
              <a:t> to </a:t>
            </a:r>
            <a:r>
              <a:rPr lang="sv-SE" sz="3200" dirty="0" err="1"/>
              <a:t>big</a:t>
            </a:r>
            <a:r>
              <a:rPr lang="sv-SE" sz="3200" dirty="0"/>
              <a:t> </a:t>
            </a:r>
            <a:r>
              <a:rPr lang="sv-SE" sz="3200" dirty="0" err="1"/>
              <a:t>groups</a:t>
            </a:r>
            <a:r>
              <a:rPr lang="sv-SE" sz="3200" dirty="0"/>
              <a:t>. (</a:t>
            </a:r>
            <a:r>
              <a:rPr lang="sv-SE" sz="3200" dirty="0" err="1"/>
              <a:t>There</a:t>
            </a:r>
            <a:r>
              <a:rPr lang="sv-SE" sz="3200" dirty="0"/>
              <a:t> </a:t>
            </a:r>
            <a:r>
              <a:rPr lang="sv-SE" sz="3200" dirty="0" err="1"/>
              <a:t>are</a:t>
            </a:r>
            <a:r>
              <a:rPr lang="sv-SE" sz="3200" dirty="0"/>
              <a:t> </a:t>
            </a:r>
            <a:r>
              <a:rPr lang="sv-SE" sz="3200" dirty="0" err="1"/>
              <a:t>asymmetrical</a:t>
            </a:r>
            <a:r>
              <a:rPr lang="sv-SE" sz="3200" dirty="0"/>
              <a:t> </a:t>
            </a:r>
            <a:r>
              <a:rPr lang="sv-SE" sz="3200" dirty="0" err="1"/>
              <a:t>conflicts</a:t>
            </a:r>
            <a:r>
              <a:rPr lang="sv-SE" sz="3200" dirty="0"/>
              <a:t> </a:t>
            </a:r>
            <a:r>
              <a:rPr lang="sv-SE" sz="3200" dirty="0" err="1"/>
              <a:t>even</a:t>
            </a:r>
            <a:r>
              <a:rPr lang="sv-SE" sz="3200" dirty="0"/>
              <a:t> at the </a:t>
            </a:r>
            <a:r>
              <a:rPr lang="sv-SE" sz="3200" dirty="0" err="1"/>
              <a:t>micro</a:t>
            </a:r>
            <a:r>
              <a:rPr lang="sv-SE" sz="3200" dirty="0"/>
              <a:t> </a:t>
            </a:r>
            <a:r>
              <a:rPr lang="sv-SE" sz="3200" dirty="0" err="1"/>
              <a:t>level</a:t>
            </a:r>
            <a:r>
              <a:rPr lang="sv-SE" sz="3200" dirty="0"/>
              <a:t>.)</a:t>
            </a:r>
          </a:p>
          <a:p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21008084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A08B6-6ECA-8149-B44A-D4E519CBD02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4286" y="731521"/>
            <a:ext cx="11647714" cy="5445442"/>
          </a:xfrm>
        </p:spPr>
        <p:txBody>
          <a:bodyPr/>
          <a:lstStyle/>
          <a:p>
            <a:endParaRPr lang="sv-SE" dirty="0"/>
          </a:p>
          <a:p>
            <a:r>
              <a:rPr lang="sv-SE" sz="3600" dirty="0" err="1"/>
              <a:t>Traditional</a:t>
            </a:r>
            <a:r>
              <a:rPr lang="sv-SE" sz="3600" dirty="0"/>
              <a:t> </a:t>
            </a:r>
            <a:r>
              <a:rPr lang="sv-SE" sz="3600" dirty="0" err="1"/>
              <a:t>security</a:t>
            </a:r>
            <a:r>
              <a:rPr lang="sv-SE" sz="3600" dirty="0"/>
              <a:t> policy </a:t>
            </a:r>
            <a:r>
              <a:rPr lang="sv-SE" sz="3600" dirty="0" err="1"/>
              <a:t>leads</a:t>
            </a:r>
            <a:r>
              <a:rPr lang="sv-SE" sz="3600" dirty="0"/>
              <a:t> to the </a:t>
            </a:r>
            <a:r>
              <a:rPr lang="sv-SE" sz="3600" dirty="0" err="1"/>
              <a:t>opposite</a:t>
            </a:r>
            <a:r>
              <a:rPr lang="sv-SE" sz="3600" dirty="0"/>
              <a:t> </a:t>
            </a:r>
            <a:r>
              <a:rPr lang="sv-SE" sz="3600" dirty="0" err="1"/>
              <a:t>of</a:t>
            </a:r>
            <a:r>
              <a:rPr lang="sv-SE" sz="3600" dirty="0"/>
              <a:t> </a:t>
            </a:r>
            <a:r>
              <a:rPr lang="sv-SE" sz="3600" dirty="0" err="1"/>
              <a:t>security</a:t>
            </a:r>
            <a:r>
              <a:rPr lang="sv-SE" sz="3600" dirty="0"/>
              <a:t>: </a:t>
            </a:r>
            <a:r>
              <a:rPr lang="sv-SE" sz="3600" dirty="0" err="1"/>
              <a:t>insecurity</a:t>
            </a:r>
            <a:r>
              <a:rPr lang="sv-SE" sz="3600" dirty="0"/>
              <a:t>, </a:t>
            </a:r>
            <a:r>
              <a:rPr lang="sv-SE" sz="3600" dirty="0" err="1"/>
              <a:t>escalation</a:t>
            </a:r>
            <a:r>
              <a:rPr lang="sv-SE" sz="3600" dirty="0"/>
              <a:t>, </a:t>
            </a:r>
            <a:r>
              <a:rPr lang="sv-SE" sz="3600" dirty="0" err="1"/>
              <a:t>waste</a:t>
            </a:r>
            <a:r>
              <a:rPr lang="sv-SE" sz="3600" dirty="0"/>
              <a:t> </a:t>
            </a:r>
            <a:r>
              <a:rPr lang="sv-SE" sz="3600" dirty="0" err="1"/>
              <a:t>of</a:t>
            </a:r>
            <a:r>
              <a:rPr lang="sv-SE" sz="3600" dirty="0"/>
              <a:t> </a:t>
            </a:r>
            <a:r>
              <a:rPr lang="sv-SE" sz="3600" dirty="0" err="1"/>
              <a:t>resoruces</a:t>
            </a:r>
            <a:r>
              <a:rPr lang="sv-SE" sz="3600" dirty="0"/>
              <a:t> ….</a:t>
            </a:r>
          </a:p>
          <a:p>
            <a:r>
              <a:rPr lang="sv-SE" sz="3600" dirty="0"/>
              <a:t>militarism, </a:t>
            </a:r>
            <a:r>
              <a:rPr lang="sv-SE" sz="3600" dirty="0" err="1"/>
              <a:t>refugee</a:t>
            </a:r>
            <a:r>
              <a:rPr lang="sv-SE" sz="3600" dirty="0"/>
              <a:t> </a:t>
            </a:r>
            <a:r>
              <a:rPr lang="sv-SE" sz="3600" dirty="0" err="1"/>
              <a:t>streams</a:t>
            </a:r>
            <a:r>
              <a:rPr lang="sv-SE" sz="3600" dirty="0"/>
              <a:t>, </a:t>
            </a:r>
            <a:r>
              <a:rPr lang="sv-SE" sz="3600" dirty="0" err="1"/>
              <a:t>climate</a:t>
            </a:r>
            <a:r>
              <a:rPr lang="sv-SE" sz="3600" dirty="0"/>
              <a:t> </a:t>
            </a:r>
            <a:r>
              <a:rPr lang="sv-SE" sz="3600" dirty="0" err="1"/>
              <a:t>change</a:t>
            </a:r>
            <a:r>
              <a:rPr lang="sv-SE" sz="3600" dirty="0"/>
              <a:t> and </a:t>
            </a:r>
            <a:r>
              <a:rPr lang="sv-SE" sz="3600" dirty="0" err="1"/>
              <a:t>environmental</a:t>
            </a:r>
            <a:r>
              <a:rPr lang="sv-SE" sz="3600" dirty="0"/>
              <a:t> degradation, risk </a:t>
            </a:r>
            <a:r>
              <a:rPr lang="sv-SE" sz="3600" dirty="0" err="1"/>
              <a:t>of</a:t>
            </a:r>
            <a:r>
              <a:rPr lang="sv-SE" sz="3600" dirty="0"/>
              <a:t> </a:t>
            </a:r>
            <a:r>
              <a:rPr lang="sv-SE" sz="3600" dirty="0" err="1"/>
              <a:t>nuclear</a:t>
            </a:r>
            <a:r>
              <a:rPr lang="sv-SE" sz="3600" dirty="0"/>
              <a:t> </a:t>
            </a:r>
            <a:r>
              <a:rPr lang="sv-SE" sz="3600" dirty="0" err="1"/>
              <a:t>war</a:t>
            </a:r>
            <a:r>
              <a:rPr lang="sv-SE" sz="3600" dirty="0"/>
              <a:t>. </a:t>
            </a:r>
          </a:p>
          <a:p>
            <a:r>
              <a:rPr lang="sv-SE" sz="3600" dirty="0" err="1"/>
              <a:t>Climate</a:t>
            </a:r>
            <a:r>
              <a:rPr lang="sv-SE" sz="3600" dirty="0"/>
              <a:t> </a:t>
            </a:r>
            <a:r>
              <a:rPr lang="sv-SE" sz="3600" dirty="0" err="1"/>
              <a:t>change</a:t>
            </a:r>
            <a:r>
              <a:rPr lang="sv-SE" sz="3600" dirty="0"/>
              <a:t> and </a:t>
            </a:r>
            <a:r>
              <a:rPr lang="sv-SE" sz="3600" dirty="0" err="1"/>
              <a:t>environmental</a:t>
            </a:r>
            <a:r>
              <a:rPr lang="sv-SE" sz="3600" dirty="0"/>
              <a:t> degradation </a:t>
            </a:r>
            <a:r>
              <a:rPr lang="sv-SE" sz="3600" dirty="0" err="1"/>
              <a:t>will</a:t>
            </a:r>
            <a:r>
              <a:rPr lang="sv-SE" sz="3600" dirty="0"/>
              <a:t> </a:t>
            </a:r>
            <a:r>
              <a:rPr lang="sv-SE" sz="3600" dirty="0" err="1"/>
              <a:t>increase</a:t>
            </a:r>
            <a:r>
              <a:rPr lang="sv-SE" sz="3600" dirty="0"/>
              <a:t> the problem.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9521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5AF9D8-526C-F74E-B920-C27F43A7C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52806"/>
          </a:xfrm>
        </p:spPr>
        <p:txBody>
          <a:bodyPr>
            <a:normAutofit/>
          </a:bodyPr>
          <a:lstStyle/>
          <a:p>
            <a:pPr algn="ctr"/>
            <a:r>
              <a:rPr lang="sv-SE" b="1" i="1" dirty="0" err="1"/>
              <a:t>Let</a:t>
            </a:r>
            <a:r>
              <a:rPr lang="sv-SE" b="1" i="1" dirty="0"/>
              <a:t> </a:t>
            </a:r>
            <a:r>
              <a:rPr lang="sv-SE" b="1" i="1" dirty="0" err="1"/>
              <a:t>us</a:t>
            </a:r>
            <a:r>
              <a:rPr lang="sv-SE" b="1" i="1" dirty="0"/>
              <a:t> benefit from </a:t>
            </a:r>
            <a:r>
              <a:rPr lang="sv-SE" b="1" i="1" dirty="0" err="1"/>
              <a:t>knowledge</a:t>
            </a:r>
            <a:r>
              <a:rPr lang="sv-SE" b="1" i="1" dirty="0"/>
              <a:t> </a:t>
            </a:r>
            <a:r>
              <a:rPr lang="sv-SE" b="1" i="1" dirty="0" err="1"/>
              <a:t>of</a:t>
            </a:r>
            <a:r>
              <a:rPr lang="sv-SE" b="1" i="1" dirty="0"/>
              <a:t> </a:t>
            </a:r>
            <a:r>
              <a:rPr lang="sv-SE" b="1" i="1" dirty="0" err="1"/>
              <a:t>conflict</a:t>
            </a:r>
            <a:r>
              <a:rPr lang="sv-SE" b="1" i="1" dirty="0"/>
              <a:t> </a:t>
            </a:r>
            <a:r>
              <a:rPr lang="sv-SE" b="1" i="1"/>
              <a:t>resolution at </a:t>
            </a:r>
            <a:r>
              <a:rPr lang="sv-SE" b="1" i="1" dirty="0"/>
              <a:t>the </a:t>
            </a:r>
            <a:r>
              <a:rPr lang="sv-SE" b="1" i="1" dirty="0" err="1"/>
              <a:t>micro</a:t>
            </a:r>
            <a:r>
              <a:rPr lang="sv-SE" b="1" i="1" dirty="0"/>
              <a:t> </a:t>
            </a:r>
            <a:r>
              <a:rPr lang="sv-SE" b="1" i="1" dirty="0" err="1"/>
              <a:t>level</a:t>
            </a:r>
            <a:r>
              <a:rPr lang="sv-SE" b="1" i="1" dirty="0"/>
              <a:t>.</a:t>
            </a:r>
            <a:br>
              <a:rPr lang="sv-SE" b="1" i="1" dirty="0"/>
            </a:br>
            <a:br>
              <a:rPr lang="sv-SE" b="1" i="1" dirty="0"/>
            </a:br>
            <a:r>
              <a:rPr lang="sv-SE" b="1" i="1" dirty="0"/>
              <a:t>The </a:t>
            </a:r>
            <a:r>
              <a:rPr lang="sv-SE" b="1" i="1" dirty="0" err="1"/>
              <a:t>macro</a:t>
            </a:r>
            <a:r>
              <a:rPr lang="sv-SE" b="1" i="1" dirty="0"/>
              <a:t> </a:t>
            </a:r>
            <a:r>
              <a:rPr lang="sv-SE" b="1" i="1" dirty="0" err="1"/>
              <a:t>level</a:t>
            </a:r>
            <a:r>
              <a:rPr lang="sv-SE" b="1" i="1" dirty="0"/>
              <a:t> (</a:t>
            </a:r>
            <a:r>
              <a:rPr lang="sv-SE" b="1" i="1" dirty="0" err="1"/>
              <a:t>security</a:t>
            </a:r>
            <a:r>
              <a:rPr lang="sv-SE" b="1" i="1" dirty="0"/>
              <a:t> </a:t>
            </a:r>
            <a:r>
              <a:rPr lang="sv-SE" b="1" i="1" dirty="0" err="1"/>
              <a:t>politics</a:t>
            </a:r>
            <a:r>
              <a:rPr lang="sv-SE" b="1" i="1" dirty="0"/>
              <a:t>) </a:t>
            </a:r>
            <a:r>
              <a:rPr lang="sv-SE" b="1" i="1" dirty="0" err="1"/>
              <a:t>have</a:t>
            </a:r>
            <a:r>
              <a:rPr lang="sv-SE" b="1" i="1" dirty="0"/>
              <a:t> </a:t>
            </a:r>
            <a:r>
              <a:rPr lang="sv-SE" b="1" i="1" dirty="0" err="1"/>
              <a:t>much</a:t>
            </a:r>
            <a:r>
              <a:rPr lang="sv-SE" b="1" i="1" dirty="0"/>
              <a:t> to </a:t>
            </a:r>
            <a:r>
              <a:rPr lang="sv-SE" b="1" i="1" dirty="0" err="1"/>
              <a:t>learn</a:t>
            </a:r>
            <a:r>
              <a:rPr lang="sv-SE" b="1" i="1" dirty="0"/>
              <a:t> from </a:t>
            </a:r>
            <a:r>
              <a:rPr lang="sv-SE" b="1" i="1" dirty="0" err="1"/>
              <a:t>behaviour</a:t>
            </a:r>
            <a:r>
              <a:rPr lang="sv-SE" b="1" i="1" dirty="0"/>
              <a:t> science.</a:t>
            </a:r>
            <a:br>
              <a:rPr lang="sv-SE" b="1" i="1" dirty="0"/>
            </a:br>
            <a:br>
              <a:rPr lang="sv-SE" b="1" i="1" dirty="0"/>
            </a:br>
            <a:r>
              <a:rPr lang="sv-SE" b="1" i="1" dirty="0"/>
              <a:t>UN Charter: Peace by </a:t>
            </a:r>
            <a:r>
              <a:rPr lang="sv-SE" b="1" i="1" dirty="0" err="1"/>
              <a:t>peaceful</a:t>
            </a:r>
            <a:r>
              <a:rPr lang="sv-SE" b="1" i="1" dirty="0"/>
              <a:t> </a:t>
            </a:r>
            <a:r>
              <a:rPr lang="sv-SE" b="1" i="1" dirty="0" err="1"/>
              <a:t>means</a:t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67719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895EAF-A368-921C-5955-A39B80CF2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 err="1"/>
              <a:t>Quotation</a:t>
            </a:r>
            <a:r>
              <a:rPr lang="sv-SE" b="1" dirty="0"/>
              <a:t> by John W. Burton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71DA585-E3FD-1C8F-580C-49EB037DB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4306"/>
            <a:ext cx="10515600" cy="422265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Once</a:t>
            </a:r>
            <a:r>
              <a:rPr lang="sv-SE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sv-SE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one</a:t>
            </a:r>
            <a:r>
              <a:rPr lang="sv-SE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sv-SE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denies</a:t>
            </a:r>
            <a:r>
              <a:rPr lang="sv-SE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the </a:t>
            </a:r>
            <a:r>
              <a:rPr lang="sv-SE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traditional</a:t>
            </a:r>
            <a:r>
              <a:rPr lang="sv-SE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sv-SE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assumption</a:t>
            </a:r>
            <a:r>
              <a:rPr lang="sv-SE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sv-SE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about</a:t>
            </a:r>
            <a:r>
              <a:rPr lang="sv-SE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the </a:t>
            </a:r>
            <a:r>
              <a:rPr lang="sv-SE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malleability</a:t>
            </a:r>
            <a:r>
              <a:rPr lang="sv-SE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sv-SE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of</a:t>
            </a:r>
            <a:r>
              <a:rPr lang="sv-SE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human </a:t>
            </a:r>
            <a:r>
              <a:rPr lang="sv-SE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nature</a:t>
            </a:r>
            <a:r>
              <a:rPr lang="sv-SE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and </a:t>
            </a:r>
            <a:r>
              <a:rPr lang="sv-SE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asserts</a:t>
            </a:r>
            <a:r>
              <a:rPr lang="sv-SE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the </a:t>
            </a:r>
            <a:r>
              <a:rPr lang="sv-SE" sz="360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existence</a:t>
            </a:r>
            <a:r>
              <a:rPr lang="sv-SE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sv-SE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of</a:t>
            </a:r>
            <a:r>
              <a:rPr lang="sv-SE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sv-SE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some</a:t>
            </a:r>
            <a:r>
              <a:rPr lang="sv-SE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human </a:t>
            </a:r>
            <a:r>
              <a:rPr lang="sv-SE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needs</a:t>
            </a:r>
            <a:r>
              <a:rPr lang="sv-SE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sv-SE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that</a:t>
            </a:r>
            <a:r>
              <a:rPr lang="sv-SE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sv-SE" sz="3600" i="1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will</a:t>
            </a:r>
            <a:r>
              <a:rPr lang="sv-SE" sz="3600" i="1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be </a:t>
            </a:r>
            <a:r>
              <a:rPr lang="sv-SE" sz="3600" i="1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pursued</a:t>
            </a:r>
            <a:r>
              <a:rPr lang="sv-SE" sz="3600" i="1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sv-SE" sz="3600" i="1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regardless</a:t>
            </a:r>
            <a:r>
              <a:rPr lang="sv-SE" sz="3600" i="1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sv-SE" sz="3600" i="1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of</a:t>
            </a:r>
            <a:r>
              <a:rPr lang="sv-SE" sz="3600" i="1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sv-SE" sz="3600" i="1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circumstances</a:t>
            </a:r>
            <a:r>
              <a:rPr lang="sv-SE" sz="3600" i="1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sv-SE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some</a:t>
            </a:r>
            <a:r>
              <a:rPr lang="sv-SE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sv-SE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important</a:t>
            </a:r>
            <a:r>
              <a:rPr lang="sv-SE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sv-SE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insights</a:t>
            </a:r>
            <a:r>
              <a:rPr lang="sv-SE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sv-SE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emerge</a:t>
            </a:r>
            <a:r>
              <a:rPr lang="sv-SE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sv-SE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into</a:t>
            </a:r>
            <a:r>
              <a:rPr lang="sv-SE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the </a:t>
            </a:r>
            <a:r>
              <a:rPr lang="sv-SE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nature</a:t>
            </a:r>
            <a:r>
              <a:rPr lang="sv-SE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sv-SE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of</a:t>
            </a:r>
            <a:r>
              <a:rPr lang="sv-SE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sv-SE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conflict</a:t>
            </a:r>
            <a:r>
              <a:rPr lang="sv-SE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sv-SE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its</a:t>
            </a:r>
            <a:r>
              <a:rPr lang="sv-SE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resolution and </a:t>
            </a:r>
            <a:r>
              <a:rPr lang="sv-SE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provention</a:t>
            </a:r>
            <a:r>
              <a:rPr lang="sv-SE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sv-SE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Deterrence</a:t>
            </a:r>
            <a:r>
              <a:rPr lang="sv-SE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sv-SE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theory</a:t>
            </a:r>
            <a:r>
              <a:rPr lang="sv-SE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the basis </a:t>
            </a:r>
            <a:r>
              <a:rPr lang="sv-SE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of</a:t>
            </a:r>
            <a:r>
              <a:rPr lang="sv-SE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sv-SE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domestic</a:t>
            </a:r>
            <a:r>
              <a:rPr lang="sv-SE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sv-SE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enforcement</a:t>
            </a:r>
            <a:r>
              <a:rPr lang="sv-SE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and international </a:t>
            </a:r>
            <a:r>
              <a:rPr lang="sv-SE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strategies</a:t>
            </a:r>
            <a:r>
              <a:rPr lang="sv-SE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is </a:t>
            </a:r>
            <a:r>
              <a:rPr lang="sv-SE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undermined</a:t>
            </a:r>
            <a:r>
              <a:rPr lang="sv-SE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sv-SE" sz="3600" i="1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because</a:t>
            </a:r>
            <a:r>
              <a:rPr lang="sv-SE" sz="3600" i="1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sv-SE" sz="3600" i="1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deterrence</a:t>
            </a:r>
            <a:r>
              <a:rPr lang="sv-SE" sz="3600" i="1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sv-SE" sz="3600" i="1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cannot</a:t>
            </a:r>
            <a:r>
              <a:rPr lang="sv-SE" sz="3600" i="1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sv-SE" sz="3600" i="1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deter</a:t>
            </a:r>
            <a:r>
              <a:rPr lang="sv-SE" sz="3600" i="1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sv-SE" sz="3600" i="1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conditions</a:t>
            </a:r>
            <a:r>
              <a:rPr lang="sv-SE" sz="3600" i="1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sv-SE" sz="3600" i="1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which</a:t>
            </a:r>
            <a:r>
              <a:rPr lang="sv-SE" sz="3600" i="1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human </a:t>
            </a:r>
            <a:r>
              <a:rPr lang="sv-SE" sz="3600" i="1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needs</a:t>
            </a:r>
            <a:r>
              <a:rPr lang="sv-SE" sz="3600" i="1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sv-SE" sz="3600" i="1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are</a:t>
            </a:r>
            <a:r>
              <a:rPr lang="sv-SE" sz="3600" i="1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sv-SE" sz="3600" i="1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frustrated</a:t>
            </a:r>
            <a:r>
              <a:rPr lang="sv-SE" sz="3600" i="1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sv-SE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(London </a:t>
            </a:r>
            <a:r>
              <a:rPr lang="sv-SE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Macmillan</a:t>
            </a:r>
            <a:r>
              <a:rPr lang="sv-SE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1990. </a:t>
            </a:r>
            <a:r>
              <a:rPr lang="sv-SE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Italics</a:t>
            </a:r>
            <a:r>
              <a:rPr lang="sv-SE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sv-SE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added</a:t>
            </a:r>
            <a:r>
              <a:rPr lang="sv-SE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sv-SE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Karin U)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49879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16F36C-5BCC-D546-9616-A4FDF5900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01115"/>
          </a:xfrm>
        </p:spPr>
        <p:txBody>
          <a:bodyPr>
            <a:normAutofit/>
          </a:bodyPr>
          <a:lstStyle/>
          <a:p>
            <a:pPr algn="ctr"/>
            <a:r>
              <a:rPr lang="sv-SE" sz="3600" b="1" dirty="0" err="1"/>
              <a:t>There</a:t>
            </a:r>
            <a:r>
              <a:rPr lang="sv-SE" sz="3600" b="1" dirty="0"/>
              <a:t> </a:t>
            </a:r>
            <a:r>
              <a:rPr lang="sv-SE" sz="3600" b="1" dirty="0" err="1"/>
              <a:t>are</a:t>
            </a:r>
            <a:r>
              <a:rPr lang="sv-SE" sz="3600" b="1" dirty="0"/>
              <a:t> </a:t>
            </a:r>
            <a:r>
              <a:rPr lang="sv-SE" sz="3600" b="1" dirty="0" err="1"/>
              <a:t>similarities</a:t>
            </a:r>
            <a:r>
              <a:rPr lang="sv-SE" sz="3600" b="1" dirty="0"/>
              <a:t> </a:t>
            </a:r>
            <a:r>
              <a:rPr lang="sv-SE" sz="3600" b="1" dirty="0" err="1"/>
              <a:t>beween</a:t>
            </a:r>
            <a:r>
              <a:rPr lang="sv-SE" sz="3600" b="1" dirty="0"/>
              <a:t> </a:t>
            </a:r>
            <a:r>
              <a:rPr lang="sv-SE" sz="3600" b="1" dirty="0" err="1"/>
              <a:t>conflicts</a:t>
            </a:r>
            <a:r>
              <a:rPr lang="sv-SE" sz="3600" b="1" dirty="0"/>
              <a:t> at the global and </a:t>
            </a:r>
            <a:r>
              <a:rPr lang="sv-SE" sz="3600" b="1" dirty="0" err="1"/>
              <a:t>those</a:t>
            </a:r>
            <a:r>
              <a:rPr lang="sv-SE" sz="3600" b="1" dirty="0"/>
              <a:t> at the </a:t>
            </a:r>
            <a:r>
              <a:rPr lang="sv-SE" sz="3600" b="1" dirty="0" err="1"/>
              <a:t>local</a:t>
            </a:r>
            <a:r>
              <a:rPr lang="sv-SE" sz="3600" b="1" dirty="0"/>
              <a:t> </a:t>
            </a:r>
            <a:r>
              <a:rPr lang="sv-SE" sz="3600" b="1" dirty="0" err="1"/>
              <a:t>level</a:t>
            </a:r>
            <a:endParaRPr lang="sv-SE" sz="3600" b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933A9D6-848A-4E45-85E7-10DE7F45F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6240"/>
            <a:ext cx="10515600" cy="45107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sz="3200" b="1" dirty="0" err="1"/>
              <a:t>Escalation</a:t>
            </a:r>
            <a:r>
              <a:rPr lang="sv-SE" sz="3200" b="1" dirty="0"/>
              <a:t> </a:t>
            </a:r>
            <a:r>
              <a:rPr lang="sv-SE" sz="3200" b="1" dirty="0" err="1"/>
              <a:t>of</a:t>
            </a:r>
            <a:r>
              <a:rPr lang="sv-SE" sz="3200" b="1" dirty="0"/>
              <a:t> </a:t>
            </a:r>
            <a:r>
              <a:rPr lang="sv-SE" sz="3200" b="1" dirty="0" err="1"/>
              <a:t>conflict</a:t>
            </a:r>
            <a:r>
              <a:rPr lang="sv-SE" sz="3200" b="1" dirty="0"/>
              <a:t> </a:t>
            </a:r>
          </a:p>
          <a:p>
            <a:r>
              <a:rPr lang="sv-SE" sz="3200" dirty="0" err="1"/>
              <a:t>Personification</a:t>
            </a:r>
            <a:r>
              <a:rPr lang="sv-SE" sz="3200" dirty="0"/>
              <a:t> </a:t>
            </a:r>
            <a:r>
              <a:rPr lang="sv-SE" sz="3200" dirty="0" err="1"/>
              <a:t>such</a:t>
            </a:r>
            <a:r>
              <a:rPr lang="sv-SE" sz="3200" dirty="0"/>
              <a:t> as </a:t>
            </a:r>
            <a:r>
              <a:rPr lang="sv-SE" sz="3200" dirty="0" err="1"/>
              <a:t>blame</a:t>
            </a:r>
            <a:r>
              <a:rPr lang="sv-SE" sz="3200" dirty="0"/>
              <a:t>, </a:t>
            </a:r>
            <a:r>
              <a:rPr lang="sv-SE" sz="3200" dirty="0" err="1"/>
              <a:t>accusations</a:t>
            </a:r>
            <a:r>
              <a:rPr lang="sv-SE" sz="3200" dirty="0"/>
              <a:t> and </a:t>
            </a:r>
            <a:r>
              <a:rPr lang="sv-SE" sz="3200" dirty="0" err="1"/>
              <a:t>suspicions</a:t>
            </a:r>
            <a:r>
              <a:rPr lang="sv-SE" sz="3200" dirty="0"/>
              <a:t> leading to </a:t>
            </a:r>
            <a:r>
              <a:rPr lang="sv-SE" sz="3200" dirty="0" err="1"/>
              <a:t>defence</a:t>
            </a:r>
            <a:r>
              <a:rPr lang="sv-SE" sz="3200" dirty="0"/>
              <a:t> </a:t>
            </a:r>
            <a:r>
              <a:rPr lang="sv-SE" sz="3200" dirty="0" err="1"/>
              <a:t>through</a:t>
            </a:r>
            <a:r>
              <a:rPr lang="sv-SE" sz="3200" dirty="0"/>
              <a:t> </a:t>
            </a:r>
            <a:r>
              <a:rPr lang="sv-SE" sz="3200" dirty="0" err="1"/>
              <a:t>counter</a:t>
            </a:r>
            <a:r>
              <a:rPr lang="sv-SE" sz="3200" dirty="0"/>
              <a:t> attacks, and </a:t>
            </a:r>
            <a:r>
              <a:rPr lang="sv-SE" sz="3200" dirty="0" err="1"/>
              <a:t>scapegoats</a:t>
            </a:r>
            <a:r>
              <a:rPr lang="sv-SE" sz="3200" dirty="0"/>
              <a:t>.</a:t>
            </a:r>
          </a:p>
          <a:p>
            <a:r>
              <a:rPr lang="sv-SE" sz="3200" dirty="0"/>
              <a:t>The </a:t>
            </a:r>
            <a:r>
              <a:rPr lang="sv-SE" sz="3200" dirty="0" err="1"/>
              <a:t>conflict</a:t>
            </a:r>
            <a:r>
              <a:rPr lang="sv-SE" sz="3200" dirty="0"/>
              <a:t> </a:t>
            </a:r>
            <a:r>
              <a:rPr lang="sv-SE" sz="3200" dirty="0" err="1"/>
              <a:t>grows</a:t>
            </a:r>
            <a:r>
              <a:rPr lang="sv-SE" sz="3200" dirty="0"/>
              <a:t>, the </a:t>
            </a:r>
            <a:r>
              <a:rPr lang="sv-SE" sz="3200" dirty="0" err="1"/>
              <a:t>contents</a:t>
            </a:r>
            <a:r>
              <a:rPr lang="sv-SE" sz="3200" dirty="0"/>
              <a:t> as </a:t>
            </a:r>
            <a:r>
              <a:rPr lang="sv-SE" sz="3200" dirty="0" err="1"/>
              <a:t>well</a:t>
            </a:r>
            <a:r>
              <a:rPr lang="sv-SE" sz="3200" dirty="0"/>
              <a:t> as the </a:t>
            </a:r>
            <a:r>
              <a:rPr lang="sv-SE" sz="3200" dirty="0" err="1"/>
              <a:t>number</a:t>
            </a:r>
            <a:r>
              <a:rPr lang="sv-SE" sz="3200" dirty="0"/>
              <a:t> </a:t>
            </a:r>
            <a:r>
              <a:rPr lang="sv-SE" sz="3200" dirty="0" err="1"/>
              <a:t>of</a:t>
            </a:r>
            <a:r>
              <a:rPr lang="sv-SE" sz="3200" dirty="0"/>
              <a:t> </a:t>
            </a:r>
            <a:r>
              <a:rPr lang="sv-SE" sz="3200" dirty="0" err="1"/>
              <a:t>people</a:t>
            </a:r>
            <a:r>
              <a:rPr lang="sv-SE" sz="3200" dirty="0"/>
              <a:t> </a:t>
            </a:r>
            <a:r>
              <a:rPr lang="sv-SE" sz="3200" dirty="0" err="1"/>
              <a:t>involved</a:t>
            </a:r>
            <a:r>
              <a:rPr lang="sv-SE" sz="3200" dirty="0"/>
              <a:t>. </a:t>
            </a:r>
          </a:p>
          <a:p>
            <a:r>
              <a:rPr lang="sv-SE" sz="3200" dirty="0"/>
              <a:t>The </a:t>
            </a:r>
            <a:r>
              <a:rPr lang="sv-SE" sz="3200" dirty="0" err="1"/>
              <a:t>conflict</a:t>
            </a:r>
            <a:r>
              <a:rPr lang="sv-SE" sz="3200" dirty="0"/>
              <a:t> </a:t>
            </a:r>
            <a:r>
              <a:rPr lang="sv-SE" sz="3200" dirty="0" err="1"/>
              <a:t>issues</a:t>
            </a:r>
            <a:r>
              <a:rPr lang="sv-SE" sz="3200" dirty="0"/>
              <a:t> </a:t>
            </a:r>
            <a:r>
              <a:rPr lang="sv-SE" sz="3200" dirty="0" err="1"/>
              <a:t>increase</a:t>
            </a:r>
            <a:r>
              <a:rPr lang="sv-SE" sz="3200" dirty="0"/>
              <a:t> as </a:t>
            </a:r>
            <a:r>
              <a:rPr lang="sv-SE" sz="3200" dirty="0" err="1"/>
              <a:t>well</a:t>
            </a:r>
            <a:r>
              <a:rPr lang="sv-SE" sz="3200" dirty="0"/>
              <a:t> as negative feelings and </a:t>
            </a:r>
            <a:r>
              <a:rPr lang="sv-SE" sz="3200" dirty="0" err="1"/>
              <a:t>assumptions</a:t>
            </a:r>
            <a:r>
              <a:rPr lang="sv-SE" sz="3200" dirty="0"/>
              <a:t> </a:t>
            </a:r>
            <a:r>
              <a:rPr lang="sv-SE" sz="3200" dirty="0" err="1"/>
              <a:t>involved</a:t>
            </a:r>
            <a:r>
              <a:rPr lang="sv-SE" sz="3200" dirty="0"/>
              <a:t>.</a:t>
            </a:r>
          </a:p>
          <a:p>
            <a:r>
              <a:rPr lang="sv-SE" sz="3200" dirty="0"/>
              <a:t>Old </a:t>
            </a:r>
            <a:r>
              <a:rPr lang="sv-SE" sz="3200" dirty="0" err="1"/>
              <a:t>unfairness</a:t>
            </a:r>
            <a:r>
              <a:rPr lang="sv-SE" sz="3200" dirty="0"/>
              <a:t> is </a:t>
            </a:r>
            <a:r>
              <a:rPr lang="sv-SE" sz="3200"/>
              <a:t>remembered. </a:t>
            </a:r>
            <a:r>
              <a:rPr lang="sv-SE" sz="3200" dirty="0" err="1"/>
              <a:t>Principles</a:t>
            </a:r>
            <a:r>
              <a:rPr lang="sv-SE" sz="3200" dirty="0"/>
              <a:t> </a:t>
            </a:r>
            <a:r>
              <a:rPr lang="sv-SE" sz="3200" dirty="0" err="1"/>
              <a:t>are</a:t>
            </a:r>
            <a:r>
              <a:rPr lang="sv-SE" sz="3200" dirty="0"/>
              <a:t> at play. </a:t>
            </a:r>
          </a:p>
          <a:p>
            <a:r>
              <a:rPr lang="sv-SE" sz="3200" dirty="0"/>
              <a:t>Communication and </a:t>
            </a:r>
            <a:r>
              <a:rPr lang="sv-SE" sz="3200" dirty="0" err="1"/>
              <a:t>contact</a:t>
            </a:r>
            <a:r>
              <a:rPr lang="sv-SE" sz="3200" dirty="0"/>
              <a:t> </a:t>
            </a:r>
            <a:r>
              <a:rPr lang="sv-SE" sz="3200" dirty="0" err="1"/>
              <a:t>cease</a:t>
            </a:r>
            <a:r>
              <a:rPr lang="sv-SE" sz="3200" dirty="0"/>
              <a:t>.</a:t>
            </a:r>
          </a:p>
          <a:p>
            <a:pPr marL="0" indent="0">
              <a:buNone/>
            </a:pP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1076948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EDF234-B33F-5D4D-906F-155BDF083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6361"/>
          </a:xfrm>
        </p:spPr>
        <p:txBody>
          <a:bodyPr>
            <a:normAutofit/>
          </a:bodyPr>
          <a:lstStyle/>
          <a:p>
            <a:pPr algn="ctr"/>
            <a:r>
              <a:rPr lang="sv-SE" sz="3200" b="1" i="1" dirty="0" err="1"/>
              <a:t>Similarities</a:t>
            </a:r>
            <a:r>
              <a:rPr lang="sv-SE" sz="3200" b="1" i="1" dirty="0"/>
              <a:t> at the </a:t>
            </a:r>
            <a:r>
              <a:rPr lang="sv-SE" sz="3200" b="1" i="1" dirty="0" err="1"/>
              <a:t>local</a:t>
            </a:r>
            <a:r>
              <a:rPr lang="sv-SE" sz="3200" b="1" i="1" dirty="0"/>
              <a:t> an global </a:t>
            </a:r>
            <a:r>
              <a:rPr lang="sv-SE" sz="3200" b="1" i="1" dirty="0" err="1"/>
              <a:t>level</a:t>
            </a:r>
            <a:r>
              <a:rPr lang="sv-SE" sz="3200" b="1" i="1" dirty="0"/>
              <a:t>, </a:t>
            </a:r>
            <a:r>
              <a:rPr lang="sv-SE" sz="3200" b="1" i="1" dirty="0" err="1"/>
              <a:t>continued</a:t>
            </a:r>
            <a:endParaRPr lang="sv-SE" sz="3200" b="1" i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0FF5C05-9833-7345-BD81-ED07AA82A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0971"/>
            <a:ext cx="10515600" cy="4935992"/>
          </a:xfrm>
        </p:spPr>
        <p:txBody>
          <a:bodyPr>
            <a:normAutofit/>
          </a:bodyPr>
          <a:lstStyle/>
          <a:p>
            <a:r>
              <a:rPr lang="sv-SE" sz="3600" dirty="0"/>
              <a:t>Alliances </a:t>
            </a:r>
            <a:r>
              <a:rPr lang="sv-SE" sz="3600" dirty="0" err="1"/>
              <a:t>are</a:t>
            </a:r>
            <a:r>
              <a:rPr lang="sv-SE" sz="3600" dirty="0"/>
              <a:t> </a:t>
            </a:r>
            <a:r>
              <a:rPr lang="sv-SE" sz="3600" dirty="0" err="1"/>
              <a:t>formed</a:t>
            </a:r>
            <a:r>
              <a:rPr lang="sv-SE" sz="3600" dirty="0"/>
              <a:t>. </a:t>
            </a:r>
          </a:p>
          <a:p>
            <a:r>
              <a:rPr lang="sv-SE" sz="3600" dirty="0" err="1"/>
              <a:t>Preconceptions</a:t>
            </a:r>
            <a:r>
              <a:rPr lang="sv-SE" sz="3600" dirty="0"/>
              <a:t>, </a:t>
            </a:r>
            <a:r>
              <a:rPr lang="sv-SE" sz="3600" dirty="0" err="1"/>
              <a:t>prejudice</a:t>
            </a:r>
            <a:r>
              <a:rPr lang="sv-SE" sz="3600" dirty="0"/>
              <a:t>, </a:t>
            </a:r>
            <a:r>
              <a:rPr lang="sv-SE" sz="3600" dirty="0" err="1"/>
              <a:t>enemy</a:t>
            </a:r>
            <a:r>
              <a:rPr lang="sv-SE" sz="3600" dirty="0"/>
              <a:t> image. </a:t>
            </a:r>
          </a:p>
          <a:p>
            <a:r>
              <a:rPr lang="sv-SE" sz="3600" dirty="0"/>
              <a:t>Trust is torn to </a:t>
            </a:r>
            <a:r>
              <a:rPr lang="sv-SE" sz="3600" dirty="0" err="1"/>
              <a:t>shreds</a:t>
            </a:r>
            <a:r>
              <a:rPr lang="sv-SE" sz="3600" dirty="0"/>
              <a:t>. </a:t>
            </a:r>
          </a:p>
          <a:p>
            <a:r>
              <a:rPr lang="sv-SE" sz="3600" dirty="0"/>
              <a:t>Polarisation. The </a:t>
            </a:r>
            <a:r>
              <a:rPr lang="sv-SE" sz="3600" dirty="0" err="1"/>
              <a:t>parties</a:t>
            </a:r>
            <a:r>
              <a:rPr lang="sv-SE" sz="3600" dirty="0"/>
              <a:t> </a:t>
            </a:r>
            <a:r>
              <a:rPr lang="sv-SE" sz="3600" dirty="0" err="1"/>
              <a:t>are</a:t>
            </a:r>
            <a:r>
              <a:rPr lang="sv-SE" sz="3600" dirty="0"/>
              <a:t> </a:t>
            </a:r>
            <a:r>
              <a:rPr lang="sv-SE" sz="3600" dirty="0" err="1"/>
              <a:t>drawn</a:t>
            </a:r>
            <a:r>
              <a:rPr lang="sv-SE" sz="3600" dirty="0"/>
              <a:t> apart.</a:t>
            </a:r>
          </a:p>
          <a:p>
            <a:r>
              <a:rPr lang="sv-SE" sz="3600" dirty="0" err="1"/>
              <a:t>Thoughts</a:t>
            </a:r>
            <a:r>
              <a:rPr lang="sv-SE" sz="3600" dirty="0"/>
              <a:t> </a:t>
            </a:r>
            <a:r>
              <a:rPr lang="sv-SE" sz="3600" dirty="0" err="1"/>
              <a:t>of</a:t>
            </a:r>
            <a:r>
              <a:rPr lang="sv-SE" sz="3600" dirty="0"/>
              <a:t> </a:t>
            </a:r>
            <a:r>
              <a:rPr lang="sv-SE" sz="3600" dirty="0" err="1"/>
              <a:t>revenge</a:t>
            </a:r>
            <a:r>
              <a:rPr lang="sv-SE" sz="3600" dirty="0"/>
              <a:t>, leading to actions.</a:t>
            </a:r>
          </a:p>
          <a:p>
            <a:r>
              <a:rPr lang="sv-SE" sz="3600" dirty="0" err="1"/>
              <a:t>Horrors</a:t>
            </a:r>
            <a:r>
              <a:rPr lang="sv-SE" sz="3600" dirty="0"/>
              <a:t> </a:t>
            </a:r>
            <a:r>
              <a:rPr lang="sv-SE" sz="3600" dirty="0" err="1"/>
              <a:t>are</a:t>
            </a:r>
            <a:r>
              <a:rPr lang="sv-SE" sz="3600" dirty="0"/>
              <a:t> </a:t>
            </a:r>
            <a:r>
              <a:rPr lang="sv-SE" sz="3600" dirty="0" err="1"/>
              <a:t>remembered</a:t>
            </a:r>
            <a:r>
              <a:rPr lang="sv-SE" sz="3600" dirty="0"/>
              <a:t>.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sz="3200" b="1" dirty="0"/>
              <a:t>The </a:t>
            </a:r>
            <a:r>
              <a:rPr lang="sv-SE" sz="3200" b="1" dirty="0" err="1"/>
              <a:t>opposite</a:t>
            </a:r>
            <a:r>
              <a:rPr lang="sv-SE" sz="3200" b="1" dirty="0"/>
              <a:t> </a:t>
            </a:r>
            <a:r>
              <a:rPr lang="sv-SE" sz="3200" b="1" dirty="0" err="1"/>
              <a:t>happens</a:t>
            </a:r>
            <a:r>
              <a:rPr lang="sv-SE" sz="3200" b="1" dirty="0"/>
              <a:t> in </a:t>
            </a:r>
            <a:r>
              <a:rPr lang="sv-SE" sz="3200" b="1" dirty="0" err="1"/>
              <a:t>conflict</a:t>
            </a:r>
            <a:r>
              <a:rPr lang="sv-SE" sz="3200" b="1" dirty="0"/>
              <a:t> </a:t>
            </a:r>
            <a:r>
              <a:rPr lang="sv-SE" sz="3200" b="1" dirty="0" err="1"/>
              <a:t>resoluton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63474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BB6149-A2BB-7E4B-9E5C-F86FA25A9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b="1" dirty="0" err="1"/>
              <a:t>Comparison</a:t>
            </a:r>
            <a:r>
              <a:rPr lang="sv-SE" b="1" dirty="0"/>
              <a:t> </a:t>
            </a:r>
            <a:r>
              <a:rPr lang="sv-SE" b="1" dirty="0" err="1"/>
              <a:t>between</a:t>
            </a:r>
            <a:br>
              <a:rPr lang="sv-SE" b="1" dirty="0"/>
            </a:br>
            <a:r>
              <a:rPr lang="sv-SE" b="1" i="1" dirty="0" err="1"/>
              <a:t>power</a:t>
            </a:r>
            <a:r>
              <a:rPr lang="sv-SE" b="1" i="1" dirty="0"/>
              <a:t> paradigm</a:t>
            </a:r>
            <a:r>
              <a:rPr lang="sv-SE" b="1" dirty="0"/>
              <a:t>  and   </a:t>
            </a:r>
            <a:r>
              <a:rPr lang="sv-SE" b="1" i="1" dirty="0" err="1"/>
              <a:t>emerging</a:t>
            </a:r>
            <a:r>
              <a:rPr lang="sv-SE" b="1" i="1" dirty="0"/>
              <a:t> paradigm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2CA469C-0EAA-C84D-A67E-4F7FC25D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40085"/>
            <a:ext cx="5181600" cy="4036878"/>
          </a:xfrm>
        </p:spPr>
        <p:txBody>
          <a:bodyPr>
            <a:noAutofit/>
          </a:bodyPr>
          <a:lstStyle/>
          <a:p>
            <a:r>
              <a:rPr lang="sv-SE" sz="3200" dirty="0" err="1"/>
              <a:t>Conflicts</a:t>
            </a:r>
            <a:r>
              <a:rPr lang="sv-SE" sz="3200" dirty="0"/>
              <a:t> </a:t>
            </a:r>
            <a:r>
              <a:rPr lang="sv-SE" sz="3200" dirty="0" err="1"/>
              <a:t>are</a:t>
            </a:r>
            <a:r>
              <a:rPr lang="sv-SE" sz="3200" dirty="0"/>
              <a:t> negative and </a:t>
            </a:r>
            <a:r>
              <a:rPr lang="sv-SE" sz="3200" dirty="0" err="1"/>
              <a:t>should</a:t>
            </a:r>
            <a:r>
              <a:rPr lang="sv-SE" sz="3200" dirty="0"/>
              <a:t> be </a:t>
            </a:r>
            <a:r>
              <a:rPr lang="sv-SE" sz="3200" dirty="0" err="1"/>
              <a:t>avoided</a:t>
            </a:r>
            <a:r>
              <a:rPr lang="sv-SE" sz="3200" dirty="0"/>
              <a:t>.</a:t>
            </a:r>
          </a:p>
          <a:p>
            <a:r>
              <a:rPr lang="sv-SE" sz="3200" dirty="0" err="1"/>
              <a:t>Narrow</a:t>
            </a:r>
            <a:r>
              <a:rPr lang="sv-SE" sz="3200" dirty="0"/>
              <a:t> definition </a:t>
            </a:r>
            <a:r>
              <a:rPr lang="sv-SE" sz="3200" dirty="0" err="1"/>
              <a:t>of</a:t>
            </a:r>
            <a:r>
              <a:rPr lang="sv-SE" sz="3200" dirty="0"/>
              <a:t> </a:t>
            </a:r>
            <a:r>
              <a:rPr lang="sv-SE" sz="3200" dirty="0" err="1"/>
              <a:t>conflict</a:t>
            </a:r>
            <a:r>
              <a:rPr lang="sv-SE" sz="3200" dirty="0"/>
              <a:t>. </a:t>
            </a:r>
            <a:r>
              <a:rPr lang="sv-SE" sz="3200" dirty="0" err="1"/>
              <a:t>Violence</a:t>
            </a:r>
            <a:r>
              <a:rPr lang="sv-SE" sz="3200" dirty="0"/>
              <a:t> </a:t>
            </a:r>
            <a:r>
              <a:rPr lang="sv-SE" sz="3200" dirty="0" err="1"/>
              <a:t>may</a:t>
            </a:r>
            <a:r>
              <a:rPr lang="sv-SE" sz="3200" dirty="0"/>
              <a:t> be </a:t>
            </a:r>
            <a:r>
              <a:rPr lang="sv-SE" sz="3200" dirty="0" err="1"/>
              <a:t>ragarded</a:t>
            </a:r>
            <a:r>
              <a:rPr lang="sv-SE" sz="3200" dirty="0"/>
              <a:t> as just </a:t>
            </a:r>
            <a:r>
              <a:rPr lang="sv-SE" sz="3200" dirty="0" err="1"/>
              <a:t>physical</a:t>
            </a:r>
            <a:r>
              <a:rPr lang="sv-SE" sz="3200" dirty="0"/>
              <a:t> </a:t>
            </a:r>
            <a:r>
              <a:rPr lang="sv-SE" sz="3200" dirty="0" err="1"/>
              <a:t>violence</a:t>
            </a:r>
            <a:r>
              <a:rPr lang="sv-SE" sz="3200" dirty="0"/>
              <a:t>.</a:t>
            </a:r>
          </a:p>
          <a:p>
            <a:r>
              <a:rPr lang="sv-SE" sz="3200" dirty="0" err="1"/>
              <a:t>Conflict</a:t>
            </a:r>
            <a:r>
              <a:rPr lang="sv-SE" sz="3200" dirty="0"/>
              <a:t> </a:t>
            </a:r>
            <a:r>
              <a:rPr lang="sv-SE" sz="3200" dirty="0" err="1"/>
              <a:t>may</a:t>
            </a:r>
            <a:r>
              <a:rPr lang="sv-SE" sz="3200" dirty="0"/>
              <a:t> be </a:t>
            </a:r>
            <a:r>
              <a:rPr lang="sv-SE" sz="3200" dirty="0" err="1"/>
              <a:t>thought</a:t>
            </a:r>
            <a:r>
              <a:rPr lang="sv-SE" sz="3200" dirty="0"/>
              <a:t> </a:t>
            </a:r>
            <a:r>
              <a:rPr lang="sv-SE" sz="3200" dirty="0" err="1"/>
              <a:t>of</a:t>
            </a:r>
            <a:r>
              <a:rPr lang="sv-SE" sz="3200" dirty="0"/>
              <a:t> as </a:t>
            </a:r>
            <a:r>
              <a:rPr lang="sv-SE" sz="3200" dirty="0" err="1"/>
              <a:t>armed</a:t>
            </a:r>
            <a:r>
              <a:rPr lang="sv-SE" sz="3200" dirty="0"/>
              <a:t> </a:t>
            </a:r>
            <a:r>
              <a:rPr lang="sv-SE" sz="3200" dirty="0" err="1"/>
              <a:t>conflict</a:t>
            </a:r>
            <a:r>
              <a:rPr lang="sv-SE" sz="3200" dirty="0"/>
              <a:t> </a:t>
            </a:r>
            <a:r>
              <a:rPr lang="sv-SE" sz="3200" dirty="0" err="1"/>
              <a:t>only</a:t>
            </a:r>
            <a:r>
              <a:rPr lang="sv-SE" sz="3200" dirty="0"/>
              <a:t>.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94BF7656-2212-5C46-AFCA-3BE5DA9A40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40083"/>
            <a:ext cx="5181600" cy="4036879"/>
          </a:xfrm>
        </p:spPr>
        <p:txBody>
          <a:bodyPr>
            <a:noAutofit/>
          </a:bodyPr>
          <a:lstStyle/>
          <a:p>
            <a:r>
              <a:rPr lang="sv-SE" sz="3200" dirty="0" err="1"/>
              <a:t>Conflicts</a:t>
            </a:r>
            <a:r>
              <a:rPr lang="sv-SE" sz="3200" dirty="0"/>
              <a:t> </a:t>
            </a:r>
            <a:r>
              <a:rPr lang="sv-SE" sz="3200" dirty="0" err="1"/>
              <a:t>are</a:t>
            </a:r>
            <a:r>
              <a:rPr lang="sv-SE" sz="3200" dirty="0"/>
              <a:t> </a:t>
            </a:r>
            <a:r>
              <a:rPr lang="sv-SE" sz="3200" dirty="0" err="1"/>
              <a:t>necessary</a:t>
            </a:r>
            <a:r>
              <a:rPr lang="sv-SE" sz="3200" dirty="0"/>
              <a:t> for </a:t>
            </a:r>
            <a:r>
              <a:rPr lang="sv-SE" sz="3200" dirty="0" err="1"/>
              <a:t>growth</a:t>
            </a:r>
            <a:r>
              <a:rPr lang="sv-SE" sz="3200" dirty="0"/>
              <a:t> and </a:t>
            </a:r>
            <a:r>
              <a:rPr lang="sv-SE" sz="3200" dirty="0" err="1"/>
              <a:t>life</a:t>
            </a:r>
            <a:r>
              <a:rPr lang="sv-SE" sz="3200" dirty="0"/>
              <a:t>.</a:t>
            </a:r>
          </a:p>
          <a:p>
            <a:r>
              <a:rPr lang="sv-SE" sz="3200" dirty="0"/>
              <a:t>A broad definition </a:t>
            </a:r>
            <a:r>
              <a:rPr lang="sv-SE" sz="3200" dirty="0" err="1"/>
              <a:t>leads</a:t>
            </a:r>
            <a:r>
              <a:rPr lang="sv-SE" sz="3200" dirty="0"/>
              <a:t> to </a:t>
            </a:r>
            <a:r>
              <a:rPr lang="sv-SE" sz="3200" dirty="0" err="1"/>
              <a:t>increased</a:t>
            </a:r>
            <a:r>
              <a:rPr lang="sv-SE" sz="3200" dirty="0"/>
              <a:t> </a:t>
            </a:r>
            <a:r>
              <a:rPr lang="sv-SE" sz="3200" dirty="0" err="1"/>
              <a:t>preparedness</a:t>
            </a:r>
            <a:r>
              <a:rPr lang="sv-SE" sz="3200" dirty="0"/>
              <a:t> to </a:t>
            </a:r>
            <a:r>
              <a:rPr lang="sv-SE" sz="3200" dirty="0" err="1"/>
              <a:t>act</a:t>
            </a:r>
            <a:r>
              <a:rPr lang="sv-SE" sz="3200" dirty="0"/>
              <a:t>.</a:t>
            </a:r>
          </a:p>
          <a:p>
            <a:r>
              <a:rPr lang="sv-SE" sz="3200" dirty="0"/>
              <a:t>The handling </a:t>
            </a:r>
            <a:r>
              <a:rPr lang="sv-SE" sz="3200" dirty="0" err="1"/>
              <a:t>of</a:t>
            </a:r>
            <a:r>
              <a:rPr lang="sv-SE" sz="3200" dirty="0"/>
              <a:t> </a:t>
            </a:r>
            <a:r>
              <a:rPr lang="sv-SE" sz="3200" dirty="0" err="1"/>
              <a:t>conflict</a:t>
            </a:r>
            <a:r>
              <a:rPr lang="sv-SE" sz="3200" dirty="0"/>
              <a:t> </a:t>
            </a:r>
            <a:r>
              <a:rPr lang="sv-SE" sz="3200" dirty="0" err="1"/>
              <a:t>determines</a:t>
            </a:r>
            <a:r>
              <a:rPr lang="sv-SE" sz="3200" dirty="0"/>
              <a:t> the </a:t>
            </a:r>
            <a:r>
              <a:rPr lang="sv-SE" sz="3200" dirty="0" err="1"/>
              <a:t>outcome</a:t>
            </a:r>
            <a:r>
              <a:rPr lang="sv-SE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73614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9809FB-C77B-F549-B437-AA6DD9480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8662"/>
          </a:xfrm>
        </p:spPr>
        <p:txBody>
          <a:bodyPr>
            <a:normAutofit/>
          </a:bodyPr>
          <a:lstStyle/>
          <a:p>
            <a:pPr algn="ctr"/>
            <a:r>
              <a:rPr lang="sv-SE" sz="3200" b="1" i="1" dirty="0"/>
              <a:t>    Power paradigm	</a:t>
            </a:r>
            <a:r>
              <a:rPr lang="sv-SE" sz="3200" b="1" dirty="0"/>
              <a:t>		</a:t>
            </a:r>
            <a:r>
              <a:rPr lang="sv-SE" sz="3200" b="1" i="1" dirty="0" err="1"/>
              <a:t>Emerging</a:t>
            </a:r>
            <a:r>
              <a:rPr lang="sv-SE" sz="3200" b="1" i="1" dirty="0"/>
              <a:t> paradigm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877644-BC1A-6F46-8197-75CB13F27F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79417"/>
            <a:ext cx="5181600" cy="4597545"/>
          </a:xfrm>
        </p:spPr>
        <p:txBody>
          <a:bodyPr>
            <a:normAutofit fontScale="92500" lnSpcReduction="10000"/>
          </a:bodyPr>
          <a:lstStyle/>
          <a:p>
            <a:r>
              <a:rPr lang="sv-SE" dirty="0"/>
              <a:t>Nation, regions, institutions, </a:t>
            </a:r>
            <a:r>
              <a:rPr lang="sv-SE" dirty="0" err="1"/>
              <a:t>structures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in focus.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 err="1"/>
              <a:t>Conflicts</a:t>
            </a:r>
            <a:r>
              <a:rPr lang="sv-SE" dirty="0"/>
              <a:t> at </a:t>
            </a:r>
            <a:r>
              <a:rPr lang="sv-SE" dirty="0" err="1"/>
              <a:t>micro</a:t>
            </a:r>
            <a:r>
              <a:rPr lang="sv-SE" dirty="0"/>
              <a:t> and </a:t>
            </a:r>
            <a:r>
              <a:rPr lang="sv-SE" dirty="0" err="1"/>
              <a:t>macro</a:t>
            </a:r>
            <a:r>
              <a:rPr lang="sv-SE" dirty="0"/>
              <a:t>  </a:t>
            </a:r>
            <a:r>
              <a:rPr lang="sv-SE" dirty="0" err="1"/>
              <a:t>levels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essentally</a:t>
            </a:r>
            <a:r>
              <a:rPr lang="sv-SE" dirty="0"/>
              <a:t> </a:t>
            </a:r>
            <a:r>
              <a:rPr lang="sv-SE" dirty="0" err="1"/>
              <a:t>separate</a:t>
            </a:r>
            <a:r>
              <a:rPr lang="sv-SE" dirty="0"/>
              <a:t>.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 err="1"/>
              <a:t>They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handled </a:t>
            </a:r>
            <a:r>
              <a:rPr lang="sv-SE" dirty="0" err="1"/>
              <a:t>differently</a:t>
            </a:r>
            <a:r>
              <a:rPr lang="sv-SE" dirty="0"/>
              <a:t>.</a:t>
            </a:r>
          </a:p>
          <a:p>
            <a:endParaRPr lang="sv-SE" dirty="0"/>
          </a:p>
          <a:p>
            <a:r>
              <a:rPr lang="sv-SE" dirty="0" err="1"/>
              <a:t>Deterrence</a:t>
            </a:r>
            <a:r>
              <a:rPr lang="sv-SE" dirty="0"/>
              <a:t>, </a:t>
            </a:r>
            <a:r>
              <a:rPr lang="sv-SE" dirty="0" err="1"/>
              <a:t>threat</a:t>
            </a:r>
            <a:r>
              <a:rPr lang="sv-SE" dirty="0"/>
              <a:t> and </a:t>
            </a:r>
            <a:r>
              <a:rPr lang="sv-SE" dirty="0" err="1"/>
              <a:t>coercion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used</a:t>
            </a:r>
            <a:r>
              <a:rPr lang="sv-SE" dirty="0"/>
              <a:t> to </a:t>
            </a:r>
            <a:r>
              <a:rPr lang="sv-SE" dirty="0" err="1"/>
              <a:t>reach</a:t>
            </a:r>
            <a:r>
              <a:rPr lang="sv-SE" dirty="0"/>
              <a:t> </a:t>
            </a:r>
            <a:r>
              <a:rPr lang="sv-SE" dirty="0" err="1"/>
              <a:t>goals</a:t>
            </a:r>
            <a:r>
              <a:rPr lang="sv-SE" dirty="0"/>
              <a:t>.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3D4D278-5FC4-5846-A35E-4BF388689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79417"/>
            <a:ext cx="5181600" cy="4597546"/>
          </a:xfrm>
        </p:spPr>
        <p:txBody>
          <a:bodyPr>
            <a:normAutofit fontScale="92500" lnSpcReduction="10000"/>
          </a:bodyPr>
          <a:lstStyle/>
          <a:p>
            <a:r>
              <a:rPr lang="sv-SE" dirty="0"/>
              <a:t>The </a:t>
            </a:r>
            <a:r>
              <a:rPr lang="sv-SE" dirty="0" err="1"/>
              <a:t>individual</a:t>
            </a:r>
            <a:r>
              <a:rPr lang="sv-SE" dirty="0"/>
              <a:t> and  </a:t>
            </a:r>
            <a:r>
              <a:rPr lang="sv-SE" dirty="0" err="1"/>
              <a:t>identity</a:t>
            </a:r>
            <a:r>
              <a:rPr lang="sv-SE" dirty="0"/>
              <a:t> </a:t>
            </a:r>
            <a:r>
              <a:rPr lang="sv-SE" dirty="0" err="1"/>
              <a:t>group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the </a:t>
            </a:r>
            <a:r>
              <a:rPr lang="sv-SE" dirty="0" err="1"/>
              <a:t>units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analysis</a:t>
            </a:r>
            <a:r>
              <a:rPr lang="sv-SE" dirty="0"/>
              <a:t>. Basic </a:t>
            </a:r>
            <a:r>
              <a:rPr lang="sv-SE" dirty="0" err="1"/>
              <a:t>needs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individuals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in focus. </a:t>
            </a:r>
            <a:r>
              <a:rPr lang="sv-SE" dirty="0" err="1"/>
              <a:t>This</a:t>
            </a:r>
            <a:r>
              <a:rPr lang="sv-SE" dirty="0"/>
              <a:t> </a:t>
            </a:r>
            <a:r>
              <a:rPr lang="sv-SE" dirty="0" err="1"/>
              <a:t>applies</a:t>
            </a:r>
            <a:r>
              <a:rPr lang="sv-SE" dirty="0"/>
              <a:t> </a:t>
            </a:r>
            <a:r>
              <a:rPr lang="sv-SE" dirty="0" err="1"/>
              <a:t>also</a:t>
            </a:r>
            <a:r>
              <a:rPr lang="sv-SE" dirty="0"/>
              <a:t> to </a:t>
            </a:r>
            <a:r>
              <a:rPr lang="sv-SE" dirty="0" err="1"/>
              <a:t>groups</a:t>
            </a:r>
            <a:r>
              <a:rPr lang="sv-SE" dirty="0"/>
              <a:t>.</a:t>
            </a:r>
          </a:p>
          <a:p>
            <a:r>
              <a:rPr lang="sv-SE" dirty="0" err="1"/>
              <a:t>Conflicts</a:t>
            </a:r>
            <a:r>
              <a:rPr lang="sv-SE" dirty="0"/>
              <a:t> at the </a:t>
            </a:r>
            <a:r>
              <a:rPr lang="sv-SE" dirty="0" err="1"/>
              <a:t>micro</a:t>
            </a:r>
            <a:r>
              <a:rPr lang="sv-SE" dirty="0"/>
              <a:t> and </a:t>
            </a:r>
            <a:r>
              <a:rPr lang="sv-SE" dirty="0" err="1"/>
              <a:t>macro</a:t>
            </a:r>
            <a:r>
              <a:rPr lang="sv-SE" dirty="0"/>
              <a:t> </a:t>
            </a:r>
            <a:r>
              <a:rPr lang="sv-SE" dirty="0" err="1"/>
              <a:t>levels</a:t>
            </a:r>
            <a:r>
              <a:rPr lang="sv-SE" dirty="0"/>
              <a:t> </a:t>
            </a:r>
            <a:r>
              <a:rPr lang="sv-SE" dirty="0" err="1"/>
              <a:t>have</a:t>
            </a:r>
            <a:r>
              <a:rPr lang="sv-SE" dirty="0"/>
              <a:t> </a:t>
            </a:r>
            <a:r>
              <a:rPr lang="sv-SE" dirty="0" err="1"/>
              <a:t>many</a:t>
            </a:r>
            <a:r>
              <a:rPr lang="sv-SE" dirty="0"/>
              <a:t> </a:t>
            </a:r>
            <a:r>
              <a:rPr lang="sv-SE" dirty="0" err="1"/>
              <a:t>things</a:t>
            </a:r>
            <a:r>
              <a:rPr lang="sv-SE" dirty="0"/>
              <a:t> in common. </a:t>
            </a:r>
            <a:r>
              <a:rPr lang="sv-SE" dirty="0" err="1"/>
              <a:t>They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handled in </a:t>
            </a:r>
            <a:r>
              <a:rPr lang="sv-SE" dirty="0" err="1"/>
              <a:t>accordance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the same </a:t>
            </a:r>
            <a:r>
              <a:rPr lang="sv-SE" dirty="0" err="1"/>
              <a:t>principles</a:t>
            </a:r>
            <a:r>
              <a:rPr lang="sv-SE" dirty="0"/>
              <a:t>.</a:t>
            </a:r>
          </a:p>
          <a:p>
            <a:r>
              <a:rPr lang="sv-SE" dirty="0" err="1"/>
              <a:t>Deterrence</a:t>
            </a:r>
            <a:r>
              <a:rPr lang="sv-SE" dirty="0"/>
              <a:t>, </a:t>
            </a:r>
            <a:r>
              <a:rPr lang="sv-SE" dirty="0" err="1"/>
              <a:t>threat</a:t>
            </a:r>
            <a:r>
              <a:rPr lang="sv-SE" dirty="0"/>
              <a:t> and </a:t>
            </a:r>
            <a:r>
              <a:rPr lang="sv-SE" dirty="0" err="1"/>
              <a:t>coercion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not </a:t>
            </a:r>
            <a:r>
              <a:rPr lang="sv-SE" dirty="0" err="1"/>
              <a:t>effective</a:t>
            </a:r>
            <a:r>
              <a:rPr lang="sv-SE" dirty="0"/>
              <a:t> </a:t>
            </a:r>
            <a:r>
              <a:rPr lang="sv-SE" dirty="0" err="1"/>
              <a:t>since</a:t>
            </a:r>
            <a:r>
              <a:rPr lang="sv-SE" dirty="0"/>
              <a:t> </a:t>
            </a:r>
            <a:r>
              <a:rPr lang="sv-SE" dirty="0" err="1"/>
              <a:t>they</a:t>
            </a:r>
            <a:r>
              <a:rPr lang="sv-SE" dirty="0"/>
              <a:t> </a:t>
            </a:r>
            <a:r>
              <a:rPr lang="sv-SE" dirty="0" err="1"/>
              <a:t>give</a:t>
            </a:r>
            <a:r>
              <a:rPr lang="sv-SE" dirty="0"/>
              <a:t> </a:t>
            </a:r>
            <a:r>
              <a:rPr lang="sv-SE" dirty="0" err="1"/>
              <a:t>rise</a:t>
            </a:r>
            <a:r>
              <a:rPr lang="sv-SE" dirty="0"/>
              <a:t> to </a:t>
            </a:r>
            <a:r>
              <a:rPr lang="sv-SE" dirty="0" err="1"/>
              <a:t>resistance</a:t>
            </a:r>
            <a:r>
              <a:rPr lang="sv-SE" dirty="0"/>
              <a:t> and </a:t>
            </a:r>
            <a:r>
              <a:rPr lang="sv-SE" dirty="0" err="1"/>
              <a:t>reduce</a:t>
            </a:r>
            <a:r>
              <a:rPr lang="sv-SE" dirty="0"/>
              <a:t> trust.</a:t>
            </a:r>
          </a:p>
        </p:txBody>
      </p:sp>
    </p:spTree>
    <p:extLst>
      <p:ext uri="{BB962C8B-B14F-4D97-AF65-F5344CB8AC3E}">
        <p14:creationId xmlns:p14="http://schemas.microsoft.com/office/powerpoint/2010/main" val="431960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F85B9A-1C94-8249-BB91-6FC184505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25976" cy="1363314"/>
          </a:xfrm>
        </p:spPr>
        <p:txBody>
          <a:bodyPr>
            <a:normAutofit/>
          </a:bodyPr>
          <a:lstStyle/>
          <a:p>
            <a:pPr algn="ctr"/>
            <a:r>
              <a:rPr lang="sv-SE" sz="3200" b="1" i="1" dirty="0"/>
              <a:t>Power paradigm</a:t>
            </a:r>
            <a:r>
              <a:rPr lang="sv-SE" sz="3200" b="1" dirty="0"/>
              <a:t>		                    </a:t>
            </a:r>
            <a:r>
              <a:rPr lang="sv-SE" sz="3200" b="1" i="1" dirty="0" err="1"/>
              <a:t>Emerging</a:t>
            </a:r>
            <a:r>
              <a:rPr lang="sv-SE" sz="3200" b="1" i="1" dirty="0"/>
              <a:t> paradigm</a:t>
            </a:r>
            <a:endParaRPr lang="sv-SE" sz="32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6867ED8-BCF5-0446-A96C-4E9B6B1EDF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728439"/>
            <a:ext cx="5181600" cy="4448524"/>
          </a:xfrm>
        </p:spPr>
        <p:txBody>
          <a:bodyPr>
            <a:normAutofit/>
          </a:bodyPr>
          <a:lstStyle/>
          <a:p>
            <a:r>
              <a:rPr lang="sv-SE" sz="3200" dirty="0" err="1"/>
              <a:t>Reasons</a:t>
            </a:r>
            <a:r>
              <a:rPr lang="sv-SE" sz="3200" dirty="0"/>
              <a:t> </a:t>
            </a:r>
            <a:r>
              <a:rPr lang="sv-SE" sz="3200" dirty="0" err="1"/>
              <a:t>of</a:t>
            </a:r>
            <a:r>
              <a:rPr lang="sv-SE" sz="3200" dirty="0"/>
              <a:t> </a:t>
            </a:r>
            <a:r>
              <a:rPr lang="sv-SE" sz="3200" dirty="0" err="1"/>
              <a:t>conflict</a:t>
            </a:r>
            <a:r>
              <a:rPr lang="sv-SE" sz="3200" dirty="0"/>
              <a:t> </a:t>
            </a:r>
            <a:r>
              <a:rPr lang="sv-SE" sz="3200" dirty="0" err="1"/>
              <a:t>are</a:t>
            </a:r>
            <a:r>
              <a:rPr lang="sv-SE" sz="3200" dirty="0"/>
              <a:t> </a:t>
            </a:r>
            <a:r>
              <a:rPr lang="sv-SE" sz="3200" dirty="0" err="1"/>
              <a:t>scarcity</a:t>
            </a:r>
            <a:r>
              <a:rPr lang="sv-SE" sz="3200" dirty="0"/>
              <a:t> </a:t>
            </a:r>
            <a:r>
              <a:rPr lang="sv-SE" sz="3200" dirty="0" err="1"/>
              <a:t>of</a:t>
            </a:r>
            <a:r>
              <a:rPr lang="sv-SE" sz="3200" dirty="0"/>
              <a:t> </a:t>
            </a:r>
            <a:r>
              <a:rPr lang="sv-SE" sz="3200" dirty="0" err="1"/>
              <a:t>resources</a:t>
            </a:r>
            <a:r>
              <a:rPr lang="sv-SE" sz="3200" dirty="0"/>
              <a:t> and the </a:t>
            </a:r>
            <a:r>
              <a:rPr lang="sv-SE" sz="3200" dirty="0" err="1"/>
              <a:t>aggressiveness</a:t>
            </a:r>
            <a:r>
              <a:rPr lang="sv-SE" sz="3200" dirty="0"/>
              <a:t> </a:t>
            </a:r>
            <a:r>
              <a:rPr lang="sv-SE" sz="3200" dirty="0" err="1"/>
              <a:t>of</a:t>
            </a:r>
            <a:r>
              <a:rPr lang="sv-SE" sz="3200" dirty="0"/>
              <a:t> nations, </a:t>
            </a:r>
            <a:r>
              <a:rPr lang="sv-SE" sz="3200" dirty="0" err="1"/>
              <a:t>groups</a:t>
            </a:r>
            <a:r>
              <a:rPr lang="sv-SE" sz="3200" dirty="0"/>
              <a:t>, and humans.</a:t>
            </a:r>
          </a:p>
          <a:p>
            <a:pPr marL="0" indent="0">
              <a:buNone/>
            </a:pPr>
            <a:endParaRPr lang="sv-SE" sz="3200" dirty="0"/>
          </a:p>
          <a:p>
            <a:pPr marL="0" indent="0">
              <a:buNone/>
            </a:pPr>
            <a:endParaRPr lang="sv-SE" sz="3200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00030FD-88D8-134F-B6FA-43F18E5556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82576" y="1728439"/>
            <a:ext cx="5328424" cy="4764436"/>
          </a:xfrm>
        </p:spPr>
        <p:txBody>
          <a:bodyPr>
            <a:noAutofit/>
          </a:bodyPr>
          <a:lstStyle/>
          <a:p>
            <a:r>
              <a:rPr lang="sv-SE" sz="3200" dirty="0"/>
              <a:t>The </a:t>
            </a:r>
            <a:r>
              <a:rPr lang="sv-SE" sz="3200" dirty="0" err="1"/>
              <a:t>core</a:t>
            </a:r>
            <a:r>
              <a:rPr lang="sv-SE" sz="3200" dirty="0"/>
              <a:t> </a:t>
            </a:r>
            <a:r>
              <a:rPr lang="sv-SE" sz="3200" dirty="0" err="1"/>
              <a:t>of</a:t>
            </a:r>
            <a:r>
              <a:rPr lang="sv-SE" sz="3200" dirty="0"/>
              <a:t> the problem is </a:t>
            </a:r>
            <a:r>
              <a:rPr lang="sv-SE" sz="3200" dirty="0" err="1"/>
              <a:t>that</a:t>
            </a:r>
            <a:r>
              <a:rPr lang="sv-SE" sz="3200" dirty="0"/>
              <a:t> humans </a:t>
            </a:r>
            <a:r>
              <a:rPr lang="sv-SE" sz="3200" dirty="0" err="1"/>
              <a:t>feel</a:t>
            </a:r>
            <a:r>
              <a:rPr lang="sv-SE" sz="3200" dirty="0"/>
              <a:t> </a:t>
            </a:r>
            <a:r>
              <a:rPr lang="sv-SE" sz="3200" dirty="0" err="1"/>
              <a:t>their</a:t>
            </a:r>
            <a:r>
              <a:rPr lang="sv-SE" sz="3200" dirty="0"/>
              <a:t> </a:t>
            </a:r>
            <a:r>
              <a:rPr lang="sv-SE" sz="3200" dirty="0" err="1"/>
              <a:t>basic</a:t>
            </a:r>
            <a:r>
              <a:rPr lang="sv-SE" sz="3200" dirty="0"/>
              <a:t> </a:t>
            </a:r>
            <a:r>
              <a:rPr lang="sv-SE" sz="3200" dirty="0" err="1"/>
              <a:t>needs</a:t>
            </a:r>
            <a:r>
              <a:rPr lang="sv-SE" sz="3200" dirty="0"/>
              <a:t> </a:t>
            </a:r>
            <a:r>
              <a:rPr lang="sv-SE" sz="3200" dirty="0" err="1"/>
              <a:t>are</a:t>
            </a:r>
            <a:r>
              <a:rPr lang="sv-SE" sz="3200" dirty="0"/>
              <a:t> </a:t>
            </a:r>
            <a:r>
              <a:rPr lang="sv-SE" sz="3200" dirty="0" err="1"/>
              <a:t>threatened</a:t>
            </a:r>
            <a:r>
              <a:rPr lang="sv-SE" sz="3200" dirty="0"/>
              <a:t>. </a:t>
            </a:r>
            <a:r>
              <a:rPr lang="sv-SE" sz="3200" dirty="0" err="1"/>
              <a:t>This</a:t>
            </a:r>
            <a:r>
              <a:rPr lang="sv-SE" sz="3200" dirty="0"/>
              <a:t> </a:t>
            </a:r>
            <a:r>
              <a:rPr lang="sv-SE" sz="3200" dirty="0" err="1"/>
              <a:t>determines</a:t>
            </a:r>
            <a:r>
              <a:rPr lang="sv-SE" sz="3200" dirty="0"/>
              <a:t> </a:t>
            </a:r>
            <a:r>
              <a:rPr lang="sv-SE" sz="3200" dirty="0" err="1"/>
              <a:t>how</a:t>
            </a:r>
            <a:r>
              <a:rPr lang="sv-SE" sz="3200" dirty="0"/>
              <a:t> </a:t>
            </a:r>
            <a:r>
              <a:rPr lang="sv-SE" sz="3200" dirty="0" err="1"/>
              <a:t>conflicts</a:t>
            </a:r>
            <a:r>
              <a:rPr lang="sv-SE" sz="3200" dirty="0"/>
              <a:t> </a:t>
            </a:r>
            <a:r>
              <a:rPr lang="sv-SE" sz="3200" dirty="0" err="1"/>
              <a:t>are</a:t>
            </a:r>
            <a:r>
              <a:rPr lang="sv-SE" sz="3200" dirty="0"/>
              <a:t> handled and </a:t>
            </a:r>
            <a:r>
              <a:rPr lang="sv-SE" sz="3200" dirty="0" err="1"/>
              <a:t>escalation</a:t>
            </a:r>
            <a:r>
              <a:rPr lang="sv-SE" sz="3200" dirty="0"/>
              <a:t> is </a:t>
            </a:r>
            <a:r>
              <a:rPr lang="sv-SE" sz="3200" dirty="0" err="1"/>
              <a:t>avoided</a:t>
            </a:r>
            <a:r>
              <a:rPr lang="sv-SE" sz="3200" dirty="0"/>
              <a:t>. Basic </a:t>
            </a:r>
            <a:r>
              <a:rPr lang="sv-SE" sz="3200" dirty="0" err="1"/>
              <a:t>needs</a:t>
            </a:r>
            <a:r>
              <a:rPr lang="sv-SE" sz="3200" dirty="0"/>
              <a:t> </a:t>
            </a:r>
            <a:r>
              <a:rPr lang="sv-SE" sz="3200" dirty="0" err="1"/>
              <a:t>such</a:t>
            </a:r>
            <a:r>
              <a:rPr lang="sv-SE" sz="3200" dirty="0"/>
              <a:t> as </a:t>
            </a:r>
            <a:r>
              <a:rPr lang="sv-SE" sz="3200" dirty="0" err="1"/>
              <a:t>security</a:t>
            </a:r>
            <a:r>
              <a:rPr lang="sv-SE" sz="3200" dirty="0"/>
              <a:t>, </a:t>
            </a:r>
            <a:r>
              <a:rPr lang="sv-SE" sz="3200" dirty="0" err="1"/>
              <a:t>recognition</a:t>
            </a:r>
            <a:r>
              <a:rPr lang="sv-SE" sz="3200" dirty="0"/>
              <a:t>, </a:t>
            </a:r>
            <a:r>
              <a:rPr lang="sv-SE" sz="3200" dirty="0" err="1"/>
              <a:t>belong-ing</a:t>
            </a:r>
            <a:r>
              <a:rPr lang="sv-SE" sz="3200" dirty="0"/>
              <a:t>, and </a:t>
            </a:r>
            <a:r>
              <a:rPr lang="sv-SE" sz="3200" dirty="0" err="1"/>
              <a:t>meaning</a:t>
            </a:r>
            <a:r>
              <a:rPr lang="sv-SE" sz="3200" dirty="0"/>
              <a:t>. </a:t>
            </a:r>
            <a:r>
              <a:rPr lang="sv-SE" sz="3200" dirty="0" err="1"/>
              <a:t>Herein</a:t>
            </a:r>
            <a:r>
              <a:rPr lang="sv-SE" sz="3200" dirty="0"/>
              <a:t> lies the </a:t>
            </a:r>
            <a:r>
              <a:rPr lang="sv-SE" sz="3200" dirty="0" err="1"/>
              <a:t>opportunity</a:t>
            </a:r>
            <a:r>
              <a:rPr lang="sv-SE" sz="3200" dirty="0"/>
              <a:t> for </a:t>
            </a:r>
            <a:r>
              <a:rPr lang="sv-SE" sz="3200" dirty="0" err="1"/>
              <a:t>win-win</a:t>
            </a:r>
            <a:r>
              <a:rPr lang="sv-SE" sz="3200" dirty="0"/>
              <a:t> solutions.</a:t>
            </a:r>
          </a:p>
        </p:txBody>
      </p:sp>
    </p:spTree>
    <p:extLst>
      <p:ext uri="{BB962C8B-B14F-4D97-AF65-F5344CB8AC3E}">
        <p14:creationId xmlns:p14="http://schemas.microsoft.com/office/powerpoint/2010/main" val="3453905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0C73EA7F-5052-6462-2C4B-BCF781CF4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3200" b="1" i="1" dirty="0"/>
              <a:t>Power paradigm</a:t>
            </a:r>
            <a:r>
              <a:rPr lang="sv-SE" sz="3200" b="1" dirty="0"/>
              <a:t>		                    </a:t>
            </a:r>
            <a:r>
              <a:rPr lang="sv-SE" sz="3200" b="1" i="1" dirty="0" err="1"/>
              <a:t>Emerging</a:t>
            </a:r>
            <a:r>
              <a:rPr lang="sv-SE" sz="3200" b="1" i="1" dirty="0"/>
              <a:t> paradigm</a:t>
            </a:r>
            <a:endParaRPr lang="sv-SE" sz="3200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F15FB26-A1C7-281D-D296-0D0706D19D1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/>
              <a:t>Positions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stated</a:t>
            </a:r>
            <a:r>
              <a:rPr lang="sv-SE" dirty="0"/>
              <a:t>. </a:t>
            </a:r>
            <a:r>
              <a:rPr lang="sv-SE" dirty="0" err="1"/>
              <a:t>Declared</a:t>
            </a:r>
            <a:r>
              <a:rPr lang="sv-SE" dirty="0"/>
              <a:t> </a:t>
            </a:r>
            <a:r>
              <a:rPr lang="sv-SE" dirty="0" err="1"/>
              <a:t>issues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those</a:t>
            </a:r>
            <a:r>
              <a:rPr lang="sv-SE" dirty="0"/>
              <a:t> on </a:t>
            </a:r>
            <a:r>
              <a:rPr lang="sv-SE" dirty="0" err="1"/>
              <a:t>which</a:t>
            </a:r>
            <a:r>
              <a:rPr lang="sv-SE" dirty="0"/>
              <a:t> settlement is </a:t>
            </a:r>
            <a:r>
              <a:rPr lang="sv-SE" dirty="0" err="1"/>
              <a:t>sought</a:t>
            </a:r>
            <a:r>
              <a:rPr lang="sv-SE" dirty="0"/>
              <a:t>, </a:t>
            </a:r>
            <a:r>
              <a:rPr lang="sv-SE" dirty="0" err="1"/>
              <a:t>sometimes</a:t>
            </a:r>
            <a:r>
              <a:rPr lang="sv-SE" dirty="0"/>
              <a:t> as a </a:t>
            </a:r>
            <a:r>
              <a:rPr lang="sv-SE" dirty="0" err="1"/>
              <a:t>compromise</a:t>
            </a:r>
            <a:r>
              <a:rPr lang="sv-SE" dirty="0"/>
              <a:t>.</a:t>
            </a:r>
          </a:p>
          <a:p>
            <a:r>
              <a:rPr lang="sv-SE" dirty="0" err="1"/>
              <a:t>This</a:t>
            </a:r>
            <a:r>
              <a:rPr lang="sv-SE" dirty="0"/>
              <a:t> </a:t>
            </a:r>
            <a:r>
              <a:rPr lang="sv-SE" dirty="0" err="1"/>
              <a:t>without</a:t>
            </a:r>
            <a:r>
              <a:rPr lang="sv-SE" dirty="0"/>
              <a:t> </a:t>
            </a:r>
            <a:r>
              <a:rPr lang="sv-SE" dirty="0" err="1"/>
              <a:t>taking</a:t>
            </a:r>
            <a:r>
              <a:rPr lang="sv-SE" dirty="0"/>
              <a:t> </a:t>
            </a:r>
            <a:r>
              <a:rPr lang="sv-SE" dirty="0" err="1"/>
              <a:t>into</a:t>
            </a:r>
            <a:r>
              <a:rPr lang="sv-SE" dirty="0"/>
              <a:t> </a:t>
            </a:r>
            <a:r>
              <a:rPr lang="sv-SE" dirty="0" err="1"/>
              <a:t>account</a:t>
            </a:r>
            <a:r>
              <a:rPr lang="sv-SE" dirty="0"/>
              <a:t> </a:t>
            </a:r>
            <a:r>
              <a:rPr lang="sv-SE" dirty="0" err="1"/>
              <a:t>needs</a:t>
            </a:r>
            <a:r>
              <a:rPr lang="sv-SE" dirty="0"/>
              <a:t>, </a:t>
            </a:r>
            <a:r>
              <a:rPr lang="sv-SE" dirty="0" err="1"/>
              <a:t>values</a:t>
            </a:r>
            <a:r>
              <a:rPr lang="sv-SE" dirty="0"/>
              <a:t>, and </a:t>
            </a:r>
            <a:r>
              <a:rPr lang="sv-SE" dirty="0" err="1"/>
              <a:t>concerns</a:t>
            </a:r>
            <a:r>
              <a:rPr lang="sv-SE" dirty="0"/>
              <a:t>.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2ADBC591-41A2-FA89-9CE3-81B37C223A8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i="1" dirty="0" err="1"/>
              <a:t>Underlying</a:t>
            </a:r>
            <a:r>
              <a:rPr lang="sv-SE" i="1" dirty="0"/>
              <a:t> </a:t>
            </a:r>
            <a:r>
              <a:rPr lang="sv-SE" dirty="0" err="1"/>
              <a:t>needs</a:t>
            </a:r>
            <a:r>
              <a:rPr lang="sv-SE" dirty="0"/>
              <a:t>, </a:t>
            </a:r>
            <a:r>
              <a:rPr lang="sv-SE" dirty="0" err="1"/>
              <a:t>values</a:t>
            </a:r>
            <a:r>
              <a:rPr lang="sv-SE" dirty="0"/>
              <a:t>, and </a:t>
            </a:r>
            <a:r>
              <a:rPr lang="sv-SE" dirty="0" err="1"/>
              <a:t>concerns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sought</a:t>
            </a:r>
            <a:r>
              <a:rPr lang="sv-SE" dirty="0"/>
              <a:t> </a:t>
            </a:r>
            <a:r>
              <a:rPr lang="sv-SE" dirty="0" err="1"/>
              <a:t>through</a:t>
            </a:r>
            <a:r>
              <a:rPr lang="sv-SE" dirty="0"/>
              <a:t> </a:t>
            </a:r>
            <a:r>
              <a:rPr lang="sv-SE" dirty="0" err="1"/>
              <a:t>analysis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situation. The </a:t>
            </a:r>
            <a:r>
              <a:rPr lang="sv-SE" dirty="0" err="1"/>
              <a:t>particular</a:t>
            </a:r>
            <a:r>
              <a:rPr lang="sv-SE" dirty="0"/>
              <a:t> </a:t>
            </a:r>
            <a:r>
              <a:rPr lang="sv-SE" dirty="0" err="1"/>
              <a:t>fear</a:t>
            </a:r>
            <a:r>
              <a:rPr lang="sv-SE" dirty="0"/>
              <a:t> and </a:t>
            </a:r>
            <a:r>
              <a:rPr lang="sv-SE" dirty="0" err="1"/>
              <a:t>esteem</a:t>
            </a:r>
            <a:r>
              <a:rPr lang="sv-SE" dirty="0"/>
              <a:t> </a:t>
            </a:r>
            <a:r>
              <a:rPr lang="sv-SE" dirty="0" err="1"/>
              <a:t>needs</a:t>
            </a:r>
            <a:r>
              <a:rPr lang="sv-SE" dirty="0"/>
              <a:t>/</a:t>
            </a:r>
            <a:r>
              <a:rPr lang="sv-SE" dirty="0" err="1"/>
              <a:t>identity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taken </a:t>
            </a:r>
            <a:r>
              <a:rPr lang="sv-SE" dirty="0" err="1"/>
              <a:t>into</a:t>
            </a:r>
            <a:r>
              <a:rPr lang="sv-SE" dirty="0"/>
              <a:t> </a:t>
            </a:r>
            <a:r>
              <a:rPr lang="sv-SE" dirty="0" err="1"/>
              <a:t>account</a:t>
            </a:r>
            <a:r>
              <a:rPr lang="sv-SE"/>
              <a:t>.</a:t>
            </a:r>
            <a:endParaRPr lang="sv-SE" i="1" dirty="0"/>
          </a:p>
        </p:txBody>
      </p:sp>
    </p:spTree>
    <p:extLst>
      <p:ext uri="{BB962C8B-B14F-4D97-AF65-F5344CB8AC3E}">
        <p14:creationId xmlns:p14="http://schemas.microsoft.com/office/powerpoint/2010/main" val="3827425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283C5A-DF28-D24E-9920-6BFF3EE95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3200" b="1" i="1" dirty="0"/>
              <a:t>Power paradigm</a:t>
            </a:r>
            <a:r>
              <a:rPr lang="sv-SE" sz="3200" b="1" dirty="0"/>
              <a:t>		                    </a:t>
            </a:r>
            <a:r>
              <a:rPr lang="sv-SE" sz="3200" b="1" i="1" dirty="0" err="1"/>
              <a:t>Emerging</a:t>
            </a:r>
            <a:r>
              <a:rPr lang="sv-SE" sz="3200" b="1" i="1" dirty="0"/>
              <a:t> paradigm</a:t>
            </a:r>
            <a:endParaRPr lang="sv-SE" sz="32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FA9990-F3BB-F646-A138-38D0E359AA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sz="3200" dirty="0"/>
              <a:t>The </a:t>
            </a:r>
            <a:r>
              <a:rPr lang="sv-SE" sz="3200" dirty="0" err="1"/>
              <a:t>other</a:t>
            </a:r>
            <a:r>
              <a:rPr lang="sv-SE" sz="3200" dirty="0"/>
              <a:t> party is </a:t>
            </a:r>
            <a:r>
              <a:rPr lang="sv-SE" sz="3200" dirty="0" err="1"/>
              <a:t>looked</a:t>
            </a:r>
            <a:r>
              <a:rPr lang="sv-SE" sz="3200" dirty="0"/>
              <a:t> </a:t>
            </a:r>
            <a:r>
              <a:rPr lang="sv-SE" sz="3200" dirty="0" err="1"/>
              <a:t>upon</a:t>
            </a:r>
            <a:r>
              <a:rPr lang="sv-SE" sz="3200" dirty="0"/>
              <a:t> as </a:t>
            </a:r>
            <a:r>
              <a:rPr lang="sv-SE" sz="3200" i="1" dirty="0" err="1"/>
              <a:t>adversary</a:t>
            </a:r>
            <a:r>
              <a:rPr lang="sv-SE" sz="3200" i="1" dirty="0"/>
              <a:t> </a:t>
            </a:r>
            <a:r>
              <a:rPr lang="sv-SE" sz="3200" dirty="0"/>
              <a:t>or </a:t>
            </a:r>
            <a:r>
              <a:rPr lang="sv-SE" sz="3200" dirty="0" err="1"/>
              <a:t>enemy</a:t>
            </a:r>
            <a:r>
              <a:rPr lang="sv-SE" sz="3200" dirty="0"/>
              <a:t>. </a:t>
            </a:r>
          </a:p>
          <a:p>
            <a:pPr marL="0" indent="0">
              <a:buNone/>
            </a:pPr>
            <a:endParaRPr lang="sv-SE" sz="3200" i="1" dirty="0"/>
          </a:p>
          <a:p>
            <a:r>
              <a:rPr lang="sv-SE" sz="3200" dirty="0"/>
              <a:t>The </a:t>
            </a:r>
            <a:r>
              <a:rPr lang="sv-SE" sz="3200" i="1" dirty="0" err="1"/>
              <a:t>responsibility</a:t>
            </a:r>
            <a:r>
              <a:rPr lang="sv-SE" sz="3200" i="1" dirty="0"/>
              <a:t> </a:t>
            </a:r>
            <a:r>
              <a:rPr lang="sv-SE" sz="3200" dirty="0"/>
              <a:t>lies </a:t>
            </a:r>
            <a:r>
              <a:rPr lang="sv-SE" sz="3200" dirty="0" err="1"/>
              <a:t>with</a:t>
            </a:r>
            <a:r>
              <a:rPr lang="sv-SE" sz="3200" dirty="0"/>
              <a:t> the </a:t>
            </a:r>
            <a:r>
              <a:rPr lang="sv-SE" sz="3200" dirty="0" err="1"/>
              <a:t>other</a:t>
            </a:r>
            <a:r>
              <a:rPr lang="sv-SE" sz="3200" dirty="0"/>
              <a:t> party. </a:t>
            </a:r>
          </a:p>
          <a:p>
            <a:endParaRPr lang="sv-SE" sz="3200" dirty="0"/>
          </a:p>
          <a:p>
            <a:r>
              <a:rPr lang="sv-SE" sz="3200" dirty="0"/>
              <a:t>The</a:t>
            </a:r>
            <a:r>
              <a:rPr lang="sv-SE" sz="3200" i="1" dirty="0"/>
              <a:t> </a:t>
            </a:r>
            <a:r>
              <a:rPr lang="sv-SE" sz="3200" i="1" dirty="0" err="1"/>
              <a:t>contact</a:t>
            </a:r>
            <a:r>
              <a:rPr lang="sv-SE" sz="3200" i="1" dirty="0"/>
              <a:t> </a:t>
            </a:r>
            <a:r>
              <a:rPr lang="sv-SE" sz="3200" dirty="0" err="1"/>
              <a:t>may</a:t>
            </a:r>
            <a:r>
              <a:rPr lang="sv-SE" sz="3200" dirty="0"/>
              <a:t> be broken. </a:t>
            </a:r>
            <a:r>
              <a:rPr lang="sv-SE" sz="3200" dirty="0" err="1"/>
              <a:t>Breaking</a:t>
            </a:r>
            <a:r>
              <a:rPr lang="sv-SE" sz="3200" dirty="0"/>
              <a:t> the </a:t>
            </a:r>
            <a:r>
              <a:rPr lang="sv-SE" sz="3200" dirty="0" err="1"/>
              <a:t>contact</a:t>
            </a:r>
            <a:r>
              <a:rPr lang="sv-SE" sz="3200" dirty="0"/>
              <a:t> is </a:t>
            </a:r>
            <a:r>
              <a:rPr lang="sv-SE" sz="3200" dirty="0" err="1"/>
              <a:t>often</a:t>
            </a:r>
            <a:r>
              <a:rPr lang="sv-SE" sz="3200" dirty="0"/>
              <a:t> </a:t>
            </a:r>
            <a:r>
              <a:rPr lang="sv-SE" sz="3200" dirty="0" err="1"/>
              <a:t>used</a:t>
            </a:r>
            <a:r>
              <a:rPr lang="sv-SE" sz="3200" dirty="0"/>
              <a:t> for </a:t>
            </a:r>
            <a:r>
              <a:rPr lang="sv-SE" sz="3200" dirty="0" err="1"/>
              <a:t>pressure</a:t>
            </a:r>
            <a:r>
              <a:rPr lang="sv-SE" sz="3200" dirty="0"/>
              <a:t>, for </a:t>
            </a:r>
            <a:r>
              <a:rPr lang="sv-SE" sz="3200" dirty="0" err="1"/>
              <a:t>instance</a:t>
            </a:r>
            <a:r>
              <a:rPr lang="sv-SE" sz="3200" dirty="0"/>
              <a:t> </a:t>
            </a:r>
            <a:r>
              <a:rPr lang="sv-SE" sz="3200" dirty="0" err="1"/>
              <a:t>sanctions</a:t>
            </a:r>
            <a:r>
              <a:rPr lang="sv-SE" sz="3200" dirty="0"/>
              <a:t> or blockades.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F4CABCB-7ED8-6245-A920-962930F3029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sz="3200" dirty="0"/>
              <a:t>The </a:t>
            </a:r>
            <a:r>
              <a:rPr lang="sv-SE" sz="3200" dirty="0" err="1"/>
              <a:t>other</a:t>
            </a:r>
            <a:r>
              <a:rPr lang="sv-SE" sz="3200" dirty="0"/>
              <a:t> party is </a:t>
            </a:r>
            <a:r>
              <a:rPr lang="sv-SE" sz="3200" dirty="0" err="1"/>
              <a:t>looked</a:t>
            </a:r>
            <a:r>
              <a:rPr lang="sv-SE" sz="3200" dirty="0"/>
              <a:t> </a:t>
            </a:r>
            <a:r>
              <a:rPr lang="sv-SE" sz="3200" dirty="0" err="1"/>
              <a:t>upon</a:t>
            </a:r>
            <a:r>
              <a:rPr lang="sv-SE" sz="3200" dirty="0"/>
              <a:t> as partner in </a:t>
            </a:r>
            <a:r>
              <a:rPr lang="sv-SE" sz="3200" dirty="0" err="1"/>
              <a:t>solving</a:t>
            </a:r>
            <a:r>
              <a:rPr lang="sv-SE" sz="3200" dirty="0"/>
              <a:t> the </a:t>
            </a:r>
            <a:r>
              <a:rPr lang="sv-SE" sz="3200" dirty="0" err="1"/>
              <a:t>conflict</a:t>
            </a:r>
            <a:r>
              <a:rPr lang="sv-SE" sz="3200" dirty="0"/>
              <a:t>. The problem is </a:t>
            </a:r>
            <a:r>
              <a:rPr lang="sv-SE" sz="3200" dirty="0" err="1"/>
              <a:t>separated</a:t>
            </a:r>
            <a:r>
              <a:rPr lang="sv-SE" sz="3200" dirty="0"/>
              <a:t> from the person or </a:t>
            </a:r>
            <a:r>
              <a:rPr lang="sv-SE" sz="3200" dirty="0" err="1"/>
              <a:t>group</a:t>
            </a:r>
            <a:r>
              <a:rPr lang="sv-SE" sz="3200" dirty="0"/>
              <a:t> </a:t>
            </a:r>
            <a:r>
              <a:rPr lang="sv-SE" sz="3200" dirty="0" err="1"/>
              <a:t>of</a:t>
            </a:r>
            <a:r>
              <a:rPr lang="sv-SE" sz="3200" dirty="0"/>
              <a:t> persons </a:t>
            </a:r>
            <a:r>
              <a:rPr lang="sv-SE" sz="3200" dirty="0" err="1"/>
              <a:t>viewed</a:t>
            </a:r>
            <a:r>
              <a:rPr lang="sv-SE" sz="3200" dirty="0"/>
              <a:t> as the </a:t>
            </a:r>
            <a:r>
              <a:rPr lang="sv-SE" sz="3200" dirty="0" err="1"/>
              <a:t>other</a:t>
            </a:r>
            <a:r>
              <a:rPr lang="sv-SE" sz="3200" dirty="0"/>
              <a:t> party.</a:t>
            </a:r>
          </a:p>
          <a:p>
            <a:r>
              <a:rPr lang="sv-SE" sz="3200" dirty="0"/>
              <a:t>The </a:t>
            </a:r>
            <a:r>
              <a:rPr lang="sv-SE" sz="3200" i="1" dirty="0" err="1"/>
              <a:t>responsibility</a:t>
            </a:r>
            <a:r>
              <a:rPr lang="sv-SE" sz="3200" i="1" dirty="0"/>
              <a:t> </a:t>
            </a:r>
            <a:r>
              <a:rPr lang="sv-SE" sz="3200" dirty="0"/>
              <a:t>is common</a:t>
            </a:r>
          </a:p>
          <a:p>
            <a:r>
              <a:rPr lang="sv-SE" sz="3200" dirty="0"/>
              <a:t>Common problem </a:t>
            </a:r>
            <a:r>
              <a:rPr lang="sv-SE" sz="3200" dirty="0" err="1"/>
              <a:t>solving</a:t>
            </a:r>
            <a:r>
              <a:rPr lang="sv-SE" sz="3200" dirty="0"/>
              <a:t> is </a:t>
            </a:r>
            <a:r>
              <a:rPr lang="sv-SE" sz="3200" dirty="0" err="1"/>
              <a:t>looked</a:t>
            </a:r>
            <a:r>
              <a:rPr lang="sv-SE" sz="3200" dirty="0"/>
              <a:t> for.</a:t>
            </a:r>
          </a:p>
          <a:p>
            <a:r>
              <a:rPr lang="sv-SE" sz="3200" dirty="0"/>
              <a:t>The </a:t>
            </a:r>
            <a:r>
              <a:rPr lang="sv-SE" sz="3200" i="1" dirty="0" err="1"/>
              <a:t>contact</a:t>
            </a:r>
            <a:r>
              <a:rPr lang="sv-SE" sz="3200" dirty="0"/>
              <a:t> is </a:t>
            </a:r>
            <a:r>
              <a:rPr lang="sv-SE" sz="3200" dirty="0" err="1"/>
              <a:t>kept</a:t>
            </a:r>
            <a:r>
              <a:rPr lang="sv-SE" sz="3200" dirty="0"/>
              <a:t> to </a:t>
            </a:r>
            <a:r>
              <a:rPr lang="sv-SE" sz="3200" dirty="0" err="1"/>
              <a:t>solve</a:t>
            </a:r>
            <a:r>
              <a:rPr lang="sv-SE" sz="3200" dirty="0"/>
              <a:t> the problem.</a:t>
            </a:r>
          </a:p>
        </p:txBody>
      </p:sp>
    </p:spTree>
    <p:extLst>
      <p:ext uri="{BB962C8B-B14F-4D97-AF65-F5344CB8AC3E}">
        <p14:creationId xmlns:p14="http://schemas.microsoft.com/office/powerpoint/2010/main" val="1439705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921</TotalTime>
  <Words>1207</Words>
  <Application>Microsoft Macintosh PowerPoint</Application>
  <PresentationFormat>Bredbild</PresentationFormat>
  <Paragraphs>94</Paragraphs>
  <Slides>16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Office-tema</vt:lpstr>
      <vt:lpstr>From deterrence to common security A contribution to peace education  Karin Utas Carlsson</vt:lpstr>
      <vt:lpstr>Quotation by John W. Burton</vt:lpstr>
      <vt:lpstr>There are similarities beween conflicts at the global and those at the local level</vt:lpstr>
      <vt:lpstr>Similarities at the local an global level, continued</vt:lpstr>
      <vt:lpstr>Comparison between power paradigm  and   emerging paradigm</vt:lpstr>
      <vt:lpstr>    Power paradigm   Emerging paradigm</vt:lpstr>
      <vt:lpstr>Power paradigm                      Emerging paradigm</vt:lpstr>
      <vt:lpstr>Power paradigm                      Emerging paradigm</vt:lpstr>
      <vt:lpstr>Power paradigm                      Emerging paradigm</vt:lpstr>
      <vt:lpstr>Power paradigm                      Emerging paradigm</vt:lpstr>
      <vt:lpstr>  Power paradigm         Emerging paradigm</vt:lpstr>
      <vt:lpstr>Power paradigm                     Emerging paradigm</vt:lpstr>
      <vt:lpstr>Power paradigm                 Emerging paradigm</vt:lpstr>
      <vt:lpstr>Dissimilarity between the micro and macro levels </vt:lpstr>
      <vt:lpstr>PowerPoint-presentation</vt:lpstr>
      <vt:lpstr>Let us benefit from knowledge of conflict resolution at the micro level.  The macro level (security politics) have much to learn from behaviour science.  UN Charter: Peace by peaceful means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 nödvändig ny grund för svensk säkerhetspolitik </dc:title>
  <dc:creator>karin utas carlsson</dc:creator>
  <cp:lastModifiedBy>Karin Utas Carlsson</cp:lastModifiedBy>
  <cp:revision>123</cp:revision>
  <cp:lastPrinted>2023-01-28T18:24:51Z</cp:lastPrinted>
  <dcterms:created xsi:type="dcterms:W3CDTF">2020-10-20T16:52:54Z</dcterms:created>
  <dcterms:modified xsi:type="dcterms:W3CDTF">2023-08-13T20:49:41Z</dcterms:modified>
</cp:coreProperties>
</file>