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5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228600">
              <a:buSzTx/>
              <a:buNone/>
            </a:lvl2pPr>
            <a:lvl3pPr marL="0" indent="457200">
              <a:buSzTx/>
              <a:buNone/>
            </a:lvl3pPr>
            <a:lvl4pPr marL="0" indent="685800">
              <a:buSzTx/>
              <a:buNone/>
            </a:lvl4pPr>
            <a:lvl5pPr marL="0" indent="9144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buSzTx/>
              <a:buNone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228600">
              <a:buSzTx/>
              <a:buNone/>
            </a:lvl2pPr>
            <a:lvl3pPr marL="0" indent="457200">
              <a:buSzTx/>
              <a:buNone/>
            </a:lvl3pPr>
            <a:lvl4pPr marL="0" indent="685800">
              <a:buSzTx/>
              <a:buNone/>
            </a:lvl4pPr>
            <a:lvl5pPr marL="0" indent="9144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228600">
              <a:buSzTx/>
              <a:buNone/>
            </a:lvl2pPr>
            <a:lvl3pPr marL="0" indent="457200">
              <a:buSzTx/>
              <a:buNone/>
            </a:lvl3pPr>
            <a:lvl4pPr marL="0" indent="685800">
              <a:buSzTx/>
              <a:buNone/>
            </a:lvl4pPr>
            <a:lvl5pPr marL="0" indent="9144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269421" indent="-269421"/>
            <a:lvl2pPr marL="612321" indent="-269421"/>
            <a:lvl3pPr marL="955221" indent="-269421"/>
            <a:lvl4pPr marL="1298121" indent="-269421"/>
            <a:lvl5pPr marL="1641021" indent="-269421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8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1pPr>
      <a:lvl2pPr marL="0" marR="0" indent="2286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2pPr>
      <a:lvl3pPr marL="0" marR="0" indent="4572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3pPr>
      <a:lvl4pPr marL="0" marR="0" indent="6858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4pPr>
      <a:lvl5pPr marL="0" marR="0" indent="9144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5pPr>
      <a:lvl6pPr marL="0" marR="0" indent="11430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6pPr>
      <a:lvl7pPr marL="0" marR="0" indent="13716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7pPr>
      <a:lvl8pPr marL="0" marR="0" indent="16002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8pPr>
      <a:lvl9pPr marL="0" marR="0" indent="18288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9pPr>
    </p:titleStyle>
    <p:bodyStyle>
      <a:lvl1pPr marL="2716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7161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11606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16051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20496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24941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29386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33831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38276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4319981" y="4124909"/>
            <a:ext cx="436483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4500">
                <a:latin typeface="+mj-lt"/>
                <a:ea typeface="+mj-ea"/>
                <a:cs typeface="+mj-cs"/>
                <a:sym typeface="Tahoma"/>
              </a:defRPr>
            </a:pPr>
            <a:r>
              <a:rPr sz="6000" b="0" dirty="0" err="1"/>
              <a:t>Årsmöte</a:t>
            </a:r>
            <a:r>
              <a:rPr dirty="0"/>
              <a:t> </a:t>
            </a:r>
            <a:r>
              <a:rPr sz="9300" dirty="0"/>
              <a:t>201</a:t>
            </a:r>
            <a:r>
              <a:rPr lang="sv-SE" sz="9300" dirty="0"/>
              <a:t>7</a:t>
            </a:r>
            <a:endParaRPr sz="9300" dirty="0"/>
          </a:p>
        </p:txBody>
      </p:sp>
      <p:sp>
        <p:nvSpPr>
          <p:cNvPr id="120" name="Shape 120"/>
          <p:cNvSpPr/>
          <p:nvPr/>
        </p:nvSpPr>
        <p:spPr>
          <a:xfrm rot="2673">
            <a:off x="3470035" y="2470607"/>
            <a:ext cx="6064730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8600" b="0">
                <a:latin typeface="Edwardian Script ITC"/>
                <a:ea typeface="Edwardian Script ITC"/>
                <a:cs typeface="Edwardian Script ITC"/>
                <a:sym typeface="Edwardian Script ITC"/>
              </a:defRPr>
            </a:lvl1pPr>
          </a:lstStyle>
          <a:p>
            <a:r>
              <a:t>Varmt välkomna!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377932" y="2556950"/>
            <a:ext cx="6111357" cy="2899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just" defTabSz="457200">
              <a:spcBef>
                <a:spcPts val="2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Länna</a:t>
            </a:r>
            <a:r>
              <a:rPr dirty="0"/>
              <a:t> </a:t>
            </a:r>
            <a:r>
              <a:rPr dirty="0" err="1"/>
              <a:t>byalag</a:t>
            </a:r>
            <a:r>
              <a:rPr dirty="0"/>
              <a:t> </a:t>
            </a:r>
            <a:r>
              <a:rPr dirty="0" err="1"/>
              <a:t>kommer</a:t>
            </a:r>
            <a:r>
              <a:rPr dirty="0"/>
              <a:t> under 201</a:t>
            </a:r>
            <a:r>
              <a:rPr lang="sv-SE" dirty="0"/>
              <a:t>7 </a:t>
            </a:r>
            <a:r>
              <a:rPr dirty="0" err="1"/>
              <a:t>att</a:t>
            </a:r>
            <a:r>
              <a:rPr dirty="0"/>
              <a:t> </a:t>
            </a:r>
            <a:r>
              <a:rPr lang="sv-SE" dirty="0"/>
              <a:t>fortsätta vara en </a:t>
            </a:r>
            <a:r>
              <a:rPr lang="sv-SE" b="1" dirty="0"/>
              <a:t>kon</a:t>
            </a:r>
            <a:r>
              <a:rPr b="1" dirty="0" err="1"/>
              <a:t>taktlänk</a:t>
            </a:r>
            <a:r>
              <a:rPr b="1" dirty="0"/>
              <a:t> </a:t>
            </a:r>
            <a:r>
              <a:rPr b="1" dirty="0" err="1"/>
              <a:t>mellan</a:t>
            </a:r>
            <a:r>
              <a:rPr b="1" dirty="0"/>
              <a:t> </a:t>
            </a:r>
            <a:r>
              <a:rPr b="1" dirty="0" err="1"/>
              <a:t>kommunen</a:t>
            </a:r>
            <a:r>
              <a:rPr b="1" dirty="0"/>
              <a:t> </a:t>
            </a:r>
            <a:r>
              <a:rPr b="1" dirty="0" err="1"/>
              <a:t>och</a:t>
            </a:r>
            <a:r>
              <a:rPr b="1" dirty="0"/>
              <a:t> </a:t>
            </a:r>
            <a:r>
              <a:rPr b="1" dirty="0" err="1"/>
              <a:t>byalagets</a:t>
            </a:r>
            <a:r>
              <a:rPr b="1" dirty="0"/>
              <a:t> </a:t>
            </a:r>
            <a:r>
              <a:rPr b="1" dirty="0" err="1"/>
              <a:t>medlemmar</a:t>
            </a:r>
            <a:r>
              <a:rPr dirty="0"/>
              <a:t> </a:t>
            </a:r>
            <a:r>
              <a:rPr dirty="0" err="1"/>
              <a:t>samt</a:t>
            </a:r>
            <a:r>
              <a:rPr dirty="0"/>
              <a:t> </a:t>
            </a:r>
            <a:r>
              <a:rPr dirty="0" err="1"/>
              <a:t>fortsätta</a:t>
            </a:r>
            <a:r>
              <a:rPr dirty="0"/>
              <a:t> med </a:t>
            </a:r>
            <a:r>
              <a:rPr dirty="0" err="1"/>
              <a:t>att</a:t>
            </a:r>
            <a:r>
              <a:rPr dirty="0"/>
              <a:t> </a:t>
            </a:r>
            <a:r>
              <a:rPr dirty="0" err="1"/>
              <a:t>jobba</a:t>
            </a:r>
            <a:r>
              <a:rPr dirty="0"/>
              <a:t> </a:t>
            </a:r>
            <a:r>
              <a:rPr dirty="0" err="1"/>
              <a:t>för</a:t>
            </a:r>
            <a:r>
              <a:rPr dirty="0"/>
              <a:t> </a:t>
            </a:r>
            <a:r>
              <a:rPr dirty="0" err="1"/>
              <a:t>att</a:t>
            </a:r>
            <a:r>
              <a:rPr dirty="0"/>
              <a:t> </a:t>
            </a:r>
            <a:r>
              <a:rPr b="1" dirty="0" err="1"/>
              <a:t>Länna</a:t>
            </a:r>
            <a:r>
              <a:rPr b="1" dirty="0"/>
              <a:t> ska </a:t>
            </a:r>
            <a:r>
              <a:rPr b="1" dirty="0" err="1"/>
              <a:t>bli</a:t>
            </a:r>
            <a:r>
              <a:rPr b="1" dirty="0"/>
              <a:t> </a:t>
            </a:r>
            <a:r>
              <a:rPr b="1" dirty="0" err="1"/>
              <a:t>ännu</a:t>
            </a:r>
            <a:r>
              <a:rPr b="1" dirty="0"/>
              <a:t> </a:t>
            </a:r>
            <a:r>
              <a:rPr b="1" dirty="0" err="1"/>
              <a:t>trivsammare</a:t>
            </a:r>
            <a:r>
              <a:rPr dirty="0"/>
              <a:t>!</a:t>
            </a:r>
          </a:p>
          <a:p>
            <a:pPr algn="just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Vi </a:t>
            </a:r>
            <a:r>
              <a:rPr dirty="0" err="1"/>
              <a:t>hoppas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stark </a:t>
            </a:r>
            <a:r>
              <a:rPr dirty="0" err="1"/>
              <a:t>medlemstillströmning</a:t>
            </a:r>
            <a:r>
              <a:rPr dirty="0"/>
              <a:t> </a:t>
            </a:r>
            <a:r>
              <a:rPr dirty="0" err="1"/>
              <a:t>då</a:t>
            </a:r>
            <a:r>
              <a:rPr dirty="0"/>
              <a:t> </a:t>
            </a:r>
            <a:r>
              <a:rPr dirty="0" err="1"/>
              <a:t>styrkan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våra</a:t>
            </a:r>
            <a:r>
              <a:rPr dirty="0"/>
              <a:t> </a:t>
            </a:r>
            <a:r>
              <a:rPr dirty="0" err="1"/>
              <a:t>arbetsgrupper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vår</a:t>
            </a:r>
            <a:r>
              <a:rPr dirty="0"/>
              <a:t> dialog med </a:t>
            </a:r>
            <a:r>
              <a:rPr dirty="0" err="1"/>
              <a:t>kommunen</a:t>
            </a:r>
            <a:r>
              <a:rPr dirty="0"/>
              <a:t> </a:t>
            </a:r>
            <a:r>
              <a:rPr dirty="0" err="1"/>
              <a:t>bygger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ett</a:t>
            </a:r>
            <a:r>
              <a:rPr dirty="0"/>
              <a:t> </a:t>
            </a:r>
            <a:r>
              <a:rPr dirty="0" err="1"/>
              <a:t>intresse</a:t>
            </a:r>
            <a:r>
              <a:rPr dirty="0"/>
              <a:t> </a:t>
            </a:r>
            <a:r>
              <a:rPr dirty="0" err="1"/>
              <a:t>från</a:t>
            </a:r>
            <a:r>
              <a:rPr dirty="0"/>
              <a:t> </a:t>
            </a:r>
            <a:r>
              <a:rPr dirty="0" err="1"/>
              <a:t>hela</a:t>
            </a:r>
            <a:r>
              <a:rPr dirty="0"/>
              <a:t> </a:t>
            </a:r>
            <a:r>
              <a:rPr dirty="0" err="1"/>
              <a:t>Länna</a:t>
            </a:r>
            <a:r>
              <a:rPr dirty="0"/>
              <a:t> by.</a:t>
            </a:r>
          </a:p>
        </p:txBody>
      </p:sp>
      <p:sp>
        <p:nvSpPr>
          <p:cNvPr id="160" name="Shape 160"/>
          <p:cNvSpPr/>
          <p:nvPr/>
        </p:nvSpPr>
        <p:spPr>
          <a:xfrm>
            <a:off x="6971688" y="245548"/>
            <a:ext cx="563455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Verksamhetsplan</a:t>
            </a:r>
            <a:r>
              <a:rPr dirty="0"/>
              <a:t> 201</a:t>
            </a:r>
            <a:r>
              <a:rPr lang="sv-SE" dirty="0"/>
              <a:t>7</a:t>
            </a:r>
            <a:endParaRPr dirty="0"/>
          </a:p>
        </p:txBody>
      </p:sp>
      <p:grpSp>
        <p:nvGrpSpPr>
          <p:cNvPr id="163" name="Group 163"/>
          <p:cNvGrpSpPr/>
          <p:nvPr/>
        </p:nvGrpSpPr>
        <p:grpSpPr>
          <a:xfrm rot="21140125">
            <a:off x="1963664" y="6536450"/>
            <a:ext cx="4233671" cy="3243095"/>
            <a:chOff x="0" y="0"/>
            <a:chExt cx="4233670" cy="3243094"/>
          </a:xfrm>
        </p:grpSpPr>
        <p:pic>
          <p:nvPicPr>
            <p:cNvPr id="161" name="Book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0132699">
              <a:off x="357198" y="462269"/>
              <a:ext cx="2735759" cy="2318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Logotype-filtered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354855" flipH="1">
              <a:off x="2535581" y="1492958"/>
              <a:ext cx="1637652" cy="12576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TextBox 1"/>
          <p:cNvSpPr txBox="1"/>
          <p:nvPr/>
        </p:nvSpPr>
        <p:spPr>
          <a:xfrm>
            <a:off x="7132974" y="1512234"/>
            <a:ext cx="5473269" cy="7889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kumimoji="0" lang="sv-SE" sz="2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Kopphagen</a:t>
            </a:r>
            <a:r>
              <a:rPr lang="sv-S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v-SE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Insamlingen under 2016 gick mycket bra! Det finns nu tillräckligt med pengar i kassan för att kunna dra igång arbetet med ett nytt </a:t>
            </a:r>
            <a:r>
              <a:rPr lang="sv-SE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dansbanegovl</a:t>
            </a:r>
            <a:r>
              <a:rPr lang="sv-SE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arbetsgrupp ska bildas. </a:t>
            </a:r>
            <a:endParaRPr lang="sv-SE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  <a:p>
            <a:pPr algn="just"/>
            <a:r>
              <a:rPr lang="sv-S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Fiberprojektet</a:t>
            </a:r>
            <a:r>
              <a:rPr lang="sv-SE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går in i sin sista fas – Myskdalen. Projektet beräknas avslutas under 2017. </a:t>
            </a:r>
          </a:p>
          <a:p>
            <a:pPr algn="just"/>
            <a:endParaRPr lang="sv-SE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v-S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Kommunbevakning. </a:t>
            </a:r>
            <a:r>
              <a:rPr lang="sv-SE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Fortsatt bevakning av för </a:t>
            </a:r>
            <a:r>
              <a:rPr lang="sv-SE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Lännaborna</a:t>
            </a:r>
            <a:r>
              <a:rPr lang="sv-SE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aktuella frågor </a:t>
            </a:r>
            <a:r>
              <a:rPr lang="sv-SE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</a:t>
            </a:r>
            <a:r>
              <a:rPr lang="sv-SE" sz="2200" b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sv-SE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sv-SE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v-SE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Planarbetet för Holmen och Uppsala Hems nya bostadsområden i </a:t>
            </a:r>
            <a:r>
              <a:rPr lang="sv-SE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Länna</a:t>
            </a:r>
            <a:r>
              <a:rPr lang="sv-SE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v-SE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v-SE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Åtgärdsvalssudiearbetet</a:t>
            </a:r>
            <a:r>
              <a:rPr lang="sv-SE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för väg 282.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v-SE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v-SE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Vårdcentralen</a:t>
            </a:r>
          </a:p>
          <a:p>
            <a:pPr algn="just"/>
            <a:endParaRPr lang="sv-SE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v-SE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m.m</a:t>
            </a:r>
            <a:endParaRPr lang="sv-SE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kumimoji="0" lang="sv-SE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  <a:p>
            <a:pPr algn="l"/>
            <a:endParaRPr kumimoji="0" lang="sv-SE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9471228" y="249020"/>
            <a:ext cx="313501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Budget 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727" y="2711716"/>
            <a:ext cx="8170639" cy="5291742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1929847" y="2764751"/>
            <a:ext cx="8068579" cy="49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 defTabSz="457200">
              <a:spcBef>
                <a:spcPts val="4500"/>
              </a:spcBef>
              <a:defRPr sz="260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Valberedningens</a:t>
            </a:r>
            <a:r>
              <a:rPr lang="sv-SE" dirty="0"/>
              <a:t>*</a:t>
            </a:r>
            <a:r>
              <a:rPr dirty="0"/>
              <a:t> </a:t>
            </a:r>
            <a:r>
              <a:rPr dirty="0" err="1"/>
              <a:t>förslag</a:t>
            </a:r>
            <a:endParaRPr b="0" dirty="0"/>
          </a:p>
          <a:p>
            <a:pPr algn="l" defTabSz="914400">
              <a:spcBef>
                <a:spcPts val="2500"/>
              </a:spcBef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Ordförande</a:t>
            </a:r>
            <a:r>
              <a:rPr b="0" dirty="0"/>
              <a:t>, 1 </a:t>
            </a:r>
            <a:r>
              <a:rPr b="0" dirty="0" err="1"/>
              <a:t>år</a:t>
            </a:r>
            <a:r>
              <a:rPr lang="sv-SE" b="0" dirty="0"/>
              <a:t> 	-	Andreas Almqvist	(Omval)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Ledamot</a:t>
            </a:r>
            <a:r>
              <a:rPr b="0" dirty="0"/>
              <a:t>, 2 </a:t>
            </a:r>
            <a:r>
              <a:rPr b="0" dirty="0" err="1"/>
              <a:t>år</a:t>
            </a:r>
            <a:r>
              <a:rPr lang="sv-SE" b="0" dirty="0"/>
              <a:t>		-	Magnus Tibblin		(Omval)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Ledamot</a:t>
            </a:r>
            <a:r>
              <a:rPr b="0" dirty="0"/>
              <a:t>, 2 </a:t>
            </a:r>
            <a:r>
              <a:rPr b="0" dirty="0" err="1"/>
              <a:t>år</a:t>
            </a:r>
            <a:r>
              <a:rPr lang="sv-SE" b="0" dirty="0"/>
              <a:t>		-	David Örtqvist		(Nyval)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Ledamot</a:t>
            </a:r>
            <a:r>
              <a:rPr b="0" dirty="0"/>
              <a:t>, 2 </a:t>
            </a:r>
            <a:r>
              <a:rPr b="0" dirty="0" err="1"/>
              <a:t>år</a:t>
            </a:r>
            <a:r>
              <a:rPr lang="sv-SE" b="0" dirty="0"/>
              <a:t>		-	Susanne </a:t>
            </a:r>
            <a:r>
              <a:rPr lang="sv-SE" b="0" dirty="0" err="1"/>
              <a:t>Aringskog</a:t>
            </a:r>
            <a:r>
              <a:rPr lang="sv-SE" b="0" dirty="0"/>
              <a:t>	(Omval)</a:t>
            </a: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dirty="0"/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Suppleant</a:t>
            </a:r>
            <a:r>
              <a:rPr b="0" dirty="0"/>
              <a:t>, 2 </a:t>
            </a:r>
            <a:r>
              <a:rPr b="0" dirty="0" err="1"/>
              <a:t>år</a:t>
            </a:r>
            <a:r>
              <a:rPr lang="sv-SE" b="0" dirty="0"/>
              <a:t>		-	Malin Elinder		(Omval)</a:t>
            </a:r>
            <a:endParaRPr b="0" dirty="0"/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Suppleant</a:t>
            </a:r>
            <a:r>
              <a:rPr b="0" dirty="0"/>
              <a:t>, 2 </a:t>
            </a:r>
            <a:r>
              <a:rPr b="0" dirty="0" err="1"/>
              <a:t>år</a:t>
            </a:r>
            <a:r>
              <a:rPr lang="sv-SE" b="0" dirty="0"/>
              <a:t>		-	Emil Ekman		(Omval)</a:t>
            </a:r>
            <a:endParaRPr b="0" i="1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v-SE"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Revisor</a:t>
            </a:r>
            <a:r>
              <a:rPr b="0" dirty="0"/>
              <a:t>, 1 </a:t>
            </a:r>
            <a:r>
              <a:rPr b="0" dirty="0" err="1"/>
              <a:t>år</a:t>
            </a:r>
            <a:r>
              <a:rPr lang="sv-SE" b="0" dirty="0"/>
              <a:t>		-	Sture Larsson		(Omval)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Revisor</a:t>
            </a:r>
            <a:r>
              <a:rPr b="0" dirty="0"/>
              <a:t>, 1 </a:t>
            </a:r>
            <a:r>
              <a:rPr b="0" dirty="0" err="1"/>
              <a:t>år</a:t>
            </a:r>
            <a:r>
              <a:rPr lang="sv-SE" b="0" dirty="0"/>
              <a:t>		-	Björn Moberg		(Omval)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 err="1"/>
              <a:t>Revisorss</a:t>
            </a:r>
            <a:r>
              <a:rPr b="0" dirty="0" err="1"/>
              <a:t>uppleant</a:t>
            </a:r>
            <a:r>
              <a:rPr b="0" dirty="0"/>
              <a:t>, 1 </a:t>
            </a:r>
            <a:r>
              <a:rPr b="0" dirty="0" err="1"/>
              <a:t>år</a:t>
            </a:r>
            <a:r>
              <a:rPr lang="sv-SE" b="0" dirty="0"/>
              <a:t>	- 	Mikael Sjödin		(Omval)</a:t>
            </a:r>
            <a:endParaRPr b="0" dirty="0"/>
          </a:p>
        </p:txBody>
      </p:sp>
      <p:sp>
        <p:nvSpPr>
          <p:cNvPr id="170" name="Shape 170"/>
          <p:cNvSpPr/>
          <p:nvPr/>
        </p:nvSpPr>
        <p:spPr>
          <a:xfrm>
            <a:off x="9243769" y="249020"/>
            <a:ext cx="336247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Styrelse 2016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5773593" y="249020"/>
            <a:ext cx="683265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Länna byalags organisation</a:t>
            </a:r>
          </a:p>
        </p:txBody>
      </p:sp>
      <p:graphicFrame>
        <p:nvGraphicFramePr>
          <p:cNvPr id="124" name="Table 124"/>
          <p:cNvGraphicFramePr/>
          <p:nvPr>
            <p:extLst>
              <p:ext uri="{D42A27DB-BD31-4B8C-83A1-F6EECF244321}">
                <p14:modId xmlns:p14="http://schemas.microsoft.com/office/powerpoint/2010/main" val="3661380814"/>
              </p:ext>
            </p:extLst>
          </p:nvPr>
        </p:nvGraphicFramePr>
        <p:xfrm>
          <a:off x="7434317" y="6447464"/>
          <a:ext cx="4993657" cy="3254222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203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2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866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Ordförande</a:t>
                      </a:r>
                    </a:p>
                  </a:txBody>
                  <a:tcPr marL="50800" marR="50800" marT="50800" marB="50800" anchor="ctr" horzOverflow="overflow">
                    <a:lnL w="508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50800">
                      <a:solidFill>
                        <a:srgbClr val="177200"/>
                      </a:solidFill>
                      <a:miter lim="400000"/>
                    </a:lnT>
                    <a:lnB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Andreas Almqvist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50800">
                      <a:solidFill>
                        <a:srgbClr val="177200"/>
                      </a:solidFill>
                      <a:miter lim="400000"/>
                    </a:lnR>
                    <a:lnT w="50800">
                      <a:solidFill>
                        <a:srgbClr val="177200"/>
                      </a:solidFill>
                      <a:miter lim="400000"/>
                    </a:lnT>
                    <a:lnB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866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Ledarmöter</a:t>
                      </a:r>
                    </a:p>
                  </a:txBody>
                  <a:tcPr marL="50800" marR="50800" marT="50800" marB="50800" anchor="ctr" horzOverflow="overflow">
                    <a:lnL w="508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T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lang="sv-SE"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Susanne </a:t>
                      </a:r>
                      <a:r>
                        <a:rPr lang="sv-SE" sz="2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Aringskog</a:t>
                      </a:r>
                      <a:r>
                        <a:rPr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sz="2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kassör</a:t>
                      </a:r>
                      <a:r>
                        <a:rPr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50800">
                      <a:solidFill>
                        <a:srgbClr val="177200"/>
                      </a:solidFill>
                      <a:miter lim="400000"/>
                    </a:lnR>
                    <a:lnT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586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508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Thomas Lugnet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50800">
                      <a:solidFill>
                        <a:srgbClr val="1772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586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508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lang="sv-SE"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Magnus Tibblin</a:t>
                      </a:r>
                      <a:endParaRPr sz="2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50800">
                      <a:solidFill>
                        <a:srgbClr val="1772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586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508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B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lang="sv-SE"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Martina Olofsson</a:t>
                      </a:r>
                      <a:endParaRPr sz="2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50800">
                      <a:solidFill>
                        <a:srgbClr val="177200"/>
                      </a:solidFill>
                      <a:miter lim="400000"/>
                    </a:lnR>
                    <a:lnB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866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Suppleant</a:t>
                      </a:r>
                      <a:r>
                        <a:rPr lang="sv-SE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er</a:t>
                      </a: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0800" marR="50800" marT="50800" marB="50800" anchor="ctr" horzOverflow="overflow">
                    <a:lnL w="508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T>
                    <a:lnB w="25400" cap="flat" cmpd="sng" algn="ctr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  <a:headEnd type="none" w="med" len="med"/>
                      <a:tailEnd type="none" w="med" len="med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lang="sv-SE"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Malin Elinder</a:t>
                      </a:r>
                      <a:endParaRPr sz="2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50800">
                      <a:solidFill>
                        <a:srgbClr val="177200"/>
                      </a:solidFill>
                      <a:miter lim="400000"/>
                    </a:lnR>
                    <a:lnT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T>
                    <a:lnB w="25400" cap="flat" cmpd="sng" algn="ctr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866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0800" marR="50800" marT="50800" marB="50800" anchor="ctr" horzOverflow="overflow">
                    <a:lnL w="50800">
                      <a:solidFill>
                        <a:srgbClr val="177200"/>
                      </a:solidFill>
                      <a:miter lim="400000"/>
                    </a:lnL>
                    <a:lnR w="12700" cap="flat" cmpd="sng" algn="ctr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T>
                    <a:lnB w="50800">
                      <a:solidFill>
                        <a:srgbClr val="177200"/>
                      </a:solidFill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lang="sv-SE"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Emil Ekman</a:t>
                      </a:r>
                      <a:endParaRPr sz="2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50800">
                      <a:solidFill>
                        <a:srgbClr val="177200"/>
                      </a:solidFill>
                      <a:miter lim="400000"/>
                    </a:lnR>
                    <a:lnT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T>
                    <a:lnB w="50800">
                      <a:solidFill>
                        <a:srgbClr val="1772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393520"/>
                  </a:ext>
                </a:extLst>
              </a:tr>
            </a:tbl>
          </a:graphicData>
        </a:graphic>
      </p:graphicFrame>
      <p:pic>
        <p:nvPicPr>
          <p:cNvPr id="125" name="Logotyp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8687782" y="7965080"/>
            <a:ext cx="1049715" cy="80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6253068" y="249020"/>
            <a:ext cx="635317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Dagordning</a:t>
            </a:r>
            <a:r>
              <a:rPr dirty="0"/>
              <a:t> </a:t>
            </a:r>
            <a:r>
              <a:rPr dirty="0" err="1"/>
              <a:t>årsmöte</a:t>
            </a:r>
            <a:r>
              <a:rPr dirty="0"/>
              <a:t> 201</a:t>
            </a:r>
            <a:r>
              <a:rPr lang="sv-SE" dirty="0"/>
              <a:t>7</a:t>
            </a:r>
            <a:endParaRPr dirty="0"/>
          </a:p>
        </p:txBody>
      </p:sp>
      <p:sp>
        <p:nvSpPr>
          <p:cNvPr id="128" name="Shape 128"/>
          <p:cNvSpPr/>
          <p:nvPr/>
        </p:nvSpPr>
        <p:spPr>
          <a:xfrm>
            <a:off x="392745" y="2395699"/>
            <a:ext cx="12219310" cy="715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numCol="2" spcCol="610965" anchor="ctr"/>
          <a:lstStyle/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Mötets</a:t>
            </a:r>
            <a:r>
              <a:rPr dirty="0"/>
              <a:t> </a:t>
            </a:r>
            <a:r>
              <a:rPr dirty="0" err="1"/>
              <a:t>öppnande</a:t>
            </a:r>
            <a:endParaRPr dirty="0"/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Mötets</a:t>
            </a:r>
            <a:r>
              <a:rPr dirty="0"/>
              <a:t> </a:t>
            </a:r>
            <a:r>
              <a:rPr dirty="0" err="1"/>
              <a:t>stadgeenliga</a:t>
            </a:r>
            <a:r>
              <a:rPr dirty="0"/>
              <a:t> </a:t>
            </a:r>
            <a:r>
              <a:rPr dirty="0" err="1"/>
              <a:t>utlysande</a:t>
            </a:r>
            <a:endParaRPr dirty="0"/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Fastställande</a:t>
            </a:r>
            <a:r>
              <a:rPr dirty="0"/>
              <a:t> </a:t>
            </a:r>
            <a:r>
              <a:rPr dirty="0" err="1"/>
              <a:t>av</a:t>
            </a:r>
            <a:r>
              <a:rPr dirty="0"/>
              <a:t> </a:t>
            </a:r>
            <a:r>
              <a:rPr dirty="0" err="1"/>
              <a:t>dagordning</a:t>
            </a:r>
            <a:endParaRPr dirty="0"/>
          </a:p>
          <a:p>
            <a:pPr marL="457200" indent="-457200" algn="l" defTabSz="457200">
              <a:spcBef>
                <a:spcPts val="8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/>
              <a:t>Val </a:t>
            </a:r>
            <a:r>
              <a:rPr dirty="0" err="1"/>
              <a:t>av</a:t>
            </a:r>
            <a:r>
              <a:rPr dirty="0"/>
              <a:t> </a:t>
            </a:r>
            <a:r>
              <a:rPr dirty="0" err="1"/>
              <a:t>mötesfunktionärer</a:t>
            </a:r>
            <a:endParaRPr dirty="0"/>
          </a:p>
          <a:p>
            <a:pPr marL="990600" lvl="1" indent="-508000" algn="l" defTabSz="457200">
              <a:spcBef>
                <a:spcPts val="800"/>
              </a:spcBef>
              <a:buSzPct val="100000"/>
              <a:buAutoNum type="alphaLcParenR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Ordförande</a:t>
            </a:r>
            <a:endParaRPr dirty="0"/>
          </a:p>
          <a:p>
            <a:pPr marL="990600" lvl="1" indent="-508000" algn="l" defTabSz="457200">
              <a:spcBef>
                <a:spcPts val="800"/>
              </a:spcBef>
              <a:buSzPct val="100000"/>
              <a:buAutoNum type="alphaLcParenR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Sekreterare</a:t>
            </a:r>
            <a:endParaRPr dirty="0"/>
          </a:p>
          <a:p>
            <a:pPr marL="990600" lvl="1" indent="-508000" algn="l" defTabSz="457200">
              <a:spcBef>
                <a:spcPts val="2300"/>
              </a:spcBef>
              <a:buSzPct val="100000"/>
              <a:buAutoNum type="alphaLcParenR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/>
              <a:t>2 </a:t>
            </a:r>
            <a:r>
              <a:rPr dirty="0" err="1"/>
              <a:t>protokolljusterare</a:t>
            </a:r>
            <a:r>
              <a:rPr dirty="0"/>
              <a:t> </a:t>
            </a:r>
            <a:r>
              <a:rPr dirty="0" err="1"/>
              <a:t>tillika</a:t>
            </a:r>
            <a:r>
              <a:rPr dirty="0"/>
              <a:t> </a:t>
            </a:r>
            <a:r>
              <a:rPr dirty="0" err="1"/>
              <a:t>rösträknare</a:t>
            </a:r>
            <a:endParaRPr dirty="0"/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Behandling</a:t>
            </a:r>
            <a:r>
              <a:rPr dirty="0"/>
              <a:t> </a:t>
            </a:r>
            <a:r>
              <a:rPr dirty="0" err="1"/>
              <a:t>av</a:t>
            </a:r>
            <a:r>
              <a:rPr dirty="0"/>
              <a:t> </a:t>
            </a:r>
            <a:r>
              <a:rPr dirty="0" err="1"/>
              <a:t>verksamhetsberättelse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rapporter</a:t>
            </a:r>
            <a:r>
              <a:rPr dirty="0"/>
              <a:t> </a:t>
            </a:r>
            <a:r>
              <a:rPr dirty="0" err="1"/>
              <a:t>från</a:t>
            </a:r>
            <a:r>
              <a:rPr dirty="0"/>
              <a:t> </a:t>
            </a:r>
            <a:r>
              <a:rPr dirty="0" err="1"/>
              <a:t>arbetsgrupperna</a:t>
            </a:r>
            <a:endParaRPr dirty="0"/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Balans</a:t>
            </a:r>
            <a:r>
              <a:rPr lang="sv-SE" dirty="0"/>
              <a:t>-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resultaträkning</a:t>
            </a:r>
            <a:endParaRPr dirty="0"/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Revisionsberättelse</a:t>
            </a:r>
            <a:endParaRPr dirty="0"/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Beslut</a:t>
            </a:r>
            <a:r>
              <a:rPr dirty="0"/>
              <a:t> om </a:t>
            </a:r>
            <a:r>
              <a:rPr dirty="0" err="1"/>
              <a:t>ansvarsfrihet</a:t>
            </a:r>
            <a:r>
              <a:rPr dirty="0"/>
              <a:t> </a:t>
            </a:r>
            <a:r>
              <a:rPr dirty="0" err="1"/>
              <a:t>för</a:t>
            </a:r>
            <a:r>
              <a:rPr dirty="0"/>
              <a:t> </a:t>
            </a:r>
            <a:r>
              <a:rPr dirty="0" err="1"/>
              <a:t>styrelsen</a:t>
            </a:r>
            <a:endParaRPr dirty="0"/>
          </a:p>
          <a:p>
            <a:pPr algn="l" defTabSz="457200">
              <a:spcBef>
                <a:spcPts val="2300"/>
              </a:spcBef>
              <a:defRPr sz="2000" b="0">
                <a:latin typeface="+mj-lt"/>
                <a:ea typeface="+mj-ea"/>
                <a:cs typeface="+mj-cs"/>
                <a:sym typeface="Tahoma"/>
              </a:defRPr>
            </a:pPr>
            <a:endParaRPr dirty="0"/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 startAt="9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Fastställande</a:t>
            </a:r>
            <a:r>
              <a:rPr dirty="0"/>
              <a:t> </a:t>
            </a:r>
            <a:r>
              <a:rPr dirty="0" err="1"/>
              <a:t>av</a:t>
            </a:r>
            <a:r>
              <a:rPr dirty="0"/>
              <a:t> </a:t>
            </a:r>
            <a:r>
              <a:rPr dirty="0" err="1"/>
              <a:t>verksamhetsplan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budget</a:t>
            </a:r>
          </a:p>
          <a:p>
            <a:pPr marL="508000" indent="-508000" algn="l" defTabSz="457200">
              <a:buSzPct val="100000"/>
              <a:buAutoNum type="arabicPeriod" startAt="9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Fastställande</a:t>
            </a:r>
            <a:r>
              <a:rPr dirty="0"/>
              <a:t> </a:t>
            </a:r>
            <a:r>
              <a:rPr dirty="0" err="1"/>
              <a:t>av</a:t>
            </a:r>
            <a:r>
              <a:rPr dirty="0"/>
              <a:t> </a:t>
            </a:r>
            <a:r>
              <a:rPr dirty="0" err="1"/>
              <a:t>medlemsavgift</a:t>
            </a:r>
            <a:r>
              <a:rPr lang="sv-SE" dirty="0"/>
              <a:t> </a:t>
            </a:r>
            <a:r>
              <a:rPr dirty="0"/>
              <a:t>(50 </a:t>
            </a:r>
            <a:r>
              <a:rPr dirty="0" err="1"/>
              <a:t>kr</a:t>
            </a:r>
            <a:r>
              <a:rPr dirty="0"/>
              <a:t>/</a:t>
            </a:r>
            <a:r>
              <a:rPr dirty="0" err="1"/>
              <a:t>enskild</a:t>
            </a:r>
            <a:r>
              <a:rPr dirty="0"/>
              <a:t>, 100 </a:t>
            </a:r>
            <a:r>
              <a:rPr dirty="0" err="1"/>
              <a:t>kr</a:t>
            </a:r>
            <a:r>
              <a:rPr dirty="0"/>
              <a:t>/</a:t>
            </a:r>
            <a:r>
              <a:rPr dirty="0" err="1"/>
              <a:t>familj</a:t>
            </a:r>
            <a:r>
              <a:rPr dirty="0"/>
              <a:t>)</a:t>
            </a:r>
          </a:p>
          <a:p>
            <a:pPr marL="508000" indent="-508000" algn="l" defTabSz="457200">
              <a:spcBef>
                <a:spcPts val="800"/>
              </a:spcBef>
              <a:buSzPct val="100000"/>
              <a:buAutoNum type="arabicPeriod" startAt="11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/>
              <a:t>Val </a:t>
            </a:r>
            <a:r>
              <a:rPr dirty="0" err="1"/>
              <a:t>av</a:t>
            </a:r>
            <a:r>
              <a:rPr dirty="0"/>
              <a:t> </a:t>
            </a:r>
            <a:r>
              <a:rPr lang="sv-SE" dirty="0"/>
              <a:t>ny </a:t>
            </a:r>
            <a:r>
              <a:rPr dirty="0" err="1"/>
              <a:t>styrelse</a:t>
            </a:r>
            <a:endParaRPr dirty="0"/>
          </a:p>
          <a:p>
            <a:pPr marL="1016000" lvl="1" indent="-508000" algn="l" defTabSz="457200">
              <a:spcBef>
                <a:spcPts val="800"/>
              </a:spcBef>
              <a:buSzPct val="100000"/>
              <a:buAutoNum type="romanU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Ordförande</a:t>
            </a:r>
            <a:r>
              <a:rPr dirty="0"/>
              <a:t> (1 </a:t>
            </a:r>
            <a:r>
              <a:rPr dirty="0" err="1"/>
              <a:t>år</a:t>
            </a:r>
            <a:r>
              <a:rPr dirty="0"/>
              <a:t>)</a:t>
            </a:r>
          </a:p>
          <a:p>
            <a:pPr marL="1016000" lvl="1" indent="-508000" algn="l" defTabSz="457200">
              <a:spcBef>
                <a:spcPts val="800"/>
              </a:spcBef>
              <a:buSzPct val="100000"/>
              <a:buAutoNum type="romanU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Två</a:t>
            </a:r>
            <a:r>
              <a:rPr dirty="0"/>
              <a:t> </a:t>
            </a:r>
            <a:r>
              <a:rPr dirty="0" err="1"/>
              <a:t>styrelseledamöter</a:t>
            </a:r>
            <a:r>
              <a:rPr dirty="0"/>
              <a:t> (2 </a:t>
            </a:r>
            <a:r>
              <a:rPr dirty="0" err="1"/>
              <a:t>år</a:t>
            </a:r>
            <a:r>
              <a:rPr dirty="0"/>
              <a:t>)</a:t>
            </a:r>
          </a:p>
          <a:p>
            <a:pPr marL="1016000" lvl="1" indent="-508000" algn="l" defTabSz="457200">
              <a:spcBef>
                <a:spcPts val="800"/>
              </a:spcBef>
              <a:buSzPct val="100000"/>
              <a:buAutoNum type="romanU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styrelsesuppleant</a:t>
            </a:r>
            <a:r>
              <a:rPr dirty="0"/>
              <a:t> (2 </a:t>
            </a:r>
            <a:r>
              <a:rPr dirty="0" err="1"/>
              <a:t>år</a:t>
            </a:r>
            <a:r>
              <a:rPr dirty="0"/>
              <a:t>)</a:t>
            </a:r>
          </a:p>
          <a:p>
            <a:pPr marL="1016000" lvl="1" indent="-508000" algn="l" defTabSz="457200">
              <a:spcBef>
                <a:spcPts val="500"/>
              </a:spcBef>
              <a:buSzPct val="100000"/>
              <a:buAutoNum type="romanU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/>
              <a:t>Val </a:t>
            </a:r>
            <a:r>
              <a:rPr dirty="0" err="1"/>
              <a:t>av</a:t>
            </a:r>
            <a:r>
              <a:rPr dirty="0"/>
              <a:t> </a:t>
            </a:r>
            <a:r>
              <a:rPr dirty="0" err="1"/>
              <a:t>revisorer</a:t>
            </a:r>
            <a:endParaRPr dirty="0"/>
          </a:p>
          <a:p>
            <a:pPr marL="1498600" lvl="2" indent="-508000" algn="l" defTabSz="457200">
              <a:spcBef>
                <a:spcPts val="500"/>
              </a:spcBef>
              <a:buSzPct val="100000"/>
              <a:buAutoNum type="alphaLcParenR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Två</a:t>
            </a:r>
            <a:r>
              <a:rPr dirty="0"/>
              <a:t> </a:t>
            </a:r>
            <a:r>
              <a:rPr dirty="0" err="1"/>
              <a:t>revisorer</a:t>
            </a:r>
            <a:r>
              <a:rPr dirty="0"/>
              <a:t> (1 </a:t>
            </a:r>
            <a:r>
              <a:rPr dirty="0" err="1"/>
              <a:t>år</a:t>
            </a:r>
            <a:r>
              <a:rPr dirty="0"/>
              <a:t>)</a:t>
            </a:r>
          </a:p>
          <a:p>
            <a:pPr marL="1498600" lvl="2" indent="-508000" algn="l" defTabSz="457200">
              <a:spcBef>
                <a:spcPts val="2300"/>
              </a:spcBef>
              <a:buSzPct val="100000"/>
              <a:buAutoNum type="alphaLcParenR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revisorsuppleant</a:t>
            </a:r>
            <a:r>
              <a:rPr dirty="0"/>
              <a:t> (1 </a:t>
            </a:r>
            <a:r>
              <a:rPr dirty="0" err="1"/>
              <a:t>år</a:t>
            </a:r>
            <a:r>
              <a:rPr dirty="0"/>
              <a:t>)</a:t>
            </a: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 startAt="11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Inkomna</a:t>
            </a:r>
            <a:r>
              <a:rPr dirty="0"/>
              <a:t> </a:t>
            </a:r>
            <a:r>
              <a:rPr dirty="0" err="1"/>
              <a:t>motioner</a:t>
            </a:r>
            <a:r>
              <a:rPr dirty="0"/>
              <a:t> / </a:t>
            </a:r>
            <a:r>
              <a:rPr dirty="0" err="1"/>
              <a:t>styrelsens</a:t>
            </a:r>
            <a:r>
              <a:rPr dirty="0"/>
              <a:t> </a:t>
            </a:r>
            <a:r>
              <a:rPr dirty="0" err="1"/>
              <a:t>förslag</a:t>
            </a:r>
            <a:endParaRPr dirty="0"/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 startAt="11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/>
              <a:t>Val </a:t>
            </a:r>
            <a:r>
              <a:rPr dirty="0" err="1"/>
              <a:t>av</a:t>
            </a:r>
            <a:r>
              <a:rPr dirty="0"/>
              <a:t> </a:t>
            </a:r>
            <a:r>
              <a:rPr dirty="0" err="1"/>
              <a:t>valberedning</a:t>
            </a:r>
            <a:endParaRPr dirty="0"/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 startAt="11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Övriga</a:t>
            </a:r>
            <a:r>
              <a:rPr dirty="0"/>
              <a:t> </a:t>
            </a:r>
            <a:r>
              <a:rPr dirty="0" err="1"/>
              <a:t>frågor</a:t>
            </a:r>
            <a:endParaRPr dirty="0"/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 startAt="11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Mötets</a:t>
            </a:r>
            <a:r>
              <a:rPr dirty="0"/>
              <a:t> </a:t>
            </a:r>
            <a:r>
              <a:rPr dirty="0" err="1"/>
              <a:t>avslutande</a:t>
            </a:r>
            <a:endParaRPr dirty="0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5599518" y="245548"/>
            <a:ext cx="700672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Verksamhetsberättelse</a:t>
            </a:r>
            <a:r>
              <a:rPr dirty="0"/>
              <a:t> 201</a:t>
            </a:r>
            <a:r>
              <a:rPr lang="sv-SE" dirty="0"/>
              <a:t>6</a:t>
            </a:r>
            <a:endParaRPr dirty="0"/>
          </a:p>
        </p:txBody>
      </p:sp>
      <p:sp>
        <p:nvSpPr>
          <p:cNvPr id="132" name="Shape 132"/>
          <p:cNvSpPr/>
          <p:nvPr/>
        </p:nvSpPr>
        <p:spPr>
          <a:xfrm>
            <a:off x="392745" y="6943630"/>
            <a:ext cx="12219310" cy="2048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numCol="2" spcCol="610965"/>
          <a:lstStyle/>
          <a:p>
            <a:pPr algn="l" defTabSz="457200">
              <a:spcBef>
                <a:spcPts val="4500"/>
              </a:spcBef>
              <a:defRPr sz="260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Antal</a:t>
            </a:r>
            <a:r>
              <a:rPr dirty="0"/>
              <a:t> </a:t>
            </a:r>
            <a:r>
              <a:rPr dirty="0" err="1"/>
              <a:t>möten</a:t>
            </a:r>
            <a:endParaRPr b="0" dirty="0"/>
          </a:p>
          <a:p>
            <a:pPr algn="l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Under </a:t>
            </a:r>
            <a:r>
              <a:rPr dirty="0" err="1"/>
              <a:t>året</a:t>
            </a:r>
            <a:r>
              <a:rPr dirty="0"/>
              <a:t> </a:t>
            </a:r>
            <a:r>
              <a:rPr dirty="0" err="1"/>
              <a:t>har</a:t>
            </a:r>
            <a:r>
              <a:rPr dirty="0"/>
              <a:t> </a:t>
            </a:r>
            <a:r>
              <a:rPr dirty="0" err="1"/>
              <a:t>styrelsen</a:t>
            </a:r>
            <a:r>
              <a:rPr dirty="0"/>
              <a:t> </a:t>
            </a:r>
            <a:r>
              <a:rPr dirty="0" err="1"/>
              <a:t>hållit</a:t>
            </a:r>
            <a:r>
              <a:rPr dirty="0"/>
              <a:t> </a:t>
            </a:r>
            <a:r>
              <a:rPr dirty="0" err="1"/>
              <a:t>nio</a:t>
            </a:r>
            <a:r>
              <a:rPr dirty="0"/>
              <a:t> </a:t>
            </a:r>
            <a:r>
              <a:rPr dirty="0" err="1"/>
              <a:t>protokollförda</a:t>
            </a:r>
            <a:r>
              <a:rPr dirty="0"/>
              <a:t> </a:t>
            </a:r>
            <a:r>
              <a:rPr dirty="0" err="1"/>
              <a:t>möten</a:t>
            </a:r>
            <a:r>
              <a:rPr dirty="0"/>
              <a:t>.</a:t>
            </a:r>
          </a:p>
          <a:p>
            <a:pPr algn="l" defTabSz="457200">
              <a:spcBef>
                <a:spcPts val="4500"/>
              </a:spcBef>
              <a:defRPr sz="260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Antal</a:t>
            </a:r>
            <a:r>
              <a:rPr dirty="0"/>
              <a:t> </a:t>
            </a:r>
            <a:r>
              <a:rPr dirty="0" err="1"/>
              <a:t>medlemmar</a:t>
            </a:r>
            <a:endParaRPr b="0" dirty="0"/>
          </a:p>
          <a:p>
            <a:pPr algn="l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Föreningen</a:t>
            </a:r>
            <a:r>
              <a:rPr dirty="0"/>
              <a:t> hade vid </a:t>
            </a:r>
            <a:r>
              <a:rPr dirty="0" err="1"/>
              <a:t>årsskiftet</a:t>
            </a:r>
            <a:r>
              <a:rPr dirty="0"/>
              <a:t> ca 2</a:t>
            </a:r>
            <a:r>
              <a:rPr lang="sv-SE" dirty="0"/>
              <a:t>0</a:t>
            </a:r>
            <a:r>
              <a:rPr dirty="0"/>
              <a:t>0 </a:t>
            </a:r>
            <a:r>
              <a:rPr dirty="0" err="1"/>
              <a:t>medlemmar</a:t>
            </a:r>
            <a:r>
              <a:rPr dirty="0"/>
              <a:t>. </a:t>
            </a:r>
            <a:r>
              <a:rPr dirty="0" err="1"/>
              <a:t>Medlemsavgiften</a:t>
            </a:r>
            <a:r>
              <a:rPr dirty="0"/>
              <a:t> </a:t>
            </a:r>
            <a:r>
              <a:rPr dirty="0" err="1"/>
              <a:t>har</a:t>
            </a:r>
            <a:r>
              <a:rPr dirty="0"/>
              <a:t> under </a:t>
            </a:r>
            <a:r>
              <a:rPr dirty="0" err="1"/>
              <a:t>året</a:t>
            </a:r>
            <a:r>
              <a:rPr dirty="0"/>
              <a:t> </a:t>
            </a:r>
            <a:r>
              <a:rPr dirty="0" err="1"/>
              <a:t>varit</a:t>
            </a:r>
            <a:r>
              <a:rPr dirty="0"/>
              <a:t> 50 kronor </a:t>
            </a:r>
            <a:r>
              <a:rPr dirty="0" err="1"/>
              <a:t>för</a:t>
            </a:r>
            <a:r>
              <a:rPr dirty="0"/>
              <a:t> </a:t>
            </a:r>
            <a:r>
              <a:rPr dirty="0" err="1"/>
              <a:t>enskild</a:t>
            </a:r>
            <a:r>
              <a:rPr dirty="0"/>
              <a:t> </a:t>
            </a:r>
            <a:r>
              <a:rPr dirty="0" err="1"/>
              <a:t>medlem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100 kronor </a:t>
            </a:r>
            <a:r>
              <a:rPr dirty="0" err="1"/>
              <a:t>för</a:t>
            </a:r>
            <a:r>
              <a:rPr dirty="0"/>
              <a:t> </a:t>
            </a:r>
            <a:r>
              <a:rPr dirty="0" err="1"/>
              <a:t>familj</a:t>
            </a:r>
            <a:r>
              <a:rPr dirty="0"/>
              <a:t>. </a:t>
            </a:r>
          </a:p>
        </p:txBody>
      </p:sp>
      <p:pic>
        <p:nvPicPr>
          <p:cNvPr id="133" name="FileIcon.png"/>
          <p:cNvPicPr>
            <a:picLocks noChangeAspect="1"/>
          </p:cNvPicPr>
          <p:nvPr/>
        </p:nvPicPr>
        <p:blipFill>
          <a:blip r:embed="rId3">
            <a:alphaModFix amt="75453"/>
            <a:extLst/>
          </a:blip>
          <a:stretch>
            <a:fillRect/>
          </a:stretch>
        </p:blipFill>
        <p:spPr>
          <a:xfrm rot="934686">
            <a:off x="8905342" y="2517216"/>
            <a:ext cx="3921061" cy="3921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Logotype-filter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58379" flipH="1">
            <a:off x="10731328" y="5605527"/>
            <a:ext cx="1628163" cy="125040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6602885" y="3253425"/>
            <a:ext cx="274514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>
                <a:latin typeface="+mj-lt"/>
                <a:ea typeface="+mj-ea"/>
                <a:cs typeface="+mj-cs"/>
                <a:sym typeface="Tahoma"/>
              </a:defRPr>
            </a:pPr>
            <a:r>
              <a:rPr sz="2500" b="0" dirty="0" err="1"/>
              <a:t>Verksamhetsåret</a:t>
            </a:r>
            <a:r>
              <a:rPr dirty="0"/>
              <a:t> </a:t>
            </a:r>
            <a:r>
              <a:rPr sz="4000" dirty="0"/>
              <a:t>201</a:t>
            </a:r>
            <a:r>
              <a:rPr lang="sv-SE" sz="4000" dirty="0"/>
              <a:t>6</a:t>
            </a:r>
            <a:endParaRPr sz="4000" dirty="0"/>
          </a:p>
        </p:txBody>
      </p:sp>
      <p:sp>
        <p:nvSpPr>
          <p:cNvPr id="12" name="Shape 132"/>
          <p:cNvSpPr/>
          <p:nvPr/>
        </p:nvSpPr>
        <p:spPr>
          <a:xfrm>
            <a:off x="522726" y="2517448"/>
            <a:ext cx="5474951" cy="330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numCol="1" spcCol="610965"/>
          <a:lstStyle/>
          <a:p>
            <a:pPr algn="l" defTabSz="457200">
              <a:spcBef>
                <a:spcPts val="4500"/>
              </a:spcBef>
              <a:defRPr sz="2600">
                <a:latin typeface="+mj-lt"/>
                <a:ea typeface="+mj-ea"/>
                <a:cs typeface="+mj-cs"/>
                <a:sym typeface="Tahoma"/>
              </a:defRPr>
            </a:pPr>
            <a:r>
              <a:rPr lang="sv-SE" dirty="0"/>
              <a:t>Styrelsen</a:t>
            </a:r>
          </a:p>
          <a:p>
            <a:pPr algn="l" defTabSz="457200">
              <a:spcBef>
                <a:spcPts val="6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dirty="0"/>
              <a:t>Ordförande:		Andreas Almqvist</a:t>
            </a:r>
          </a:p>
          <a:p>
            <a:pPr algn="l" defTabSz="457200">
              <a:spcBef>
                <a:spcPts val="6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dirty="0"/>
              <a:t>Ledamöter: 		Susanne </a:t>
            </a:r>
            <a:r>
              <a:rPr lang="sv-SE" dirty="0" err="1"/>
              <a:t>Aringskog</a:t>
            </a:r>
            <a:r>
              <a:rPr lang="sv-SE" dirty="0"/>
              <a:t> (kassör)</a:t>
            </a:r>
          </a:p>
          <a:p>
            <a:pPr algn="l" defTabSz="457200">
              <a:spcBef>
                <a:spcPts val="6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dirty="0"/>
              <a:t>				Thomas Lugnet</a:t>
            </a:r>
          </a:p>
          <a:p>
            <a:pPr algn="l" defTabSz="457200">
              <a:spcBef>
                <a:spcPts val="6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dirty="0"/>
              <a:t>				Magnus Tibblin</a:t>
            </a:r>
          </a:p>
          <a:p>
            <a:pPr algn="l" defTabSz="457200">
              <a:spcBef>
                <a:spcPts val="6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dirty="0"/>
              <a:t>				Martina Olofsson</a:t>
            </a:r>
          </a:p>
          <a:p>
            <a:pPr algn="l" defTabSz="457200">
              <a:spcBef>
                <a:spcPts val="6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dirty="0"/>
              <a:t>Suppleanter: 	Malin Elinder</a:t>
            </a:r>
          </a:p>
          <a:p>
            <a:pPr algn="l" defTabSz="457200">
              <a:spcBef>
                <a:spcPts val="6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dirty="0"/>
              <a:t>				Emil Ekman</a:t>
            </a:r>
            <a:endParaRPr dirty="0"/>
          </a:p>
          <a:p>
            <a:pPr algn="l" defTabSz="457200">
              <a:spcBef>
                <a:spcPts val="4500"/>
              </a:spcBef>
              <a:defRPr sz="2600">
                <a:latin typeface="+mj-lt"/>
                <a:ea typeface="+mj-ea"/>
                <a:cs typeface="+mj-cs"/>
                <a:sym typeface="Tahoma"/>
              </a:defRPr>
            </a:pPr>
            <a:endParaRPr dirty="0"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1507018" y="2761221"/>
            <a:ext cx="9838132" cy="5134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algn="l" defTabSz="457200">
              <a:spcBef>
                <a:spcPts val="4500"/>
              </a:spcBef>
              <a:defRPr sz="260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Rapporter</a:t>
            </a:r>
            <a:r>
              <a:rPr dirty="0"/>
              <a:t> </a:t>
            </a:r>
            <a:r>
              <a:rPr dirty="0" err="1"/>
              <a:t>från</a:t>
            </a:r>
            <a:r>
              <a:rPr dirty="0"/>
              <a:t>…</a:t>
            </a:r>
          </a:p>
          <a:p>
            <a:pPr marL="450215" indent="-450215" algn="l" defTabSz="457200">
              <a:spcBef>
                <a:spcPts val="3000"/>
              </a:spcBef>
              <a:buSzPct val="100000"/>
              <a:buChar char="✦"/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600" dirty="0" err="1"/>
              <a:t>Fibergruppen</a:t>
            </a:r>
            <a:r>
              <a:rPr dirty="0"/>
              <a:t>                                </a:t>
            </a:r>
            <a:endParaRPr lang="sv-SE" dirty="0"/>
          </a:p>
          <a:p>
            <a:pPr marL="450215" indent="-450215" algn="l" defTabSz="457200">
              <a:spcBef>
                <a:spcPts val="3000"/>
              </a:spcBef>
              <a:buSzPct val="100000"/>
              <a:buChar char="✦"/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600" dirty="0" err="1"/>
              <a:t>Kopphagengruppen</a:t>
            </a:r>
            <a:r>
              <a:rPr dirty="0"/>
              <a:t>                    </a:t>
            </a:r>
            <a:endParaRPr lang="sv-SE" dirty="0"/>
          </a:p>
          <a:p>
            <a:pPr marL="450215" indent="-450215" algn="l" defTabSz="457200">
              <a:spcBef>
                <a:spcPts val="3000"/>
              </a:spcBef>
              <a:buSzPct val="100000"/>
              <a:buChar char="✦"/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sz="2600" dirty="0"/>
              <a:t>Plan- &amp; trafikgruppen</a:t>
            </a:r>
            <a:endParaRPr lang="sv-SE" dirty="0"/>
          </a:p>
          <a:p>
            <a:pPr marL="749300" lvl="1" indent="-381000" algn="l" defTabSz="457200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dirty="0"/>
              <a:t>Nybyggnationerna i </a:t>
            </a:r>
            <a:r>
              <a:rPr lang="sv-SE" dirty="0" err="1"/>
              <a:t>Länna</a:t>
            </a:r>
            <a:endParaRPr lang="sv-SE" dirty="0"/>
          </a:p>
          <a:p>
            <a:pPr marL="749300" lvl="1" indent="-381000" algn="l" defTabSz="457200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dirty="0"/>
              <a:t>Åtgärdsvalsstudie</a:t>
            </a:r>
          </a:p>
          <a:p>
            <a:pPr marL="749300" lvl="1" indent="-381000" algn="l" defTabSz="457200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dirty="0"/>
              <a:t>Vårdcentralen (</a:t>
            </a:r>
            <a:r>
              <a:rPr lang="sv-SE" dirty="0" err="1"/>
              <a:t>Gunnela</a:t>
            </a:r>
            <a:r>
              <a:rPr lang="sv-SE" dirty="0"/>
              <a:t>)</a:t>
            </a:r>
          </a:p>
        </p:txBody>
      </p:sp>
      <p:sp>
        <p:nvSpPr>
          <p:cNvPr id="140" name="Shape 140"/>
          <p:cNvSpPr/>
          <p:nvPr/>
        </p:nvSpPr>
        <p:spPr>
          <a:xfrm>
            <a:off x="6506820" y="249020"/>
            <a:ext cx="609942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Byalagets arbetsgrupper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4319981" y="2682230"/>
            <a:ext cx="4364838" cy="121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80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1"/>
            </a:pPr>
            <a:r>
              <a:rPr b="0"/>
              <a:t>Fikapaus</a:t>
            </a:r>
          </a:p>
        </p:txBody>
      </p:sp>
      <p:pic>
        <p:nvPicPr>
          <p:cNvPr id="143" name="Picture 142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7880" y="3910993"/>
            <a:ext cx="7349040" cy="4054072"/>
          </a:xfrm>
          <a:prstGeom prst="rect">
            <a:avLst/>
          </a:prstGeom>
        </p:spPr>
      </p:pic>
      <p:pic>
        <p:nvPicPr>
          <p:cNvPr id="144" name="pasted-image.tiff"/>
          <p:cNvPicPr>
            <a:picLocks noChangeAspect="1"/>
          </p:cNvPicPr>
          <p:nvPr/>
        </p:nvPicPr>
        <p:blipFill>
          <a:blip r:embed="rId4">
            <a:extLst/>
          </a:blip>
          <a:srcRect l="10512" t="11154" r="9277" b="6563"/>
          <a:stretch>
            <a:fillRect/>
          </a:stretch>
        </p:blipFill>
        <p:spPr>
          <a:xfrm>
            <a:off x="548965" y="6342780"/>
            <a:ext cx="3671029" cy="3213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597" extrusionOk="0">
                <a:moveTo>
                  <a:pt x="10198" y="0"/>
                </a:moveTo>
                <a:cubicBezTo>
                  <a:pt x="9640" y="-2"/>
                  <a:pt x="9077" y="37"/>
                  <a:pt x="8522" y="117"/>
                </a:cubicBezTo>
                <a:cubicBezTo>
                  <a:pt x="7401" y="278"/>
                  <a:pt x="7413" y="275"/>
                  <a:pt x="6967" y="416"/>
                </a:cubicBezTo>
                <a:cubicBezTo>
                  <a:pt x="6751" y="484"/>
                  <a:pt x="6561" y="522"/>
                  <a:pt x="6543" y="501"/>
                </a:cubicBezTo>
                <a:cubicBezTo>
                  <a:pt x="6525" y="480"/>
                  <a:pt x="6447" y="514"/>
                  <a:pt x="6370" y="576"/>
                </a:cubicBezTo>
                <a:cubicBezTo>
                  <a:pt x="6294" y="638"/>
                  <a:pt x="6178" y="690"/>
                  <a:pt x="6113" y="690"/>
                </a:cubicBezTo>
                <a:cubicBezTo>
                  <a:pt x="6047" y="690"/>
                  <a:pt x="5941" y="723"/>
                  <a:pt x="5878" y="763"/>
                </a:cubicBezTo>
                <a:cubicBezTo>
                  <a:pt x="5814" y="802"/>
                  <a:pt x="5474" y="988"/>
                  <a:pt x="5122" y="1176"/>
                </a:cubicBezTo>
                <a:cubicBezTo>
                  <a:pt x="3470" y="2056"/>
                  <a:pt x="2575" y="3230"/>
                  <a:pt x="2522" y="4587"/>
                </a:cubicBezTo>
                <a:cubicBezTo>
                  <a:pt x="2506" y="5003"/>
                  <a:pt x="2574" y="6118"/>
                  <a:pt x="2639" y="6494"/>
                </a:cubicBezTo>
                <a:cubicBezTo>
                  <a:pt x="2710" y="6905"/>
                  <a:pt x="2803" y="7648"/>
                  <a:pt x="2831" y="8017"/>
                </a:cubicBezTo>
                <a:cubicBezTo>
                  <a:pt x="2864" y="8472"/>
                  <a:pt x="2873" y="8530"/>
                  <a:pt x="3029" y="9220"/>
                </a:cubicBezTo>
                <a:cubicBezTo>
                  <a:pt x="3157" y="9792"/>
                  <a:pt x="3157" y="9798"/>
                  <a:pt x="2591" y="10242"/>
                </a:cubicBezTo>
                <a:cubicBezTo>
                  <a:pt x="1556" y="11054"/>
                  <a:pt x="915" y="11877"/>
                  <a:pt x="463" y="12968"/>
                </a:cubicBezTo>
                <a:cubicBezTo>
                  <a:pt x="-296" y="14800"/>
                  <a:pt x="-129" y="16268"/>
                  <a:pt x="1025" y="17897"/>
                </a:cubicBezTo>
                <a:cubicBezTo>
                  <a:pt x="1511" y="18582"/>
                  <a:pt x="1836" y="18917"/>
                  <a:pt x="2506" y="19417"/>
                </a:cubicBezTo>
                <a:cubicBezTo>
                  <a:pt x="4073" y="20586"/>
                  <a:pt x="5990" y="21268"/>
                  <a:pt x="8505" y="21551"/>
                </a:cubicBezTo>
                <a:cubicBezTo>
                  <a:pt x="8811" y="21585"/>
                  <a:pt x="9197" y="21598"/>
                  <a:pt x="9625" y="21596"/>
                </a:cubicBezTo>
                <a:cubicBezTo>
                  <a:pt x="10907" y="21590"/>
                  <a:pt x="12565" y="21433"/>
                  <a:pt x="13565" y="21196"/>
                </a:cubicBezTo>
                <a:cubicBezTo>
                  <a:pt x="14348" y="21011"/>
                  <a:pt x="15826" y="20433"/>
                  <a:pt x="16523" y="20038"/>
                </a:cubicBezTo>
                <a:cubicBezTo>
                  <a:pt x="18124" y="19131"/>
                  <a:pt x="19355" y="17892"/>
                  <a:pt x="19892" y="16651"/>
                </a:cubicBezTo>
                <a:cubicBezTo>
                  <a:pt x="20252" y="15818"/>
                  <a:pt x="20335" y="15424"/>
                  <a:pt x="20337" y="14507"/>
                </a:cubicBezTo>
                <a:cubicBezTo>
                  <a:pt x="20338" y="13720"/>
                  <a:pt x="20323" y="13618"/>
                  <a:pt x="20122" y="13082"/>
                </a:cubicBezTo>
                <a:cubicBezTo>
                  <a:pt x="20004" y="12766"/>
                  <a:pt x="19906" y="12463"/>
                  <a:pt x="19906" y="12410"/>
                </a:cubicBezTo>
                <a:cubicBezTo>
                  <a:pt x="19906" y="12357"/>
                  <a:pt x="20029" y="12224"/>
                  <a:pt x="20180" y="12114"/>
                </a:cubicBezTo>
                <a:cubicBezTo>
                  <a:pt x="20972" y="11536"/>
                  <a:pt x="21304" y="10899"/>
                  <a:pt x="21304" y="9959"/>
                </a:cubicBezTo>
                <a:cubicBezTo>
                  <a:pt x="21304" y="8832"/>
                  <a:pt x="20634" y="7556"/>
                  <a:pt x="19894" y="7278"/>
                </a:cubicBezTo>
                <a:cubicBezTo>
                  <a:pt x="19153" y="7001"/>
                  <a:pt x="18462" y="6972"/>
                  <a:pt x="17412" y="7169"/>
                </a:cubicBezTo>
                <a:cubicBezTo>
                  <a:pt x="17261" y="7197"/>
                  <a:pt x="17267" y="7318"/>
                  <a:pt x="17333" y="5377"/>
                </a:cubicBezTo>
                <a:cubicBezTo>
                  <a:pt x="17374" y="4184"/>
                  <a:pt x="17341" y="3935"/>
                  <a:pt x="17046" y="3208"/>
                </a:cubicBezTo>
                <a:cubicBezTo>
                  <a:pt x="16731" y="2434"/>
                  <a:pt x="15907" y="1652"/>
                  <a:pt x="14761" y="1040"/>
                </a:cubicBezTo>
                <a:cubicBezTo>
                  <a:pt x="13503" y="368"/>
                  <a:pt x="11872" y="5"/>
                  <a:pt x="10198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7343585" y="245548"/>
            <a:ext cx="526265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Resultaträkning</a:t>
            </a:r>
            <a:r>
              <a:rPr dirty="0"/>
              <a:t> 201</a:t>
            </a:r>
            <a:r>
              <a:rPr lang="sv-SE" dirty="0"/>
              <a:t>6</a:t>
            </a:r>
            <a:endParaRPr dirty="0"/>
          </a:p>
        </p:txBody>
      </p:sp>
      <p:sp>
        <p:nvSpPr>
          <p:cNvPr id="148" name="Shape 148"/>
          <p:cNvSpPr/>
          <p:nvPr/>
        </p:nvSpPr>
        <p:spPr>
          <a:xfrm flipH="1">
            <a:off x="9672412" y="8661265"/>
            <a:ext cx="887333" cy="479466"/>
          </a:xfrm>
          <a:prstGeom prst="rightArrow">
            <a:avLst>
              <a:gd name="adj1" fmla="val 52305"/>
              <a:gd name="adj2" fmla="val 70827"/>
            </a:avLst>
          </a:prstGeom>
          <a:solidFill>
            <a:srgbClr val="EA822C"/>
          </a:solidFill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159819" y="2057421"/>
            <a:ext cx="3592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595" marR="474980">
              <a:spcAft>
                <a:spcPts val="1500"/>
              </a:spcAft>
            </a:pPr>
            <a:r>
              <a:rPr lang="sv-SE" sz="1800" dirty="0">
                <a:latin typeface="Times New Roman" panose="02020603050405020304" pitchFamily="18" charset="0"/>
                <a:ea typeface="Arial Unicode MS"/>
                <a:cs typeface="Arial Unicode MS"/>
              </a:rPr>
              <a:t>2016-01-01 –– 2016-12-31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509" y="2820162"/>
            <a:ext cx="6679692" cy="594207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7686628" y="245548"/>
            <a:ext cx="491961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Balansräkning</a:t>
            </a:r>
            <a:r>
              <a:rPr dirty="0"/>
              <a:t> 201</a:t>
            </a:r>
            <a:r>
              <a:rPr lang="sv-SE" dirty="0"/>
              <a:t>6</a:t>
            </a:r>
            <a:endParaRPr dirty="0"/>
          </a:p>
        </p:txBody>
      </p:sp>
      <p:sp>
        <p:nvSpPr>
          <p:cNvPr id="152" name="Shape 152"/>
          <p:cNvSpPr/>
          <p:nvPr/>
        </p:nvSpPr>
        <p:spPr>
          <a:xfrm flipH="1">
            <a:off x="10963124" y="4795187"/>
            <a:ext cx="887333" cy="479466"/>
          </a:xfrm>
          <a:prstGeom prst="rightArrow">
            <a:avLst>
              <a:gd name="adj1" fmla="val 52305"/>
              <a:gd name="adj2" fmla="val 70827"/>
            </a:avLst>
          </a:prstGeom>
          <a:solidFill>
            <a:srgbClr val="EA822C"/>
          </a:solidFill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724" y="2403767"/>
            <a:ext cx="8554220" cy="407315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7691988" y="249020"/>
            <a:ext cx="491425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Revisionsberättelse</a:t>
            </a:r>
          </a:p>
        </p:txBody>
      </p:sp>
      <p:sp>
        <p:nvSpPr>
          <p:cNvPr id="155" name="Shape 155"/>
          <p:cNvSpPr/>
          <p:nvPr/>
        </p:nvSpPr>
        <p:spPr>
          <a:xfrm>
            <a:off x="1338603" y="3413227"/>
            <a:ext cx="8090532" cy="2318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6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 err="1"/>
              <a:t>Revisorerna</a:t>
            </a:r>
            <a:r>
              <a:rPr dirty="0"/>
              <a:t> </a:t>
            </a:r>
            <a:r>
              <a:rPr lang="sv-SE" dirty="0"/>
              <a:t>(Sture Larsson och Björn Moberg) </a:t>
            </a:r>
            <a:r>
              <a:rPr dirty="0" err="1"/>
              <a:t>har</a:t>
            </a:r>
            <a:r>
              <a:rPr dirty="0"/>
              <a:t>  ”…</a:t>
            </a:r>
            <a:r>
              <a:rPr dirty="0" err="1"/>
              <a:t>funnit</a:t>
            </a:r>
            <a:r>
              <a:rPr dirty="0"/>
              <a:t> </a:t>
            </a:r>
            <a:r>
              <a:rPr dirty="0" err="1"/>
              <a:t>att</a:t>
            </a:r>
            <a:r>
              <a:rPr dirty="0"/>
              <a:t> </a:t>
            </a:r>
            <a:r>
              <a:rPr dirty="0" err="1"/>
              <a:t>allt</a:t>
            </a:r>
            <a:r>
              <a:rPr dirty="0"/>
              <a:t> </a:t>
            </a:r>
            <a:r>
              <a:rPr dirty="0" err="1"/>
              <a:t>är</a:t>
            </a:r>
            <a:r>
              <a:rPr dirty="0"/>
              <a:t> </a:t>
            </a:r>
            <a:r>
              <a:rPr dirty="0" err="1"/>
              <a:t>fört</a:t>
            </a:r>
            <a:r>
              <a:rPr dirty="0"/>
              <a:t> med god </a:t>
            </a:r>
            <a:r>
              <a:rPr dirty="0" err="1"/>
              <a:t>ordning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reda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föreslår</a:t>
            </a:r>
            <a:r>
              <a:rPr dirty="0"/>
              <a:t> </a:t>
            </a:r>
            <a:r>
              <a:rPr dirty="0" err="1"/>
              <a:t>att</a:t>
            </a:r>
            <a:r>
              <a:rPr dirty="0"/>
              <a:t> </a:t>
            </a:r>
            <a:r>
              <a:rPr dirty="0" err="1"/>
              <a:t>årsmötet</a:t>
            </a:r>
            <a:r>
              <a:rPr dirty="0"/>
              <a:t> </a:t>
            </a:r>
            <a:r>
              <a:rPr dirty="0" err="1"/>
              <a:t>fastställer</a:t>
            </a:r>
            <a:r>
              <a:rPr dirty="0"/>
              <a:t> </a:t>
            </a:r>
            <a:r>
              <a:rPr dirty="0" err="1"/>
              <a:t>balansräkningen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bevilja</a:t>
            </a:r>
            <a:r>
              <a:rPr dirty="0"/>
              <a:t> </a:t>
            </a:r>
            <a:r>
              <a:rPr dirty="0" err="1"/>
              <a:t>styrelsen</a:t>
            </a:r>
            <a:r>
              <a:rPr dirty="0"/>
              <a:t> full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tacksam</a:t>
            </a:r>
            <a:r>
              <a:rPr dirty="0"/>
              <a:t> </a:t>
            </a:r>
            <a:r>
              <a:rPr dirty="0" err="1"/>
              <a:t>ansvarsfrihet</a:t>
            </a:r>
            <a:r>
              <a:rPr dirty="0"/>
              <a:t>…”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ahoma"/>
        <a:ea typeface="Tahoma"/>
        <a:cs typeface="Tahom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ahoma"/>
        <a:ea typeface="Tahoma"/>
        <a:cs typeface="Tahom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397</Words>
  <Application>Microsoft Office PowerPoint</Application>
  <PresentationFormat>Custom</PresentationFormat>
  <Paragraphs>97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 Unicode MS</vt:lpstr>
      <vt:lpstr>Edwardian Script ITC</vt:lpstr>
      <vt:lpstr>Helvetica</vt:lpstr>
      <vt:lpstr>Helvetica Light</vt:lpstr>
      <vt:lpstr>Helvetica Neue</vt:lpstr>
      <vt:lpstr>Tahoma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Maleli</dc:creator>
  <cp:lastModifiedBy>Malin Elinder</cp:lastModifiedBy>
  <cp:revision>11</cp:revision>
  <dcterms:modified xsi:type="dcterms:W3CDTF">2017-03-19T20:48:11Z</dcterms:modified>
</cp:coreProperties>
</file>