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67" r:id="rId15"/>
    <p:sldId id="269" r:id="rId16"/>
    <p:sldId id="271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9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228600">
              <a:buSzTx/>
              <a:buNone/>
            </a:lvl2pPr>
            <a:lvl3pPr marL="0" indent="457200">
              <a:buSzTx/>
              <a:buNone/>
            </a:lvl3pPr>
            <a:lvl4pPr marL="0" indent="685800">
              <a:buSzTx/>
              <a:buNone/>
            </a:lvl4pPr>
            <a:lvl5pPr marL="0" indent="9144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buSzTx/>
              <a:buNone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228600">
              <a:buSzTx/>
              <a:buNone/>
            </a:lvl2pPr>
            <a:lvl3pPr marL="0" indent="457200">
              <a:buSzTx/>
              <a:buNone/>
            </a:lvl3pPr>
            <a:lvl4pPr marL="0" indent="685800">
              <a:buSzTx/>
              <a:buNone/>
            </a:lvl4pPr>
            <a:lvl5pPr marL="0" indent="9144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  <a:lvl2pPr marL="0" indent="228600">
              <a:buSzTx/>
              <a:buNone/>
            </a:lvl2pPr>
            <a:lvl3pPr marL="0" indent="457200">
              <a:buSzTx/>
              <a:buNone/>
            </a:lvl3pPr>
            <a:lvl4pPr marL="0" indent="685800">
              <a:buSzTx/>
              <a:buNone/>
            </a:lvl4pPr>
            <a:lvl5pPr marL="0" indent="9144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269421" indent="-269421"/>
            <a:lvl2pPr marL="612321" indent="-269421"/>
            <a:lvl3pPr marL="955221" indent="-269421"/>
            <a:lvl4pPr marL="1298121" indent="-269421"/>
            <a:lvl5pPr marL="1641021" indent="-269421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8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1pPr>
      <a:lvl2pPr marL="0" marR="0" indent="2286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2pPr>
      <a:lvl3pPr marL="0" marR="0" indent="4572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3pPr>
      <a:lvl4pPr marL="0" marR="0" indent="6858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4pPr>
      <a:lvl5pPr marL="0" marR="0" indent="9144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5pPr>
      <a:lvl6pPr marL="0" marR="0" indent="11430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6pPr>
      <a:lvl7pPr marL="0" marR="0" indent="13716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7pPr>
      <a:lvl8pPr marL="0" marR="0" indent="16002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8pPr>
      <a:lvl9pPr marL="0" marR="0" indent="1828800" algn="l" defTabSz="457200" rtl="0" latinLnBrk="0">
        <a:lnSpc>
          <a:spcPct val="100000"/>
        </a:lnSpc>
        <a:spcBef>
          <a:spcPts val="450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9pPr>
    </p:titleStyle>
    <p:bodyStyle>
      <a:lvl1pPr marL="271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7161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1160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16051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2049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24941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2938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33831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3827638" marR="0" indent="-271638" algn="l" defTabSz="4572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7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4319981" y="4124909"/>
            <a:ext cx="436483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500">
                <a:latin typeface="+mj-lt"/>
                <a:ea typeface="+mj-ea"/>
                <a:cs typeface="+mj-cs"/>
                <a:sym typeface="Tahoma"/>
              </a:defRPr>
            </a:pPr>
            <a:r>
              <a:rPr sz="6000" b="0" dirty="0" err="1"/>
              <a:t>Årsmöte</a:t>
            </a:r>
            <a:r>
              <a:rPr dirty="0"/>
              <a:t> </a:t>
            </a:r>
            <a:r>
              <a:rPr sz="9300" dirty="0"/>
              <a:t>201</a:t>
            </a:r>
            <a:r>
              <a:rPr lang="sv-SE" sz="9300" dirty="0"/>
              <a:t>8</a:t>
            </a:r>
            <a:endParaRPr sz="9300" dirty="0"/>
          </a:p>
        </p:txBody>
      </p:sp>
      <p:sp>
        <p:nvSpPr>
          <p:cNvPr id="120" name="Shape 120"/>
          <p:cNvSpPr/>
          <p:nvPr/>
        </p:nvSpPr>
        <p:spPr>
          <a:xfrm rot="2673">
            <a:off x="3470035" y="2470607"/>
            <a:ext cx="6064730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8600" b="0">
                <a:latin typeface="Edwardian Script ITC"/>
                <a:ea typeface="Edwardian Script ITC"/>
                <a:cs typeface="Edwardian Script ITC"/>
                <a:sym typeface="Edwardian Script ITC"/>
              </a:defRPr>
            </a:lvl1pPr>
          </a:lstStyle>
          <a:p>
            <a:r>
              <a:t>Varmt välkomna!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7691988" y="249020"/>
            <a:ext cx="491425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Revisionsberättelse</a:t>
            </a:r>
          </a:p>
        </p:txBody>
      </p:sp>
      <p:sp>
        <p:nvSpPr>
          <p:cNvPr id="155" name="Shape 155"/>
          <p:cNvSpPr/>
          <p:nvPr/>
        </p:nvSpPr>
        <p:spPr>
          <a:xfrm>
            <a:off x="532358" y="3511550"/>
            <a:ext cx="6082983" cy="417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457200">
              <a:defRPr sz="26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Revisorerna har  ”…funnit att allt är fört med god ordning och reda och föreslår att årsmötet fastställer balansräkningen och bevilja styrelsen full och tacksam ansvarsfrihet…”</a:t>
            </a:r>
          </a:p>
        </p:txBody>
      </p:sp>
      <p:pic>
        <p:nvPicPr>
          <p:cNvPr id="15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4441" y="3511550"/>
            <a:ext cx="5588001" cy="4178301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377933" y="2556950"/>
            <a:ext cx="5868616" cy="322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457200">
              <a:spcBef>
                <a:spcPts val="2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/>
              <a:t>Länna</a:t>
            </a:r>
            <a:r>
              <a:rPr dirty="0"/>
              <a:t> </a:t>
            </a:r>
            <a:r>
              <a:rPr dirty="0" err="1"/>
              <a:t>byalag</a:t>
            </a:r>
            <a:r>
              <a:rPr dirty="0"/>
              <a:t> </a:t>
            </a:r>
            <a:r>
              <a:rPr dirty="0" err="1"/>
              <a:t>kommer</a:t>
            </a:r>
            <a:r>
              <a:rPr dirty="0"/>
              <a:t> under 201</a:t>
            </a:r>
            <a:r>
              <a:rPr lang="sv-SE" dirty="0"/>
              <a:t>8</a:t>
            </a:r>
            <a:r>
              <a:rPr dirty="0"/>
              <a:t> </a:t>
            </a:r>
            <a:r>
              <a:rPr dirty="0" err="1"/>
              <a:t>att</a:t>
            </a:r>
            <a:r>
              <a:rPr dirty="0"/>
              <a:t> </a:t>
            </a:r>
            <a:r>
              <a:rPr lang="sv-SE" dirty="0"/>
              <a:t>fortsätta att vara en</a:t>
            </a:r>
            <a:r>
              <a:rPr b="1" dirty="0"/>
              <a:t> </a:t>
            </a:r>
            <a:r>
              <a:rPr b="1" dirty="0" err="1"/>
              <a:t>kontaktlänk</a:t>
            </a:r>
            <a:r>
              <a:rPr b="1" dirty="0"/>
              <a:t> </a:t>
            </a:r>
            <a:r>
              <a:rPr b="1" dirty="0" err="1"/>
              <a:t>mellan</a:t>
            </a:r>
            <a:r>
              <a:rPr b="1" dirty="0"/>
              <a:t> </a:t>
            </a:r>
            <a:r>
              <a:rPr b="1" dirty="0" err="1"/>
              <a:t>kommunen</a:t>
            </a:r>
            <a:r>
              <a:rPr b="1" dirty="0"/>
              <a:t> </a:t>
            </a:r>
            <a:r>
              <a:rPr b="1" dirty="0" err="1"/>
              <a:t>och</a:t>
            </a:r>
            <a:r>
              <a:rPr b="1" dirty="0"/>
              <a:t> </a:t>
            </a:r>
            <a:r>
              <a:rPr b="1" dirty="0" err="1"/>
              <a:t>byalagets</a:t>
            </a:r>
            <a:r>
              <a:rPr b="1" dirty="0"/>
              <a:t> </a:t>
            </a:r>
            <a:r>
              <a:rPr b="1" dirty="0" err="1"/>
              <a:t>medlemmar</a:t>
            </a:r>
            <a:r>
              <a:rPr dirty="0"/>
              <a:t> </a:t>
            </a:r>
            <a:r>
              <a:rPr dirty="0" err="1"/>
              <a:t>samt</a:t>
            </a:r>
            <a:r>
              <a:rPr dirty="0"/>
              <a:t> </a:t>
            </a:r>
            <a:r>
              <a:rPr dirty="0" err="1"/>
              <a:t>fortsätta</a:t>
            </a:r>
            <a:r>
              <a:rPr dirty="0"/>
              <a:t> med </a:t>
            </a:r>
            <a:r>
              <a:rPr dirty="0" err="1"/>
              <a:t>att</a:t>
            </a:r>
            <a:r>
              <a:rPr dirty="0"/>
              <a:t> </a:t>
            </a:r>
            <a:r>
              <a:rPr dirty="0" err="1"/>
              <a:t>jobba</a:t>
            </a:r>
            <a:r>
              <a:rPr dirty="0"/>
              <a:t> </a:t>
            </a:r>
            <a:r>
              <a:rPr dirty="0" err="1"/>
              <a:t>för</a:t>
            </a:r>
            <a:r>
              <a:rPr dirty="0"/>
              <a:t> </a:t>
            </a:r>
            <a:r>
              <a:rPr dirty="0" err="1"/>
              <a:t>att</a:t>
            </a:r>
            <a:r>
              <a:rPr dirty="0"/>
              <a:t> </a:t>
            </a:r>
            <a:r>
              <a:rPr b="1" dirty="0" err="1"/>
              <a:t>Länna</a:t>
            </a:r>
            <a:r>
              <a:rPr b="1" dirty="0"/>
              <a:t> ska </a:t>
            </a:r>
            <a:r>
              <a:rPr b="1" dirty="0" err="1"/>
              <a:t>bli</a:t>
            </a:r>
            <a:r>
              <a:rPr b="1" dirty="0"/>
              <a:t> </a:t>
            </a:r>
            <a:r>
              <a:rPr b="1" dirty="0" err="1"/>
              <a:t>ännu</a:t>
            </a:r>
            <a:r>
              <a:rPr b="1" dirty="0"/>
              <a:t> </a:t>
            </a:r>
            <a:r>
              <a:rPr b="1" dirty="0" err="1"/>
              <a:t>trivsammare</a:t>
            </a:r>
            <a:r>
              <a:rPr dirty="0"/>
              <a:t>!</a:t>
            </a:r>
          </a:p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Vi </a:t>
            </a:r>
            <a:r>
              <a:rPr dirty="0" err="1"/>
              <a:t>hoppas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en stark </a:t>
            </a:r>
            <a:r>
              <a:rPr dirty="0" err="1"/>
              <a:t>medlemstillströmning</a:t>
            </a:r>
            <a:r>
              <a:rPr dirty="0"/>
              <a:t> </a:t>
            </a:r>
            <a:r>
              <a:rPr dirty="0" err="1"/>
              <a:t>då</a:t>
            </a:r>
            <a:r>
              <a:rPr dirty="0"/>
              <a:t> </a:t>
            </a:r>
            <a:r>
              <a:rPr dirty="0" err="1"/>
              <a:t>styrkan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våra</a:t>
            </a:r>
            <a:r>
              <a:rPr dirty="0"/>
              <a:t> </a:t>
            </a:r>
            <a:r>
              <a:rPr dirty="0" err="1"/>
              <a:t>arbetsgrupper</a:t>
            </a:r>
            <a:r>
              <a:rPr dirty="0"/>
              <a:t> </a:t>
            </a:r>
            <a:r>
              <a:rPr dirty="0" err="1"/>
              <a:t>och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vår</a:t>
            </a:r>
            <a:r>
              <a:rPr dirty="0"/>
              <a:t> dialog med </a:t>
            </a:r>
            <a:r>
              <a:rPr dirty="0" err="1"/>
              <a:t>kommunen</a:t>
            </a:r>
            <a:r>
              <a:rPr dirty="0"/>
              <a:t> </a:t>
            </a:r>
            <a:r>
              <a:rPr dirty="0" err="1"/>
              <a:t>bygger</a:t>
            </a:r>
            <a:r>
              <a:rPr dirty="0"/>
              <a:t> </a:t>
            </a:r>
            <a:r>
              <a:rPr dirty="0" err="1"/>
              <a:t>på</a:t>
            </a:r>
            <a:r>
              <a:rPr dirty="0"/>
              <a:t> </a:t>
            </a:r>
            <a:r>
              <a:rPr dirty="0" err="1"/>
              <a:t>ett</a:t>
            </a:r>
            <a:r>
              <a:rPr dirty="0"/>
              <a:t> </a:t>
            </a:r>
            <a:r>
              <a:rPr dirty="0" err="1"/>
              <a:t>intresse</a:t>
            </a:r>
            <a:r>
              <a:rPr dirty="0"/>
              <a:t> </a:t>
            </a:r>
            <a:r>
              <a:rPr dirty="0" err="1"/>
              <a:t>från</a:t>
            </a:r>
            <a:r>
              <a:rPr dirty="0"/>
              <a:t> </a:t>
            </a:r>
            <a:r>
              <a:rPr dirty="0" err="1"/>
              <a:t>hela</a:t>
            </a:r>
            <a:r>
              <a:rPr dirty="0"/>
              <a:t> </a:t>
            </a:r>
            <a:r>
              <a:rPr dirty="0" err="1"/>
              <a:t>Länna</a:t>
            </a:r>
            <a:r>
              <a:rPr dirty="0"/>
              <a:t> by.</a:t>
            </a:r>
          </a:p>
        </p:txBody>
      </p:sp>
      <p:sp>
        <p:nvSpPr>
          <p:cNvPr id="159" name="Shape 159"/>
          <p:cNvSpPr/>
          <p:nvPr/>
        </p:nvSpPr>
        <p:spPr>
          <a:xfrm>
            <a:off x="6971688" y="2556950"/>
            <a:ext cx="5868615" cy="322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dirty="0"/>
              <a:t>F</a:t>
            </a:r>
            <a:r>
              <a:rPr lang="sv-SE" b="1" dirty="0" err="1"/>
              <a:t>ärdigställande</a:t>
            </a:r>
            <a:r>
              <a:rPr lang="sv-SE" b="1" dirty="0"/>
              <a:t> av dansbanegolvet i</a:t>
            </a:r>
            <a:r>
              <a:rPr b="1" dirty="0"/>
              <a:t> </a:t>
            </a:r>
            <a:r>
              <a:rPr b="1" dirty="0" err="1"/>
              <a:t>Kopphagen</a:t>
            </a:r>
            <a:r>
              <a:rPr lang="sv-SE" dirty="0"/>
              <a:t> är </a:t>
            </a:r>
            <a:r>
              <a:rPr lang="sv-SE" dirty="0" err="1"/>
              <a:t>Kopphagengruppen</a:t>
            </a:r>
            <a:r>
              <a:rPr lang="sv-SE" dirty="0"/>
              <a:t> och styrelsens huvudfokus för verksamhetsåret 2018. </a:t>
            </a:r>
          </a:p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dirty="0"/>
              <a:t>Planarbetet för Holmen och Uppsala Hems nya bostadsområden i </a:t>
            </a:r>
            <a:r>
              <a:rPr lang="sv-SE" dirty="0" err="1"/>
              <a:t>Länna</a:t>
            </a:r>
            <a:r>
              <a:rPr lang="sv-SE" dirty="0"/>
              <a:t> kommer att bevakas så att </a:t>
            </a:r>
            <a:r>
              <a:rPr lang="sv-SE" dirty="0" err="1"/>
              <a:t>Lännabornas</a:t>
            </a:r>
            <a:r>
              <a:rPr lang="sv-SE" dirty="0"/>
              <a:t> intressen tas tillvara i ett så tidigt skede som möjligt.</a:t>
            </a:r>
          </a:p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160" name="Shape 160"/>
          <p:cNvSpPr/>
          <p:nvPr/>
        </p:nvSpPr>
        <p:spPr>
          <a:xfrm>
            <a:off x="6971688" y="245548"/>
            <a:ext cx="563455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Verksamhetsplan</a:t>
            </a:r>
            <a:r>
              <a:rPr dirty="0"/>
              <a:t> 201</a:t>
            </a:r>
            <a:r>
              <a:rPr lang="sv-SE" dirty="0"/>
              <a:t>8</a:t>
            </a:r>
            <a:endParaRPr dirty="0"/>
          </a:p>
        </p:txBody>
      </p:sp>
      <p:grpSp>
        <p:nvGrpSpPr>
          <p:cNvPr id="163" name="Group 163"/>
          <p:cNvGrpSpPr/>
          <p:nvPr/>
        </p:nvGrpSpPr>
        <p:grpSpPr>
          <a:xfrm rot="21140125">
            <a:off x="4378161" y="6242662"/>
            <a:ext cx="4233671" cy="3243095"/>
            <a:chOff x="0" y="0"/>
            <a:chExt cx="4233670" cy="3243094"/>
          </a:xfrm>
        </p:grpSpPr>
        <p:pic>
          <p:nvPicPr>
            <p:cNvPr id="161" name="Book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0132699">
              <a:off x="357198" y="462269"/>
              <a:ext cx="2735759" cy="2318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Logotype-filtered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354855" flipH="1">
              <a:off x="2535581" y="1492958"/>
              <a:ext cx="1637652" cy="12576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9454739" y="245548"/>
            <a:ext cx="315150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Budget 201</a:t>
            </a:r>
            <a:r>
              <a:rPr lang="sv-SE" dirty="0"/>
              <a:t>8</a:t>
            </a:r>
            <a:endParaRPr dirty="0"/>
          </a:p>
        </p:txBody>
      </p:sp>
      <p:graphicFrame>
        <p:nvGraphicFramePr>
          <p:cNvPr id="166" name="Table 166"/>
          <p:cNvGraphicFramePr/>
          <p:nvPr>
            <p:extLst>
              <p:ext uri="{D42A27DB-BD31-4B8C-83A1-F6EECF244321}">
                <p14:modId xmlns:p14="http://schemas.microsoft.com/office/powerpoint/2010/main" val="3940793406"/>
              </p:ext>
            </p:extLst>
          </p:nvPr>
        </p:nvGraphicFramePr>
        <p:xfrm>
          <a:off x="2909302" y="2653244"/>
          <a:ext cx="7341169" cy="5285398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5191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9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064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Intäkter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114300">
                      <a:solidFill>
                        <a:srgbClr val="1772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33 200 kr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114300">
                      <a:solidFill>
                        <a:srgbClr val="1772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104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Medlemsavgifter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8 000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104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Skötsel Ältsjöslingan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6 200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104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Intäkter Kopphagen försäljning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15 000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104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Intäkter Kopphagen uthyrning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4 000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441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Kostnader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−14 900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kr</a:t>
                      </a:r>
                      <a:endParaRPr lang="sv-SE" sz="14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104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Bankkostnader/hemsida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−1 800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104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Utskick/Annonser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−1 800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104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Försäkring/arrende Kopphagen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−6 800</a:t>
                      </a:r>
                      <a:endParaRPr lang="sv-SE" sz="14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104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El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Kopphagen</a:t>
                      </a:r>
                      <a:endParaRPr lang="sv-SE" sz="14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−4 500</a:t>
                      </a:r>
                      <a:endParaRPr lang="sv-SE" sz="14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755" marR="209938" marT="77755" marB="77755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7861">
                <a:tc>
                  <a:txBody>
                    <a:bodyPr/>
                    <a:lstStyle/>
                    <a:p>
                      <a:pPr indent="241300" algn="l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endParaRPr sz="25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2203" marR="62203" marT="62203" marB="62203" anchor="ctr" horzOverflow="overflow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B w="50800">
                      <a:solidFill>
                        <a:schemeClr val="accent2">
                          <a:hueOff val="-2473793"/>
                          <a:satOff val="-50209"/>
                          <a:lumOff val="23543"/>
                          <a:alpha val="50000"/>
                        </a:schemeClr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1600" indent="152400" algn="r"/>
                      <a:endParaRPr sz="2600" b="1" dirty="0">
                        <a:solidFill>
                          <a:srgbClr val="FFC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1102" marR="31102" marT="31102" marB="31102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B w="50800">
                      <a:solidFill>
                        <a:schemeClr val="accent2">
                          <a:hueOff val="-2473793"/>
                          <a:satOff val="-50209"/>
                          <a:lumOff val="23543"/>
                          <a:alpha val="50000"/>
                        </a:schemeClr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16687">
                <a:tc>
                  <a:txBody>
                    <a:bodyPr/>
                    <a:lstStyle/>
                    <a:p>
                      <a:pPr indent="63500" algn="l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Årets</a:t>
                      </a:r>
                      <a:r>
                        <a:rPr sz="32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sz="3200" b="1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behållning</a:t>
                      </a:r>
                      <a:endParaRPr sz="32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2203" marR="62203" marT="62203" marB="62203" anchor="ctr" horzOverflow="overflow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50800">
                      <a:solidFill>
                        <a:schemeClr val="accent2">
                          <a:hueOff val="-2473793"/>
                          <a:satOff val="-50209"/>
                          <a:lumOff val="23543"/>
                          <a:alpha val="50000"/>
                        </a:schemeClr>
                      </a:solidFill>
                      <a:miter lim="400000"/>
                    </a:lnT>
                    <a:lnB w="114300">
                      <a:solidFill>
                        <a:srgbClr val="177200"/>
                      </a:solidFill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1600" indent="152400" algn="r"/>
                      <a:r>
                        <a:rPr sz="3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 </a:t>
                      </a:r>
                      <a:r>
                        <a:rPr lang="sv-SE" sz="3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sz="3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00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50800">
                      <a:solidFill>
                        <a:schemeClr val="accent2">
                          <a:hueOff val="-2473793"/>
                          <a:satOff val="-50209"/>
                          <a:lumOff val="23543"/>
                          <a:alpha val="50000"/>
                        </a:schemeClr>
                      </a:solidFill>
                      <a:miter lim="400000"/>
                    </a:lnT>
                    <a:lnB w="114300">
                      <a:solidFill>
                        <a:srgbClr val="177200"/>
                      </a:solidFill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67" name="Shape 167"/>
          <p:cNvSpPr/>
          <p:nvPr/>
        </p:nvSpPr>
        <p:spPr>
          <a:xfrm flipH="1">
            <a:off x="10385082" y="7459176"/>
            <a:ext cx="887332" cy="479466"/>
          </a:xfrm>
          <a:prstGeom prst="rightArrow">
            <a:avLst>
              <a:gd name="adj1" fmla="val 52305"/>
              <a:gd name="adj2" fmla="val 70827"/>
            </a:avLst>
          </a:prstGeom>
          <a:solidFill>
            <a:srgbClr val="EA822C"/>
          </a:solidFill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7654567" y="245548"/>
            <a:ext cx="495167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sv-SE" dirty="0"/>
              <a:t>Medlemsavgift 2018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2101805" y="4318613"/>
            <a:ext cx="98658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>
              <a:buSzPct val="100000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lang="sv-SE" sz="3600" u="sng" dirty="0">
                <a:latin typeface="Arial" panose="020B0604020202020204" pitchFamily="34" charset="0"/>
                <a:cs typeface="Arial" panose="020B0604020202020204" pitchFamily="34" charset="0"/>
                <a:sym typeface="Tahoma"/>
              </a:rPr>
              <a:t>Förslag från styrelsen är:</a:t>
            </a:r>
          </a:p>
          <a:p>
            <a:pPr algn="l" defTabSz="457200">
              <a:buSzPct val="100000"/>
              <a:defRPr sz="2000" b="0">
                <a:latin typeface="+mj-lt"/>
                <a:ea typeface="+mj-ea"/>
                <a:cs typeface="+mj-cs"/>
                <a:sym typeface="Tahoma"/>
              </a:defRPr>
            </a:pPr>
            <a:endParaRPr lang="sv-SE" sz="3600" b="0" dirty="0">
              <a:latin typeface="Arial" panose="020B0604020202020204" pitchFamily="34" charset="0"/>
              <a:cs typeface="Arial" panose="020B0604020202020204" pitchFamily="34" charset="0"/>
              <a:sym typeface="Tahoma"/>
            </a:endParaRPr>
          </a:p>
          <a:p>
            <a:pPr algn="l" defTabSz="457200">
              <a:buSzPct val="100000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lang="sv-SE" sz="3600" b="0" dirty="0">
                <a:latin typeface="Arial" panose="020B0604020202020204" pitchFamily="34" charset="0"/>
                <a:cs typeface="Arial" panose="020B0604020202020204" pitchFamily="34" charset="0"/>
                <a:sym typeface="Tahoma"/>
              </a:rPr>
              <a:t>Medlemsavgift 			   50 kr/enskild</a:t>
            </a:r>
          </a:p>
          <a:p>
            <a:pPr algn="l" defTabSz="457200">
              <a:buSzPct val="100000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lang="sv-SE" sz="3600" b="0" dirty="0">
                <a:latin typeface="Arial" panose="020B0604020202020204" pitchFamily="34" charset="0"/>
                <a:cs typeface="Arial" panose="020B0604020202020204" pitchFamily="34" charset="0"/>
                <a:sym typeface="Tahoma"/>
              </a:rPr>
              <a:t>									 100 kr/familj)</a:t>
            </a:r>
          </a:p>
        </p:txBody>
      </p:sp>
    </p:spTree>
    <p:extLst>
      <p:ext uri="{BB962C8B-B14F-4D97-AF65-F5344CB8AC3E}">
        <p14:creationId xmlns:p14="http://schemas.microsoft.com/office/powerpoint/2010/main" val="148529396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2303473" y="2582206"/>
            <a:ext cx="8068579" cy="603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Valberedningens</a:t>
            </a:r>
            <a:r>
              <a:rPr dirty="0"/>
              <a:t> </a:t>
            </a:r>
            <a:r>
              <a:rPr dirty="0" err="1"/>
              <a:t>förslag</a:t>
            </a:r>
            <a:endParaRPr b="0" dirty="0"/>
          </a:p>
          <a:p>
            <a:pPr algn="l" defTabSz="457200">
              <a:spcBef>
                <a:spcPts val="30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* </a:t>
            </a:r>
            <a:r>
              <a:rPr dirty="0" err="1"/>
              <a:t>Valberedningen</a:t>
            </a:r>
            <a:r>
              <a:rPr dirty="0"/>
              <a:t> </a:t>
            </a:r>
            <a:r>
              <a:rPr dirty="0" err="1"/>
              <a:t>utgörs</a:t>
            </a:r>
            <a:r>
              <a:rPr dirty="0"/>
              <a:t> </a:t>
            </a:r>
            <a:r>
              <a:rPr dirty="0" err="1"/>
              <a:t>av</a:t>
            </a:r>
            <a:r>
              <a:rPr dirty="0"/>
              <a:t> </a:t>
            </a:r>
            <a:r>
              <a:rPr dirty="0" err="1"/>
              <a:t>sittande</a:t>
            </a:r>
            <a:r>
              <a:rPr dirty="0"/>
              <a:t> </a:t>
            </a:r>
            <a:r>
              <a:rPr dirty="0" err="1"/>
              <a:t>styrelse</a:t>
            </a:r>
            <a:endParaRPr dirty="0"/>
          </a:p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Ordförande</a:t>
            </a:r>
            <a:r>
              <a:rPr b="0" dirty="0"/>
              <a:t>, 1 </a:t>
            </a:r>
            <a:r>
              <a:rPr b="0" dirty="0" err="1"/>
              <a:t>år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Ledamot</a:t>
            </a:r>
            <a:r>
              <a:rPr b="0" dirty="0"/>
              <a:t>, 2 </a:t>
            </a:r>
            <a:r>
              <a:rPr b="0" dirty="0" err="1"/>
              <a:t>år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Ledamot</a:t>
            </a:r>
            <a:r>
              <a:rPr b="0" dirty="0"/>
              <a:t>, 2 </a:t>
            </a:r>
            <a:r>
              <a:rPr b="0" dirty="0" err="1"/>
              <a:t>år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Ledamot</a:t>
            </a:r>
            <a:r>
              <a:rPr b="0" dirty="0"/>
              <a:t>, 2 </a:t>
            </a:r>
            <a:r>
              <a:rPr lang="sv-SE" b="0" dirty="0"/>
              <a:t>år</a:t>
            </a: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/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Suppleant</a:t>
            </a:r>
            <a:r>
              <a:rPr b="0" dirty="0"/>
              <a:t>, 2 </a:t>
            </a:r>
            <a:r>
              <a:rPr b="0" dirty="0" err="1"/>
              <a:t>år</a:t>
            </a:r>
            <a:endParaRPr b="0" dirty="0"/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Suppleant</a:t>
            </a:r>
            <a:r>
              <a:rPr b="0" dirty="0"/>
              <a:t>, 2 </a:t>
            </a:r>
            <a:r>
              <a:rPr b="0" dirty="0" err="1"/>
              <a:t>år</a:t>
            </a:r>
            <a:endParaRPr lang="sv-SE" b="0" i="1" dirty="0"/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i="1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Revisor</a:t>
            </a:r>
            <a:r>
              <a:rPr b="0" dirty="0"/>
              <a:t>, 1 </a:t>
            </a:r>
            <a:r>
              <a:rPr b="0" dirty="0" err="1"/>
              <a:t>år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Revisor</a:t>
            </a:r>
            <a:r>
              <a:rPr b="0" dirty="0"/>
              <a:t>, 1 </a:t>
            </a:r>
            <a:r>
              <a:rPr b="0" dirty="0" err="1"/>
              <a:t>år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Suppleant</a:t>
            </a:r>
            <a:r>
              <a:rPr b="0" dirty="0"/>
              <a:t>, 1 </a:t>
            </a:r>
            <a:r>
              <a:rPr b="0" dirty="0" err="1"/>
              <a:t>år</a:t>
            </a:r>
            <a:endParaRPr b="0" dirty="0"/>
          </a:p>
        </p:txBody>
      </p:sp>
      <p:sp>
        <p:nvSpPr>
          <p:cNvPr id="170" name="Shape 170"/>
          <p:cNvSpPr/>
          <p:nvPr/>
        </p:nvSpPr>
        <p:spPr>
          <a:xfrm>
            <a:off x="9222304" y="245548"/>
            <a:ext cx="338394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Styrelse</a:t>
            </a:r>
            <a:r>
              <a:rPr dirty="0"/>
              <a:t> 201</a:t>
            </a:r>
            <a:r>
              <a:rPr lang="sv-SE" dirty="0"/>
              <a:t>8</a:t>
            </a:r>
            <a:endParaRPr dirty="0"/>
          </a:p>
        </p:txBody>
      </p:sp>
      <p:sp>
        <p:nvSpPr>
          <p:cNvPr id="171" name="Shape 171"/>
          <p:cNvSpPr/>
          <p:nvPr/>
        </p:nvSpPr>
        <p:spPr>
          <a:xfrm>
            <a:off x="4777080" y="4041433"/>
            <a:ext cx="2555970" cy="4353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/>
              <a:t>Andreas </a:t>
            </a:r>
            <a:r>
              <a:rPr b="0" dirty="0" err="1"/>
              <a:t>Alm</a:t>
            </a:r>
            <a:r>
              <a:rPr lang="sv-SE" b="0" dirty="0" err="1"/>
              <a:t>stedt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/>
              <a:t>M</a:t>
            </a:r>
            <a:r>
              <a:rPr lang="sv-SE" b="0" dirty="0" err="1"/>
              <a:t>agnus</a:t>
            </a:r>
            <a:r>
              <a:rPr lang="sv-SE" b="0" dirty="0"/>
              <a:t> </a:t>
            </a:r>
            <a:r>
              <a:rPr lang="sv-SE" b="0" dirty="0" err="1"/>
              <a:t>Thibblin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/>
              <a:t>Malin Elinder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/>
              <a:t>David Örtqvist</a:t>
            </a:r>
            <a:endParaRPr b="0" dirty="0"/>
          </a:p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/>
              <a:t>Emil Ekman</a:t>
            </a:r>
            <a:endParaRPr b="0" dirty="0"/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i="1" dirty="0" err="1"/>
              <a:t>Vakant</a:t>
            </a:r>
            <a:endParaRPr b="0" i="1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br>
              <a:rPr lang="sv-SE" b="0" dirty="0"/>
            </a:br>
            <a:r>
              <a:rPr b="0" dirty="0" err="1"/>
              <a:t>Sture</a:t>
            </a:r>
            <a:r>
              <a:rPr b="0" dirty="0"/>
              <a:t> Larsson </a:t>
            </a: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/>
              <a:t>Björn Moberg </a:t>
            </a: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/>
              <a:t>Mikael </a:t>
            </a:r>
            <a:r>
              <a:rPr b="0" dirty="0" err="1"/>
              <a:t>Sjödin</a:t>
            </a:r>
            <a:endParaRPr b="0" dirty="0"/>
          </a:p>
        </p:txBody>
      </p:sp>
      <p:sp>
        <p:nvSpPr>
          <p:cNvPr id="172" name="Shape 172"/>
          <p:cNvSpPr/>
          <p:nvPr/>
        </p:nvSpPr>
        <p:spPr>
          <a:xfrm>
            <a:off x="7350900" y="4041434"/>
            <a:ext cx="1160339" cy="391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/>
              <a:t>Omval</a:t>
            </a:r>
            <a:endParaRPr b="0" dirty="0"/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>
                <a:solidFill>
                  <a:srgbClr val="FF0000"/>
                </a:solidFill>
              </a:rPr>
              <a:t>Omval</a:t>
            </a:r>
            <a:endParaRPr b="0" dirty="0">
              <a:solidFill>
                <a:srgbClr val="FF0000"/>
              </a:solidFill>
            </a:endParaRP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solidFill>
                  <a:srgbClr val="FF0000"/>
                </a:solidFill>
              </a:rPr>
              <a:t>Nyval</a:t>
            </a:r>
            <a:endParaRPr b="0" dirty="0">
              <a:solidFill>
                <a:srgbClr val="FF0000"/>
              </a:solidFill>
            </a:endParaRP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>
                <a:solidFill>
                  <a:srgbClr val="FF0000"/>
                </a:solidFill>
              </a:rPr>
              <a:t>Nyval</a:t>
            </a:r>
            <a:endParaRPr b="0" dirty="0">
              <a:solidFill>
                <a:srgbClr val="FF0000"/>
              </a:solidFill>
            </a:endParaRPr>
          </a:p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>
                <a:solidFill>
                  <a:srgbClr val="FF0000"/>
                </a:solidFill>
              </a:rPr>
              <a:t>Nyval</a:t>
            </a:r>
            <a:endParaRPr b="0" dirty="0">
              <a:solidFill>
                <a:srgbClr val="FF0000"/>
              </a:solidFill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>
                <a:solidFill>
                  <a:srgbClr val="FF0000"/>
                </a:solidFill>
              </a:rPr>
              <a:t>1 </a:t>
            </a:r>
            <a:r>
              <a:rPr b="0" dirty="0" err="1">
                <a:solidFill>
                  <a:srgbClr val="FF0000"/>
                </a:solidFill>
              </a:rPr>
              <a:t>år</a:t>
            </a:r>
            <a:r>
              <a:rPr b="0" dirty="0">
                <a:solidFill>
                  <a:srgbClr val="FF0000"/>
                </a:solidFill>
              </a:rPr>
              <a:t> </a:t>
            </a:r>
            <a:r>
              <a:rPr b="0" dirty="0" err="1">
                <a:solidFill>
                  <a:srgbClr val="FF0000"/>
                </a:solidFill>
              </a:rPr>
              <a:t>kvar</a:t>
            </a:r>
            <a:endParaRPr b="0" dirty="0">
              <a:solidFill>
                <a:srgbClr val="FF0000"/>
              </a:solidFill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i="1" dirty="0">
              <a:solidFill>
                <a:srgbClr val="FF0000"/>
              </a:solidFill>
            </a:endParaRP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>
                <a:solidFill>
                  <a:srgbClr val="FF0000"/>
                </a:solidFill>
              </a:rPr>
              <a:t>Omval</a:t>
            </a:r>
            <a:endParaRPr b="0" dirty="0">
              <a:solidFill>
                <a:srgbClr val="FF0000"/>
              </a:solidFill>
            </a:endParaRP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solidFill>
                  <a:srgbClr val="FF0000"/>
                </a:solidFill>
              </a:rPr>
              <a:t>Omval</a:t>
            </a:r>
            <a:endParaRPr b="0" dirty="0">
              <a:solidFill>
                <a:srgbClr val="FF0000"/>
              </a:solidFill>
            </a:endParaRPr>
          </a:p>
          <a:p>
            <a:pPr algn="l" defTabSz="914400"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solidFill>
                  <a:srgbClr val="FF0000"/>
                </a:solidFill>
              </a:rPr>
              <a:t>Omval</a:t>
            </a:r>
            <a:endParaRPr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2854317" y="4041433"/>
            <a:ext cx="8052381" cy="1086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ctr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lang="sv-SE" sz="3600" dirty="0"/>
              <a:t>ÖVRIGA FRÅGOR?</a:t>
            </a:r>
            <a:endParaRPr sz="3600" b="0" dirty="0"/>
          </a:p>
          <a:p>
            <a:pPr algn="ctr" defTabSz="457200">
              <a:spcBef>
                <a:spcPts val="30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3200" b="0" dirty="0"/>
          </a:p>
        </p:txBody>
      </p:sp>
      <p:sp>
        <p:nvSpPr>
          <p:cNvPr id="170" name="Shape 170"/>
          <p:cNvSpPr/>
          <p:nvPr/>
        </p:nvSpPr>
        <p:spPr>
          <a:xfrm>
            <a:off x="12503588" y="245548"/>
            <a:ext cx="10265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  <p:sp>
        <p:nvSpPr>
          <p:cNvPr id="171" name="Shape 171"/>
          <p:cNvSpPr/>
          <p:nvPr/>
        </p:nvSpPr>
        <p:spPr>
          <a:xfrm>
            <a:off x="4777080" y="4041433"/>
            <a:ext cx="2555970" cy="4353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/>
          </a:p>
        </p:txBody>
      </p:sp>
      <p:sp>
        <p:nvSpPr>
          <p:cNvPr id="172" name="Shape 172"/>
          <p:cNvSpPr/>
          <p:nvPr/>
        </p:nvSpPr>
        <p:spPr>
          <a:xfrm>
            <a:off x="7350900" y="4041434"/>
            <a:ext cx="1160339" cy="391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914400">
              <a:spcBef>
                <a:spcPts val="2500"/>
              </a:spcBef>
              <a:tabLst>
                <a:tab pos="635000" algn="l"/>
              </a:tabLst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6525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4319981" y="4023234"/>
            <a:ext cx="4364839" cy="2641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500">
                <a:latin typeface="+mj-lt"/>
                <a:ea typeface="+mj-ea"/>
                <a:cs typeface="+mj-cs"/>
                <a:sym typeface="Tahoma"/>
              </a:defRPr>
            </a:pPr>
            <a:r>
              <a:rPr lang="sv-SE" sz="4400" b="0" dirty="0">
                <a:sym typeface="Tahoma"/>
              </a:rPr>
              <a:t>Årsmöte</a:t>
            </a:r>
            <a:r>
              <a:rPr lang="sv-SE" sz="4400" dirty="0">
                <a:sym typeface="Tahoma"/>
              </a:rPr>
              <a:t> </a:t>
            </a:r>
            <a:r>
              <a:rPr lang="sv-SE" b="0" dirty="0">
                <a:sym typeface="Tahoma"/>
              </a:rPr>
              <a:t>2018</a:t>
            </a:r>
            <a:endParaRPr lang="sv-SE" sz="6000" b="0" dirty="0">
              <a:sym typeface="Tahoma"/>
            </a:endParaRPr>
          </a:p>
          <a:p>
            <a:pPr algn="ctr">
              <a:defRPr sz="4500">
                <a:latin typeface="+mj-lt"/>
                <a:ea typeface="+mj-ea"/>
                <a:cs typeface="+mj-cs"/>
                <a:sym typeface="Tahoma"/>
              </a:defRPr>
            </a:pPr>
            <a:r>
              <a:rPr lang="sv-SE" sz="6000" dirty="0"/>
              <a:t>AVSLUTAT </a:t>
            </a:r>
          </a:p>
          <a:p>
            <a:pPr algn="ctr">
              <a:defRPr sz="4500">
                <a:latin typeface="+mj-lt"/>
                <a:ea typeface="+mj-ea"/>
                <a:cs typeface="+mj-cs"/>
                <a:sym typeface="Tahoma"/>
              </a:defRPr>
            </a:pPr>
            <a:endParaRPr lang="sv-SE" sz="6000" b="0" dirty="0"/>
          </a:p>
        </p:txBody>
      </p:sp>
      <p:sp>
        <p:nvSpPr>
          <p:cNvPr id="120" name="Shape 120"/>
          <p:cNvSpPr/>
          <p:nvPr/>
        </p:nvSpPr>
        <p:spPr>
          <a:xfrm rot="2673">
            <a:off x="3470035" y="2449742"/>
            <a:ext cx="6064730" cy="142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8600" b="0">
                <a:latin typeface="Edwardian Script ITC"/>
                <a:ea typeface="Edwardian Script ITC"/>
                <a:cs typeface="Edwardian Script ITC"/>
                <a:sym typeface="Edwardian Script ITC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78266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5773593" y="249020"/>
            <a:ext cx="683265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Länna byalags organisation</a:t>
            </a:r>
          </a:p>
        </p:txBody>
      </p:sp>
      <p:graphicFrame>
        <p:nvGraphicFramePr>
          <p:cNvPr id="124" name="Table 124"/>
          <p:cNvGraphicFramePr/>
          <p:nvPr>
            <p:extLst>
              <p:ext uri="{D42A27DB-BD31-4B8C-83A1-F6EECF244321}">
                <p14:modId xmlns:p14="http://schemas.microsoft.com/office/powerpoint/2010/main" val="2906111794"/>
              </p:ext>
            </p:extLst>
          </p:nvPr>
        </p:nvGraphicFramePr>
        <p:xfrm>
          <a:off x="7495083" y="6341827"/>
          <a:ext cx="5261548" cy="3162753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214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1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37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Ordförande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Andreas </a:t>
                      </a:r>
                      <a:r>
                        <a:rPr sz="2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Alm</a:t>
                      </a:r>
                      <a:r>
                        <a:rPr lang="sv-SE" sz="2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stedt</a:t>
                      </a:r>
                      <a:endParaRPr sz="2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37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Ledarmöter</a:t>
                      </a: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T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lang="sv-SE"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Susanne </a:t>
                      </a:r>
                      <a:r>
                        <a:rPr lang="sv-SE" sz="2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Aringskog</a:t>
                      </a:r>
                      <a:r>
                        <a:rPr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(</a:t>
                      </a:r>
                      <a:r>
                        <a:rPr sz="2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kassör</a:t>
                      </a:r>
                      <a:r>
                        <a:rPr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>
                      <a:solidFill>
                        <a:schemeClr val="accent2">
                          <a:hueOff val="-902888"/>
                          <a:satOff val="-15377"/>
                          <a:lumOff val="-12864"/>
                        </a:schemeClr>
                      </a:solidFill>
                      <a:custDash>
                        <a:ds d="200000" sp="200000"/>
                      </a:custDash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881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lang="sv-SE"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Magnus </a:t>
                      </a:r>
                      <a:r>
                        <a:rPr lang="sv-SE" sz="2000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Thibblin</a:t>
                      </a:r>
                      <a:endParaRPr sz="2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881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B w="12700" cap="flat">
                      <a:noFill/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lang="sv-SE"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David Örtqvist</a:t>
                      </a:r>
                      <a:endParaRPr sz="2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>
                      <a:noFill/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881">
                <a:tc>
                  <a:txBody>
                    <a:bodyPr/>
                    <a:lstStyle/>
                    <a:p>
                      <a:pPr defTabSz="914400">
                        <a:defRPr sz="26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rPr lang="sv-SE" sz="2000" dirty="0"/>
                        <a:t>Suppleant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12700" cap="flat">
                      <a:noFill/>
                      <a:miter lim="400000"/>
                    </a:lnT>
                    <a:lnB w="25400">
                      <a:noFill/>
                      <a:custDash>
                        <a:ds d="200000" sp="200000"/>
                      </a:custDash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lang="sv-SE"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Emil Ekman</a:t>
                      </a:r>
                      <a:endParaRPr sz="2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noFill/>
                      <a:miter lim="4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>
                      <a:noFill/>
                      <a:miter lim="400000"/>
                    </a:lnT>
                    <a:lnB w="25400">
                      <a:noFill/>
                      <a:custDash>
                        <a:ds d="200000" sp="200000"/>
                      </a:custDash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37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endParaRPr sz="20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25400">
                      <a:noFill/>
                      <a:custDash>
                        <a:ds d="200000" sp="200000"/>
                      </a:custDash>
                      <a:miter lim="4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2400" algn="l"/>
                      <a:r>
                        <a:rPr lang="sv-SE" sz="20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Malin Elinder</a:t>
                      </a:r>
                      <a:endParaRPr sz="2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>
                      <a:noFill/>
                      <a:custDash>
                        <a:ds d="200000" sp="200000"/>
                      </a:custDash>
                      <a:miter lim="4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5" name="Logotyp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7983244" y="7520120"/>
            <a:ext cx="1049715" cy="806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6253068" y="249020"/>
            <a:ext cx="635317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Dagordning</a:t>
            </a:r>
            <a:r>
              <a:rPr dirty="0"/>
              <a:t> </a:t>
            </a:r>
            <a:r>
              <a:rPr dirty="0" err="1"/>
              <a:t>årsmöte</a:t>
            </a:r>
            <a:r>
              <a:rPr dirty="0"/>
              <a:t> 201</a:t>
            </a:r>
            <a:r>
              <a:rPr lang="sv-SE" dirty="0"/>
              <a:t>8</a:t>
            </a:r>
            <a:endParaRPr dirty="0"/>
          </a:p>
        </p:txBody>
      </p:sp>
      <p:sp>
        <p:nvSpPr>
          <p:cNvPr id="128" name="Shape 128"/>
          <p:cNvSpPr/>
          <p:nvPr/>
        </p:nvSpPr>
        <p:spPr>
          <a:xfrm>
            <a:off x="392745" y="2395699"/>
            <a:ext cx="12219310" cy="715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numCol="2" spcCol="610965" anchor="ctr"/>
          <a:lstStyle/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Mötets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öppnande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Mötets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stadgeenliga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utlysande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Fastställande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dagordning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 defTabSz="457200">
              <a:spcBef>
                <a:spcPts val="8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Val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mötesfunktionärer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08000" algn="l" defTabSz="457200">
              <a:spcBef>
                <a:spcPts val="8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Ordförande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08000" algn="l" defTabSz="457200">
              <a:spcBef>
                <a:spcPts val="8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Sekreterare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08000" algn="l" defTabSz="457200">
              <a:spcBef>
                <a:spcPts val="23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protokolljusterare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tillika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rösträknare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Behandling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verksamhetsberättels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lang="sv-SE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från Holmen Energi och Malin Olsson Uppsala Kommun</a:t>
            </a:r>
            <a:endParaRPr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Balans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resultaträkning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Revisionsberättelse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Beslut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ansvarsfrihet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för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styrelsen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9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Fastställande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verksamhetsplan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budget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buSzPct val="100000"/>
              <a:buAutoNum type="arabicPeriod" startAt="9"/>
              <a:defRPr sz="2000" b="0">
                <a:latin typeface="+mj-lt"/>
                <a:ea typeface="+mj-ea"/>
                <a:cs typeface="+mj-cs"/>
                <a:sym typeface="Tahoma"/>
              </a:defRPr>
            </a:pP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buSzPct val="100000"/>
              <a:buAutoNum type="arabicPeriod" startAt="9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Fastställande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medlemsavgift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(50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enskild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, 100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familj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08000" indent="-508000" algn="l" defTabSz="457200">
              <a:spcBef>
                <a:spcPts val="8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Val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styrelse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16000" lvl="1" indent="-508000" algn="l" defTabSz="457200">
              <a:spcBef>
                <a:spcPts val="800"/>
              </a:spcBef>
              <a:buSzPct val="100000"/>
              <a:buAutoNum type="romanU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Ordförande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(1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016000" lvl="1" indent="-508000" algn="l" defTabSz="457200">
              <a:spcBef>
                <a:spcPts val="800"/>
              </a:spcBef>
              <a:buSzPct val="100000"/>
              <a:buAutoNum type="romanU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Två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styrelseledamöter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(2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016000" lvl="1" indent="-508000" algn="l" defTabSz="457200">
              <a:spcBef>
                <a:spcPts val="800"/>
              </a:spcBef>
              <a:buSzPct val="100000"/>
              <a:buAutoNum type="romanU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styrelsesuppleant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(2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016000" lvl="1" indent="-508000" algn="l" defTabSz="457200">
              <a:spcBef>
                <a:spcPts val="500"/>
              </a:spcBef>
              <a:buSzPct val="100000"/>
              <a:buAutoNum type="romanUcPeriod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Val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revisorer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98600" lvl="2" indent="-508000" algn="l" defTabSz="457200">
              <a:spcBef>
                <a:spcPts val="5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Två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revisorer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(1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498600" lvl="2" indent="-508000" algn="l" defTabSz="457200">
              <a:spcBef>
                <a:spcPts val="2300"/>
              </a:spcBef>
              <a:buSzPct val="100000"/>
              <a:buAutoNum type="alphaLcParenR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revisorsuppleant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(1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år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Inkomna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motioner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styrelsens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förslag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Val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valberedning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Övriga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frågor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0" indent="-508000" algn="l" defTabSz="457200">
              <a:spcBef>
                <a:spcPts val="2300"/>
              </a:spcBef>
              <a:buSzPct val="100000"/>
              <a:buAutoNum type="arabicPeriod" startAt="11"/>
              <a:defRPr sz="2000" b="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Mötets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avslutande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392745" y="2571762"/>
            <a:ext cx="5701114" cy="3811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dirty="0" err="1"/>
              <a:t>Styrelsen</a:t>
            </a:r>
            <a:r>
              <a:rPr dirty="0"/>
              <a:t> </a:t>
            </a:r>
            <a:endParaRPr b="0" dirty="0"/>
          </a:p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Styrelsen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bestod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under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året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</a:t>
            </a:r>
            <a:r>
              <a:rPr lang="sv-S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</a:t>
            </a:r>
            <a:r>
              <a:rPr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l" defTabSz="914400">
              <a:spcBef>
                <a:spcPts val="1000"/>
              </a:spcBef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Ordförande</a:t>
            </a:r>
            <a:r>
              <a:rPr lang="sv-SE" b="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</a:t>
            </a:r>
            <a:endParaRPr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Ledamöter</a:t>
            </a:r>
            <a:r>
              <a:rPr lang="sv-SE" b="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</a:t>
            </a:r>
            <a:endParaRPr b="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Suppleant</a:t>
            </a:r>
            <a:r>
              <a:rPr lang="sv-SE" b="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 -</a:t>
            </a:r>
            <a:endParaRPr b="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5599518" y="245548"/>
            <a:ext cx="700672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Verksamhetsberättelse</a:t>
            </a:r>
            <a:r>
              <a:rPr dirty="0"/>
              <a:t> 201</a:t>
            </a:r>
            <a:r>
              <a:rPr lang="sv-SE" dirty="0"/>
              <a:t>7</a:t>
            </a:r>
            <a:endParaRPr dirty="0"/>
          </a:p>
        </p:txBody>
      </p:sp>
      <p:sp>
        <p:nvSpPr>
          <p:cNvPr id="132" name="Shape 132"/>
          <p:cNvSpPr/>
          <p:nvPr/>
        </p:nvSpPr>
        <p:spPr>
          <a:xfrm>
            <a:off x="392745" y="6943630"/>
            <a:ext cx="12219310" cy="2048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numCol="2" spcCol="610965"/>
          <a:lstStyle/>
          <a:p>
            <a:pPr algn="l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+mj-lt"/>
              </a:rPr>
              <a:t>Antal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möten</a:t>
            </a:r>
            <a:endParaRPr b="0" dirty="0">
              <a:latin typeface="+mj-lt"/>
            </a:endParaRPr>
          </a:p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+mj-lt"/>
              </a:rPr>
              <a:t>Under </a:t>
            </a:r>
            <a:r>
              <a:rPr dirty="0" err="1">
                <a:latin typeface="+mj-lt"/>
              </a:rPr>
              <a:t>året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har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styrelsen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hållit</a:t>
            </a:r>
            <a:r>
              <a:rPr dirty="0">
                <a:latin typeface="+mj-lt"/>
              </a:rPr>
              <a:t> </a:t>
            </a:r>
            <a:r>
              <a:rPr lang="sv-SE" sz="2200" b="0" dirty="0">
                <a:latin typeface="+mj-lt"/>
                <a:ea typeface="Times New Roman"/>
                <a:cs typeface="Times New Roman"/>
              </a:rPr>
              <a:t>sex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protokollförda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möten</a:t>
            </a:r>
            <a:r>
              <a:rPr dirty="0">
                <a:latin typeface="+mj-lt"/>
              </a:rPr>
              <a:t>.</a:t>
            </a:r>
          </a:p>
          <a:p>
            <a:pPr algn="l" defTabSz="457200">
              <a:spcBef>
                <a:spcPts val="4500"/>
              </a:spcBef>
              <a:defRPr sz="2600">
                <a:latin typeface="+mj-lt"/>
                <a:ea typeface="+mj-ea"/>
                <a:cs typeface="+mj-cs"/>
                <a:sym typeface="Tahoma"/>
              </a:defRPr>
            </a:pPr>
            <a:r>
              <a:rPr dirty="0" err="1">
                <a:latin typeface="+mj-lt"/>
              </a:rPr>
              <a:t>Antal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medlemmar</a:t>
            </a:r>
            <a:endParaRPr b="0" dirty="0">
              <a:latin typeface="+mj-lt"/>
            </a:endParaRPr>
          </a:p>
          <a:p>
            <a:pPr algn="l" defTabSz="457200">
              <a:spcBef>
                <a:spcPts val="1500"/>
              </a:spcBef>
              <a:defRPr sz="22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 err="1">
                <a:latin typeface="+mj-lt"/>
              </a:rPr>
              <a:t>Föreningen</a:t>
            </a:r>
            <a:r>
              <a:rPr dirty="0">
                <a:latin typeface="+mj-lt"/>
              </a:rPr>
              <a:t> hade vid </a:t>
            </a:r>
            <a:r>
              <a:rPr dirty="0" err="1">
                <a:latin typeface="+mj-lt"/>
              </a:rPr>
              <a:t>årsskiftet</a:t>
            </a:r>
            <a:r>
              <a:rPr dirty="0">
                <a:latin typeface="+mj-lt"/>
              </a:rPr>
              <a:t> ca 2</a:t>
            </a:r>
            <a:r>
              <a:rPr lang="sv-SE" dirty="0">
                <a:latin typeface="+mj-lt"/>
              </a:rPr>
              <a:t>0</a:t>
            </a:r>
            <a:r>
              <a:rPr dirty="0">
                <a:latin typeface="+mj-lt"/>
              </a:rPr>
              <a:t>0 </a:t>
            </a:r>
            <a:r>
              <a:rPr dirty="0" err="1">
                <a:latin typeface="+mj-lt"/>
              </a:rPr>
              <a:t>medlemmar</a:t>
            </a:r>
            <a:r>
              <a:rPr dirty="0">
                <a:latin typeface="+mj-lt"/>
              </a:rPr>
              <a:t>. </a:t>
            </a:r>
            <a:r>
              <a:rPr dirty="0" err="1">
                <a:latin typeface="+mj-lt"/>
              </a:rPr>
              <a:t>Medlemsavgiften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har</a:t>
            </a:r>
            <a:r>
              <a:rPr dirty="0">
                <a:latin typeface="+mj-lt"/>
              </a:rPr>
              <a:t> under </a:t>
            </a:r>
            <a:r>
              <a:rPr dirty="0" err="1">
                <a:latin typeface="+mj-lt"/>
              </a:rPr>
              <a:t>året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varit</a:t>
            </a:r>
            <a:r>
              <a:rPr dirty="0">
                <a:latin typeface="+mj-lt"/>
              </a:rPr>
              <a:t> 50 kronor </a:t>
            </a:r>
            <a:r>
              <a:rPr dirty="0" err="1">
                <a:latin typeface="+mj-lt"/>
              </a:rPr>
              <a:t>för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enskild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medlem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och</a:t>
            </a:r>
            <a:r>
              <a:rPr dirty="0">
                <a:latin typeface="+mj-lt"/>
              </a:rPr>
              <a:t> 100 kronor </a:t>
            </a:r>
            <a:r>
              <a:rPr dirty="0" err="1">
                <a:latin typeface="+mj-lt"/>
              </a:rPr>
              <a:t>för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familj</a:t>
            </a:r>
            <a:r>
              <a:rPr dirty="0">
                <a:latin typeface="+mj-lt"/>
              </a:rPr>
              <a:t>. </a:t>
            </a:r>
          </a:p>
        </p:txBody>
      </p:sp>
      <p:pic>
        <p:nvPicPr>
          <p:cNvPr id="133" name="FileIcon.png"/>
          <p:cNvPicPr>
            <a:picLocks noChangeAspect="1"/>
          </p:cNvPicPr>
          <p:nvPr/>
        </p:nvPicPr>
        <p:blipFill>
          <a:blip r:embed="rId3">
            <a:alphaModFix amt="75453"/>
            <a:extLst/>
          </a:blip>
          <a:stretch>
            <a:fillRect/>
          </a:stretch>
        </p:blipFill>
        <p:spPr>
          <a:xfrm rot="934686">
            <a:off x="9325065" y="2568085"/>
            <a:ext cx="3921061" cy="3921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Logotype-filter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58379" flipH="1">
            <a:off x="11151051" y="5656396"/>
            <a:ext cx="1628163" cy="125040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6461687" y="2619036"/>
            <a:ext cx="274514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4500">
                <a:latin typeface="+mj-lt"/>
                <a:ea typeface="+mj-ea"/>
                <a:cs typeface="+mj-cs"/>
                <a:sym typeface="Tahoma"/>
              </a:defRPr>
            </a:pPr>
            <a:r>
              <a:rPr sz="2500" b="0" dirty="0" err="1"/>
              <a:t>Verksamhetsåret</a:t>
            </a:r>
            <a:r>
              <a:rPr dirty="0"/>
              <a:t> </a:t>
            </a:r>
            <a:r>
              <a:rPr sz="4000" dirty="0"/>
              <a:t>201</a:t>
            </a:r>
            <a:r>
              <a:rPr lang="sv-SE" sz="4000" dirty="0"/>
              <a:t>7</a:t>
            </a:r>
            <a:endParaRPr sz="4000" dirty="0"/>
          </a:p>
        </p:txBody>
      </p:sp>
      <p:sp>
        <p:nvSpPr>
          <p:cNvPr id="137" name="Shape 137"/>
          <p:cNvSpPr/>
          <p:nvPr/>
        </p:nvSpPr>
        <p:spPr>
          <a:xfrm>
            <a:off x="2204621" y="3631264"/>
            <a:ext cx="3708966" cy="2262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914400">
              <a:spcBef>
                <a:spcPts val="1000"/>
              </a:spcBef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Andreas </a:t>
            </a:r>
            <a:r>
              <a:rPr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Alm</a:t>
            </a:r>
            <a:r>
              <a:rPr lang="sv-SE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stedt</a:t>
            </a:r>
            <a:endParaRPr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Susanne </a:t>
            </a:r>
            <a:r>
              <a:rPr lang="sv-SE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Aringskog</a:t>
            </a:r>
            <a:r>
              <a:rPr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kassör</a:t>
            </a:r>
            <a:r>
              <a:rPr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 Örtqvist</a:t>
            </a:r>
            <a:endParaRPr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Magnus </a:t>
            </a:r>
            <a:r>
              <a:rPr lang="sv-SE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Thibblin</a:t>
            </a:r>
            <a:endParaRPr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spcBef>
                <a:spcPts val="1000"/>
              </a:spcBef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Emil Ekman</a:t>
            </a:r>
            <a:endParaRPr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sv-SE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Malin Elinder</a:t>
            </a:r>
            <a:endParaRPr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F2B0B-7B2A-4413-BA0A-FF99E546E37B}"/>
              </a:ext>
            </a:extLst>
          </p:cNvPr>
          <p:cNvSpPr txBox="1"/>
          <p:nvPr/>
        </p:nvSpPr>
        <p:spPr>
          <a:xfrm>
            <a:off x="6388669" y="4012441"/>
            <a:ext cx="3707746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sv-SE" sz="2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rPr>
              <a:t>Kopphagengruppen</a:t>
            </a:r>
            <a:endParaRPr kumimoji="0" lang="sv-S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n-ea"/>
              <a:cs typeface="+mn-cs"/>
              <a:sym typeface="Helvetica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sv-SE" sz="2400" b="0" dirty="0">
                <a:latin typeface="+mj-lt"/>
              </a:rPr>
              <a:t>Fibergruppen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sv-S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rPr>
              <a:t>Plan- och Trafikgruppen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sv-SE" sz="2400" b="0" dirty="0">
                <a:latin typeface="+mj-lt"/>
              </a:rPr>
              <a:t>Skolgruppen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sv-S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n-ea"/>
                <a:cs typeface="+mn-cs"/>
                <a:sym typeface="Helvetica"/>
              </a:rPr>
              <a:t>Hemsidegruppen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4631305" y="245548"/>
            <a:ext cx="797493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sv-SE" dirty="0"/>
              <a:t>Vi lämnar ordet åt våra gäster…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F45E2-C3D9-45A0-AC18-8EB1A13A71A5}"/>
              </a:ext>
            </a:extLst>
          </p:cNvPr>
          <p:cNvSpPr txBox="1"/>
          <p:nvPr/>
        </p:nvSpPr>
        <p:spPr>
          <a:xfrm>
            <a:off x="1536868" y="2149868"/>
            <a:ext cx="9193222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/>
            <a:r>
              <a:rPr lang="sv-SE" dirty="0"/>
              <a:t>Holmen Energi – Fredrik Nordqvist</a:t>
            </a:r>
          </a:p>
          <a:p>
            <a:pPr algn="l"/>
            <a:r>
              <a:rPr lang="sv-SE" dirty="0"/>
              <a:t>(Nybyggnationerna</a:t>
            </a:r>
          </a:p>
          <a:p>
            <a:pPr algn="l"/>
            <a:endParaRPr lang="sv-SE" dirty="0"/>
          </a:p>
          <a:p>
            <a:pPr algn="l"/>
            <a:r>
              <a:rPr lang="sv-SE" dirty="0"/>
              <a:t> Malin Olsson från Uppsala Kommun </a:t>
            </a: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4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7401293" y="245548"/>
            <a:ext cx="520495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sv-SE" dirty="0"/>
              <a:t>Almunge vårdcentral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BE75D-0096-48F4-9A94-C51270897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91" y="2221427"/>
            <a:ext cx="6619875" cy="3867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5FCFB0-4B1B-4131-939E-03FD2FF0A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53" y="5822435"/>
            <a:ext cx="7800975" cy="34194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40AB97-4C77-4BBF-9A81-274A0C6CE7C8}"/>
              </a:ext>
            </a:extLst>
          </p:cNvPr>
          <p:cNvSpPr/>
          <p:nvPr/>
        </p:nvSpPr>
        <p:spPr>
          <a:xfrm>
            <a:off x="9114020" y="7135318"/>
            <a:ext cx="3747541" cy="261828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F45E2-C3D9-45A0-AC18-8EB1A13A71A5}"/>
              </a:ext>
            </a:extLst>
          </p:cNvPr>
          <p:cNvSpPr txBox="1"/>
          <p:nvPr/>
        </p:nvSpPr>
        <p:spPr>
          <a:xfrm>
            <a:off x="7312254" y="2147319"/>
            <a:ext cx="5692545" cy="59503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Första spadtaget togs 7 mars 2018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Ca 1000 kvm – ersätter </a:t>
            </a:r>
            <a:r>
              <a:rPr lang="sv-SE" sz="2000" dirty="0" err="1"/>
              <a:t>Länna</a:t>
            </a:r>
            <a:r>
              <a:rPr lang="sv-SE" sz="2000" dirty="0"/>
              <a:t> och Knutby VC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Stor byggnad uppdelad i två volymer och  delvis souterrain. Ska upplevas som ett par lador.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Kortsidan mot vägen norr om bussvändplanen. Öster om byggnaden byggs ny parkering.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Arkitekt är Kerstin </a:t>
            </a:r>
            <a:r>
              <a:rPr lang="sv-SE" sz="2000" dirty="0" err="1"/>
              <a:t>Ferner</a:t>
            </a:r>
            <a:r>
              <a:rPr lang="sv-SE" sz="2000" dirty="0"/>
              <a:t>, White arkitekter,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Noga förankrat program hos de som ska arbeta där.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/>
              <a:t>Klart våren 2019 till en kostnad på 46 MSEK</a:t>
            </a:r>
          </a:p>
        </p:txBody>
      </p:sp>
    </p:spTree>
    <p:extLst>
      <p:ext uri="{BB962C8B-B14F-4D97-AF65-F5344CB8AC3E}">
        <p14:creationId xmlns:p14="http://schemas.microsoft.com/office/powerpoint/2010/main" val="330906307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4319981" y="2682230"/>
            <a:ext cx="4364838" cy="121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8000" b="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1"/>
            </a:pPr>
            <a:r>
              <a:rPr b="0"/>
              <a:t>Fikapaus</a:t>
            </a:r>
          </a:p>
        </p:txBody>
      </p:sp>
      <p:pic>
        <p:nvPicPr>
          <p:cNvPr id="144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10512" t="11154" r="9277" b="6563"/>
          <a:stretch>
            <a:fillRect/>
          </a:stretch>
        </p:blipFill>
        <p:spPr>
          <a:xfrm>
            <a:off x="548965" y="6342780"/>
            <a:ext cx="3671029" cy="3213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4" h="21597" extrusionOk="0">
                <a:moveTo>
                  <a:pt x="10198" y="0"/>
                </a:moveTo>
                <a:cubicBezTo>
                  <a:pt x="9640" y="-2"/>
                  <a:pt x="9077" y="37"/>
                  <a:pt x="8522" y="117"/>
                </a:cubicBezTo>
                <a:cubicBezTo>
                  <a:pt x="7401" y="278"/>
                  <a:pt x="7413" y="275"/>
                  <a:pt x="6967" y="416"/>
                </a:cubicBezTo>
                <a:cubicBezTo>
                  <a:pt x="6751" y="484"/>
                  <a:pt x="6561" y="522"/>
                  <a:pt x="6543" y="501"/>
                </a:cubicBezTo>
                <a:cubicBezTo>
                  <a:pt x="6525" y="480"/>
                  <a:pt x="6447" y="514"/>
                  <a:pt x="6370" y="576"/>
                </a:cubicBezTo>
                <a:cubicBezTo>
                  <a:pt x="6294" y="638"/>
                  <a:pt x="6178" y="690"/>
                  <a:pt x="6113" y="690"/>
                </a:cubicBezTo>
                <a:cubicBezTo>
                  <a:pt x="6047" y="690"/>
                  <a:pt x="5941" y="723"/>
                  <a:pt x="5878" y="763"/>
                </a:cubicBezTo>
                <a:cubicBezTo>
                  <a:pt x="5814" y="802"/>
                  <a:pt x="5474" y="988"/>
                  <a:pt x="5122" y="1176"/>
                </a:cubicBezTo>
                <a:cubicBezTo>
                  <a:pt x="3470" y="2056"/>
                  <a:pt x="2575" y="3230"/>
                  <a:pt x="2522" y="4587"/>
                </a:cubicBezTo>
                <a:cubicBezTo>
                  <a:pt x="2506" y="5003"/>
                  <a:pt x="2574" y="6118"/>
                  <a:pt x="2639" y="6494"/>
                </a:cubicBezTo>
                <a:cubicBezTo>
                  <a:pt x="2710" y="6905"/>
                  <a:pt x="2803" y="7648"/>
                  <a:pt x="2831" y="8017"/>
                </a:cubicBezTo>
                <a:cubicBezTo>
                  <a:pt x="2864" y="8472"/>
                  <a:pt x="2873" y="8530"/>
                  <a:pt x="3029" y="9220"/>
                </a:cubicBezTo>
                <a:cubicBezTo>
                  <a:pt x="3157" y="9792"/>
                  <a:pt x="3157" y="9798"/>
                  <a:pt x="2591" y="10242"/>
                </a:cubicBezTo>
                <a:cubicBezTo>
                  <a:pt x="1556" y="11054"/>
                  <a:pt x="915" y="11877"/>
                  <a:pt x="463" y="12968"/>
                </a:cubicBezTo>
                <a:cubicBezTo>
                  <a:pt x="-296" y="14800"/>
                  <a:pt x="-129" y="16268"/>
                  <a:pt x="1025" y="17897"/>
                </a:cubicBezTo>
                <a:cubicBezTo>
                  <a:pt x="1511" y="18582"/>
                  <a:pt x="1836" y="18917"/>
                  <a:pt x="2506" y="19417"/>
                </a:cubicBezTo>
                <a:cubicBezTo>
                  <a:pt x="4073" y="20586"/>
                  <a:pt x="5990" y="21268"/>
                  <a:pt x="8505" y="21551"/>
                </a:cubicBezTo>
                <a:cubicBezTo>
                  <a:pt x="8811" y="21585"/>
                  <a:pt x="9197" y="21598"/>
                  <a:pt x="9625" y="21596"/>
                </a:cubicBezTo>
                <a:cubicBezTo>
                  <a:pt x="10907" y="21590"/>
                  <a:pt x="12565" y="21433"/>
                  <a:pt x="13565" y="21196"/>
                </a:cubicBezTo>
                <a:cubicBezTo>
                  <a:pt x="14348" y="21011"/>
                  <a:pt x="15826" y="20433"/>
                  <a:pt x="16523" y="20038"/>
                </a:cubicBezTo>
                <a:cubicBezTo>
                  <a:pt x="18124" y="19131"/>
                  <a:pt x="19355" y="17892"/>
                  <a:pt x="19892" y="16651"/>
                </a:cubicBezTo>
                <a:cubicBezTo>
                  <a:pt x="20252" y="15818"/>
                  <a:pt x="20335" y="15424"/>
                  <a:pt x="20337" y="14507"/>
                </a:cubicBezTo>
                <a:cubicBezTo>
                  <a:pt x="20338" y="13720"/>
                  <a:pt x="20323" y="13618"/>
                  <a:pt x="20122" y="13082"/>
                </a:cubicBezTo>
                <a:cubicBezTo>
                  <a:pt x="20004" y="12766"/>
                  <a:pt x="19906" y="12463"/>
                  <a:pt x="19906" y="12410"/>
                </a:cubicBezTo>
                <a:cubicBezTo>
                  <a:pt x="19906" y="12357"/>
                  <a:pt x="20029" y="12224"/>
                  <a:pt x="20180" y="12114"/>
                </a:cubicBezTo>
                <a:cubicBezTo>
                  <a:pt x="20972" y="11536"/>
                  <a:pt x="21304" y="10899"/>
                  <a:pt x="21304" y="9959"/>
                </a:cubicBezTo>
                <a:cubicBezTo>
                  <a:pt x="21304" y="8832"/>
                  <a:pt x="20634" y="7556"/>
                  <a:pt x="19894" y="7278"/>
                </a:cubicBezTo>
                <a:cubicBezTo>
                  <a:pt x="19153" y="7001"/>
                  <a:pt x="18462" y="6972"/>
                  <a:pt x="17412" y="7169"/>
                </a:cubicBezTo>
                <a:cubicBezTo>
                  <a:pt x="17261" y="7197"/>
                  <a:pt x="17267" y="7318"/>
                  <a:pt x="17333" y="5377"/>
                </a:cubicBezTo>
                <a:cubicBezTo>
                  <a:pt x="17374" y="4184"/>
                  <a:pt x="17341" y="3935"/>
                  <a:pt x="17046" y="3208"/>
                </a:cubicBezTo>
                <a:cubicBezTo>
                  <a:pt x="16731" y="2434"/>
                  <a:pt x="15907" y="1652"/>
                  <a:pt x="14761" y="1040"/>
                </a:cubicBezTo>
                <a:cubicBezTo>
                  <a:pt x="13503" y="368"/>
                  <a:pt x="11872" y="5"/>
                  <a:pt x="1019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AutoShape 2" descr="Image result for kladdkaka">
            <a:extLst>
              <a:ext uri="{FF2B5EF4-FFF2-40B4-BE49-F238E27FC236}">
                <a16:creationId xmlns:a16="http://schemas.microsoft.com/office/drawing/2014/main" id="{2E07BD0B-ABF7-4FE9-B1DE-1CF81FF557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00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36CE52-1E89-44F9-B832-455DD7E17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56" y="3971282"/>
            <a:ext cx="4683892" cy="397826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7343585" y="245548"/>
            <a:ext cx="526265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Resultaträkning</a:t>
            </a:r>
            <a:r>
              <a:rPr dirty="0"/>
              <a:t> 201</a:t>
            </a:r>
            <a:r>
              <a:rPr lang="sv-SE" dirty="0"/>
              <a:t>7</a:t>
            </a:r>
            <a:endParaRPr dirty="0"/>
          </a:p>
        </p:txBody>
      </p:sp>
      <p:graphicFrame>
        <p:nvGraphicFramePr>
          <p:cNvPr id="147" name="Table 147"/>
          <p:cNvGraphicFramePr/>
          <p:nvPr>
            <p:extLst>
              <p:ext uri="{D42A27DB-BD31-4B8C-83A1-F6EECF244321}">
                <p14:modId xmlns:p14="http://schemas.microsoft.com/office/powerpoint/2010/main" val="2981491401"/>
              </p:ext>
            </p:extLst>
          </p:nvPr>
        </p:nvGraphicFramePr>
        <p:xfrm>
          <a:off x="2886419" y="1733466"/>
          <a:ext cx="7315200" cy="7440464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5172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2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608">
                <a:tc>
                  <a:txBody>
                    <a:bodyPr/>
                    <a:lstStyle/>
                    <a:p>
                      <a:pPr marL="0" marR="107950" indent="107950" algn="just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sv-SE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Arial Unicode MS"/>
                          <a:cs typeface="+mn-cs"/>
                          <a:sym typeface="Helvetica Light"/>
                        </a:rPr>
                        <a:t>Intäkter</a:t>
                      </a: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114300">
                      <a:solidFill>
                        <a:srgbClr val="1772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0" indent="107950" algn="just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Arial Unicode MS"/>
                          <a:cs typeface="+mn-cs"/>
                          <a:sym typeface="Helvetica Light"/>
                        </a:rPr>
                        <a:t>39 563 </a:t>
                      </a:r>
                      <a:r>
                        <a:rPr lang="en-US" sz="20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Arial Unicode MS"/>
                          <a:cs typeface="+mn-cs"/>
                          <a:sym typeface="Helvetica Light"/>
                        </a:rPr>
                        <a:t>kr</a:t>
                      </a:r>
                      <a:r>
                        <a:rPr lang="en-US" sz="2000" b="1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Arial Unicode MS"/>
                          <a:cs typeface="+mn-cs"/>
                          <a:sym typeface="Helvetica Light"/>
                        </a:rPr>
                        <a:t> </a:t>
                      </a:r>
                      <a:endParaRPr lang="sv-SE" sz="2000" b="1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Arial Unicode MS"/>
                        <a:cs typeface="+mn-cs"/>
                        <a:sym typeface="Helvetica Light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114300">
                      <a:solidFill>
                        <a:srgbClr val="1772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190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Medlemsavgifter (~200 medl.)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7 900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419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Skötsel Ältstigen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0 (6200kr                              under 2018)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190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Kopphagen uthyrning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5 000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190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Kopphagen försäljning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23 663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190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Insamling golv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3 000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190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Sparränta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0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608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Kostnader</a:t>
                      </a:r>
                      <a:endParaRPr lang="sv-SE" sz="15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−21 618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kr</a:t>
                      </a:r>
                      <a:endParaRPr lang="sv-SE" sz="15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3190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El </a:t>
                      </a:r>
                      <a:r>
                        <a:rPr lang="en-US" sz="17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Kopphagen</a:t>
                      </a:r>
                      <a:endParaRPr lang="sv-SE" sz="15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−4 430</a:t>
                      </a:r>
                      <a:endParaRPr lang="sv-SE" sz="15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190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Arrende Kopphagen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−2 000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3190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Försäkring Kopphagen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−4 779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3190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Kopphagen (övriga kostnader, inköp)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−7 362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3190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Bankavgifter (kort + Swish)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−1 016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3190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Annonser 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−1 247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3190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Årsavgift web-hotell (hemsidan)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−388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13190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Årsmöte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B w="50800">
                      <a:solidFill>
                        <a:srgbClr val="B6DFA4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−396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B w="50800">
                      <a:solidFill>
                        <a:srgbClr val="B6DFA4"/>
                      </a:solidFill>
                      <a:miter lim="400000"/>
                    </a:lnB>
                    <a:solidFill>
                      <a:srgbClr val="EBEB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61608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000" b="1" cap="all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Resultat</a:t>
                      </a:r>
                      <a:endParaRPr lang="sv-SE" sz="15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50800">
                      <a:solidFill>
                        <a:srgbClr val="B6DFA4"/>
                      </a:solidFill>
                      <a:miter lim="400000"/>
                    </a:lnT>
                    <a:lnB w="114300">
                      <a:solidFill>
                        <a:srgbClr val="177200"/>
                      </a:solidFill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2000" b="1" cap="all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17 945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kr</a:t>
                      </a:r>
                      <a:r>
                        <a:rPr lang="en-US" sz="2000" b="1" cap="all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 </a:t>
                      </a:r>
                      <a:endParaRPr lang="sv-SE" sz="15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77480" marR="209196" marT="77480" marB="7748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50800">
                      <a:solidFill>
                        <a:srgbClr val="B6DFA4"/>
                      </a:solidFill>
                      <a:miter lim="400000"/>
                    </a:lnT>
                    <a:lnB w="114300">
                      <a:solidFill>
                        <a:srgbClr val="177200"/>
                      </a:solidFill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48" name="Shape 148"/>
          <p:cNvSpPr/>
          <p:nvPr/>
        </p:nvSpPr>
        <p:spPr>
          <a:xfrm flipH="1">
            <a:off x="10410542" y="8694464"/>
            <a:ext cx="887333" cy="479466"/>
          </a:xfrm>
          <a:prstGeom prst="rightArrow">
            <a:avLst>
              <a:gd name="adj1" fmla="val 52305"/>
              <a:gd name="adj2" fmla="val 70827"/>
            </a:avLst>
          </a:prstGeom>
          <a:solidFill>
            <a:srgbClr val="EA822C"/>
          </a:solidFill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7686628" y="245548"/>
            <a:ext cx="491961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Balansräkning</a:t>
            </a:r>
            <a:r>
              <a:rPr dirty="0"/>
              <a:t> 201</a:t>
            </a:r>
            <a:r>
              <a:rPr lang="sv-SE" dirty="0"/>
              <a:t>7</a:t>
            </a:r>
            <a:endParaRPr dirty="0"/>
          </a:p>
        </p:txBody>
      </p:sp>
      <p:graphicFrame>
        <p:nvGraphicFramePr>
          <p:cNvPr id="151" name="Table 151"/>
          <p:cNvGraphicFramePr/>
          <p:nvPr>
            <p:extLst>
              <p:ext uri="{D42A27DB-BD31-4B8C-83A1-F6EECF244321}">
                <p14:modId xmlns:p14="http://schemas.microsoft.com/office/powerpoint/2010/main" val="3343965927"/>
              </p:ext>
            </p:extLst>
          </p:nvPr>
        </p:nvGraphicFramePr>
        <p:xfrm>
          <a:off x="3504737" y="4154723"/>
          <a:ext cx="5995325" cy="3017520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4239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737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Tillgångar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114300">
                      <a:solidFill>
                        <a:srgbClr val="1772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109 422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kr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114300">
                      <a:solidFill>
                        <a:srgbClr val="1772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chemeClr val="accent2">
                        <a:hueOff val="-2473793"/>
                        <a:satOff val="-50209"/>
                        <a:lumOff val="23543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737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Bankkonton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14300">
                      <a:solidFill>
                        <a:srgbClr val="177200"/>
                      </a:solidFill>
                      <a:miter lim="400000"/>
                    </a:lnL>
                    <a:lnR w="12700" cap="flat" cmpd="sng" algn="ctr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14300">
                      <a:noFill/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91 382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2700" cap="flat" cmpd="sng" algn="ctr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114300">
                      <a:noFill/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525270"/>
                  </a:ext>
                </a:extLst>
              </a:tr>
              <a:tr h="313737">
                <a:tc>
                  <a:txBody>
                    <a:bodyPr/>
                    <a:lstStyle/>
                    <a:p>
                      <a:pPr marL="342900" marR="107950" lvl="0" indent="-342900" algn="just" rtl="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Kopphagenkonto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14300">
                      <a:solidFill>
                        <a:srgbClr val="177200"/>
                      </a:solidFill>
                      <a:miter lim="400000"/>
                    </a:lnL>
                    <a:lnR w="12700" cap="flat" cmpd="sng" algn="ctr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14300">
                      <a:noFill/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48 224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2700" cap="flat" cmpd="sng" algn="ctr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114300">
                      <a:noFill/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5117985"/>
                  </a:ext>
                </a:extLst>
              </a:tr>
              <a:tr h="313737">
                <a:tc>
                  <a:txBody>
                    <a:bodyPr/>
                    <a:lstStyle/>
                    <a:p>
                      <a:pPr marL="342900" marR="107950" lvl="0" indent="-342900" algn="just" rtl="0"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Byalagskonto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43 158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737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Handkassa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3 400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737">
                <a:tc>
                  <a:txBody>
                    <a:bodyPr/>
                    <a:lstStyle/>
                    <a:p>
                      <a:pPr marL="0" marR="107950" indent="107950" algn="just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Arial Unicode MS"/>
                          <a:cs typeface="Helvetica Light"/>
                          <a:sym typeface="Helvetica Light"/>
                        </a:rPr>
                        <a:t>Utgående</a:t>
                      </a:r>
                      <a:r>
                        <a:rPr lang="en-US" sz="1600" b="1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Arial Unicode MS"/>
                          <a:cs typeface="Helvetica Light"/>
                          <a:sym typeface="Helvetica Light"/>
                        </a:rPr>
                        <a:t> </a:t>
                      </a:r>
                      <a:r>
                        <a:rPr lang="en-US" sz="16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Arial Unicode MS"/>
                          <a:cs typeface="Helvetica Light"/>
                          <a:sym typeface="Helvetica Light"/>
                        </a:rPr>
                        <a:t>balans</a:t>
                      </a:r>
                      <a:endParaRPr lang="sv-SE" sz="1600" b="1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Arial Unicode MS"/>
                        <a:cs typeface="Helvetica Light"/>
                        <a:sym typeface="Helvetica Light"/>
                      </a:endParaRPr>
                    </a:p>
                  </a:txBody>
                  <a:tcPr marL="63500" marR="171450" marT="63500" marB="6350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B7DF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0" indent="107950" algn="just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i="0" u="none" strike="noStrike" cap="none" spc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Arial Unicode MS"/>
                          <a:cs typeface="Helvetica Light"/>
                          <a:sym typeface="Helvetica Light"/>
                        </a:rPr>
                        <a:t>109 422 </a:t>
                      </a:r>
                      <a:r>
                        <a:rPr lang="en-US" sz="1600" b="1" i="0" u="none" strike="noStrike" cap="none" spc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Arial Unicode MS"/>
                          <a:cs typeface="Helvetica Light"/>
                          <a:sym typeface="Helvetica Light"/>
                        </a:rPr>
                        <a:t>kr</a:t>
                      </a:r>
                      <a:endParaRPr lang="sv-SE" sz="1600" b="1" i="0" u="none" strike="noStrike" cap="none" spc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Arial" panose="020B0604020202020204" pitchFamily="34" charset="0"/>
                        <a:ea typeface="Arial Unicode MS"/>
                        <a:cs typeface="Helvetica Light"/>
                        <a:sym typeface="Helvetica Light"/>
                      </a:endParaRPr>
                    </a:p>
                  </a:txBody>
                  <a:tcPr marL="63500" marR="171450" marT="63500" marB="6350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B7DF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737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Behållning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föregående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år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T w="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91 225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T w="0">
                      <a:miter lim="400000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737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Årets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resultat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17 954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737"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Differens</a:t>
                      </a: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mynt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14300">
                      <a:solidFill>
                        <a:srgbClr val="177200"/>
                      </a:solidFill>
                      <a:miter lim="400000"/>
                    </a:lnL>
                    <a:lnR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R>
                    <a:lnB w="114300">
                      <a:solidFill>
                        <a:srgbClr val="1772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107950" indent="107950" algn="just"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</a:rPr>
                        <a:t>252</a:t>
                      </a:r>
                      <a:endParaRPr lang="sv-SE" sz="12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63500" marR="171450" marT="63500" marB="63500">
                    <a:lnL w="12700">
                      <a:solidFill>
                        <a:schemeClr val="accent2">
                          <a:hueOff val="-554920"/>
                          <a:satOff val="-21482"/>
                          <a:lumOff val="-6228"/>
                        </a:schemeClr>
                      </a:solidFill>
                      <a:miter lim="400000"/>
                    </a:lnL>
                    <a:lnR w="114300">
                      <a:solidFill>
                        <a:srgbClr val="177200"/>
                      </a:solidFill>
                      <a:miter lim="400000"/>
                    </a:lnR>
                    <a:lnB w="114300">
                      <a:solidFill>
                        <a:srgbClr val="1772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2" name="Shape 152"/>
          <p:cNvSpPr/>
          <p:nvPr/>
        </p:nvSpPr>
        <p:spPr>
          <a:xfrm flipH="1">
            <a:off x="9605630" y="5906233"/>
            <a:ext cx="887333" cy="479466"/>
          </a:xfrm>
          <a:prstGeom prst="rightArrow">
            <a:avLst>
              <a:gd name="adj1" fmla="val 52305"/>
              <a:gd name="adj2" fmla="val 70827"/>
            </a:avLst>
          </a:prstGeom>
          <a:solidFill>
            <a:srgbClr val="EA822C"/>
          </a:solidFill>
          <a:ln w="254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defRPr sz="2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ahoma"/>
        <a:ea typeface="Tahoma"/>
        <a:cs typeface="Tahom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ahoma"/>
        <a:ea typeface="Tahoma"/>
        <a:cs typeface="Tahom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Microsoft Office PowerPoint</Application>
  <PresentationFormat>Custom</PresentationFormat>
  <Paragraphs>208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 Unicode MS</vt:lpstr>
      <vt:lpstr>Helvetica Light</vt:lpstr>
      <vt:lpstr>Helvetica Neue</vt:lpstr>
      <vt:lpstr>Arial</vt:lpstr>
      <vt:lpstr>Edwardian Script ITC</vt:lpstr>
      <vt:lpstr>Helvetica</vt:lpstr>
      <vt:lpstr>Symbol</vt:lpstr>
      <vt:lpstr>Tahoma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Maleli</dc:creator>
  <cp:lastModifiedBy>Almstedt Andreas</cp:lastModifiedBy>
  <cp:revision>11</cp:revision>
  <dcterms:modified xsi:type="dcterms:W3CDTF">2018-03-21T23:23:00Z</dcterms:modified>
</cp:coreProperties>
</file>