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8" r:id="rId3"/>
    <p:sldId id="259" r:id="rId4"/>
    <p:sldId id="274" r:id="rId5"/>
    <p:sldId id="275" r:id="rId6"/>
    <p:sldId id="262" r:id="rId7"/>
    <p:sldId id="263" r:id="rId8"/>
    <p:sldId id="264" r:id="rId9"/>
    <p:sldId id="279" r:id="rId10"/>
    <p:sldId id="265" r:id="rId11"/>
    <p:sldId id="266" r:id="rId12"/>
    <p:sldId id="280" r:id="rId13"/>
    <p:sldId id="284" r:id="rId14"/>
    <p:sldId id="267" r:id="rId15"/>
    <p:sldId id="281" r:id="rId16"/>
    <p:sldId id="278" r:id="rId17"/>
    <p:sldId id="286" r:id="rId18"/>
    <p:sldId id="285" r:id="rId19"/>
    <p:sldId id="283" r:id="rId20"/>
    <p:sldId id="277"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1pPr>
    <a:lvl2pPr marL="0" marR="0" indent="2286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2pPr>
    <a:lvl3pPr marL="0" marR="0" indent="4572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3pPr>
    <a:lvl4pPr marL="0" marR="0" indent="6858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4pPr>
    <a:lvl5pPr marL="0" marR="0" indent="9144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5pPr>
    <a:lvl6pPr marL="0" marR="0" indent="11430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6pPr>
    <a:lvl7pPr marL="0" marR="0" indent="13716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7pPr>
    <a:lvl8pPr marL="0" marR="0" indent="16002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8pPr>
    <a:lvl9pPr marL="0" marR="0" indent="182880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EA0"/>
    <a:srgbClr val="CBF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94660"/>
  </p:normalViewPr>
  <p:slideViewPr>
    <p:cSldViewPr snapToGrid="0">
      <p:cViewPr varScale="1">
        <p:scale>
          <a:sx n="46" d="100"/>
          <a:sy n="46" d="100"/>
        </p:scale>
        <p:origin x="1565"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5011546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0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Mikael</a:t>
            </a:r>
            <a:r>
              <a:rPr lang="sv-SE" baseline="0" dirty="0"/>
              <a:t> är produktionsledare</a:t>
            </a:r>
            <a:endParaRPr lang="sv-SE" dirty="0"/>
          </a:p>
        </p:txBody>
      </p:sp>
    </p:spTree>
    <p:extLst>
      <p:ext uri="{BB962C8B-B14F-4D97-AF65-F5344CB8AC3E}">
        <p14:creationId xmlns:p14="http://schemas.microsoft.com/office/powerpoint/2010/main" val="247595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buSzTx/>
              <a:buNone/>
            </a:lvl1pPr>
            <a:lvl2pPr marL="0" indent="228600">
              <a:buSzTx/>
              <a:buNone/>
            </a:lvl2pPr>
            <a:lvl3pPr marL="0" indent="457200">
              <a:buSzTx/>
              <a:buNone/>
            </a:lvl3pPr>
            <a:lvl4pPr marL="0" indent="685800">
              <a:buSzTx/>
              <a:buNone/>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buSzTx/>
              <a:buNone/>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buSzTx/>
              <a:buNone/>
            </a:lvl1pPr>
            <a:lvl2pPr marL="0" indent="228600">
              <a:buSzTx/>
              <a:buNone/>
            </a:lvl2pPr>
            <a:lvl3pPr marL="0" indent="457200">
              <a:buSzTx/>
              <a:buNone/>
            </a:lvl3pPr>
            <a:lvl4pPr marL="0" indent="685800">
              <a:buSzTx/>
              <a:buNone/>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buSzTx/>
              <a:buNone/>
            </a:lvl1pPr>
            <a:lvl2pPr marL="0" indent="228600">
              <a:buSzTx/>
              <a:buNone/>
            </a:lvl2pPr>
            <a:lvl3pPr marL="0" indent="457200">
              <a:buSzTx/>
              <a:buNone/>
            </a:lvl3pPr>
            <a:lvl4pPr marL="0" indent="685800">
              <a:buSzTx/>
              <a:buNone/>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269421" indent="-269421"/>
            <a:lvl2pPr marL="612321" indent="-269421"/>
            <a:lvl3pPr marL="955221" indent="-269421"/>
            <a:lvl4pPr marL="1298121" indent="-269421"/>
            <a:lvl5pPr marL="1641021" indent="-269421"/>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b="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1pPr>
      <a:lvl2pPr marL="0" marR="0" indent="2286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2pPr>
      <a:lvl3pPr marL="0" marR="0" indent="4572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3pPr>
      <a:lvl4pPr marL="0" marR="0" indent="6858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4pPr>
      <a:lvl5pPr marL="0" marR="0" indent="9144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5pPr>
      <a:lvl6pPr marL="0" marR="0" indent="11430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6pPr>
      <a:lvl7pPr marL="0" marR="0" indent="13716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7pPr>
      <a:lvl8pPr marL="0" marR="0" indent="16002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8pPr>
      <a:lvl9pPr marL="0" marR="0" indent="1828800" algn="l" defTabSz="457200" rtl="0" latinLnBrk="0">
        <a:lnSpc>
          <a:spcPct val="100000"/>
        </a:lnSpc>
        <a:spcBef>
          <a:spcPts val="4500"/>
        </a:spcBef>
        <a:spcAft>
          <a:spcPts val="0"/>
        </a:spcAft>
        <a:buClrTx/>
        <a:buSzTx/>
        <a:buFontTx/>
        <a:buNone/>
        <a:tabLst/>
        <a:defRPr sz="2600" b="1" i="0" u="none" strike="noStrike" cap="none" spc="0" baseline="0">
          <a:ln>
            <a:noFill/>
          </a:ln>
          <a:solidFill>
            <a:srgbClr val="000000"/>
          </a:solidFill>
          <a:uFillTx/>
          <a:latin typeface="+mj-lt"/>
          <a:ea typeface="+mj-ea"/>
          <a:cs typeface="+mj-cs"/>
          <a:sym typeface="Tahoma"/>
        </a:defRPr>
      </a:lvl9pPr>
    </p:titleStyle>
    <p:bodyStyle>
      <a:lvl1pPr marL="2716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1pPr>
      <a:lvl2pPr marL="7161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2pPr>
      <a:lvl3pPr marL="11606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3pPr>
      <a:lvl4pPr marL="16051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4pPr>
      <a:lvl5pPr marL="20496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5pPr>
      <a:lvl6pPr marL="24941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6pPr>
      <a:lvl7pPr marL="29386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7pPr>
      <a:lvl8pPr marL="33831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8pPr>
      <a:lvl9pPr marL="3827638" marR="0" indent="-271638" algn="l" defTabSz="457200" rtl="0" latinLnBrk="0">
        <a:lnSpc>
          <a:spcPct val="100000"/>
        </a:lnSpc>
        <a:spcBef>
          <a:spcPts val="1500"/>
        </a:spcBef>
        <a:spcAft>
          <a:spcPts val="0"/>
        </a:spcAft>
        <a:buClrTx/>
        <a:buSzPct val="75000"/>
        <a:buFontTx/>
        <a:buChar char="•"/>
        <a:tabLst/>
        <a:defRPr sz="2200" b="0" i="0" u="none" strike="noStrike" cap="none" spc="0" baseline="0">
          <a:ln>
            <a:noFill/>
          </a:ln>
          <a:solidFill>
            <a:srgbClr val="000000"/>
          </a:solidFill>
          <a:uFillTx/>
          <a:latin typeface="Times New Roman"/>
          <a:ea typeface="Times New Roman"/>
          <a:cs typeface="Times New Roman"/>
          <a:sym typeface="Times New Roman"/>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9" name="Shape 119"/>
          <p:cNvSpPr/>
          <p:nvPr/>
        </p:nvSpPr>
        <p:spPr>
          <a:xfrm>
            <a:off x="4319981" y="4124909"/>
            <a:ext cx="4364839" cy="2438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a:defRPr sz="4500">
                <a:latin typeface="+mj-lt"/>
                <a:ea typeface="+mj-ea"/>
                <a:cs typeface="+mj-cs"/>
                <a:sym typeface="Tahoma"/>
              </a:defRPr>
            </a:pPr>
            <a:r>
              <a:rPr sz="6000" b="0" dirty="0" err="1"/>
              <a:t>Årsmöte</a:t>
            </a:r>
            <a:r>
              <a:rPr dirty="0"/>
              <a:t> </a:t>
            </a:r>
            <a:r>
              <a:rPr sz="9300" dirty="0"/>
              <a:t>20</a:t>
            </a:r>
            <a:r>
              <a:rPr lang="en-GB" sz="9300" dirty="0"/>
              <a:t>22</a:t>
            </a:r>
            <a:endParaRPr sz="9300" dirty="0"/>
          </a:p>
        </p:txBody>
      </p:sp>
      <p:sp>
        <p:nvSpPr>
          <p:cNvPr id="120" name="Shape 120"/>
          <p:cNvSpPr/>
          <p:nvPr/>
        </p:nvSpPr>
        <p:spPr>
          <a:xfrm rot="2673">
            <a:off x="3470035" y="2470607"/>
            <a:ext cx="6064730" cy="1384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defRPr sz="8600" b="0">
                <a:latin typeface="Edwardian Script ITC"/>
                <a:ea typeface="Edwardian Script ITC"/>
                <a:cs typeface="Edwardian Script ITC"/>
                <a:sym typeface="Edwardian Script ITC"/>
              </a:defRPr>
            </a:lvl1pPr>
          </a:lstStyle>
          <a:p>
            <a:r>
              <a:rPr dirty="0" err="1"/>
              <a:t>Varmt</a:t>
            </a:r>
            <a:r>
              <a:rPr dirty="0"/>
              <a:t> </a:t>
            </a:r>
            <a:r>
              <a:rPr dirty="0" err="1"/>
              <a:t>välkomna</a:t>
            </a:r>
            <a:r>
              <a:rPr dirty="0"/>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8" name="Shape 158"/>
          <p:cNvSpPr/>
          <p:nvPr/>
        </p:nvSpPr>
        <p:spPr>
          <a:xfrm>
            <a:off x="1591968" y="2063749"/>
            <a:ext cx="10759440" cy="74842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defTabSz="457200">
              <a:spcBef>
                <a:spcPts val="2500"/>
              </a:spcBef>
              <a:defRPr sz="2200" b="0">
                <a:latin typeface="Times New Roman"/>
                <a:ea typeface="Times New Roman"/>
                <a:cs typeface="Times New Roman"/>
                <a:sym typeface="Times New Roman"/>
              </a:defRPr>
            </a:pPr>
            <a:r>
              <a:rPr sz="2800" dirty="0" err="1">
                <a:latin typeface="Calibri" panose="020F0502020204030204" pitchFamily="34" charset="0"/>
                <a:cs typeface="Calibri" panose="020F0502020204030204" pitchFamily="34" charset="0"/>
              </a:rPr>
              <a:t>Länna</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byalag</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kommer</a:t>
            </a:r>
            <a:r>
              <a:rPr sz="2800" dirty="0">
                <a:latin typeface="Calibri" panose="020F0502020204030204" pitchFamily="34" charset="0"/>
                <a:cs typeface="Calibri" panose="020F0502020204030204" pitchFamily="34" charset="0"/>
              </a:rPr>
              <a:t> under 20</a:t>
            </a:r>
            <a:r>
              <a:rPr lang="en-GB" sz="2800" dirty="0">
                <a:latin typeface="Calibri" panose="020F0502020204030204" pitchFamily="34" charset="0"/>
                <a:cs typeface="Calibri" panose="020F0502020204030204" pitchFamily="34" charset="0"/>
              </a:rPr>
              <a:t>22</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att</a:t>
            </a:r>
            <a:r>
              <a:rPr sz="2800" dirty="0">
                <a:latin typeface="Calibri" panose="020F0502020204030204" pitchFamily="34" charset="0"/>
                <a:cs typeface="Calibri" panose="020F0502020204030204" pitchFamily="34" charset="0"/>
              </a:rPr>
              <a:t> </a:t>
            </a:r>
            <a:r>
              <a:rPr lang="sv-SE" sz="2800" dirty="0">
                <a:latin typeface="Calibri" panose="020F0502020204030204" pitchFamily="34" charset="0"/>
                <a:cs typeface="Calibri" panose="020F0502020204030204" pitchFamily="34" charset="0"/>
              </a:rPr>
              <a:t>fortsätta att vara en</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kontaktlänk</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mellan</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kommunen</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och</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byalagets</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medlemmar</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samt</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fortsätta</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jobba</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för</a:t>
            </a:r>
            <a:r>
              <a:rPr sz="2800" dirty="0">
                <a:latin typeface="Calibri" panose="020F0502020204030204" pitchFamily="34" charset="0"/>
                <a:cs typeface="Calibri" panose="020F0502020204030204" pitchFamily="34" charset="0"/>
              </a:rPr>
              <a:t> </a:t>
            </a:r>
            <a:r>
              <a:rPr sz="2800" dirty="0" err="1">
                <a:latin typeface="Calibri" panose="020F0502020204030204" pitchFamily="34" charset="0"/>
                <a:cs typeface="Calibri" panose="020F0502020204030204" pitchFamily="34" charset="0"/>
              </a:rPr>
              <a:t>att</a:t>
            </a:r>
            <a:r>
              <a:rPr sz="2800"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Länna</a:t>
            </a:r>
            <a:r>
              <a:rPr sz="2800" b="1" dirty="0">
                <a:latin typeface="Calibri" panose="020F0502020204030204" pitchFamily="34" charset="0"/>
                <a:cs typeface="Calibri" panose="020F0502020204030204" pitchFamily="34" charset="0"/>
              </a:rPr>
              <a:t> ska </a:t>
            </a:r>
            <a:r>
              <a:rPr sz="2800" b="1" dirty="0" err="1">
                <a:latin typeface="Calibri" panose="020F0502020204030204" pitchFamily="34" charset="0"/>
                <a:cs typeface="Calibri" panose="020F0502020204030204" pitchFamily="34" charset="0"/>
              </a:rPr>
              <a:t>bli</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ännu</a:t>
            </a:r>
            <a:r>
              <a:rPr sz="2800" b="1" dirty="0">
                <a:latin typeface="Calibri" panose="020F0502020204030204" pitchFamily="34" charset="0"/>
                <a:cs typeface="Calibri" panose="020F0502020204030204" pitchFamily="34" charset="0"/>
              </a:rPr>
              <a:t> </a:t>
            </a:r>
            <a:r>
              <a:rPr sz="2800" b="1" dirty="0" err="1">
                <a:latin typeface="Calibri" panose="020F0502020204030204" pitchFamily="34" charset="0"/>
                <a:cs typeface="Calibri" panose="020F0502020204030204" pitchFamily="34" charset="0"/>
              </a:rPr>
              <a:t>trivsammare</a:t>
            </a:r>
            <a:r>
              <a:rPr sz="2800" dirty="0">
                <a:latin typeface="Calibri" panose="020F0502020204030204" pitchFamily="34" charset="0"/>
                <a:cs typeface="Calibri" panose="020F0502020204030204" pitchFamily="34" charset="0"/>
              </a:rPr>
              <a:t>!</a:t>
            </a:r>
            <a:endParaRPr lang="en-GB" sz="2800" dirty="0">
              <a:latin typeface="Calibri" panose="020F0502020204030204" pitchFamily="34" charset="0"/>
              <a:cs typeface="Calibri" panose="020F0502020204030204" pitchFamily="34" charset="0"/>
            </a:endParaRPr>
          </a:p>
          <a:p>
            <a:pPr algn="l" defTabSz="457200">
              <a:spcBef>
                <a:spcPts val="2500"/>
              </a:spcBef>
              <a:defRPr sz="2200" b="0">
                <a:latin typeface="Times New Roman"/>
                <a:ea typeface="Times New Roman"/>
                <a:cs typeface="Times New Roman"/>
                <a:sym typeface="Times New Roman"/>
              </a:defRPr>
            </a:pPr>
            <a:r>
              <a:rPr lang="en-GB" sz="2800" dirty="0" err="1">
                <a:latin typeface="Calibri" panose="020F0502020204030204" pitchFamily="34" charset="0"/>
                <a:cs typeface="Calibri" panose="020F0502020204030204" pitchFamily="34" charset="0"/>
              </a:rPr>
              <a:t>Eftersom</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antalet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aktiva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Byalaget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är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mycket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begränsat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nuläget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är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våra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ambitioner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anpassade</a:t>
            </a:r>
            <a:r>
              <a:rPr lang="en-GB" sz="2800" dirty="0">
                <a:latin typeface="Calibri" panose="020F0502020204030204" pitchFamily="34" charset="0"/>
                <a:cs typeface="Calibri" panose="020F0502020204030204" pitchFamily="34" charset="0"/>
              </a:rPr>
              <a:t> till den </a:t>
            </a:r>
            <a:r>
              <a:rPr lang="en-GB" sz="2800" dirty="0" err="1">
                <a:latin typeface="Calibri" panose="020F0502020204030204" pitchFamily="34" charset="0"/>
                <a:cs typeface="Calibri" panose="020F0502020204030204" pitchFamily="34" charset="0"/>
              </a:rPr>
              <a:t>verkligheten</a:t>
            </a:r>
            <a:r>
              <a:rPr lang="en-GB" sz="2800" dirty="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a:p>
            <a:pPr algn="l" defTabSz="457200">
              <a:spcBef>
                <a:spcPts val="1500"/>
              </a:spcBef>
              <a:defRPr sz="2200" b="0">
                <a:latin typeface="Times New Roman"/>
                <a:ea typeface="Times New Roman"/>
                <a:cs typeface="Times New Roman"/>
                <a:sym typeface="Times New Roman"/>
              </a:defRPr>
            </a:pPr>
            <a:r>
              <a:rPr lang="en-GB" sz="2800" u="sng" dirty="0" err="1">
                <a:latin typeface="Calibri" panose="020F0502020204030204" pitchFamily="34" charset="0"/>
                <a:cs typeface="Calibri" panose="020F0502020204030204" pitchFamily="34" charset="0"/>
              </a:rPr>
              <a:t>Konkret</a:t>
            </a:r>
            <a:r>
              <a:rPr lang="en-GB" sz="2800" u="sng" dirty="0">
                <a:latin typeface="Calibri" panose="020F0502020204030204" pitchFamily="34" charset="0"/>
                <a:cs typeface="Calibri" panose="020F0502020204030204" pitchFamily="34" charset="0"/>
              </a:rPr>
              <a:t> </a:t>
            </a:r>
            <a:r>
              <a:rPr lang="en-GB" sz="2800" u="sng" dirty="0" err="1">
                <a:latin typeface="Calibri" panose="020F0502020204030204" pitchFamily="34" charset="0"/>
                <a:cs typeface="Calibri" panose="020F0502020204030204" pitchFamily="34" charset="0"/>
              </a:rPr>
              <a:t>planeras</a:t>
            </a:r>
            <a:r>
              <a:rPr lang="en-GB" sz="2800" u="sng" dirty="0">
                <a:latin typeface="Calibri" panose="020F0502020204030204" pitchFamily="34" charset="0"/>
                <a:cs typeface="Calibri" panose="020F0502020204030204" pitchFamily="34" charset="0"/>
              </a:rPr>
              <a:t> </a:t>
            </a:r>
            <a:r>
              <a:rPr lang="en-GB" sz="2800" u="sng" dirty="0" err="1">
                <a:latin typeface="Calibri" panose="020F0502020204030204" pitchFamily="34" charset="0"/>
                <a:cs typeface="Calibri" panose="020F0502020204030204" pitchFamily="34" charset="0"/>
              </a:rPr>
              <a:t>följande</a:t>
            </a:r>
            <a:r>
              <a:rPr lang="en-GB" sz="2800" u="sng" dirty="0">
                <a:latin typeface="Calibri" panose="020F0502020204030204" pitchFamily="34" charset="0"/>
                <a:cs typeface="Calibri" panose="020F0502020204030204" pitchFamily="34" charset="0"/>
              </a:rPr>
              <a:t>:</a:t>
            </a:r>
          </a:p>
          <a:p>
            <a:pPr marL="457200" indent="-457200" algn="l" defTabSz="457200">
              <a:spcBef>
                <a:spcPts val="1500"/>
              </a:spcBef>
              <a:buFont typeface="Arial" panose="020B0604020202020204" pitchFamily="34" charset="0"/>
              <a:buChar char="•"/>
              <a:defRPr sz="2200" b="0">
                <a:latin typeface="Times New Roman"/>
                <a:ea typeface="Times New Roman"/>
                <a:cs typeface="Times New Roman"/>
                <a:sym typeface="Times New Roman"/>
              </a:defRPr>
            </a:pPr>
            <a:r>
              <a:rPr lang="en-GB" sz="2800" dirty="0" err="1">
                <a:latin typeface="Calibri" panose="020F0502020204030204" pitchFamily="34" charset="0"/>
                <a:cs typeface="Calibri" panose="020F0502020204030204" pitchFamily="34" charset="0"/>
              </a:rPr>
              <a:t>Upprustning</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och</a:t>
            </a:r>
            <a:r>
              <a:rPr lang="en-GB" sz="2800" dirty="0">
                <a:latin typeface="Calibri" panose="020F0502020204030204" pitchFamily="34" charset="0"/>
                <a:cs typeface="Calibri" panose="020F0502020204030204" pitchFamily="34" charset="0"/>
              </a:rPr>
              <a:t> byte </a:t>
            </a:r>
            <a:r>
              <a:rPr lang="en-GB" sz="2800" dirty="0" err="1">
                <a:latin typeface="Calibri" panose="020F0502020204030204" pitchFamily="34" charset="0"/>
                <a:cs typeface="Calibri" panose="020F0502020204030204" pitchFamily="34" charset="0"/>
              </a:rPr>
              <a:t>av</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elinstallationerna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Kopphagen</a:t>
            </a:r>
            <a:endParaRPr lang="en-GB" sz="2800" dirty="0">
              <a:latin typeface="Calibri" panose="020F0502020204030204" pitchFamily="34" charset="0"/>
              <a:cs typeface="Calibri" panose="020F0502020204030204" pitchFamily="34" charset="0"/>
            </a:endParaRPr>
          </a:p>
          <a:p>
            <a:pPr marL="457200" indent="-457200" algn="l" defTabSz="457200">
              <a:spcBef>
                <a:spcPts val="1500"/>
              </a:spcBef>
              <a:buFont typeface="Arial" panose="020B0604020202020204" pitchFamily="34" charset="0"/>
              <a:buChar char="•"/>
              <a:defRPr sz="2200" b="0">
                <a:latin typeface="Times New Roman"/>
                <a:ea typeface="Times New Roman"/>
                <a:cs typeface="Times New Roman"/>
                <a:sym typeface="Times New Roman"/>
              </a:defRPr>
            </a:pPr>
            <a:r>
              <a:rPr lang="en-GB" sz="2800" dirty="0" err="1">
                <a:latin typeface="Calibri" panose="020F0502020204030204" pitchFamily="34" charset="0"/>
                <a:cs typeface="Calibri" panose="020F0502020204030204" pitchFamily="34" charset="0"/>
              </a:rPr>
              <a:t>Städdag</a:t>
            </a:r>
            <a:r>
              <a:rPr lang="en-GB" sz="2800" dirty="0">
                <a:latin typeface="Calibri" panose="020F0502020204030204" pitchFamily="34" charset="0"/>
                <a:cs typeface="Calibri" panose="020F0502020204030204" pitchFamily="34" charset="0"/>
              </a:rPr>
              <a:t>(</a:t>
            </a:r>
            <a:r>
              <a:rPr lang="en-GB" sz="2800" dirty="0" err="1">
                <a:latin typeface="Calibri" panose="020F0502020204030204" pitchFamily="34" charset="0"/>
                <a:cs typeface="Calibri" panose="020F0502020204030204" pitchFamily="34" charset="0"/>
              </a:rPr>
              <a:t>ar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i</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Kopphagen</a:t>
            </a:r>
            <a:r>
              <a:rPr lang="en-GB" sz="2800" dirty="0">
                <a:latin typeface="Calibri" panose="020F0502020204030204" pitchFamily="34" charset="0"/>
                <a:cs typeface="Calibri" panose="020F0502020204030204" pitchFamily="34" charset="0"/>
              </a:rPr>
              <a:t> </a:t>
            </a:r>
          </a:p>
          <a:p>
            <a:pPr marL="457200" indent="-457200" algn="l" defTabSz="457200">
              <a:spcBef>
                <a:spcPts val="1500"/>
              </a:spcBef>
              <a:buFont typeface="Arial" panose="020B0604020202020204" pitchFamily="34" charset="0"/>
              <a:buChar char="•"/>
              <a:defRPr sz="2200" b="0">
                <a:latin typeface="Times New Roman"/>
                <a:ea typeface="Times New Roman"/>
                <a:cs typeface="Times New Roman"/>
                <a:sym typeface="Times New Roman"/>
              </a:defRPr>
            </a:pPr>
            <a:r>
              <a:rPr lang="en-GB" sz="2800" dirty="0" err="1">
                <a:latin typeface="Calibri" panose="020F0502020204030204" pitchFamily="34" charset="0"/>
                <a:cs typeface="Calibri" panose="020F0502020204030204" pitchFamily="34" charset="0"/>
              </a:rPr>
              <a:t>Midsommarfirande</a:t>
            </a:r>
            <a:r>
              <a:rPr lang="en-GB" sz="2800" dirty="0">
                <a:latin typeface="Calibri" panose="020F0502020204030204" pitchFamily="34" charset="0"/>
                <a:cs typeface="Calibri" panose="020F0502020204030204" pitchFamily="34" charset="0"/>
              </a:rPr>
              <a:t> om </a:t>
            </a:r>
            <a:r>
              <a:rPr lang="en-GB" sz="2800" dirty="0" err="1">
                <a:latin typeface="Calibri" panose="020F0502020204030204" pitchFamily="34" charset="0"/>
                <a:cs typeface="Calibri" panose="020F0502020204030204" pitchFamily="34" charset="0"/>
              </a:rPr>
              <a:t>tillräckligt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många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bybor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är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beredda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att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hjälpa</a:t>
            </a:r>
            <a:r>
              <a:rPr lang="en-GB" sz="2800" dirty="0">
                <a:latin typeface="Calibri" panose="020F0502020204030204" pitchFamily="34" charset="0"/>
                <a:cs typeface="Calibri" panose="020F0502020204030204" pitchFamily="34" charset="0"/>
              </a:rPr>
              <a:t> till</a:t>
            </a:r>
          </a:p>
          <a:p>
            <a:pPr marL="457200" indent="-457200" algn="l" defTabSz="457200">
              <a:spcBef>
                <a:spcPts val="1500"/>
              </a:spcBef>
              <a:buFont typeface="Arial" panose="020B0604020202020204" pitchFamily="34" charset="0"/>
              <a:buChar char="•"/>
              <a:defRPr sz="2200" b="0">
                <a:latin typeface="Times New Roman"/>
                <a:ea typeface="Times New Roman"/>
                <a:cs typeface="Times New Roman"/>
                <a:sym typeface="Times New Roman"/>
              </a:defRPr>
            </a:pPr>
            <a:r>
              <a:rPr lang="en-GB" sz="2800" dirty="0" err="1">
                <a:latin typeface="Calibri" panose="020F0502020204030204" pitchFamily="34" charset="0"/>
                <a:cs typeface="Calibri" panose="020F0502020204030204" pitchFamily="34" charset="0"/>
              </a:rPr>
              <a:t>Fortsätta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sköta</a:t>
            </a:r>
            <a:r>
              <a:rPr lang="en-GB" sz="2800" dirty="0">
                <a:latin typeface="Calibri" panose="020F0502020204030204" pitchFamily="34" charset="0"/>
                <a:cs typeface="Calibri" panose="020F0502020204030204" pitchFamily="34" charset="0"/>
              </a:rPr>
              <a:t> Ältsjöstigen </a:t>
            </a:r>
            <a:r>
              <a:rPr lang="en-GB" sz="2800" dirty="0" err="1">
                <a:latin typeface="Calibri" panose="020F0502020204030204" pitchFamily="34" charset="0"/>
                <a:cs typeface="Calibri" panose="020F0502020204030204" pitchFamily="34" charset="0"/>
              </a:rPr>
              <a:t>och</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anordna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Ältsjöstigens</a:t>
            </a:r>
            <a:r>
              <a:rPr lang="en-GB" sz="2800" dirty="0">
                <a:latin typeface="Calibri" panose="020F0502020204030204" pitchFamily="34" charset="0"/>
                <a:cs typeface="Calibri" panose="020F0502020204030204" pitchFamily="34" charset="0"/>
              </a:rPr>
              <a:t> dag 24//4</a:t>
            </a:r>
          </a:p>
          <a:p>
            <a:pPr marL="457200" indent="-457200" algn="l" defTabSz="457200">
              <a:spcBef>
                <a:spcPts val="1500"/>
              </a:spcBef>
              <a:buFont typeface="Arial" panose="020B0604020202020204" pitchFamily="34" charset="0"/>
              <a:buChar char="•"/>
              <a:defRPr sz="2200" b="0">
                <a:latin typeface="Times New Roman"/>
                <a:ea typeface="Times New Roman"/>
                <a:cs typeface="Times New Roman"/>
                <a:sym typeface="Times New Roman"/>
              </a:defRPr>
            </a:pPr>
            <a:r>
              <a:rPr lang="en-GB" sz="2800" dirty="0" err="1">
                <a:latin typeface="Calibri" panose="020F0502020204030204" pitchFamily="34" charset="0"/>
                <a:cs typeface="Calibri" panose="020F0502020204030204" pitchFamily="34" charset="0"/>
              </a:rPr>
              <a:t>Uthyrning</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av</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Kopphagen</a:t>
            </a:r>
            <a:endParaRPr lang="en-GB" sz="2800" dirty="0">
              <a:latin typeface="Calibri" panose="020F0502020204030204" pitchFamily="34" charset="0"/>
              <a:cs typeface="Calibri" panose="020F0502020204030204" pitchFamily="34" charset="0"/>
            </a:endParaRPr>
          </a:p>
          <a:p>
            <a:pPr marL="457200" indent="-457200" algn="l" defTabSz="457200">
              <a:spcBef>
                <a:spcPts val="1500"/>
              </a:spcBef>
              <a:buFont typeface="Arial" panose="020B0604020202020204" pitchFamily="34" charset="0"/>
              <a:buChar char="•"/>
              <a:defRPr sz="2200" b="0">
                <a:latin typeface="Times New Roman"/>
                <a:ea typeface="Times New Roman"/>
                <a:cs typeface="Times New Roman"/>
                <a:sym typeface="Times New Roman"/>
              </a:defRPr>
            </a:pPr>
            <a:r>
              <a:rPr lang="en-GB" sz="2800" dirty="0" err="1">
                <a:latin typeface="Calibri" panose="020F0502020204030204" pitchFamily="34" charset="0"/>
                <a:cs typeface="Calibri" panose="020F0502020204030204" pitchFamily="34" charset="0"/>
              </a:rPr>
              <a:t>Julmarknad</a:t>
            </a:r>
            <a:r>
              <a:rPr lang="en-GB" sz="2800" dirty="0">
                <a:latin typeface="Calibri" panose="020F0502020204030204" pitchFamily="34" charset="0"/>
                <a:cs typeface="Calibri" panose="020F0502020204030204" pitchFamily="34" charset="0"/>
              </a:rPr>
              <a:t> (se </a:t>
            </a:r>
            <a:r>
              <a:rPr lang="en-GB" sz="2800" dirty="0" err="1">
                <a:latin typeface="Calibri" panose="020F0502020204030204" pitchFamily="34" charset="0"/>
                <a:cs typeface="Calibri" panose="020F0502020204030204" pitchFamily="34" charset="0"/>
              </a:rPr>
              <a:t>midsommarfirande</a:t>
            </a:r>
            <a:r>
              <a:rPr lang="en-GB" sz="2800" dirty="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p:txBody>
      </p:sp>
      <p:sp>
        <p:nvSpPr>
          <p:cNvPr id="160" name="Shape 160"/>
          <p:cNvSpPr/>
          <p:nvPr/>
        </p:nvSpPr>
        <p:spPr>
          <a:xfrm>
            <a:off x="6971688" y="245548"/>
            <a:ext cx="56345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err="1"/>
              <a:t>Verksamhetsplan</a:t>
            </a:r>
            <a:r>
              <a:rPr dirty="0"/>
              <a:t> 20</a:t>
            </a:r>
            <a:r>
              <a:rPr lang="en-GB" dirty="0"/>
              <a:t>22</a:t>
            </a:r>
            <a:endParaRPr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Shape 165"/>
          <p:cNvSpPr/>
          <p:nvPr/>
        </p:nvSpPr>
        <p:spPr>
          <a:xfrm>
            <a:off x="9454739" y="245548"/>
            <a:ext cx="3151505"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a:t>Budget 20</a:t>
            </a:r>
            <a:r>
              <a:rPr lang="en-GB" dirty="0"/>
              <a:t>22</a:t>
            </a:r>
            <a:endParaRPr dirty="0"/>
          </a:p>
        </p:txBody>
      </p:sp>
      <p:graphicFrame>
        <p:nvGraphicFramePr>
          <p:cNvPr id="166" name="Table 166"/>
          <p:cNvGraphicFramePr/>
          <p:nvPr>
            <p:extLst>
              <p:ext uri="{D42A27DB-BD31-4B8C-83A1-F6EECF244321}">
                <p14:modId xmlns:p14="http://schemas.microsoft.com/office/powerpoint/2010/main" val="686993050"/>
              </p:ext>
            </p:extLst>
          </p:nvPr>
        </p:nvGraphicFramePr>
        <p:xfrm>
          <a:off x="2553703" y="2010570"/>
          <a:ext cx="7437346" cy="6792020"/>
        </p:xfrm>
        <a:graphic>
          <a:graphicData uri="http://schemas.openxmlformats.org/drawingml/2006/table">
            <a:tbl>
              <a:tblPr firstCol="1" bandRow="1">
                <a:tableStyleId>{4C3C2611-4C71-4FC5-86AE-919BDF0F9419}</a:tableStyleId>
              </a:tblPr>
              <a:tblGrid>
                <a:gridCol w="5259372">
                  <a:extLst>
                    <a:ext uri="{9D8B030D-6E8A-4147-A177-3AD203B41FA5}">
                      <a16:colId xmlns:a16="http://schemas.microsoft.com/office/drawing/2014/main" val="20000"/>
                    </a:ext>
                  </a:extLst>
                </a:gridCol>
                <a:gridCol w="2177974">
                  <a:extLst>
                    <a:ext uri="{9D8B030D-6E8A-4147-A177-3AD203B41FA5}">
                      <a16:colId xmlns:a16="http://schemas.microsoft.com/office/drawing/2014/main" val="20001"/>
                    </a:ext>
                  </a:extLst>
                </a:gridCol>
              </a:tblGrid>
              <a:tr h="481790">
                <a:tc>
                  <a:txBody>
                    <a:bodyPr/>
                    <a:lstStyle/>
                    <a:p>
                      <a:pPr indent="63500" algn="l" defTabSz="914400">
                        <a:defRPr b="0">
                          <a:solidFill>
                            <a:srgbClr val="000000"/>
                          </a:solidFill>
                        </a:defRPr>
                      </a:pPr>
                      <a:r>
                        <a:rPr sz="2400" b="1" dirty="0" err="1">
                          <a:latin typeface="Calibri" panose="020F0502020204030204" pitchFamily="34" charset="0"/>
                          <a:ea typeface="Times New Roman"/>
                          <a:cs typeface="Calibri" panose="020F0502020204030204" pitchFamily="34" charset="0"/>
                          <a:sym typeface="Times New Roman"/>
                        </a:rPr>
                        <a:t>Intäkter</a:t>
                      </a:r>
                      <a:endParaRPr sz="2400" b="1"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114300">
                      <a:solidFill>
                        <a:srgbClr val="177200"/>
                      </a:solidFill>
                      <a:miter lim="400000"/>
                    </a:lnT>
                    <a:lnB w="0">
                      <a:miter lim="400000"/>
                    </a:lnB>
                    <a:solidFill>
                      <a:schemeClr val="accent2">
                        <a:hueOff val="-2473793"/>
                        <a:satOff val="-50209"/>
                        <a:lumOff val="23543"/>
                        <a:alpha val="50000"/>
                      </a:schemeClr>
                    </a:solidFill>
                  </a:tcPr>
                </a:tc>
                <a:tc>
                  <a:txBody>
                    <a:bodyPr/>
                    <a:lstStyle/>
                    <a:p>
                      <a:pPr marR="101600" indent="152400" algn="r"/>
                      <a:r>
                        <a:rPr lang="en-GB" sz="2400" b="1" dirty="0">
                          <a:solidFill>
                            <a:schemeClr val="tx1"/>
                          </a:solidFill>
                          <a:latin typeface="Calibri" panose="020F0502020204030204" pitchFamily="34" charset="0"/>
                          <a:ea typeface="Times New Roman"/>
                          <a:cs typeface="Calibri" panose="020F0502020204030204" pitchFamily="34" charset="0"/>
                          <a:sym typeface="Times New Roman"/>
                        </a:rPr>
                        <a:t>26</a:t>
                      </a:r>
                      <a:r>
                        <a:rPr sz="2400" b="1" dirty="0">
                          <a:solidFill>
                            <a:schemeClr val="tx1"/>
                          </a:solidFill>
                          <a:latin typeface="Calibri" panose="020F0502020204030204" pitchFamily="34" charset="0"/>
                          <a:ea typeface="Times New Roman"/>
                          <a:cs typeface="Calibri" panose="020F0502020204030204" pitchFamily="34" charset="0"/>
                          <a:sym typeface="Times New Roman"/>
                        </a:rPr>
                        <a:t> </a:t>
                      </a:r>
                      <a:r>
                        <a:rPr lang="sv-SE" sz="2400" b="1" dirty="0">
                          <a:solidFill>
                            <a:schemeClr val="tx1"/>
                          </a:solidFill>
                          <a:latin typeface="Calibri" panose="020F0502020204030204" pitchFamily="34" charset="0"/>
                          <a:ea typeface="Times New Roman"/>
                          <a:cs typeface="Calibri" panose="020F0502020204030204" pitchFamily="34" charset="0"/>
                          <a:sym typeface="Times New Roman"/>
                        </a:rPr>
                        <a:t>500</a:t>
                      </a:r>
                      <a:endParaRPr sz="24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lnT w="114300">
                      <a:solidFill>
                        <a:srgbClr val="177200"/>
                      </a:solidFill>
                      <a:miter lim="400000"/>
                    </a:lnT>
                    <a:lnB w="0">
                      <a:miter lim="400000"/>
                    </a:lnB>
                    <a:solidFill>
                      <a:schemeClr val="accent2">
                        <a:hueOff val="-2473793"/>
                        <a:satOff val="-50209"/>
                        <a:lumOff val="23543"/>
                        <a:alpha val="50000"/>
                      </a:schemeClr>
                    </a:solidFill>
                  </a:tcPr>
                </a:tc>
                <a:extLst>
                  <a:ext uri="{0D108BD9-81ED-4DB2-BD59-A6C34878D82A}">
                    <a16:rowId xmlns:a16="http://schemas.microsoft.com/office/drawing/2014/main" val="10000"/>
                  </a:ext>
                </a:extLst>
              </a:tr>
              <a:tr h="520523">
                <a:tc>
                  <a:txBody>
                    <a:bodyPr/>
                    <a:lstStyle/>
                    <a:p>
                      <a:pPr indent="2540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Medlemsavgifter</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lnB w="0">
                      <a:miter lim="400000"/>
                    </a:lnB>
                    <a:solidFill>
                      <a:srgbClr val="FFFFFF"/>
                    </a:solidFill>
                  </a:tcPr>
                </a:tc>
                <a:tc>
                  <a:txBody>
                    <a:bodyPr/>
                    <a:lstStyle/>
                    <a:p>
                      <a:pPr marR="101600" indent="152400" algn="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10 000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lnB w="0">
                      <a:miter lim="400000"/>
                    </a:lnB>
                    <a:solidFill>
                      <a:srgbClr val="FFFFFF"/>
                    </a:solidFill>
                  </a:tcPr>
                </a:tc>
                <a:extLst>
                  <a:ext uri="{0D108BD9-81ED-4DB2-BD59-A6C34878D82A}">
                    <a16:rowId xmlns:a16="http://schemas.microsoft.com/office/drawing/2014/main" val="10001"/>
                  </a:ext>
                </a:extLst>
              </a:tr>
              <a:tr h="520523">
                <a:tc>
                  <a:txBody>
                    <a:bodyPr/>
                    <a:lstStyle/>
                    <a:p>
                      <a:pPr indent="2540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Skötsel</a:t>
                      </a:r>
                      <a:r>
                        <a:rPr sz="200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Ältsjöslingan</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lnB w="0">
                      <a:miter lim="400000"/>
                    </a:lnB>
                    <a:solidFill>
                      <a:srgbClr val="EBEBEB"/>
                    </a:solidFill>
                  </a:tcPr>
                </a:tc>
                <a:tc>
                  <a:txBody>
                    <a:bodyPr/>
                    <a:lstStyle/>
                    <a:p>
                      <a:pPr marR="101600" indent="152400" algn="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1</a:t>
                      </a:r>
                      <a:r>
                        <a:rPr lang="sv-SE" sz="2100" b="1" baseline="0" dirty="0">
                          <a:solidFill>
                            <a:schemeClr val="tx1"/>
                          </a:solidFill>
                          <a:latin typeface="Calibri" panose="020F0502020204030204" pitchFamily="34" charset="0"/>
                          <a:ea typeface="Times New Roman"/>
                          <a:cs typeface="Calibri" panose="020F0502020204030204" pitchFamily="34" charset="0"/>
                          <a:sym typeface="Times New Roman"/>
                        </a:rPr>
                        <a:t> 500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lnB w="0">
                      <a:miter lim="400000"/>
                    </a:lnB>
                    <a:solidFill>
                      <a:srgbClr val="EBEBEB"/>
                    </a:solidFill>
                  </a:tcPr>
                </a:tc>
                <a:extLst>
                  <a:ext uri="{0D108BD9-81ED-4DB2-BD59-A6C34878D82A}">
                    <a16:rowId xmlns:a16="http://schemas.microsoft.com/office/drawing/2014/main" val="10002"/>
                  </a:ext>
                </a:extLst>
              </a:tr>
              <a:tr h="520523">
                <a:tc>
                  <a:txBody>
                    <a:bodyPr/>
                    <a:lstStyle/>
                    <a:p>
                      <a:pPr indent="2540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Intäkter</a:t>
                      </a:r>
                      <a:r>
                        <a:rPr sz="200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Kopphagen</a:t>
                      </a:r>
                      <a:r>
                        <a:rPr sz="2000" dirty="0">
                          <a:latin typeface="Calibri" panose="020F0502020204030204" pitchFamily="34" charset="0"/>
                          <a:ea typeface="Times New Roman"/>
                          <a:cs typeface="Calibri" panose="020F0502020204030204" pitchFamily="34" charset="0"/>
                          <a:sym typeface="Times New Roman"/>
                        </a:rPr>
                        <a:t> </a:t>
                      </a:r>
                      <a:r>
                        <a:rPr lang="en-GB" sz="2000" dirty="0" err="1">
                          <a:latin typeface="Calibri" panose="020F0502020204030204" pitchFamily="34" charset="0"/>
                          <a:ea typeface="Times New Roman"/>
                          <a:cs typeface="Calibri" panose="020F0502020204030204" pitchFamily="34" charset="0"/>
                          <a:sym typeface="Times New Roman"/>
                        </a:rPr>
                        <a:t>försäljning</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lnB w="0">
                      <a:miter lim="400000"/>
                    </a:lnB>
                    <a:solidFill>
                      <a:srgbClr val="FFFFFF"/>
                    </a:solidFill>
                  </a:tcPr>
                </a:tc>
                <a:tc>
                  <a:txBody>
                    <a:bodyPr/>
                    <a:lstStyle/>
                    <a:p>
                      <a:pPr marR="101600" indent="152400" algn="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2000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lnB w="0">
                      <a:miter lim="400000"/>
                    </a:lnB>
                    <a:solidFill>
                      <a:srgbClr val="FFFFFF"/>
                    </a:solidFill>
                  </a:tcPr>
                </a:tc>
                <a:extLst>
                  <a:ext uri="{0D108BD9-81ED-4DB2-BD59-A6C34878D82A}">
                    <a16:rowId xmlns:a16="http://schemas.microsoft.com/office/drawing/2014/main" val="10003"/>
                  </a:ext>
                </a:extLst>
              </a:tr>
              <a:tr h="520523">
                <a:tc>
                  <a:txBody>
                    <a:bodyPr/>
                    <a:lstStyle/>
                    <a:p>
                      <a:pPr indent="254000" algn="l" defTabSz="914400">
                        <a:defRPr b="0">
                          <a:solidFill>
                            <a:srgbClr val="000000"/>
                          </a:solidFill>
                        </a:defRPr>
                      </a:pPr>
                      <a:r>
                        <a:rPr lang="en-GB" sz="2000" dirty="0" err="1">
                          <a:latin typeface="Calibri" panose="020F0502020204030204" pitchFamily="34" charset="0"/>
                          <a:ea typeface="Times New Roman"/>
                          <a:cs typeface="Calibri" panose="020F0502020204030204" pitchFamily="34" charset="0"/>
                          <a:sym typeface="Times New Roman"/>
                        </a:rPr>
                        <a:t>Intäkter</a:t>
                      </a:r>
                      <a:r>
                        <a:rPr lang="en-GB" sz="2000" dirty="0">
                          <a:latin typeface="Calibri" panose="020F0502020204030204" pitchFamily="34" charset="0"/>
                          <a:ea typeface="Times New Roman"/>
                          <a:cs typeface="Calibri" panose="020F0502020204030204" pitchFamily="34" charset="0"/>
                          <a:sym typeface="Times New Roman"/>
                        </a:rPr>
                        <a:t> </a:t>
                      </a:r>
                      <a:r>
                        <a:rPr lang="en-GB" sz="2000" dirty="0" err="1">
                          <a:latin typeface="Calibri" panose="020F0502020204030204" pitchFamily="34" charset="0"/>
                          <a:ea typeface="Times New Roman"/>
                          <a:cs typeface="Calibri" panose="020F0502020204030204" pitchFamily="34" charset="0"/>
                          <a:sym typeface="Times New Roman"/>
                        </a:rPr>
                        <a:t>Kopphagen</a:t>
                      </a:r>
                      <a:r>
                        <a:rPr lang="en-GB" sz="2000" dirty="0">
                          <a:latin typeface="Calibri" panose="020F0502020204030204" pitchFamily="34" charset="0"/>
                          <a:ea typeface="Times New Roman"/>
                          <a:cs typeface="Calibri" panose="020F0502020204030204" pitchFamily="34" charset="0"/>
                          <a:sym typeface="Times New Roman"/>
                        </a:rPr>
                        <a:t> </a:t>
                      </a:r>
                      <a:r>
                        <a:rPr lang="en-GB" sz="2000" dirty="0" err="1">
                          <a:latin typeface="Calibri" panose="020F0502020204030204" pitchFamily="34" charset="0"/>
                          <a:ea typeface="Times New Roman"/>
                          <a:cs typeface="Calibri" panose="020F0502020204030204" pitchFamily="34" charset="0"/>
                          <a:sym typeface="Times New Roman"/>
                        </a:rPr>
                        <a:t>uthyrning</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lnB w="0">
                      <a:miter lim="400000"/>
                    </a:lnB>
                    <a:solidFill>
                      <a:srgbClr val="EBEBEB"/>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8000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lnB w="0">
                      <a:miter lim="400000"/>
                    </a:lnB>
                    <a:solidFill>
                      <a:srgbClr val="EBEBEB"/>
                    </a:solidFill>
                  </a:tcPr>
                </a:tc>
                <a:extLst>
                  <a:ext uri="{0D108BD9-81ED-4DB2-BD59-A6C34878D82A}">
                    <a16:rowId xmlns:a16="http://schemas.microsoft.com/office/drawing/2014/main" val="10004"/>
                  </a:ext>
                </a:extLst>
              </a:tr>
              <a:tr h="520523">
                <a:tc>
                  <a:txBody>
                    <a:bodyPr/>
                    <a:lstStyle/>
                    <a:p>
                      <a:pPr indent="254000" algn="l" defTabSz="914400">
                        <a:defRPr b="0">
                          <a:solidFill>
                            <a:srgbClr val="000000"/>
                          </a:solidFill>
                        </a:defRPr>
                      </a:pPr>
                      <a:r>
                        <a:rPr lang="sv-SE" sz="2000" dirty="0">
                          <a:latin typeface="Calibri" panose="020F0502020204030204" pitchFamily="34" charset="0"/>
                          <a:ea typeface="Times New Roman"/>
                          <a:cs typeface="Calibri" panose="020F0502020204030204" pitchFamily="34" charset="0"/>
                          <a:sym typeface="Times New Roman"/>
                        </a:rPr>
                        <a:t>Insamling </a:t>
                      </a:r>
                      <a:r>
                        <a:rPr lang="sv-SE" sz="2000" dirty="0" err="1">
                          <a:latin typeface="Calibri" panose="020F0502020204030204" pitchFamily="34" charset="0"/>
                          <a:ea typeface="Times New Roman"/>
                          <a:cs typeface="Calibri" panose="020F0502020204030204" pitchFamily="34" charset="0"/>
                          <a:sym typeface="Times New Roman"/>
                        </a:rPr>
                        <a:t>Elrenovering</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cap="flat" cmpd="sng" algn="ctr">
                      <a:solidFill>
                        <a:schemeClr val="accent2">
                          <a:hueOff val="-554920"/>
                          <a:satOff val="-21482"/>
                          <a:lumOff val="-6228"/>
                        </a:schemeClr>
                      </a:solidFill>
                      <a:prstDash val="solid"/>
                      <a:miter lim="400000"/>
                      <a:headEnd type="none" w="med" len="med"/>
                      <a:tailEnd type="none" w="med" len="med"/>
                    </a:lnR>
                    <a:lnT w="0">
                      <a:noFill/>
                      <a:miter lim="400000"/>
                    </a:lnT>
                    <a:lnB w="0">
                      <a:miter lim="400000"/>
                    </a:lnB>
                    <a:noFill/>
                  </a:tcPr>
                </a:tc>
                <a:tc>
                  <a:txBody>
                    <a:bodyPr/>
                    <a:lstStyle/>
                    <a:p>
                      <a:pPr marR="101600" indent="152400" algn="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5000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cap="flat" cmpd="sng" algn="ctr">
                      <a:solidFill>
                        <a:schemeClr val="accent2">
                          <a:hueOff val="-554920"/>
                          <a:satOff val="-21482"/>
                          <a:lumOff val="-6228"/>
                        </a:schemeClr>
                      </a:solidFill>
                      <a:prstDash val="solid"/>
                      <a:miter lim="400000"/>
                      <a:headEnd type="none" w="med" len="med"/>
                      <a:tailEnd type="none" w="med" len="med"/>
                    </a:lnL>
                    <a:lnR w="114300">
                      <a:solidFill>
                        <a:srgbClr val="177200"/>
                      </a:solidFill>
                      <a:miter lim="400000"/>
                    </a:lnR>
                    <a:lnT w="0">
                      <a:noFill/>
                      <a:miter lim="400000"/>
                    </a:lnT>
                    <a:lnB w="0">
                      <a:miter lim="400000"/>
                    </a:lnB>
                    <a:noFill/>
                  </a:tcPr>
                </a:tc>
                <a:extLst>
                  <a:ext uri="{0D108BD9-81ED-4DB2-BD59-A6C34878D82A}">
                    <a16:rowId xmlns:a16="http://schemas.microsoft.com/office/drawing/2014/main" val="2991020604"/>
                  </a:ext>
                </a:extLst>
              </a:tr>
              <a:tr h="451984">
                <a:tc>
                  <a:txBody>
                    <a:bodyPr/>
                    <a:lstStyle/>
                    <a:p>
                      <a:pPr indent="63500" algn="l" defTabSz="914400">
                        <a:defRPr b="0">
                          <a:solidFill>
                            <a:srgbClr val="000000"/>
                          </a:solidFill>
                        </a:defRPr>
                      </a:pPr>
                      <a:r>
                        <a:rPr lang="en-GB" sz="2400" b="1" dirty="0" err="1">
                          <a:latin typeface="Calibri" panose="020F0502020204030204" pitchFamily="34" charset="0"/>
                          <a:ea typeface="Times New Roman"/>
                          <a:cs typeface="Calibri" panose="020F0502020204030204" pitchFamily="34" charset="0"/>
                          <a:sym typeface="Times New Roman"/>
                        </a:rPr>
                        <a:t>Utgifter</a:t>
                      </a:r>
                      <a:endParaRPr sz="2400" b="1"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solidFill>
                      <a:schemeClr val="accent2">
                        <a:hueOff val="-2473793"/>
                        <a:satOff val="-50209"/>
                        <a:lumOff val="23543"/>
                        <a:alpha val="50000"/>
                      </a:schemeClr>
                    </a:solidFill>
                  </a:tcPr>
                </a:tc>
                <a:tc>
                  <a:txBody>
                    <a:bodyPr/>
                    <a:lstStyle/>
                    <a:p>
                      <a:pPr marR="101600" indent="152400" algn="r"/>
                      <a:r>
                        <a:rPr sz="24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400" b="1" dirty="0">
                          <a:solidFill>
                            <a:schemeClr val="tx1"/>
                          </a:solidFill>
                          <a:latin typeface="Calibri" panose="020F0502020204030204" pitchFamily="34" charset="0"/>
                          <a:ea typeface="Times New Roman"/>
                          <a:cs typeface="Calibri" panose="020F0502020204030204" pitchFamily="34" charset="0"/>
                          <a:sym typeface="Times New Roman"/>
                        </a:rPr>
                        <a:t>56 500</a:t>
                      </a:r>
                      <a:endParaRPr sz="24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solidFill>
                      <a:schemeClr val="accent2">
                        <a:hueOff val="-2473793"/>
                        <a:satOff val="-50209"/>
                        <a:lumOff val="23543"/>
                        <a:alpha val="50000"/>
                      </a:schemeClr>
                    </a:solidFill>
                  </a:tcPr>
                </a:tc>
                <a:extLst>
                  <a:ext uri="{0D108BD9-81ED-4DB2-BD59-A6C34878D82A}">
                    <a16:rowId xmlns:a16="http://schemas.microsoft.com/office/drawing/2014/main" val="10005"/>
                  </a:ext>
                </a:extLst>
              </a:tr>
              <a:tr h="520523">
                <a:tc>
                  <a:txBody>
                    <a:bodyPr/>
                    <a:lstStyle/>
                    <a:p>
                      <a:pPr indent="241300" algn="l" defTabSz="914400">
                        <a:defRPr b="0">
                          <a:solidFill>
                            <a:srgbClr val="000000"/>
                          </a:solidFill>
                        </a:defRPr>
                      </a:pPr>
                      <a:r>
                        <a:rPr sz="2000">
                          <a:latin typeface="Calibri" panose="020F0502020204030204" pitchFamily="34" charset="0"/>
                          <a:ea typeface="Times New Roman"/>
                          <a:cs typeface="Calibri" panose="020F0502020204030204" pitchFamily="34" charset="0"/>
                          <a:sym typeface="Times New Roman"/>
                        </a:rPr>
                        <a:t>Bankkostnader/hemsida</a:t>
                      </a: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solidFill>
                      <a:srgbClr val="FFFFFF"/>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 2000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tcPr>
                </a:tc>
                <a:extLst>
                  <a:ext uri="{0D108BD9-81ED-4DB2-BD59-A6C34878D82A}">
                    <a16:rowId xmlns:a16="http://schemas.microsoft.com/office/drawing/2014/main" val="10006"/>
                  </a:ext>
                </a:extLst>
              </a:tr>
              <a:tr h="520523">
                <a:tc>
                  <a:txBody>
                    <a:bodyPr/>
                    <a:lstStyle/>
                    <a:p>
                      <a:pPr indent="2413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Utskick</a:t>
                      </a:r>
                      <a:r>
                        <a:rPr lang="en-GB" sz="2000" dirty="0">
                          <a:latin typeface="Calibri" panose="020F0502020204030204" pitchFamily="34" charset="0"/>
                          <a:ea typeface="Times New Roman"/>
                          <a:cs typeface="Calibri" panose="020F0502020204030204" pitchFamily="34" charset="0"/>
                          <a:sym typeface="Times New Roman"/>
                        </a:rPr>
                        <a:t>/</a:t>
                      </a:r>
                      <a:r>
                        <a:rPr lang="en-GB" sz="2000" dirty="0" err="1">
                          <a:latin typeface="Calibri" panose="020F0502020204030204" pitchFamily="34" charset="0"/>
                          <a:ea typeface="Times New Roman"/>
                          <a:cs typeface="Calibri" panose="020F0502020204030204" pitchFamily="34" charset="0"/>
                          <a:sym typeface="Times New Roman"/>
                        </a:rPr>
                        <a:t>annonser</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solidFill>
                      <a:srgbClr val="EBEBEB"/>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-1 </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5</a:t>
                      </a:r>
                      <a:r>
                        <a:rPr sz="2100" b="1" dirty="0">
                          <a:solidFill>
                            <a:schemeClr val="tx1"/>
                          </a:solidFill>
                          <a:latin typeface="Calibri" panose="020F0502020204030204" pitchFamily="34" charset="0"/>
                          <a:ea typeface="Times New Roman"/>
                          <a:cs typeface="Calibri" panose="020F0502020204030204" pitchFamily="34" charset="0"/>
                          <a:sym typeface="Times New Roman"/>
                        </a:rPr>
                        <a:t>00</a:t>
                      </a: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solidFill>
                      <a:srgbClr val="EBEBEB"/>
                    </a:solidFill>
                  </a:tcPr>
                </a:tc>
                <a:extLst>
                  <a:ext uri="{0D108BD9-81ED-4DB2-BD59-A6C34878D82A}">
                    <a16:rowId xmlns:a16="http://schemas.microsoft.com/office/drawing/2014/main" val="10007"/>
                  </a:ext>
                </a:extLst>
              </a:tr>
              <a:tr h="520523">
                <a:tc>
                  <a:txBody>
                    <a:bodyPr/>
                    <a:lstStyle/>
                    <a:p>
                      <a:pPr indent="2413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Försäkring</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och</a:t>
                      </a:r>
                      <a:r>
                        <a:rPr lang="en-GB" sz="2000" baseline="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arrende</a:t>
                      </a:r>
                      <a:r>
                        <a:rPr sz="200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Kopphagen</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solidFill>
                      <a:srgbClr val="FFFFFF"/>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7 500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tcPr>
                </a:tc>
                <a:extLst>
                  <a:ext uri="{0D108BD9-81ED-4DB2-BD59-A6C34878D82A}">
                    <a16:rowId xmlns:a16="http://schemas.microsoft.com/office/drawing/2014/main" val="10008"/>
                  </a:ext>
                </a:extLst>
              </a:tr>
              <a:tr h="520523">
                <a:tc>
                  <a:txBody>
                    <a:bodyPr/>
                    <a:lstStyle/>
                    <a:p>
                      <a:pPr indent="241300" algn="l" defTabSz="914400">
                        <a:defRPr b="0">
                          <a:solidFill>
                            <a:srgbClr val="000000"/>
                          </a:solidFill>
                        </a:defRPr>
                      </a:pPr>
                      <a:r>
                        <a:rPr sz="2000" dirty="0">
                          <a:latin typeface="Calibri" panose="020F0502020204030204" pitchFamily="34" charset="0"/>
                          <a:ea typeface="Times New Roman"/>
                          <a:cs typeface="Calibri" panose="020F0502020204030204" pitchFamily="34" charset="0"/>
                          <a:sym typeface="Times New Roman"/>
                        </a:rPr>
                        <a:t>El</a:t>
                      </a:r>
                      <a:r>
                        <a:rPr lang="en-GB" sz="2000" dirty="0" err="1">
                          <a:latin typeface="Calibri" panose="020F0502020204030204" pitchFamily="34" charset="0"/>
                          <a:ea typeface="Times New Roman"/>
                          <a:cs typeface="Calibri" panose="020F0502020204030204" pitchFamily="34" charset="0"/>
                          <a:sym typeface="Times New Roman"/>
                        </a:rPr>
                        <a:t>förbrukning</a:t>
                      </a:r>
                      <a:r>
                        <a:rPr lang="en-GB" sz="2000" baseline="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Kopphagen</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solidFill>
                      <a:srgbClr val="EBEBEB"/>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5</a:t>
                      </a:r>
                      <a:r>
                        <a:rPr sz="2100" b="1" dirty="0">
                          <a:solidFill>
                            <a:schemeClr val="tx1"/>
                          </a:solidFill>
                          <a:latin typeface="Calibri" panose="020F0502020204030204" pitchFamily="34" charset="0"/>
                          <a:ea typeface="Times New Roman"/>
                          <a:cs typeface="Calibri" panose="020F0502020204030204" pitchFamily="34" charset="0"/>
                          <a:sym typeface="Times New Roman"/>
                        </a:rPr>
                        <a:t> </a:t>
                      </a: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500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solidFill>
                        <a:schemeClr val="accent2">
                          <a:hueOff val="-554920"/>
                          <a:satOff val="-21482"/>
                          <a:lumOff val="-6228"/>
                        </a:schemeClr>
                      </a:solidFill>
                      <a:miter lim="400000"/>
                    </a:lnL>
                    <a:lnR w="114300">
                      <a:solidFill>
                        <a:srgbClr val="177200"/>
                      </a:solidFill>
                      <a:miter lim="400000"/>
                    </a:lnR>
                    <a:solidFill>
                      <a:srgbClr val="EBEBEB"/>
                    </a:solidFill>
                  </a:tcPr>
                </a:tc>
                <a:extLst>
                  <a:ext uri="{0D108BD9-81ED-4DB2-BD59-A6C34878D82A}">
                    <a16:rowId xmlns:a16="http://schemas.microsoft.com/office/drawing/2014/main" val="10009"/>
                  </a:ext>
                </a:extLst>
              </a:tr>
              <a:tr h="520523">
                <a:tc>
                  <a:txBody>
                    <a:bodyPr/>
                    <a:lstStyle/>
                    <a:p>
                      <a:pPr indent="241300" algn="l" defTabSz="914400">
                        <a:defRPr b="0">
                          <a:solidFill>
                            <a:srgbClr val="000000"/>
                          </a:solidFill>
                        </a:defRPr>
                      </a:pPr>
                      <a:r>
                        <a:rPr lang="sv-SE" sz="2000" dirty="0" err="1">
                          <a:solidFill>
                            <a:srgbClr val="FF0000"/>
                          </a:solidFill>
                          <a:latin typeface="Calibri" panose="020F0502020204030204" pitchFamily="34" charset="0"/>
                          <a:ea typeface="Times New Roman"/>
                          <a:cs typeface="Calibri" panose="020F0502020204030204" pitchFamily="34" charset="0"/>
                          <a:sym typeface="Times New Roman"/>
                        </a:rPr>
                        <a:t>Elrenovering</a:t>
                      </a:r>
                      <a:endParaRPr sz="2000" dirty="0">
                        <a:solidFill>
                          <a:srgbClr val="FF0000"/>
                        </a:solidFill>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cap="flat" cmpd="sng" algn="ctr">
                      <a:solidFill>
                        <a:schemeClr val="accent2">
                          <a:hueOff val="-554920"/>
                          <a:satOff val="-21482"/>
                          <a:lumOff val="-6228"/>
                        </a:schemeClr>
                      </a:solidFill>
                      <a:prstDash val="solid"/>
                      <a:miter lim="400000"/>
                      <a:headEnd type="none" w="med" len="med"/>
                      <a:tailEnd type="none" w="med" len="med"/>
                    </a:lnR>
                    <a:solidFill>
                      <a:schemeClr val="bg1"/>
                    </a:solidFill>
                  </a:tcPr>
                </a:tc>
                <a:tc>
                  <a:txBody>
                    <a:bodyPr/>
                    <a:lstStyle/>
                    <a:p>
                      <a:pPr marR="101600" indent="152400" algn="r"/>
                      <a:r>
                        <a:rPr lang="sv-SE" sz="2100" b="1" dirty="0">
                          <a:solidFill>
                            <a:srgbClr val="FF0000"/>
                          </a:solidFill>
                          <a:latin typeface="Calibri" panose="020F0502020204030204" pitchFamily="34" charset="0"/>
                          <a:ea typeface="Times New Roman"/>
                          <a:cs typeface="Calibri" panose="020F0502020204030204" pitchFamily="34" charset="0"/>
                          <a:sym typeface="Times New Roman"/>
                        </a:rPr>
                        <a:t>40</a:t>
                      </a:r>
                      <a:r>
                        <a:rPr lang="sv-SE" sz="2100" b="1" baseline="0" dirty="0">
                          <a:solidFill>
                            <a:srgbClr val="FF0000"/>
                          </a:solidFill>
                          <a:latin typeface="Calibri" panose="020F0502020204030204" pitchFamily="34" charset="0"/>
                          <a:ea typeface="Times New Roman"/>
                          <a:cs typeface="Calibri" panose="020F0502020204030204" pitchFamily="34" charset="0"/>
                          <a:sym typeface="Times New Roman"/>
                        </a:rPr>
                        <a:t> 000</a:t>
                      </a:r>
                      <a:endParaRPr sz="2100" b="1" dirty="0">
                        <a:solidFill>
                          <a:srgbClr val="FF0000"/>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cap="flat" cmpd="sng" algn="ctr">
                      <a:solidFill>
                        <a:schemeClr val="accent2">
                          <a:hueOff val="-554920"/>
                          <a:satOff val="-21482"/>
                          <a:lumOff val="-6228"/>
                        </a:schemeClr>
                      </a:solidFill>
                      <a:prstDash val="solid"/>
                      <a:miter lim="400000"/>
                      <a:headEnd type="none" w="med" len="med"/>
                      <a:tailEnd type="none" w="med" len="med"/>
                    </a:lnL>
                    <a:lnR w="114300">
                      <a:solidFill>
                        <a:srgbClr val="177200"/>
                      </a:solidFill>
                      <a:miter lim="400000"/>
                    </a:lnR>
                    <a:solidFill>
                      <a:schemeClr val="bg1"/>
                    </a:solidFill>
                  </a:tcPr>
                </a:tc>
                <a:extLst>
                  <a:ext uri="{0D108BD9-81ED-4DB2-BD59-A6C34878D82A}">
                    <a16:rowId xmlns:a16="http://schemas.microsoft.com/office/drawing/2014/main" val="10010"/>
                  </a:ext>
                </a:extLst>
              </a:tr>
              <a:tr h="637640">
                <a:tc>
                  <a:txBody>
                    <a:bodyPr/>
                    <a:lstStyle/>
                    <a:p>
                      <a:pPr indent="63500" algn="l" defTabSz="914400">
                        <a:defRPr b="0">
                          <a:solidFill>
                            <a:srgbClr val="000000"/>
                          </a:solidFill>
                        </a:defRPr>
                      </a:pPr>
                      <a:r>
                        <a:rPr lang="sv-SE" sz="2400" b="1" dirty="0">
                          <a:latin typeface="Calibri" panose="020F0502020204030204" pitchFamily="34" charset="0"/>
                          <a:ea typeface="Times New Roman"/>
                          <a:cs typeface="Calibri" panose="020F0502020204030204" pitchFamily="34" charset="0"/>
                          <a:sym typeface="Times New Roman"/>
                        </a:rPr>
                        <a:t>B</a:t>
                      </a:r>
                      <a:r>
                        <a:rPr sz="2400" b="1" dirty="0" err="1">
                          <a:latin typeface="Calibri" panose="020F0502020204030204" pitchFamily="34" charset="0"/>
                          <a:ea typeface="Times New Roman"/>
                          <a:cs typeface="Calibri" panose="020F0502020204030204" pitchFamily="34" charset="0"/>
                          <a:sym typeface="Times New Roman"/>
                        </a:rPr>
                        <a:t>ehållning</a:t>
                      </a:r>
                      <a:endParaRPr sz="2400" b="1"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cap="flat" cmpd="sng" algn="ctr">
                      <a:solidFill>
                        <a:schemeClr val="accent2">
                          <a:hueOff val="-554920"/>
                          <a:satOff val="-21482"/>
                          <a:lumOff val="-6228"/>
                        </a:schemeClr>
                      </a:solidFill>
                      <a:prstDash val="solid"/>
                      <a:miter lim="400000"/>
                      <a:headEnd type="none" w="med" len="med"/>
                      <a:tailEnd type="none" w="med" len="med"/>
                    </a:lnR>
                    <a:lnB w="114300">
                      <a:solidFill>
                        <a:srgbClr val="177200"/>
                      </a:solidFill>
                      <a:miter lim="400000"/>
                    </a:lnB>
                    <a:solidFill>
                      <a:schemeClr val="accent2">
                        <a:hueOff val="-2473793"/>
                        <a:satOff val="-50209"/>
                        <a:lumOff val="23543"/>
                        <a:alpha val="50000"/>
                      </a:schemeClr>
                    </a:solidFill>
                  </a:tcPr>
                </a:tc>
                <a:tc>
                  <a:txBody>
                    <a:bodyPr/>
                    <a:lstStyle/>
                    <a:p>
                      <a:pPr marR="101600" indent="152400" algn="r"/>
                      <a:r>
                        <a:rPr lang="en-GB" sz="2400" b="1" dirty="0">
                          <a:solidFill>
                            <a:schemeClr val="tx1"/>
                          </a:solidFill>
                          <a:latin typeface="Calibri" panose="020F0502020204030204" pitchFamily="34" charset="0"/>
                          <a:ea typeface="Times New Roman"/>
                          <a:cs typeface="Calibri" panose="020F0502020204030204" pitchFamily="34" charset="0"/>
                          <a:sym typeface="Times New Roman"/>
                        </a:rPr>
                        <a:t>-30 000</a:t>
                      </a:r>
                      <a:endParaRPr sz="24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cap="flat" cmpd="sng" algn="ctr">
                      <a:solidFill>
                        <a:schemeClr val="accent2">
                          <a:hueOff val="-554920"/>
                          <a:satOff val="-21482"/>
                          <a:lumOff val="-6228"/>
                        </a:schemeClr>
                      </a:solidFill>
                      <a:prstDash val="solid"/>
                      <a:miter lim="400000"/>
                      <a:headEnd type="none" w="med" len="med"/>
                      <a:tailEnd type="none" w="med" len="med"/>
                    </a:lnL>
                    <a:lnR w="114300">
                      <a:solidFill>
                        <a:srgbClr val="177200"/>
                      </a:solidFill>
                      <a:miter lim="400000"/>
                    </a:lnR>
                    <a:lnB w="114300">
                      <a:solidFill>
                        <a:srgbClr val="177200"/>
                      </a:solidFill>
                      <a:miter lim="400000"/>
                    </a:lnB>
                    <a:solidFill>
                      <a:schemeClr val="accent2">
                        <a:hueOff val="-2473793"/>
                        <a:satOff val="-50209"/>
                        <a:lumOff val="23543"/>
                        <a:alpha val="50000"/>
                      </a:schemeClr>
                    </a:solidFill>
                  </a:tcPr>
                </a:tc>
                <a:extLst>
                  <a:ext uri="{0D108BD9-81ED-4DB2-BD59-A6C34878D82A}">
                    <a16:rowId xmlns:a16="http://schemas.microsoft.com/office/drawing/2014/main" val="10011"/>
                  </a:ext>
                </a:extLst>
              </a:tr>
            </a:tbl>
          </a:graphicData>
        </a:graphic>
      </p:graphicFrame>
      <p:sp>
        <p:nvSpPr>
          <p:cNvPr id="167" name="Shape 167"/>
          <p:cNvSpPr/>
          <p:nvPr/>
        </p:nvSpPr>
        <p:spPr>
          <a:xfrm flipH="1">
            <a:off x="10467299" y="8259665"/>
            <a:ext cx="887332" cy="479466"/>
          </a:xfrm>
          <a:prstGeom prst="rightArrow">
            <a:avLst>
              <a:gd name="adj1" fmla="val 52305"/>
              <a:gd name="adj2" fmla="val 70827"/>
            </a:avLst>
          </a:prstGeom>
          <a:solidFill>
            <a:srgbClr val="EA822C"/>
          </a:solidFill>
          <a:ln w="25400">
            <a:solidFill>
              <a:schemeClr val="accent4"/>
            </a:solidFill>
            <a:miter lim="400000"/>
          </a:ln>
        </p:spPr>
        <p:txBody>
          <a:bodyPr lIns="50800" tIns="50800" rIns="50800" bIns="50800" anchor="ctr"/>
          <a:lstStyle/>
          <a:p>
            <a:pPr algn="ctr">
              <a:defRPr sz="2400" b="0">
                <a:latin typeface="Helvetica Light"/>
                <a:ea typeface="Helvetica Light"/>
                <a:cs typeface="Helvetica Light"/>
                <a:sym typeface="Helvetica Light"/>
              </a:defRPr>
            </a:pPr>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Shape 165"/>
          <p:cNvSpPr/>
          <p:nvPr/>
        </p:nvSpPr>
        <p:spPr>
          <a:xfrm>
            <a:off x="10935915" y="245548"/>
            <a:ext cx="1670329"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GB" dirty="0" err="1"/>
              <a:t>Beslut</a:t>
            </a:r>
            <a:endParaRPr dirty="0"/>
          </a:p>
        </p:txBody>
      </p:sp>
      <p:sp>
        <p:nvSpPr>
          <p:cNvPr id="3" name="TextBox 2"/>
          <p:cNvSpPr txBox="1"/>
          <p:nvPr/>
        </p:nvSpPr>
        <p:spPr>
          <a:xfrm>
            <a:off x="3786451" y="4040580"/>
            <a:ext cx="6473968"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v-SE" sz="3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Kan Årsmötet fastställa</a:t>
            </a:r>
            <a:r>
              <a:rPr kumimoji="0" lang="sv-SE" sz="3600" b="1" i="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Helvetica"/>
              </a:rPr>
              <a:t> presenterad verksamhetsplan och budget för 2022?</a:t>
            </a:r>
            <a:endParaRPr kumimoji="0" lang="sv-SE" sz="3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p:txBody>
      </p:sp>
    </p:spTree>
    <p:extLst>
      <p:ext uri="{BB962C8B-B14F-4D97-AF65-F5344CB8AC3E}">
        <p14:creationId xmlns:p14="http://schemas.microsoft.com/office/powerpoint/2010/main" val="308532822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3" name="TextBox 2"/>
          <p:cNvSpPr txBox="1"/>
          <p:nvPr/>
        </p:nvSpPr>
        <p:spPr>
          <a:xfrm>
            <a:off x="2903444" y="2762440"/>
            <a:ext cx="767197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4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DAGS FÖR FIKA</a:t>
            </a:r>
            <a:endParaRPr lang="sv-SE" sz="4800" dirty="0">
              <a:latin typeface="Calibri" panose="020F0502020204030204" pitchFamily="34" charset="0"/>
              <a:cs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r>
              <a:rPr lang="sv-SE" sz="4800" dirty="0">
                <a:latin typeface="Calibri" panose="020F0502020204030204" pitchFamily="34" charset="0"/>
                <a:cs typeface="Calibri" panose="020F0502020204030204" pitchFamily="34" charset="0"/>
              </a:rPr>
              <a:t>&amp;</a:t>
            </a:r>
          </a:p>
          <a:p>
            <a:pPr marL="0" marR="0" indent="0" algn="ctr" defTabSz="584200" rtl="0" fontAlgn="auto" latinLnBrk="0" hangingPunct="0">
              <a:lnSpc>
                <a:spcPct val="100000"/>
              </a:lnSpc>
              <a:spcBef>
                <a:spcPts val="0"/>
              </a:spcBef>
              <a:spcAft>
                <a:spcPts val="0"/>
              </a:spcAft>
              <a:buClrTx/>
              <a:buSzTx/>
              <a:buFontTx/>
              <a:buNone/>
              <a:tabLst/>
            </a:pPr>
            <a:r>
              <a:rPr kumimoji="0" lang="sv-SE" sz="4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Mikael Äng från Holmen Skog</a:t>
            </a:r>
          </a:p>
        </p:txBody>
      </p:sp>
      <p:sp>
        <p:nvSpPr>
          <p:cNvPr id="4" name="TextBox 3"/>
          <p:cNvSpPr txBox="1"/>
          <p:nvPr/>
        </p:nvSpPr>
        <p:spPr>
          <a:xfrm>
            <a:off x="8719457" y="6879771"/>
            <a:ext cx="4071257" cy="26234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endParaRPr kumimoji="0" lang="sv-SE" sz="4000" b="1" i="0" u="none" strike="noStrike" cap="none" spc="0" normalizeH="0" baseline="0" dirty="0">
              <a:ln>
                <a:noFill/>
              </a:ln>
              <a:solidFill>
                <a:srgbClr val="000000"/>
              </a:solidFill>
              <a:effectLst/>
              <a:uFillTx/>
              <a:latin typeface="+mn-lt"/>
              <a:ea typeface="+mn-ea"/>
              <a:cs typeface="+mn-cs"/>
              <a:sym typeface="Helvetica"/>
            </a:endParaRPr>
          </a:p>
        </p:txBody>
      </p:sp>
      <p:pic>
        <p:nvPicPr>
          <p:cNvPr id="2" name="Picture 1"/>
          <p:cNvPicPr>
            <a:picLocks noChangeAspect="1"/>
          </p:cNvPicPr>
          <p:nvPr/>
        </p:nvPicPr>
        <p:blipFill rotWithShape="1">
          <a:blip r:embed="rId4"/>
          <a:srcRect t="30193" r="-27"/>
          <a:stretch/>
        </p:blipFill>
        <p:spPr>
          <a:xfrm>
            <a:off x="4151754" y="5793642"/>
            <a:ext cx="5468897" cy="3164067"/>
          </a:xfrm>
          <a:prstGeom prst="rect">
            <a:avLst/>
          </a:prstGeom>
        </p:spPr>
      </p:pic>
      <p:sp>
        <p:nvSpPr>
          <p:cNvPr id="6" name="Shape 140"/>
          <p:cNvSpPr/>
          <p:nvPr/>
        </p:nvSpPr>
        <p:spPr>
          <a:xfrm>
            <a:off x="6635058" y="245548"/>
            <a:ext cx="597118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sv-SE" dirty="0"/>
              <a:t>Fika och dagens gäst… </a:t>
            </a:r>
            <a:endParaRPr dirty="0"/>
          </a:p>
        </p:txBody>
      </p:sp>
    </p:spTree>
    <p:extLst>
      <p:ext uri="{BB962C8B-B14F-4D97-AF65-F5344CB8AC3E}">
        <p14:creationId xmlns:p14="http://schemas.microsoft.com/office/powerpoint/2010/main" val="389774028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9" name="Shape 169"/>
          <p:cNvSpPr/>
          <p:nvPr/>
        </p:nvSpPr>
        <p:spPr>
          <a:xfrm>
            <a:off x="2303473" y="1827293"/>
            <a:ext cx="8068579" cy="60369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defTabSz="457200">
              <a:spcBef>
                <a:spcPts val="4500"/>
              </a:spcBef>
              <a:defRPr sz="2600">
                <a:latin typeface="+mj-lt"/>
                <a:ea typeface="+mj-ea"/>
                <a:cs typeface="+mj-cs"/>
                <a:sym typeface="Tahoma"/>
              </a:defRPr>
            </a:pPr>
            <a:r>
              <a:rPr dirty="0" err="1"/>
              <a:t>Valberedningens</a:t>
            </a:r>
            <a:r>
              <a:rPr dirty="0"/>
              <a:t> </a:t>
            </a:r>
            <a:r>
              <a:rPr dirty="0" err="1"/>
              <a:t>förslag</a:t>
            </a:r>
            <a:endParaRPr b="0" dirty="0"/>
          </a:p>
          <a:p>
            <a:pPr algn="l" defTabSz="457200">
              <a:spcBef>
                <a:spcPts val="3000"/>
              </a:spcBef>
              <a:defRPr sz="2200" b="0">
                <a:latin typeface="Times New Roman"/>
                <a:ea typeface="Times New Roman"/>
                <a:cs typeface="Times New Roman"/>
                <a:sym typeface="Times New Roman"/>
              </a:defRPr>
            </a:pP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Valberedningen</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utgörs</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av</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sittande</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styrelse</a:t>
            </a:r>
            <a:endParaRPr dirty="0">
              <a:latin typeface="Calibri" panose="020F0502020204030204" pitchFamily="34" charset="0"/>
              <a:cs typeface="Calibri" panose="020F0502020204030204" pitchFamily="34" charset="0"/>
            </a:endParaRPr>
          </a:p>
          <a:p>
            <a:pPr algn="l" defTabSz="914400">
              <a:spcBef>
                <a:spcPts val="2500"/>
              </a:spcBef>
              <a:tabLst>
                <a:tab pos="635000" algn="l"/>
              </a:tabLst>
              <a:defRPr sz="2200">
                <a:latin typeface="Times New Roman"/>
                <a:ea typeface="Times New Roman"/>
                <a:cs typeface="Times New Roman"/>
                <a:sym typeface="Times New Roman"/>
              </a:defRPr>
            </a:pPr>
            <a:r>
              <a:rPr b="0" dirty="0" err="1">
                <a:latin typeface="Calibri" panose="020F0502020204030204" pitchFamily="34" charset="0"/>
                <a:cs typeface="Calibri" panose="020F0502020204030204" pitchFamily="34" charset="0"/>
              </a:rPr>
              <a:t>Ordförande</a:t>
            </a:r>
            <a:r>
              <a:rPr b="0" dirty="0">
                <a:latin typeface="Calibri" panose="020F0502020204030204" pitchFamily="34" charset="0"/>
                <a:cs typeface="Calibri" panose="020F0502020204030204" pitchFamily="34" charset="0"/>
              </a:rPr>
              <a:t>, 1 </a:t>
            </a:r>
            <a:r>
              <a:rPr b="0" dirty="0" err="1">
                <a:latin typeface="Calibri" panose="020F0502020204030204" pitchFamily="34" charset="0"/>
                <a:cs typeface="Calibri" panose="020F0502020204030204" pitchFamily="34" charset="0"/>
              </a:rPr>
              <a:t>år</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b="0" dirty="0" err="1">
                <a:latin typeface="Calibri" panose="020F0502020204030204" pitchFamily="34" charset="0"/>
                <a:cs typeface="Calibri" panose="020F0502020204030204" pitchFamily="34" charset="0"/>
              </a:rPr>
              <a:t>Ledamot</a:t>
            </a:r>
            <a:r>
              <a:rPr b="0" dirty="0">
                <a:latin typeface="Calibri" panose="020F0502020204030204" pitchFamily="34" charset="0"/>
                <a:cs typeface="Calibri" panose="020F0502020204030204" pitchFamily="34" charset="0"/>
              </a:rPr>
              <a:t>, 2 </a:t>
            </a:r>
            <a:r>
              <a:rPr b="0" dirty="0" err="1">
                <a:latin typeface="Calibri" panose="020F0502020204030204" pitchFamily="34" charset="0"/>
                <a:cs typeface="Calibri" panose="020F0502020204030204" pitchFamily="34" charset="0"/>
              </a:rPr>
              <a:t>år</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b="0" dirty="0" err="1">
                <a:latin typeface="Calibri" panose="020F0502020204030204" pitchFamily="34" charset="0"/>
                <a:cs typeface="Calibri" panose="020F0502020204030204" pitchFamily="34" charset="0"/>
              </a:rPr>
              <a:t>Ledamot</a:t>
            </a:r>
            <a:r>
              <a:rPr b="0" dirty="0">
                <a:latin typeface="Calibri" panose="020F0502020204030204" pitchFamily="34" charset="0"/>
                <a:cs typeface="Calibri" panose="020F0502020204030204" pitchFamily="34" charset="0"/>
              </a:rPr>
              <a:t>, 2 </a:t>
            </a:r>
            <a:r>
              <a:rPr b="0" dirty="0" err="1">
                <a:latin typeface="Calibri" panose="020F0502020204030204" pitchFamily="34" charset="0"/>
                <a:cs typeface="Calibri" panose="020F0502020204030204" pitchFamily="34" charset="0"/>
              </a:rPr>
              <a:t>år</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b="0" dirty="0" err="1">
                <a:latin typeface="Calibri" panose="020F0502020204030204" pitchFamily="34" charset="0"/>
                <a:cs typeface="Calibri" panose="020F0502020204030204" pitchFamily="34" charset="0"/>
              </a:rPr>
              <a:t>Ledamot</a:t>
            </a:r>
            <a:r>
              <a:rPr b="0" dirty="0">
                <a:latin typeface="Calibri" panose="020F0502020204030204" pitchFamily="34" charset="0"/>
                <a:cs typeface="Calibri" panose="020F0502020204030204" pitchFamily="34" charset="0"/>
              </a:rPr>
              <a:t>, 2 </a:t>
            </a:r>
            <a:r>
              <a:rPr lang="sv-SE" b="0" dirty="0">
                <a:latin typeface="Calibri" panose="020F0502020204030204" pitchFamily="34" charset="0"/>
                <a:cs typeface="Calibri" panose="020F0502020204030204" pitchFamily="34" charset="0"/>
              </a:rPr>
              <a:t>år</a:t>
            </a:r>
          </a:p>
          <a:p>
            <a:pPr algn="l" defTabSz="914400">
              <a:tabLst>
                <a:tab pos="635000" algn="l"/>
              </a:tabLst>
              <a:defRPr sz="2200">
                <a:latin typeface="Times New Roman"/>
                <a:ea typeface="Times New Roman"/>
                <a:cs typeface="Times New Roman"/>
                <a:sym typeface="Times New Roman"/>
              </a:defRPr>
            </a:pPr>
            <a:r>
              <a:rPr lang="en-GB" b="0" dirty="0" err="1">
                <a:latin typeface="Calibri" panose="020F0502020204030204" pitchFamily="34" charset="0"/>
                <a:cs typeface="Calibri" panose="020F0502020204030204" pitchFamily="34" charset="0"/>
              </a:rPr>
              <a:t>Ledamot</a:t>
            </a:r>
            <a:r>
              <a:rPr lang="en-GB" b="0" dirty="0">
                <a:latin typeface="Calibri" panose="020F0502020204030204" pitchFamily="34" charset="0"/>
                <a:cs typeface="Calibri" panose="020F0502020204030204" pitchFamily="34" charset="0"/>
              </a:rPr>
              <a:t>, 2 </a:t>
            </a:r>
            <a:r>
              <a:rPr lang="en-GB" b="0" dirty="0" err="1">
                <a:latin typeface="Calibri" panose="020F0502020204030204" pitchFamily="34" charset="0"/>
                <a:cs typeface="Calibri" panose="020F0502020204030204" pitchFamily="34" charset="0"/>
              </a:rPr>
              <a:t>år</a:t>
            </a:r>
            <a:r>
              <a:rPr lang="en-GB" b="0" dirty="0">
                <a:latin typeface="Calibri" panose="020F0502020204030204" pitchFamily="34" charset="0"/>
                <a:cs typeface="Calibri" panose="020F0502020204030204" pitchFamily="34" charset="0"/>
              </a:rPr>
              <a:t>			</a:t>
            </a:r>
          </a:p>
          <a:p>
            <a:pPr algn="l" defTabSz="914400">
              <a:tabLst>
                <a:tab pos="635000" algn="l"/>
              </a:tabLst>
              <a:defRPr sz="2200">
                <a:latin typeface="Times New Roman"/>
                <a:ea typeface="Times New Roman"/>
                <a:cs typeface="Times New Roman"/>
                <a:sym typeface="Times New Roman"/>
              </a:defRPr>
            </a:pPr>
            <a:endParaRPr b="0" dirty="0">
              <a:latin typeface="Calibri" panose="020F0502020204030204" pitchFamily="34" charset="0"/>
              <a:cs typeface="Calibri" panose="020F0502020204030204" pitchFamily="34" charset="0"/>
            </a:endParaRPr>
          </a:p>
          <a:p>
            <a:pPr algn="l" defTabSz="914400">
              <a:defRPr sz="2200">
                <a:latin typeface="Times New Roman"/>
                <a:ea typeface="Times New Roman"/>
                <a:cs typeface="Times New Roman"/>
                <a:sym typeface="Times New Roman"/>
              </a:defRPr>
            </a:pPr>
            <a:r>
              <a:rPr b="0" dirty="0" err="1">
                <a:solidFill>
                  <a:schemeClr val="tx1"/>
                </a:solidFill>
                <a:latin typeface="Calibri" panose="020F0502020204030204" pitchFamily="34" charset="0"/>
                <a:cs typeface="Calibri" panose="020F0502020204030204" pitchFamily="34" charset="0"/>
              </a:rPr>
              <a:t>Suppleant</a:t>
            </a:r>
            <a:r>
              <a:rPr b="0" dirty="0">
                <a:solidFill>
                  <a:schemeClr val="tx1"/>
                </a:solidFill>
                <a:latin typeface="Calibri" panose="020F0502020204030204" pitchFamily="34" charset="0"/>
                <a:cs typeface="Calibri" panose="020F0502020204030204" pitchFamily="34" charset="0"/>
              </a:rPr>
              <a:t>, 2 </a:t>
            </a:r>
            <a:r>
              <a:rPr b="0" dirty="0" err="1">
                <a:solidFill>
                  <a:schemeClr val="tx1"/>
                </a:solidFill>
                <a:latin typeface="Calibri" panose="020F0502020204030204" pitchFamily="34" charset="0"/>
                <a:cs typeface="Calibri" panose="020F0502020204030204" pitchFamily="34" charset="0"/>
              </a:rPr>
              <a:t>år</a:t>
            </a:r>
            <a:endParaRPr b="0" dirty="0">
              <a:solidFill>
                <a:schemeClr val="tx1"/>
              </a:solidFill>
              <a:latin typeface="Calibri" panose="020F0502020204030204" pitchFamily="34" charset="0"/>
              <a:cs typeface="Calibri" panose="020F0502020204030204" pitchFamily="34" charset="0"/>
            </a:endParaRPr>
          </a:p>
          <a:p>
            <a:pPr algn="l" defTabSz="914400">
              <a:defRPr sz="2200">
                <a:latin typeface="Times New Roman"/>
                <a:ea typeface="Times New Roman"/>
                <a:cs typeface="Times New Roman"/>
                <a:sym typeface="Times New Roman"/>
              </a:defRPr>
            </a:pPr>
            <a:r>
              <a:rPr b="0" dirty="0" err="1">
                <a:solidFill>
                  <a:schemeClr val="tx1"/>
                </a:solidFill>
                <a:latin typeface="Calibri" panose="020F0502020204030204" pitchFamily="34" charset="0"/>
                <a:cs typeface="Calibri" panose="020F0502020204030204" pitchFamily="34" charset="0"/>
              </a:rPr>
              <a:t>Suppleant</a:t>
            </a:r>
            <a:r>
              <a:rPr b="0" dirty="0">
                <a:solidFill>
                  <a:schemeClr val="tx1"/>
                </a:solidFill>
                <a:latin typeface="Calibri" panose="020F0502020204030204" pitchFamily="34" charset="0"/>
                <a:cs typeface="Calibri" panose="020F0502020204030204" pitchFamily="34" charset="0"/>
              </a:rPr>
              <a:t>, 2 </a:t>
            </a:r>
            <a:r>
              <a:rPr b="0" dirty="0" err="1">
                <a:solidFill>
                  <a:schemeClr val="tx1"/>
                </a:solidFill>
                <a:latin typeface="Calibri" panose="020F0502020204030204" pitchFamily="34" charset="0"/>
                <a:cs typeface="Calibri" panose="020F0502020204030204" pitchFamily="34" charset="0"/>
              </a:rPr>
              <a:t>år</a:t>
            </a:r>
            <a:endParaRPr lang="sv-SE" b="0" i="1" dirty="0">
              <a:solidFill>
                <a:schemeClr val="tx1"/>
              </a:solidFill>
              <a:latin typeface="Calibri" panose="020F0502020204030204" pitchFamily="34" charset="0"/>
              <a:cs typeface="Calibri" panose="020F0502020204030204" pitchFamily="34" charset="0"/>
            </a:endParaRPr>
          </a:p>
          <a:p>
            <a:pPr algn="l" defTabSz="914400">
              <a:defRPr sz="2200">
                <a:latin typeface="Times New Roman"/>
                <a:ea typeface="Times New Roman"/>
                <a:cs typeface="Times New Roman"/>
                <a:sym typeface="Times New Roman"/>
              </a:defRPr>
            </a:pPr>
            <a:endParaRPr b="0" i="1"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b="0" dirty="0" err="1">
                <a:latin typeface="Calibri" panose="020F0502020204030204" pitchFamily="34" charset="0"/>
                <a:cs typeface="Calibri" panose="020F0502020204030204" pitchFamily="34" charset="0"/>
              </a:rPr>
              <a:t>Revisor</a:t>
            </a:r>
            <a:r>
              <a:rPr b="0" dirty="0">
                <a:latin typeface="Calibri" panose="020F0502020204030204" pitchFamily="34" charset="0"/>
                <a:cs typeface="Calibri" panose="020F0502020204030204" pitchFamily="34" charset="0"/>
              </a:rPr>
              <a:t>, 1 </a:t>
            </a:r>
            <a:r>
              <a:rPr b="0" dirty="0" err="1">
                <a:latin typeface="Calibri" panose="020F0502020204030204" pitchFamily="34" charset="0"/>
                <a:cs typeface="Calibri" panose="020F0502020204030204" pitchFamily="34" charset="0"/>
              </a:rPr>
              <a:t>år</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b="0" dirty="0" err="1">
                <a:latin typeface="Calibri" panose="020F0502020204030204" pitchFamily="34" charset="0"/>
                <a:cs typeface="Calibri" panose="020F0502020204030204" pitchFamily="34" charset="0"/>
              </a:rPr>
              <a:t>Revisor</a:t>
            </a:r>
            <a:r>
              <a:rPr b="0" dirty="0">
                <a:latin typeface="Calibri" panose="020F0502020204030204" pitchFamily="34" charset="0"/>
                <a:cs typeface="Calibri" panose="020F0502020204030204" pitchFamily="34" charset="0"/>
              </a:rPr>
              <a:t>, 1 </a:t>
            </a:r>
            <a:r>
              <a:rPr b="0" dirty="0" err="1">
                <a:latin typeface="Calibri" panose="020F0502020204030204" pitchFamily="34" charset="0"/>
                <a:cs typeface="Calibri" panose="020F0502020204030204" pitchFamily="34" charset="0"/>
              </a:rPr>
              <a:t>år</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b="0" dirty="0" err="1">
                <a:solidFill>
                  <a:schemeClr val="tx1"/>
                </a:solidFill>
                <a:latin typeface="Calibri" panose="020F0502020204030204" pitchFamily="34" charset="0"/>
                <a:cs typeface="Calibri" panose="020F0502020204030204" pitchFamily="34" charset="0"/>
              </a:rPr>
              <a:t>Suppleant</a:t>
            </a:r>
            <a:r>
              <a:rPr b="0" dirty="0">
                <a:solidFill>
                  <a:schemeClr val="tx1"/>
                </a:solidFill>
                <a:latin typeface="Calibri" panose="020F0502020204030204" pitchFamily="34" charset="0"/>
                <a:cs typeface="Calibri" panose="020F0502020204030204" pitchFamily="34" charset="0"/>
              </a:rPr>
              <a:t>, 1 </a:t>
            </a:r>
            <a:r>
              <a:rPr b="0" dirty="0" err="1">
                <a:solidFill>
                  <a:schemeClr val="tx1"/>
                </a:solidFill>
                <a:latin typeface="Calibri" panose="020F0502020204030204" pitchFamily="34" charset="0"/>
                <a:cs typeface="Calibri" panose="020F0502020204030204" pitchFamily="34" charset="0"/>
              </a:rPr>
              <a:t>år</a:t>
            </a:r>
            <a:r>
              <a:rPr lang="en-GB" b="0" dirty="0">
                <a:solidFill>
                  <a:schemeClr val="tx1"/>
                </a:solidFill>
                <a:latin typeface="Calibri" panose="020F0502020204030204" pitchFamily="34" charset="0"/>
                <a:cs typeface="Calibri" panose="020F0502020204030204" pitchFamily="34" charset="0"/>
              </a:rPr>
              <a:t>	</a:t>
            </a:r>
            <a:endParaRPr b="0" dirty="0">
              <a:solidFill>
                <a:schemeClr val="tx1"/>
              </a:solidFill>
              <a:latin typeface="Calibri" panose="020F0502020204030204" pitchFamily="34" charset="0"/>
              <a:cs typeface="Calibri" panose="020F0502020204030204" pitchFamily="34" charset="0"/>
            </a:endParaRPr>
          </a:p>
        </p:txBody>
      </p:sp>
      <p:sp>
        <p:nvSpPr>
          <p:cNvPr id="170" name="Shape 170"/>
          <p:cNvSpPr/>
          <p:nvPr/>
        </p:nvSpPr>
        <p:spPr>
          <a:xfrm>
            <a:off x="9222304" y="245548"/>
            <a:ext cx="3383940"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err="1"/>
              <a:t>Styrelse</a:t>
            </a:r>
            <a:r>
              <a:rPr dirty="0"/>
              <a:t> 20</a:t>
            </a:r>
            <a:r>
              <a:rPr lang="en-GB" dirty="0"/>
              <a:t>22</a:t>
            </a:r>
            <a:endParaRPr dirty="0"/>
          </a:p>
        </p:txBody>
      </p:sp>
      <p:sp>
        <p:nvSpPr>
          <p:cNvPr id="171" name="Shape 171"/>
          <p:cNvSpPr/>
          <p:nvPr/>
        </p:nvSpPr>
        <p:spPr>
          <a:xfrm>
            <a:off x="4777080" y="3286520"/>
            <a:ext cx="2555970" cy="43530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defTabSz="914400">
              <a:spcBef>
                <a:spcPts val="2500"/>
              </a:spcBef>
              <a:tabLst>
                <a:tab pos="635000" algn="l"/>
              </a:tabLst>
              <a:defRPr sz="2200">
                <a:latin typeface="Times New Roman"/>
                <a:ea typeface="Times New Roman"/>
                <a:cs typeface="Times New Roman"/>
                <a:sym typeface="Times New Roman"/>
              </a:defRPr>
            </a:pPr>
            <a:r>
              <a:rPr lang="sv-SE" b="0" dirty="0">
                <a:latin typeface="Calibri" panose="020F0502020204030204" pitchFamily="34" charset="0"/>
                <a:cs typeface="Calibri" panose="020F0502020204030204" pitchFamily="34" charset="0"/>
              </a:rPr>
              <a:t>Johan Carlsson</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b="0" dirty="0">
                <a:latin typeface="Calibri" panose="020F0502020204030204" pitchFamily="34" charset="0"/>
                <a:cs typeface="Calibri" panose="020F0502020204030204" pitchFamily="34" charset="0"/>
              </a:rPr>
              <a:t>M</a:t>
            </a:r>
            <a:r>
              <a:rPr lang="sv-SE" b="0" dirty="0" err="1">
                <a:latin typeface="Calibri" panose="020F0502020204030204" pitchFamily="34" charset="0"/>
                <a:cs typeface="Calibri" panose="020F0502020204030204" pitchFamily="34" charset="0"/>
              </a:rPr>
              <a:t>agnus</a:t>
            </a:r>
            <a:r>
              <a:rPr lang="sv-SE" b="0" dirty="0">
                <a:latin typeface="Calibri" panose="020F0502020204030204" pitchFamily="34" charset="0"/>
                <a:cs typeface="Calibri" panose="020F0502020204030204" pitchFamily="34" charset="0"/>
              </a:rPr>
              <a:t> </a:t>
            </a:r>
            <a:r>
              <a:rPr lang="sv-SE" b="0" dirty="0" err="1">
                <a:latin typeface="Calibri" panose="020F0502020204030204" pitchFamily="34" charset="0"/>
                <a:cs typeface="Calibri" panose="020F0502020204030204" pitchFamily="34" charset="0"/>
              </a:rPr>
              <a:t>Thibblin</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sv-SE" b="0" dirty="0">
                <a:latin typeface="Calibri" panose="020F0502020204030204" pitchFamily="34" charset="0"/>
                <a:cs typeface="Calibri" panose="020F0502020204030204" pitchFamily="34" charset="0"/>
              </a:rPr>
              <a:t>Susanne </a:t>
            </a:r>
            <a:r>
              <a:rPr lang="sv-SE" b="0" dirty="0" err="1">
                <a:latin typeface="Calibri" panose="020F0502020204030204" pitchFamily="34" charset="0"/>
                <a:cs typeface="Calibri" panose="020F0502020204030204" pitchFamily="34" charset="0"/>
              </a:rPr>
              <a:t>Aringskog</a:t>
            </a:r>
            <a:endParaRPr b="0" dirty="0">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en-GB" b="0" dirty="0">
                <a:latin typeface="Calibri" panose="020F0502020204030204" pitchFamily="34" charset="0"/>
                <a:cs typeface="Calibri" panose="020F0502020204030204" pitchFamily="34" charset="0"/>
              </a:rPr>
              <a:t>Anna-Maria </a:t>
            </a:r>
            <a:r>
              <a:rPr lang="en-GB" b="0" dirty="0" err="1">
                <a:latin typeface="Calibri" panose="020F0502020204030204" pitchFamily="34" charset="0"/>
                <a:cs typeface="Calibri" panose="020F0502020204030204" pitchFamily="34" charset="0"/>
              </a:rPr>
              <a:t>Wremp</a:t>
            </a: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Thomas Martin</a:t>
            </a:r>
            <a:endParaRPr b="0" dirty="0">
              <a:latin typeface="Calibri" panose="020F0502020204030204" pitchFamily="34" charset="0"/>
              <a:cs typeface="Calibri" panose="020F0502020204030204" pitchFamily="34" charset="0"/>
            </a:endParaRPr>
          </a:p>
          <a:p>
            <a:pPr algn="l" defTabSz="914400">
              <a:defRPr sz="2200">
                <a:latin typeface="Times New Roman"/>
                <a:ea typeface="Times New Roman"/>
                <a:cs typeface="Times New Roman"/>
                <a:sym typeface="Times New Roman"/>
              </a:defRPr>
            </a:pPr>
            <a:endParaRPr lang="en-GB" b="0" i="1" dirty="0">
              <a:solidFill>
                <a:schemeClr val="tx1"/>
              </a:solidFill>
              <a:latin typeface="Calibri" panose="020F0502020204030204" pitchFamily="34" charset="0"/>
              <a:cs typeface="Calibri" panose="020F0502020204030204" pitchFamily="34" charset="0"/>
            </a:endParaRPr>
          </a:p>
          <a:p>
            <a:pPr algn="l" defTabSz="914400">
              <a:defRPr sz="2200">
                <a:latin typeface="Times New Roman"/>
                <a:ea typeface="Times New Roman"/>
                <a:cs typeface="Times New Roman"/>
                <a:sym typeface="Times New Roman"/>
              </a:defRPr>
            </a:pPr>
            <a:r>
              <a:rPr lang="en-GB" b="0" dirty="0">
                <a:solidFill>
                  <a:schemeClr val="tx1"/>
                </a:solidFill>
                <a:latin typeface="Calibri" panose="020F0502020204030204" pitchFamily="34" charset="0"/>
                <a:cs typeface="Calibri" panose="020F0502020204030204" pitchFamily="34" charset="0"/>
              </a:rPr>
              <a:t>Fredrik </a:t>
            </a:r>
            <a:r>
              <a:rPr lang="en-GB" b="0" dirty="0" err="1">
                <a:solidFill>
                  <a:schemeClr val="tx1"/>
                </a:solidFill>
                <a:latin typeface="Calibri" panose="020F0502020204030204" pitchFamily="34" charset="0"/>
                <a:cs typeface="Calibri" panose="020F0502020204030204" pitchFamily="34" charset="0"/>
              </a:rPr>
              <a:t>Norberg</a:t>
            </a:r>
            <a:endParaRPr b="0" dirty="0">
              <a:solidFill>
                <a:schemeClr val="tx1"/>
              </a:solidFill>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sv-SE" b="0" dirty="0">
                <a:solidFill>
                  <a:schemeClr val="tx1"/>
                </a:solidFill>
                <a:latin typeface="Calibri" panose="020F0502020204030204" pitchFamily="34" charset="0"/>
                <a:cs typeface="Calibri" panose="020F0502020204030204" pitchFamily="34" charset="0"/>
              </a:rPr>
              <a:t>VAKANT</a:t>
            </a:r>
          </a:p>
          <a:p>
            <a:pPr algn="l" defTabSz="914400">
              <a:tabLst>
                <a:tab pos="635000" algn="l"/>
              </a:tabLst>
              <a:defRPr sz="2200">
                <a:latin typeface="Times New Roman"/>
                <a:ea typeface="Times New Roman"/>
                <a:cs typeface="Times New Roman"/>
                <a:sym typeface="Times New Roman"/>
              </a:defRPr>
            </a:pPr>
            <a:br>
              <a:rPr lang="sv-SE" b="0" dirty="0">
                <a:latin typeface="Calibri" panose="020F0502020204030204" pitchFamily="34" charset="0"/>
                <a:cs typeface="Calibri" panose="020F0502020204030204" pitchFamily="34" charset="0"/>
              </a:rPr>
            </a:br>
            <a:r>
              <a:rPr b="0" dirty="0" err="1">
                <a:solidFill>
                  <a:schemeClr val="tx1"/>
                </a:solidFill>
                <a:latin typeface="Calibri" panose="020F0502020204030204" pitchFamily="34" charset="0"/>
                <a:cs typeface="Calibri" panose="020F0502020204030204" pitchFamily="34" charset="0"/>
              </a:rPr>
              <a:t>Björn</a:t>
            </a:r>
            <a:r>
              <a:rPr b="0" dirty="0">
                <a:solidFill>
                  <a:schemeClr val="tx1"/>
                </a:solidFill>
                <a:latin typeface="Calibri" panose="020F0502020204030204" pitchFamily="34" charset="0"/>
                <a:cs typeface="Calibri" panose="020F0502020204030204" pitchFamily="34" charset="0"/>
              </a:rPr>
              <a:t> Moberg </a:t>
            </a:r>
          </a:p>
          <a:p>
            <a:pPr algn="l" defTabSz="914400">
              <a:tabLst>
                <a:tab pos="635000" algn="l"/>
              </a:tabLst>
              <a:defRPr sz="2200">
                <a:latin typeface="Times New Roman"/>
                <a:ea typeface="Times New Roman"/>
                <a:cs typeface="Times New Roman"/>
                <a:sym typeface="Times New Roman"/>
              </a:defRPr>
            </a:pPr>
            <a:r>
              <a:rPr lang="en-GB" b="0" dirty="0">
                <a:solidFill>
                  <a:schemeClr val="tx1"/>
                </a:solidFill>
                <a:latin typeface="Calibri" panose="020F0502020204030204" pitchFamily="34" charset="0"/>
                <a:cs typeface="Calibri" panose="020F0502020204030204" pitchFamily="34" charset="0"/>
              </a:rPr>
              <a:t>Lars </a:t>
            </a:r>
            <a:r>
              <a:rPr lang="en-GB" b="0" dirty="0" err="1">
                <a:solidFill>
                  <a:schemeClr val="tx1"/>
                </a:solidFill>
                <a:latin typeface="Calibri" panose="020F0502020204030204" pitchFamily="34" charset="0"/>
                <a:cs typeface="Calibri" panose="020F0502020204030204" pitchFamily="34" charset="0"/>
              </a:rPr>
              <a:t>Waldestrand</a:t>
            </a:r>
            <a:endParaRPr lang="en-GB" b="0" dirty="0">
              <a:solidFill>
                <a:schemeClr val="tx1"/>
              </a:solidFill>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en-GB" b="0" dirty="0">
                <a:solidFill>
                  <a:schemeClr val="tx1"/>
                </a:solidFill>
                <a:latin typeface="Calibri" panose="020F0502020204030204" pitchFamily="34" charset="0"/>
                <a:cs typeface="Calibri" panose="020F0502020204030204" pitchFamily="34" charset="0"/>
              </a:rPr>
              <a:t>Per Lundberg</a:t>
            </a:r>
            <a:endParaRPr b="0" dirty="0">
              <a:solidFill>
                <a:schemeClr val="tx1"/>
              </a:solidFill>
              <a:latin typeface="Calibri" panose="020F0502020204030204" pitchFamily="34" charset="0"/>
              <a:cs typeface="Calibri" panose="020F0502020204030204" pitchFamily="34" charset="0"/>
            </a:endParaRPr>
          </a:p>
        </p:txBody>
      </p:sp>
      <p:sp>
        <p:nvSpPr>
          <p:cNvPr id="172" name="Shape 172"/>
          <p:cNvSpPr/>
          <p:nvPr/>
        </p:nvSpPr>
        <p:spPr>
          <a:xfrm>
            <a:off x="7350900" y="3286521"/>
            <a:ext cx="1160339" cy="39183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defTabSz="914400">
              <a:spcBef>
                <a:spcPts val="2500"/>
              </a:spcBef>
              <a:tabLst>
                <a:tab pos="635000" algn="l"/>
              </a:tabLst>
              <a:defRPr sz="2200">
                <a:latin typeface="Times New Roman"/>
                <a:ea typeface="Times New Roman"/>
                <a:cs typeface="Times New Roman"/>
                <a:sym typeface="Times New Roman"/>
              </a:defRPr>
            </a:pPr>
            <a:r>
              <a:rPr lang="en-GB" b="0" dirty="0" err="1">
                <a:latin typeface="Calibri" panose="020F0502020204030204" pitchFamily="34" charset="0"/>
                <a:cs typeface="Calibri" panose="020F0502020204030204" pitchFamily="34" charset="0"/>
              </a:rPr>
              <a:t>Ny</a:t>
            </a:r>
            <a:r>
              <a:rPr b="0" dirty="0" err="1">
                <a:latin typeface="Calibri" panose="020F0502020204030204" pitchFamily="34" charset="0"/>
                <a:cs typeface="Calibri" panose="020F0502020204030204" pitchFamily="34" charset="0"/>
              </a:rPr>
              <a:t>val</a:t>
            </a:r>
            <a:br>
              <a:rPr lang="en-GB" b="0" dirty="0">
                <a:latin typeface="Calibri" panose="020F0502020204030204" pitchFamily="34" charset="0"/>
                <a:cs typeface="Calibri" panose="020F0502020204030204" pitchFamily="34" charset="0"/>
              </a:rPr>
            </a:br>
            <a:r>
              <a:rPr lang="en-GB" b="0" dirty="0" err="1">
                <a:latin typeface="Calibri" panose="020F0502020204030204" pitchFamily="34" charset="0"/>
                <a:cs typeface="Calibri" panose="020F0502020204030204" pitchFamily="34" charset="0"/>
              </a:rPr>
              <a:t>Nyva</a:t>
            </a:r>
            <a:r>
              <a:rPr b="0" dirty="0">
                <a:solidFill>
                  <a:schemeClr val="tx1"/>
                </a:solidFill>
                <a:latin typeface="Calibri" panose="020F0502020204030204" pitchFamily="34" charset="0"/>
                <a:cs typeface="Calibri" panose="020F0502020204030204" pitchFamily="34" charset="0"/>
              </a:rPr>
              <a:t>l</a:t>
            </a:r>
          </a:p>
          <a:p>
            <a:pPr algn="l" defTabSz="914400">
              <a:tabLst>
                <a:tab pos="635000" algn="l"/>
              </a:tabLst>
              <a:defRPr sz="2200">
                <a:latin typeface="Times New Roman"/>
                <a:ea typeface="Times New Roman"/>
                <a:cs typeface="Times New Roman"/>
                <a:sym typeface="Times New Roman"/>
              </a:defRPr>
            </a:pPr>
            <a:r>
              <a:rPr lang="sv-SE" b="0" dirty="0">
                <a:solidFill>
                  <a:schemeClr val="tx1"/>
                </a:solidFill>
                <a:latin typeface="Calibri" panose="020F0502020204030204" pitchFamily="34" charset="0"/>
                <a:cs typeface="Calibri" panose="020F0502020204030204" pitchFamily="34" charset="0"/>
              </a:rPr>
              <a:t>Omval</a:t>
            </a:r>
            <a:endParaRPr b="0" dirty="0">
              <a:solidFill>
                <a:schemeClr val="tx1"/>
              </a:solidFill>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en-GB" b="0" dirty="0" err="1">
                <a:solidFill>
                  <a:schemeClr val="tx1"/>
                </a:solidFill>
                <a:latin typeface="Calibri" panose="020F0502020204030204" pitchFamily="34" charset="0"/>
                <a:cs typeface="Calibri" panose="020F0502020204030204" pitchFamily="34" charset="0"/>
              </a:rPr>
              <a:t>Omval</a:t>
            </a:r>
            <a:endParaRPr lang="en-GB" b="0" dirty="0">
              <a:solidFill>
                <a:schemeClr val="tx1"/>
              </a:solidFill>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en-GB" b="0" dirty="0" err="1">
                <a:solidFill>
                  <a:schemeClr val="tx1"/>
                </a:solidFill>
                <a:latin typeface="Calibri" panose="020F0502020204030204" pitchFamily="34" charset="0"/>
                <a:cs typeface="Calibri" panose="020F0502020204030204" pitchFamily="34" charset="0"/>
              </a:rPr>
              <a:t>Omval</a:t>
            </a:r>
            <a:endParaRPr b="0" dirty="0">
              <a:solidFill>
                <a:schemeClr val="tx1"/>
              </a:solidFill>
              <a:latin typeface="Calibri" panose="020F0502020204030204" pitchFamily="34" charset="0"/>
              <a:cs typeface="Calibri" panose="020F0502020204030204" pitchFamily="34" charset="0"/>
            </a:endParaRPr>
          </a:p>
          <a:p>
            <a:pPr algn="l" defTabSz="914400">
              <a:spcBef>
                <a:spcPts val="2500"/>
              </a:spcBef>
              <a:tabLst>
                <a:tab pos="635000" algn="l"/>
              </a:tabLst>
              <a:defRPr sz="2200">
                <a:latin typeface="Times New Roman"/>
                <a:ea typeface="Times New Roman"/>
                <a:cs typeface="Times New Roman"/>
                <a:sym typeface="Times New Roman"/>
              </a:defRPr>
            </a:pPr>
            <a:r>
              <a:rPr lang="en-GB" b="0" dirty="0" err="1">
                <a:solidFill>
                  <a:schemeClr val="tx1"/>
                </a:solidFill>
                <a:latin typeface="Calibri" panose="020F0502020204030204" pitchFamily="34" charset="0"/>
                <a:cs typeface="Calibri" panose="020F0502020204030204" pitchFamily="34" charset="0"/>
              </a:rPr>
              <a:t>Nyval</a:t>
            </a:r>
            <a:endParaRPr b="0" dirty="0">
              <a:solidFill>
                <a:schemeClr val="tx1"/>
              </a:solidFill>
              <a:latin typeface="Calibri" panose="020F0502020204030204" pitchFamily="34" charset="0"/>
              <a:cs typeface="Calibri" panose="020F0502020204030204" pitchFamily="34" charset="0"/>
            </a:endParaRPr>
          </a:p>
          <a:p>
            <a:pPr algn="l" defTabSz="914400">
              <a:defRPr sz="2200">
                <a:latin typeface="Times New Roman"/>
                <a:ea typeface="Times New Roman"/>
                <a:cs typeface="Times New Roman"/>
                <a:sym typeface="Times New Roman"/>
              </a:defRPr>
            </a:pPr>
            <a:r>
              <a:rPr lang="sv-SE" b="0" dirty="0">
                <a:solidFill>
                  <a:schemeClr val="tx1"/>
                </a:solidFill>
                <a:latin typeface="Calibri" panose="020F0502020204030204" pitchFamily="34" charset="0"/>
                <a:cs typeface="Calibri" panose="020F0502020204030204" pitchFamily="34" charset="0"/>
              </a:rPr>
              <a:t>Nyval</a:t>
            </a:r>
            <a:endParaRPr b="0" dirty="0">
              <a:solidFill>
                <a:schemeClr val="tx1"/>
              </a:solidFill>
              <a:latin typeface="Calibri" panose="020F0502020204030204" pitchFamily="34" charset="0"/>
              <a:cs typeface="Calibri" panose="020F0502020204030204" pitchFamily="34" charset="0"/>
            </a:endParaRPr>
          </a:p>
          <a:p>
            <a:pPr algn="l" defTabSz="914400">
              <a:defRPr sz="2200">
                <a:latin typeface="Times New Roman"/>
                <a:ea typeface="Times New Roman"/>
                <a:cs typeface="Times New Roman"/>
                <a:sym typeface="Times New Roman"/>
              </a:defRPr>
            </a:pPr>
            <a:endParaRPr b="0" i="1" dirty="0">
              <a:solidFill>
                <a:srgbClr val="FF0000"/>
              </a:solidFill>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en-GB" b="0" dirty="0" err="1">
                <a:solidFill>
                  <a:schemeClr val="tx1"/>
                </a:solidFill>
                <a:latin typeface="Calibri" panose="020F0502020204030204" pitchFamily="34" charset="0"/>
                <a:cs typeface="Calibri" panose="020F0502020204030204" pitchFamily="34" charset="0"/>
              </a:rPr>
              <a:t>Ny</a:t>
            </a:r>
            <a:r>
              <a:rPr b="0" dirty="0" err="1">
                <a:solidFill>
                  <a:schemeClr val="tx1"/>
                </a:solidFill>
                <a:latin typeface="Calibri" panose="020F0502020204030204" pitchFamily="34" charset="0"/>
                <a:cs typeface="Calibri" panose="020F0502020204030204" pitchFamily="34" charset="0"/>
              </a:rPr>
              <a:t>val</a:t>
            </a:r>
            <a:endParaRPr b="0" dirty="0">
              <a:solidFill>
                <a:schemeClr val="tx1"/>
              </a:solidFill>
              <a:latin typeface="Calibri" panose="020F0502020204030204" pitchFamily="34" charset="0"/>
              <a:cs typeface="Calibri" panose="020F0502020204030204" pitchFamily="34" charset="0"/>
            </a:endParaRPr>
          </a:p>
          <a:p>
            <a:pPr algn="l" defTabSz="914400">
              <a:tabLst>
                <a:tab pos="635000" algn="l"/>
              </a:tabLst>
              <a:defRPr sz="2200">
                <a:latin typeface="Times New Roman"/>
                <a:ea typeface="Times New Roman"/>
                <a:cs typeface="Times New Roman"/>
                <a:sym typeface="Times New Roman"/>
              </a:defRPr>
            </a:pPr>
            <a:r>
              <a:rPr lang="sv-SE" b="0" dirty="0">
                <a:solidFill>
                  <a:schemeClr val="tx1"/>
                </a:solidFill>
                <a:latin typeface="Calibri" panose="020F0502020204030204" pitchFamily="34" charset="0"/>
                <a:cs typeface="Calibri" panose="020F0502020204030204" pitchFamily="34" charset="0"/>
              </a:rPr>
              <a:t>Nyval</a:t>
            </a:r>
          </a:p>
          <a:p>
            <a:pPr algn="l" defTabSz="914400">
              <a:tabLst>
                <a:tab pos="635000" algn="l"/>
              </a:tabLst>
              <a:defRPr sz="2200">
                <a:latin typeface="Times New Roman"/>
                <a:ea typeface="Times New Roman"/>
                <a:cs typeface="Times New Roman"/>
                <a:sym typeface="Times New Roman"/>
              </a:defRPr>
            </a:pPr>
            <a:r>
              <a:rPr lang="sv-SE" b="0" dirty="0">
                <a:solidFill>
                  <a:schemeClr val="tx1"/>
                </a:solidFill>
                <a:latin typeface="Calibri" panose="020F0502020204030204" pitchFamily="34" charset="0"/>
                <a:cs typeface="Calibri" panose="020F0502020204030204" pitchFamily="34" charset="0"/>
              </a:rPr>
              <a:t>Nyval</a:t>
            </a:r>
            <a:endParaRPr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Shape 165"/>
          <p:cNvSpPr/>
          <p:nvPr/>
        </p:nvSpPr>
        <p:spPr>
          <a:xfrm>
            <a:off x="4693821" y="245548"/>
            <a:ext cx="7912423"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GB" dirty="0"/>
              <a:t>Motioner </a:t>
            </a:r>
            <a:r>
              <a:rPr lang="en-GB" dirty="0" err="1"/>
              <a:t>och</a:t>
            </a:r>
            <a:r>
              <a:rPr lang="en-GB" dirty="0"/>
              <a:t> </a:t>
            </a:r>
            <a:r>
              <a:rPr lang="en-GB" dirty="0" err="1"/>
              <a:t>Styrelsens</a:t>
            </a:r>
            <a:r>
              <a:rPr lang="en-GB" dirty="0"/>
              <a:t> </a:t>
            </a:r>
            <a:r>
              <a:rPr lang="en-GB" dirty="0" err="1"/>
              <a:t>förslag</a:t>
            </a:r>
            <a:endParaRPr dirty="0"/>
          </a:p>
        </p:txBody>
      </p:sp>
      <p:sp>
        <p:nvSpPr>
          <p:cNvPr id="3" name="TextBox 2"/>
          <p:cNvSpPr txBox="1"/>
          <p:nvPr/>
        </p:nvSpPr>
        <p:spPr>
          <a:xfrm>
            <a:off x="2533580" y="2739042"/>
            <a:ext cx="9015150"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Inga motioner har inkommit från medlemmarna</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sv-SE"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457200" indent="-457200" algn="l">
              <a:buFont typeface="Arial" panose="020B0604020202020204" pitchFamily="34" charset="0"/>
              <a:buChar char="•"/>
            </a:pPr>
            <a:r>
              <a:rPr lang="sv-SE" sz="3200" dirty="0">
                <a:latin typeface="Calibri" panose="020F0502020204030204" pitchFamily="34" charset="0"/>
                <a:cs typeface="Calibri" panose="020F0502020204030204" pitchFamily="34" charset="0"/>
              </a:rPr>
              <a:t>Styrelsen föreslår bibehållen medlemsavgift på 100 kr per enskild medlem och 150 kr per familj</a:t>
            </a:r>
            <a:r>
              <a:rPr lang="sv-SE" sz="3200" b="0" dirty="0">
                <a:latin typeface="Calibri" panose="020F0502020204030204" pitchFamily="34" charset="0"/>
                <a:cs typeface="Calibri" panose="020F0502020204030204" pitchFamily="34" charset="0"/>
              </a:rPr>
              <a:t>. </a:t>
            </a:r>
            <a:endParaRPr lang="sv-S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1381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11" name="Shape 140"/>
          <p:cNvSpPr/>
          <p:nvPr/>
        </p:nvSpPr>
        <p:spPr>
          <a:xfrm>
            <a:off x="10372260" y="245547"/>
            <a:ext cx="1614224"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GB" dirty="0" err="1"/>
              <a:t>Övrigt</a:t>
            </a:r>
            <a:endParaRPr dirty="0"/>
          </a:p>
        </p:txBody>
      </p:sp>
      <p:sp>
        <p:nvSpPr>
          <p:cNvPr id="17" name="TextBox 16"/>
          <p:cNvSpPr txBox="1"/>
          <p:nvPr/>
        </p:nvSpPr>
        <p:spPr>
          <a:xfrm>
            <a:off x="659219" y="2845282"/>
            <a:ext cx="631583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lang="en-GB" sz="3200" dirty="0" err="1"/>
              <a:t>Servicepunkten</a:t>
            </a:r>
            <a:r>
              <a:rPr lang="en-GB" sz="3200" dirty="0"/>
              <a:t> </a:t>
            </a:r>
            <a:r>
              <a:rPr lang="en-GB" sz="3200" dirty="0" err="1"/>
              <a:t>i</a:t>
            </a:r>
            <a:r>
              <a:rPr lang="en-GB" sz="3200" dirty="0"/>
              <a:t> </a:t>
            </a:r>
            <a:r>
              <a:rPr lang="en-GB" sz="3200" dirty="0" err="1"/>
              <a:t>Länna</a:t>
            </a:r>
            <a:r>
              <a:rPr lang="en-GB" sz="3200" dirty="0"/>
              <a:t> </a:t>
            </a:r>
            <a:r>
              <a:rPr lang="en-GB" sz="3200" dirty="0" err="1"/>
              <a:t>Macken</a:t>
            </a:r>
            <a:endParaRPr kumimoji="0" lang="en-US" sz="3200" b="1" i="0" u="none" strike="noStrike" cap="none" spc="0" normalizeH="0" baseline="0" dirty="0">
              <a:ln>
                <a:noFill/>
              </a:ln>
              <a:solidFill>
                <a:srgbClr val="000000"/>
              </a:solidFill>
              <a:effectLst/>
              <a:uFillTx/>
              <a:latin typeface="+mn-lt"/>
              <a:ea typeface="+mn-ea"/>
              <a:cs typeface="+mn-cs"/>
              <a:sym typeface="Helvetica"/>
            </a:endParaRPr>
          </a:p>
        </p:txBody>
      </p:sp>
      <p:sp>
        <p:nvSpPr>
          <p:cNvPr id="18" name="TextBox 17"/>
          <p:cNvSpPr txBox="1"/>
          <p:nvPr/>
        </p:nvSpPr>
        <p:spPr>
          <a:xfrm>
            <a:off x="659219" y="3561935"/>
            <a:ext cx="858820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err="1">
                <a:ln>
                  <a:noFill/>
                </a:ln>
                <a:solidFill>
                  <a:srgbClr val="000000"/>
                </a:solidFill>
                <a:effectLst/>
                <a:uFillTx/>
                <a:latin typeface="+mn-lt"/>
                <a:ea typeface="+mn-ea"/>
                <a:cs typeface="+mn-cs"/>
                <a:sym typeface="Helvetica"/>
              </a:rPr>
              <a:t>Projektet</a:t>
            </a:r>
            <a:r>
              <a:rPr kumimoji="0" lang="en-GB" sz="2400" b="0" i="0" u="none" strike="noStrike" cap="none" spc="0" normalizeH="0" baseline="0" dirty="0">
                <a:ln>
                  <a:noFill/>
                </a:ln>
                <a:solidFill>
                  <a:srgbClr val="000000"/>
                </a:solidFill>
                <a:effectLst/>
                <a:uFillTx/>
                <a:latin typeface="+mn-lt"/>
                <a:ea typeface="+mn-ea"/>
                <a:cs typeface="+mn-cs"/>
                <a:sym typeface="Helvetica"/>
              </a:rPr>
              <a:t> med </a:t>
            </a:r>
            <a:r>
              <a:rPr kumimoji="0" lang="en-GB" sz="2400" b="0" i="0" u="none" strike="noStrike" cap="none" spc="0" normalizeH="0" baseline="0" dirty="0" err="1">
                <a:ln>
                  <a:noFill/>
                </a:ln>
                <a:solidFill>
                  <a:srgbClr val="000000"/>
                </a:solidFill>
                <a:effectLst/>
                <a:uFillTx/>
                <a:latin typeface="+mn-lt"/>
                <a:ea typeface="+mn-ea"/>
                <a:cs typeface="+mn-cs"/>
                <a:sym typeface="Helvetica"/>
              </a:rPr>
              <a:t>att</a:t>
            </a:r>
            <a:r>
              <a:rPr kumimoji="0" lang="en-GB" sz="2400" b="0" i="0" u="none" strike="noStrike" cap="none" spc="0" normalizeH="0" baseline="0" dirty="0">
                <a:ln>
                  <a:noFill/>
                </a:ln>
                <a:solidFill>
                  <a:srgbClr val="000000"/>
                </a:solidFill>
                <a:effectLst/>
                <a:uFillTx/>
                <a:latin typeface="+mn-lt"/>
                <a:ea typeface="+mn-ea"/>
                <a:cs typeface="+mn-cs"/>
                <a:sym typeface="Helvetica"/>
              </a:rPr>
              <a:t> </a:t>
            </a:r>
            <a:r>
              <a:rPr kumimoji="0" lang="en-GB" sz="2400" b="0" i="0" u="none" strike="noStrike" cap="none" spc="0" normalizeH="0" baseline="0" dirty="0" err="1">
                <a:ln>
                  <a:noFill/>
                </a:ln>
                <a:solidFill>
                  <a:srgbClr val="000000"/>
                </a:solidFill>
                <a:effectLst/>
                <a:uFillTx/>
                <a:latin typeface="+mn-lt"/>
                <a:ea typeface="+mn-ea"/>
                <a:cs typeface="+mn-cs"/>
                <a:sym typeface="Helvetica"/>
              </a:rPr>
              <a:t>göra</a:t>
            </a:r>
            <a:r>
              <a:rPr kumimoji="0" lang="en-GB" sz="2400" b="0" i="0" u="none" strike="noStrike" cap="none" spc="0" normalizeH="0" baseline="0" dirty="0">
                <a:ln>
                  <a:noFill/>
                </a:ln>
                <a:solidFill>
                  <a:srgbClr val="000000"/>
                </a:solidFill>
                <a:effectLst/>
                <a:uFillTx/>
                <a:latin typeface="+mn-lt"/>
                <a:ea typeface="+mn-ea"/>
                <a:cs typeface="+mn-cs"/>
                <a:sym typeface="Helvetica"/>
              </a:rPr>
              <a:t> </a:t>
            </a:r>
            <a:r>
              <a:rPr kumimoji="0" lang="en-GB" sz="2400" b="0" i="0" u="none" strike="noStrike" cap="none" spc="0" normalizeH="0" baseline="0" dirty="0" err="1">
                <a:ln>
                  <a:noFill/>
                </a:ln>
                <a:solidFill>
                  <a:srgbClr val="000000"/>
                </a:solidFill>
                <a:effectLst/>
                <a:uFillTx/>
                <a:latin typeface="+mn-lt"/>
                <a:ea typeface="+mn-ea"/>
                <a:cs typeface="+mn-cs"/>
                <a:sym typeface="Helvetica"/>
              </a:rPr>
              <a:t>Länna</a:t>
            </a:r>
            <a:r>
              <a:rPr kumimoji="0" lang="en-GB" sz="2400" b="0" i="0" u="none" strike="noStrike" cap="none" spc="0" normalizeH="0" baseline="0" dirty="0">
                <a:ln>
                  <a:noFill/>
                </a:ln>
                <a:solidFill>
                  <a:srgbClr val="000000"/>
                </a:solidFill>
                <a:effectLst/>
                <a:uFillTx/>
                <a:latin typeface="+mn-lt"/>
                <a:ea typeface="+mn-ea"/>
                <a:cs typeface="+mn-cs"/>
                <a:sym typeface="Helvetica"/>
              </a:rPr>
              <a:t> Macken till </a:t>
            </a:r>
            <a:r>
              <a:rPr kumimoji="0" lang="en-GB" sz="2400" b="0" i="0" u="none" strike="noStrike" cap="none" spc="0" normalizeH="0" baseline="0" dirty="0" err="1">
                <a:ln>
                  <a:noFill/>
                </a:ln>
                <a:solidFill>
                  <a:srgbClr val="000000"/>
                </a:solidFill>
                <a:effectLst/>
                <a:uFillTx/>
                <a:latin typeface="+mn-lt"/>
                <a:ea typeface="+mn-ea"/>
                <a:cs typeface="+mn-cs"/>
                <a:sym typeface="Helvetica"/>
              </a:rPr>
              <a:t>en</a:t>
            </a:r>
            <a:r>
              <a:rPr kumimoji="0" lang="en-GB" sz="2400" b="0" i="0" u="none" strike="noStrike" cap="none" spc="0" normalizeH="0" baseline="0" dirty="0">
                <a:ln>
                  <a:noFill/>
                </a:ln>
                <a:solidFill>
                  <a:srgbClr val="000000"/>
                </a:solidFill>
                <a:effectLst/>
                <a:uFillTx/>
                <a:latin typeface="+mn-lt"/>
                <a:ea typeface="+mn-ea"/>
                <a:cs typeface="+mn-cs"/>
                <a:sym typeface="Helvetica"/>
              </a:rPr>
              <a:t> </a:t>
            </a:r>
            <a:r>
              <a:rPr kumimoji="0" lang="en-GB" sz="2400" b="0" i="0" u="none" strike="noStrike" cap="none" spc="0" normalizeH="0" baseline="0" dirty="0" err="1">
                <a:ln>
                  <a:noFill/>
                </a:ln>
                <a:solidFill>
                  <a:srgbClr val="000000"/>
                </a:solidFill>
                <a:effectLst/>
                <a:uFillTx/>
                <a:latin typeface="+mn-lt"/>
                <a:ea typeface="+mn-ea"/>
                <a:cs typeface="+mn-cs"/>
                <a:sym typeface="Helvetica"/>
              </a:rPr>
              <a:t>Servicepunkt</a:t>
            </a:r>
            <a:r>
              <a:rPr kumimoji="0" lang="en-GB" sz="2400" b="0" i="0" u="none" strike="noStrike" cap="none" spc="0" normalizeH="0" baseline="0" dirty="0">
                <a:ln>
                  <a:noFill/>
                </a:ln>
                <a:solidFill>
                  <a:srgbClr val="000000"/>
                </a:solidFill>
                <a:effectLst/>
                <a:uFillTx/>
                <a:latin typeface="+mn-lt"/>
                <a:ea typeface="+mn-ea"/>
                <a:cs typeface="+mn-cs"/>
                <a:sym typeface="Helvetica"/>
              </a:rPr>
              <a:t> för </a:t>
            </a:r>
            <a:r>
              <a:rPr kumimoji="0" lang="en-GB" sz="2400" b="0" i="0" u="none" strike="noStrike" cap="none" spc="0" normalizeH="0" baseline="0" dirty="0" err="1">
                <a:ln>
                  <a:noFill/>
                </a:ln>
                <a:solidFill>
                  <a:srgbClr val="000000"/>
                </a:solidFill>
                <a:effectLst/>
                <a:uFillTx/>
                <a:latin typeface="+mn-lt"/>
                <a:ea typeface="+mn-ea"/>
                <a:cs typeface="+mn-cs"/>
                <a:sym typeface="Helvetica"/>
              </a:rPr>
              <a:t>kommuninformation</a:t>
            </a:r>
            <a:r>
              <a:rPr kumimoji="0" lang="en-GB" sz="2400" b="0" i="0" u="none" strike="noStrike" cap="none" spc="0" normalizeH="0" baseline="0" dirty="0">
                <a:ln>
                  <a:noFill/>
                </a:ln>
                <a:solidFill>
                  <a:srgbClr val="000000"/>
                </a:solidFill>
                <a:effectLst/>
                <a:uFillTx/>
                <a:latin typeface="+mn-lt"/>
                <a:ea typeface="+mn-ea"/>
                <a:cs typeface="+mn-cs"/>
                <a:sym typeface="Helvetica"/>
              </a:rPr>
              <a:t> med </a:t>
            </a:r>
            <a:r>
              <a:rPr kumimoji="0" lang="en-GB" sz="2400" b="0" i="0" u="none" strike="noStrike" cap="none" spc="0" normalizeH="0" baseline="0" dirty="0" err="1">
                <a:ln>
                  <a:noFill/>
                </a:ln>
                <a:solidFill>
                  <a:srgbClr val="000000"/>
                </a:solidFill>
                <a:effectLst/>
                <a:uFillTx/>
                <a:latin typeface="+mn-lt"/>
                <a:ea typeface="+mn-ea"/>
                <a:cs typeface="+mn-cs"/>
                <a:sym typeface="Helvetica"/>
              </a:rPr>
              <a:t>toalett</a:t>
            </a:r>
            <a:r>
              <a:rPr kumimoji="0" lang="en-GB" sz="2400" b="0" i="0" u="none" strike="noStrike" cap="none" spc="0" normalizeH="0" baseline="0" dirty="0">
                <a:ln>
                  <a:noFill/>
                </a:ln>
                <a:solidFill>
                  <a:srgbClr val="000000"/>
                </a:solidFill>
                <a:effectLst/>
                <a:uFillTx/>
                <a:latin typeface="+mn-lt"/>
                <a:ea typeface="+mn-ea"/>
                <a:cs typeface="+mn-cs"/>
                <a:sym typeface="Helvetica"/>
              </a:rPr>
              <a:t>, café, </a:t>
            </a:r>
            <a:r>
              <a:rPr kumimoji="0" lang="en-GB" sz="2400" b="0" i="0" u="none" strike="noStrike" cap="none" spc="0" normalizeH="0" baseline="0" dirty="0" err="1">
                <a:ln>
                  <a:noFill/>
                </a:ln>
                <a:solidFill>
                  <a:srgbClr val="000000"/>
                </a:solidFill>
                <a:effectLst/>
                <a:uFillTx/>
                <a:latin typeface="+mn-lt"/>
                <a:ea typeface="+mn-ea"/>
                <a:cs typeface="+mn-cs"/>
                <a:sym typeface="Helvetica"/>
              </a:rPr>
              <a:t>dator</a:t>
            </a:r>
            <a:r>
              <a:rPr lang="en-GB" sz="2400" b="0" dirty="0"/>
              <a:t>, </a:t>
            </a:r>
            <a:r>
              <a:rPr lang="en-GB" sz="2400" b="0" dirty="0" err="1"/>
              <a:t>broschyrer</a:t>
            </a:r>
            <a:r>
              <a:rPr lang="en-GB" sz="2400" b="0" dirty="0"/>
              <a:t> etc </a:t>
            </a:r>
            <a:r>
              <a:rPr lang="en-GB" sz="2400" b="0" dirty="0" err="1"/>
              <a:t>har</a:t>
            </a:r>
            <a:r>
              <a:rPr lang="en-GB" sz="2400" b="0" dirty="0"/>
              <a:t> </a:t>
            </a:r>
            <a:r>
              <a:rPr lang="en-GB" sz="2400" b="0" dirty="0" err="1"/>
              <a:t>dragits</a:t>
            </a:r>
            <a:r>
              <a:rPr lang="en-GB" sz="2400" b="0" dirty="0"/>
              <a:t> med </a:t>
            </a:r>
            <a:r>
              <a:rPr lang="en-GB" sz="2400" b="0" dirty="0" err="1"/>
              <a:t>förseningar</a:t>
            </a:r>
            <a:r>
              <a:rPr lang="en-GB" sz="2400" b="0" dirty="0"/>
              <a:t> men </a:t>
            </a:r>
            <a:r>
              <a:rPr lang="en-GB" sz="2400" b="0" dirty="0" err="1"/>
              <a:t>målsättningen</a:t>
            </a:r>
            <a:r>
              <a:rPr lang="en-GB" sz="2400" b="0" dirty="0"/>
              <a:t> </a:t>
            </a:r>
            <a:r>
              <a:rPr lang="en-GB" sz="2400" b="0" dirty="0" err="1"/>
              <a:t>kvarstår</a:t>
            </a:r>
            <a:r>
              <a:rPr lang="en-GB" sz="2400" b="0" dirty="0"/>
              <a:t> och Roger </a:t>
            </a:r>
            <a:r>
              <a:rPr lang="en-GB" sz="2400" b="0" dirty="0" err="1"/>
              <a:t>jobbar</a:t>
            </a:r>
            <a:r>
              <a:rPr lang="en-GB" sz="2400" b="0" dirty="0"/>
              <a:t> </a:t>
            </a:r>
            <a:r>
              <a:rPr lang="en-GB" sz="2400" b="0" dirty="0" err="1"/>
              <a:t>på</a:t>
            </a:r>
            <a:r>
              <a:rPr lang="en-GB" sz="2400" b="0" dirty="0"/>
              <a:t> </a:t>
            </a:r>
            <a:r>
              <a:rPr lang="en-GB" sz="2400" b="0" dirty="0" err="1"/>
              <a:t>så</a:t>
            </a:r>
            <a:r>
              <a:rPr lang="en-GB" sz="2400" b="0" dirty="0"/>
              <a:t> </a:t>
            </a:r>
            <a:r>
              <a:rPr lang="en-GB" sz="2400" b="0" dirty="0" err="1"/>
              <a:t>gott</a:t>
            </a:r>
            <a:r>
              <a:rPr lang="en-GB" sz="2400" b="0" dirty="0"/>
              <a:t> </a:t>
            </a:r>
            <a:r>
              <a:rPr lang="en-GB" sz="2400" b="0" dirty="0" err="1"/>
              <a:t>han</a:t>
            </a:r>
            <a:r>
              <a:rPr lang="en-GB" sz="2400" b="0" dirty="0"/>
              <a:t> </a:t>
            </a:r>
            <a:r>
              <a:rPr lang="en-GB" sz="2400" b="0" dirty="0" err="1"/>
              <a:t>hinner</a:t>
            </a:r>
            <a:r>
              <a:rPr lang="en-GB" sz="2400" b="0" dirty="0"/>
              <a:t>. </a:t>
            </a:r>
            <a:endParaRPr kumimoji="0" lang="en-US" sz="2400" b="0" i="0" u="none" strike="noStrike" cap="none" spc="0" normalizeH="0" baseline="0" dirty="0">
              <a:ln>
                <a:noFill/>
              </a:ln>
              <a:solidFill>
                <a:srgbClr val="000000"/>
              </a:solidFill>
              <a:effectLst/>
              <a:uFillTx/>
              <a:latin typeface="+mn-lt"/>
              <a:ea typeface="+mn-ea"/>
              <a:cs typeface="+mn-cs"/>
              <a:sym typeface="Helvetica"/>
            </a:endParaRPr>
          </a:p>
        </p:txBody>
      </p:sp>
      <p:sp>
        <p:nvSpPr>
          <p:cNvPr id="20" name="TextBox 19"/>
          <p:cNvSpPr txBox="1"/>
          <p:nvPr/>
        </p:nvSpPr>
        <p:spPr>
          <a:xfrm>
            <a:off x="659219" y="5559121"/>
            <a:ext cx="517930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lang="en-GB" sz="3200" dirty="0" err="1">
                <a:solidFill>
                  <a:schemeClr val="tx1"/>
                </a:solidFill>
              </a:rPr>
              <a:t>Återvinningsstation</a:t>
            </a:r>
            <a:r>
              <a:rPr lang="en-GB" sz="3200" dirty="0">
                <a:solidFill>
                  <a:schemeClr val="tx1"/>
                </a:solidFill>
              </a:rPr>
              <a:t> (ÅVS)</a:t>
            </a:r>
            <a:endParaRPr kumimoji="0" lang="en-US" sz="3200" b="1" i="0" u="none" strike="noStrike" cap="none" spc="0" normalizeH="0" baseline="0" dirty="0">
              <a:ln>
                <a:noFill/>
              </a:ln>
              <a:solidFill>
                <a:schemeClr val="tx1"/>
              </a:solidFill>
              <a:effectLst/>
              <a:uFillTx/>
              <a:sym typeface="Helvetic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263" y="2362588"/>
            <a:ext cx="4505325" cy="1009650"/>
          </a:xfrm>
          <a:prstGeom prst="rect">
            <a:avLst/>
          </a:prstGeom>
        </p:spPr>
      </p:pic>
      <p:sp>
        <p:nvSpPr>
          <p:cNvPr id="10" name="Rectangle 9"/>
          <p:cNvSpPr/>
          <p:nvPr/>
        </p:nvSpPr>
        <p:spPr>
          <a:xfrm>
            <a:off x="9035240" y="7075714"/>
            <a:ext cx="3690160" cy="220980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2" name="TextBox 21"/>
          <p:cNvSpPr txBox="1"/>
          <p:nvPr/>
        </p:nvSpPr>
        <p:spPr>
          <a:xfrm>
            <a:off x="659219" y="6338247"/>
            <a:ext cx="858820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tx1"/>
                </a:solidFill>
                <a:effectLst/>
                <a:uFillTx/>
                <a:sym typeface="Helvetica"/>
              </a:rPr>
              <a:t>FTI </a:t>
            </a:r>
            <a:r>
              <a:rPr kumimoji="0" lang="en-GB" sz="2400" b="0" i="0" u="none" strike="noStrike" cap="none" spc="0" normalizeH="0" baseline="0" dirty="0" err="1">
                <a:ln>
                  <a:noFill/>
                </a:ln>
                <a:solidFill>
                  <a:schemeClr val="tx1"/>
                </a:solidFill>
                <a:effectLst/>
                <a:uFillTx/>
                <a:sym typeface="Helvetica"/>
              </a:rPr>
              <a:t>hörde</a:t>
            </a:r>
            <a:r>
              <a:rPr kumimoji="0" lang="en-GB" sz="2400" b="0" i="0" u="none" strike="noStrike" cap="none" spc="0" normalizeH="0" baseline="0" dirty="0">
                <a:ln>
                  <a:noFill/>
                </a:ln>
                <a:solidFill>
                  <a:schemeClr val="tx1"/>
                </a:solidFill>
                <a:effectLst/>
                <a:uFillTx/>
                <a:sym typeface="Helvetica"/>
              </a:rPr>
              <a:t> I </a:t>
            </a:r>
            <a:r>
              <a:rPr kumimoji="0" lang="en-GB" sz="2400" b="0" i="0" u="none" strike="noStrike" cap="none" spc="0" normalizeH="0" baseline="0" dirty="0" err="1">
                <a:ln>
                  <a:noFill/>
                </a:ln>
                <a:solidFill>
                  <a:schemeClr val="tx1"/>
                </a:solidFill>
                <a:effectLst/>
                <a:uFillTx/>
                <a:sym typeface="Helvetica"/>
              </a:rPr>
              <a:t>höstas</a:t>
            </a:r>
            <a:r>
              <a:rPr kumimoji="0" lang="en-GB" sz="2400" b="0" i="0" u="none" strike="noStrike" cap="none" spc="0" normalizeH="0" baseline="0" dirty="0">
                <a:ln>
                  <a:noFill/>
                </a:ln>
                <a:solidFill>
                  <a:schemeClr val="tx1"/>
                </a:solidFill>
                <a:effectLst/>
                <a:uFillTx/>
                <a:sym typeface="Helvetica"/>
              </a:rPr>
              <a:t> </a:t>
            </a:r>
            <a:r>
              <a:rPr kumimoji="0" lang="en-GB" sz="2400" b="0" i="0" u="none" strike="noStrike" cap="none" spc="0" normalizeH="0" baseline="0" dirty="0" err="1">
                <a:ln>
                  <a:noFill/>
                </a:ln>
                <a:solidFill>
                  <a:schemeClr val="tx1"/>
                </a:solidFill>
                <a:effectLst/>
                <a:uFillTx/>
                <a:sym typeface="Helvetica"/>
              </a:rPr>
              <a:t>av</a:t>
            </a:r>
            <a:r>
              <a:rPr kumimoji="0" lang="en-GB" sz="2400" b="0" i="0" u="none" strike="noStrike" cap="none" spc="0" normalizeH="0" baseline="0" dirty="0">
                <a:ln>
                  <a:noFill/>
                </a:ln>
                <a:solidFill>
                  <a:schemeClr val="tx1"/>
                </a:solidFill>
                <a:effectLst/>
                <a:uFillTx/>
                <a:sym typeface="Helvetica"/>
              </a:rPr>
              <a:t> sig</a:t>
            </a:r>
            <a:r>
              <a:rPr kumimoji="0" lang="en-GB" sz="2400" b="0" i="0" u="none" strike="noStrike" cap="none" spc="0" normalizeH="0" dirty="0">
                <a:ln>
                  <a:noFill/>
                </a:ln>
                <a:solidFill>
                  <a:schemeClr val="tx1"/>
                </a:solidFill>
                <a:effectLst/>
                <a:uFillTx/>
                <a:sym typeface="Helvetica"/>
              </a:rPr>
              <a:t> till </a:t>
            </a:r>
            <a:r>
              <a:rPr kumimoji="0" lang="en-GB" sz="2400" b="0" i="0" u="none" strike="noStrike" cap="none" spc="0" normalizeH="0" dirty="0" err="1">
                <a:ln>
                  <a:noFill/>
                </a:ln>
                <a:solidFill>
                  <a:schemeClr val="tx1"/>
                </a:solidFill>
                <a:effectLst/>
                <a:uFillTx/>
                <a:sym typeface="Helvetica"/>
              </a:rPr>
              <a:t>Länna</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Byalag</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för</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att</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få</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uppslag</a:t>
            </a:r>
            <a:r>
              <a:rPr kumimoji="0" lang="en-GB" sz="2400" b="0" i="0" u="none" strike="noStrike" cap="none" spc="0" normalizeH="0" dirty="0">
                <a:ln>
                  <a:noFill/>
                </a:ln>
                <a:solidFill>
                  <a:schemeClr val="tx1"/>
                </a:solidFill>
                <a:effectLst/>
                <a:uFillTx/>
                <a:sym typeface="Helvetica"/>
              </a:rPr>
              <a:t> till </a:t>
            </a:r>
            <a:r>
              <a:rPr kumimoji="0" lang="en-GB" sz="2400" b="0" i="0" u="none" strike="noStrike" cap="none" spc="0" normalizeH="0" dirty="0" err="1">
                <a:ln>
                  <a:noFill/>
                </a:ln>
                <a:solidFill>
                  <a:schemeClr val="tx1"/>
                </a:solidFill>
                <a:effectLst/>
                <a:uFillTx/>
                <a:sym typeface="Helvetica"/>
              </a:rPr>
              <a:t>placering</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av</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en</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ny</a:t>
            </a:r>
            <a:r>
              <a:rPr kumimoji="0" lang="en-GB" sz="2400" b="0" i="0" u="none" strike="noStrike" cap="none" spc="0" normalizeH="0" dirty="0">
                <a:ln>
                  <a:noFill/>
                </a:ln>
                <a:solidFill>
                  <a:schemeClr val="tx1"/>
                </a:solidFill>
                <a:effectLst/>
                <a:uFillTx/>
                <a:sym typeface="Helvetica"/>
              </a:rPr>
              <a:t> – </a:t>
            </a:r>
            <a:r>
              <a:rPr kumimoji="0" lang="en-GB" sz="2400" b="0" i="0" u="none" strike="noStrike" cap="none" spc="0" normalizeH="0" dirty="0" err="1">
                <a:ln>
                  <a:noFill/>
                </a:ln>
                <a:solidFill>
                  <a:schemeClr val="tx1"/>
                </a:solidFill>
                <a:effectLst/>
                <a:uFillTx/>
                <a:sym typeface="Helvetica"/>
              </a:rPr>
              <a:t>tillfällig</a:t>
            </a:r>
            <a:r>
              <a:rPr kumimoji="0" lang="en-GB" sz="2400" b="0" i="0" u="none" strike="noStrike" cap="none" spc="0" normalizeH="0" dirty="0">
                <a:ln>
                  <a:noFill/>
                </a:ln>
                <a:solidFill>
                  <a:schemeClr val="tx1"/>
                </a:solidFill>
                <a:effectLst/>
                <a:uFillTx/>
                <a:sym typeface="Helvetica"/>
              </a:rPr>
              <a:t> – </a:t>
            </a:r>
            <a:r>
              <a:rPr kumimoji="0" lang="en-GB" sz="2400" b="0" i="0" u="none" strike="noStrike" cap="none" spc="0" normalizeH="0" dirty="0" err="1">
                <a:ln>
                  <a:noFill/>
                </a:ln>
                <a:solidFill>
                  <a:schemeClr val="tx1"/>
                </a:solidFill>
                <a:effectLst/>
                <a:uFillTx/>
                <a:sym typeface="Helvetica"/>
              </a:rPr>
              <a:t>återvinningsstation</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i</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Länna</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Förslag</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inhämtades</a:t>
            </a:r>
            <a:r>
              <a:rPr kumimoji="0" lang="en-GB" sz="2400" b="0" i="0" u="none" strike="noStrike" cap="none" spc="0" normalizeH="0" dirty="0">
                <a:ln>
                  <a:noFill/>
                </a:ln>
                <a:solidFill>
                  <a:schemeClr val="tx1"/>
                </a:solidFill>
                <a:effectLst/>
                <a:uFillTx/>
                <a:sym typeface="Helvetica"/>
              </a:rPr>
              <a:t> via Facebook </a:t>
            </a:r>
            <a:r>
              <a:rPr kumimoji="0" lang="en-GB" sz="2400" b="0" i="0" u="none" strike="noStrike" cap="none" spc="0" normalizeH="0" dirty="0" err="1">
                <a:ln>
                  <a:noFill/>
                </a:ln>
                <a:solidFill>
                  <a:schemeClr val="tx1"/>
                </a:solidFill>
                <a:effectLst/>
                <a:uFillTx/>
                <a:sym typeface="Helvetica"/>
              </a:rPr>
              <a:t>och</a:t>
            </a:r>
            <a:r>
              <a:rPr kumimoji="0" lang="en-GB" sz="2400" b="0" i="0" u="none" strike="noStrike" cap="none" spc="0" normalizeH="0" dirty="0">
                <a:ln>
                  <a:noFill/>
                </a:ln>
                <a:solidFill>
                  <a:schemeClr val="tx1"/>
                </a:solidFill>
                <a:effectLst/>
                <a:uFillTx/>
                <a:sym typeface="Helvetica"/>
              </a:rPr>
              <a:t> e-post, </a:t>
            </a:r>
            <a:r>
              <a:rPr kumimoji="0" lang="en-GB" sz="2400" b="0" i="0" u="none" strike="noStrike" cap="none" spc="0" normalizeH="0" dirty="0" err="1">
                <a:ln>
                  <a:noFill/>
                </a:ln>
                <a:solidFill>
                  <a:schemeClr val="tx1"/>
                </a:solidFill>
                <a:effectLst/>
                <a:uFillTx/>
                <a:sym typeface="Helvetica"/>
              </a:rPr>
              <a:t>sammanställdes</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och</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skickades</a:t>
            </a:r>
            <a:r>
              <a:rPr kumimoji="0" lang="en-GB" sz="2400" b="0" i="0" u="none" strike="noStrike" cap="none" spc="0" normalizeH="0" dirty="0">
                <a:ln>
                  <a:noFill/>
                </a:ln>
                <a:solidFill>
                  <a:schemeClr val="tx1"/>
                </a:solidFill>
                <a:effectLst/>
                <a:uFillTx/>
                <a:sym typeface="Helvetica"/>
              </a:rPr>
              <a:t> in. FTI </a:t>
            </a:r>
            <a:r>
              <a:rPr kumimoji="0" lang="en-GB" sz="2400" b="0" i="0" u="none" strike="noStrike" cap="none" spc="0" normalizeH="0" dirty="0" err="1">
                <a:ln>
                  <a:noFill/>
                </a:ln>
                <a:solidFill>
                  <a:schemeClr val="tx1"/>
                </a:solidFill>
                <a:effectLst/>
                <a:uFillTx/>
                <a:sym typeface="Helvetica"/>
              </a:rPr>
              <a:t>gjorde</a:t>
            </a:r>
            <a:r>
              <a:rPr kumimoji="0" lang="en-GB" sz="2400" b="0" i="0" u="none" strike="noStrike" cap="none" spc="0" normalizeH="0" dirty="0">
                <a:ln>
                  <a:noFill/>
                </a:ln>
                <a:solidFill>
                  <a:schemeClr val="tx1"/>
                </a:solidFill>
                <a:effectLst/>
                <a:uFillTx/>
                <a:sym typeface="Helvetica"/>
              </a:rPr>
              <a:t> I </a:t>
            </a:r>
            <a:r>
              <a:rPr lang="en-GB" sz="2400" b="0" dirty="0" err="1">
                <a:solidFill>
                  <a:schemeClr val="tx1"/>
                </a:solidFill>
              </a:rPr>
              <a:t>d</a:t>
            </a:r>
            <a:r>
              <a:rPr kumimoji="0" lang="en-GB" sz="2400" b="0" i="0" u="none" strike="noStrike" cap="none" spc="0" normalizeH="0" dirty="0" err="1">
                <a:ln>
                  <a:noFill/>
                </a:ln>
                <a:solidFill>
                  <a:schemeClr val="tx1"/>
                </a:solidFill>
                <a:effectLst/>
                <a:uFillTx/>
                <a:sym typeface="Helvetica"/>
              </a:rPr>
              <a:t>ecember</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ett</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besök</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i</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Länna</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och</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kunde</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efter</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det</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konstatera</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att</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endast</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en</a:t>
            </a:r>
            <a:r>
              <a:rPr kumimoji="0" lang="en-GB" sz="2400" b="0" i="0" u="none" strike="noStrike" cap="none" spc="0" normalizeH="0" dirty="0">
                <a:ln>
                  <a:noFill/>
                </a:ln>
                <a:solidFill>
                  <a:schemeClr val="tx1"/>
                </a:solidFill>
                <a:effectLst/>
                <a:uFillTx/>
                <a:sym typeface="Helvetica"/>
              </a:rPr>
              <a:t> plats </a:t>
            </a:r>
            <a:r>
              <a:rPr kumimoji="0" lang="en-GB" sz="2400" b="0" i="0" u="none" strike="noStrike" cap="none" spc="0" normalizeH="0" dirty="0" err="1">
                <a:ln>
                  <a:noFill/>
                </a:ln>
                <a:solidFill>
                  <a:schemeClr val="tx1"/>
                </a:solidFill>
                <a:effectLst/>
                <a:uFillTx/>
                <a:sym typeface="Helvetica"/>
              </a:rPr>
              <a:t>kunde</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vara</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aktuell</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att</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utreda</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vidare</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grusplanen</a:t>
            </a:r>
            <a:r>
              <a:rPr kumimoji="0" lang="en-GB" sz="2400" b="0" i="0" u="none" strike="noStrike" cap="none" spc="0" normalizeH="0" dirty="0">
                <a:ln>
                  <a:noFill/>
                </a:ln>
                <a:solidFill>
                  <a:schemeClr val="tx1"/>
                </a:solidFill>
                <a:effectLst/>
                <a:uFillTx/>
                <a:sym typeface="Helvetica"/>
              </a:rPr>
              <a:t> vid </a:t>
            </a:r>
            <a:r>
              <a:rPr kumimoji="0" lang="en-GB" sz="2400" b="0" i="0" u="none" strike="noStrike" cap="none" spc="0" normalizeH="0" dirty="0" err="1">
                <a:ln>
                  <a:noFill/>
                </a:ln>
                <a:solidFill>
                  <a:schemeClr val="tx1"/>
                </a:solidFill>
                <a:effectLst/>
                <a:uFillTx/>
                <a:sym typeface="Helvetica"/>
              </a:rPr>
              <a:t>Holmens</a:t>
            </a:r>
            <a:r>
              <a:rPr kumimoji="0" lang="en-GB" sz="2400" b="0" i="0" u="none" strike="noStrike" cap="none" spc="0" normalizeH="0" dirty="0">
                <a:ln>
                  <a:noFill/>
                </a:ln>
                <a:solidFill>
                  <a:schemeClr val="tx1"/>
                </a:solidFill>
                <a:effectLst/>
                <a:uFillTx/>
                <a:sym typeface="Helvetica"/>
              </a:rPr>
              <a:t> </a:t>
            </a:r>
            <a:r>
              <a:rPr kumimoji="0" lang="en-GB" sz="2400" b="0" i="0" u="none" strike="noStrike" cap="none" spc="0" normalizeH="0" dirty="0" err="1">
                <a:ln>
                  <a:noFill/>
                </a:ln>
                <a:solidFill>
                  <a:schemeClr val="tx1"/>
                </a:solidFill>
                <a:effectLst/>
                <a:uFillTx/>
                <a:sym typeface="Helvetica"/>
              </a:rPr>
              <a:t>bruk</a:t>
            </a:r>
            <a:r>
              <a:rPr kumimoji="0" lang="en-GB" sz="2400" b="0" i="0" u="none" strike="noStrike" cap="none" spc="0" normalizeH="0" dirty="0">
                <a:ln>
                  <a:noFill/>
                </a:ln>
                <a:solidFill>
                  <a:schemeClr val="tx1"/>
                </a:solidFill>
                <a:effectLst/>
                <a:uFillTx/>
                <a:sym typeface="Helvetica"/>
              </a:rPr>
              <a:t>. </a:t>
            </a:r>
            <a:endParaRPr kumimoji="0" lang="en-US" sz="2400" b="0" i="0" u="none" strike="noStrike" cap="none" spc="0" normalizeH="0" baseline="0" dirty="0">
              <a:ln>
                <a:noFill/>
              </a:ln>
              <a:solidFill>
                <a:schemeClr val="tx1"/>
              </a:solidFill>
              <a:effectLst/>
              <a:uFillTx/>
              <a:sym typeface="Helvetica"/>
            </a:endParaRPr>
          </a:p>
        </p:txBody>
      </p:sp>
      <p:pic>
        <p:nvPicPr>
          <p:cNvPr id="5" name="Picture 4"/>
          <p:cNvPicPr>
            <a:picLocks noChangeAspect="1"/>
          </p:cNvPicPr>
          <p:nvPr/>
        </p:nvPicPr>
        <p:blipFill>
          <a:blip r:embed="rId4"/>
          <a:stretch>
            <a:fillRect/>
          </a:stretch>
        </p:blipFill>
        <p:spPr>
          <a:xfrm>
            <a:off x="9475561" y="5559121"/>
            <a:ext cx="3249839" cy="1516592"/>
          </a:xfrm>
          <a:prstGeom prst="rect">
            <a:avLst/>
          </a:prstGeom>
        </p:spPr>
      </p:pic>
    </p:spTree>
    <p:extLst>
      <p:ext uri="{BB962C8B-B14F-4D97-AF65-F5344CB8AC3E}">
        <p14:creationId xmlns:p14="http://schemas.microsoft.com/office/powerpoint/2010/main" val="23079629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6" name="TextBox 5"/>
          <p:cNvSpPr txBox="1"/>
          <p:nvPr/>
        </p:nvSpPr>
        <p:spPr>
          <a:xfrm>
            <a:off x="8719457" y="6879771"/>
            <a:ext cx="4071257" cy="26234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endParaRPr kumimoji="0" lang="sv-SE" sz="4000" b="1" i="0" u="none" strike="noStrike" cap="none" spc="0" normalizeH="0" baseline="0" dirty="0">
              <a:ln>
                <a:noFill/>
              </a:ln>
              <a:solidFill>
                <a:srgbClr val="000000"/>
              </a:solidFill>
              <a:effectLst/>
              <a:uFillTx/>
              <a:latin typeface="+mn-lt"/>
              <a:ea typeface="+mn-ea"/>
              <a:cs typeface="+mn-cs"/>
              <a:sym typeface="Helvetica"/>
            </a:endParaRPr>
          </a:p>
        </p:txBody>
      </p:sp>
      <p:sp>
        <p:nvSpPr>
          <p:cNvPr id="8" name="TextBox 7"/>
          <p:cNvSpPr txBox="1"/>
          <p:nvPr/>
        </p:nvSpPr>
        <p:spPr>
          <a:xfrm>
            <a:off x="375055" y="9058842"/>
            <a:ext cx="11217867"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sv-SE" sz="2000" dirty="0"/>
              <a:t>Ur: </a:t>
            </a:r>
            <a:r>
              <a:rPr lang="sv-SE" sz="2000" i="1" dirty="0"/>
              <a:t>”Genomförandeplan för infrastruktursatsningar i Uppsala län 2022 med utblick 2028”</a:t>
            </a:r>
            <a:endParaRPr kumimoji="0" lang="sv-SE" sz="2000" b="1" i="1" u="none" strike="noStrike" cap="none" spc="0" normalizeH="0" baseline="0" dirty="0">
              <a:ln>
                <a:noFill/>
              </a:ln>
              <a:solidFill>
                <a:srgbClr val="000000"/>
              </a:solidFill>
              <a:effectLst/>
              <a:uFillTx/>
              <a:sym typeface="Helvetica"/>
            </a:endParaRPr>
          </a:p>
        </p:txBody>
      </p:sp>
      <p:sp>
        <p:nvSpPr>
          <p:cNvPr id="10" name="Shape 140"/>
          <p:cNvSpPr/>
          <p:nvPr/>
        </p:nvSpPr>
        <p:spPr>
          <a:xfrm>
            <a:off x="5242397" y="352907"/>
            <a:ext cx="7168630"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GB" dirty="0" err="1"/>
              <a:t>Gång</a:t>
            </a:r>
            <a:r>
              <a:rPr lang="en-GB" dirty="0"/>
              <a:t> </a:t>
            </a:r>
            <a:r>
              <a:rPr lang="en-GB" dirty="0" err="1"/>
              <a:t>och</a:t>
            </a:r>
            <a:r>
              <a:rPr lang="en-GB" dirty="0"/>
              <a:t> </a:t>
            </a:r>
            <a:r>
              <a:rPr lang="en-GB" dirty="0" err="1"/>
              <a:t>cykelväg</a:t>
            </a:r>
            <a:r>
              <a:rPr lang="en-GB" dirty="0"/>
              <a:t> till </a:t>
            </a:r>
            <a:r>
              <a:rPr lang="en-GB" dirty="0" err="1"/>
              <a:t>Länna</a:t>
            </a:r>
            <a:endParaRPr dirty="0"/>
          </a:p>
        </p:txBody>
      </p:sp>
      <p:pic>
        <p:nvPicPr>
          <p:cNvPr id="11" name="Picture 10"/>
          <p:cNvPicPr>
            <a:picLocks noChangeAspect="1"/>
          </p:cNvPicPr>
          <p:nvPr/>
        </p:nvPicPr>
        <p:blipFill rotWithShape="1">
          <a:blip r:embed="rId3"/>
          <a:srcRect r="606" b="35769"/>
          <a:stretch/>
        </p:blipFill>
        <p:spPr>
          <a:xfrm>
            <a:off x="965656" y="2194016"/>
            <a:ext cx="11287304" cy="6047013"/>
          </a:xfrm>
          <a:prstGeom prst="rect">
            <a:avLst/>
          </a:prstGeom>
        </p:spPr>
      </p:pic>
      <p:sp>
        <p:nvSpPr>
          <p:cNvPr id="9" name="TextBox 8"/>
          <p:cNvSpPr txBox="1"/>
          <p:nvPr/>
        </p:nvSpPr>
        <p:spPr>
          <a:xfrm>
            <a:off x="1321103" y="8206889"/>
            <a:ext cx="403956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lang="sv-SE" sz="1800" b="0" dirty="0">
                <a:latin typeface="Arial" panose="020B0604020202020204" pitchFamily="34" charset="0"/>
                <a:cs typeface="Arial" panose="020B0604020202020204" pitchFamily="34" charset="0"/>
              </a:rPr>
              <a:t>Cirkulationsplats i </a:t>
            </a:r>
            <a:r>
              <a:rPr lang="sv-SE" sz="1800" b="0" dirty="0" err="1">
                <a:latin typeface="Arial" panose="020B0604020202020204" pitchFamily="34" charset="0"/>
                <a:cs typeface="Arial" panose="020B0604020202020204" pitchFamily="34" charset="0"/>
              </a:rPr>
              <a:t>Gunsta</a:t>
            </a:r>
            <a:r>
              <a:rPr lang="sv-SE" sz="1800" b="0" dirty="0">
                <a:latin typeface="Arial" panose="020B0604020202020204" pitchFamily="34" charset="0"/>
                <a:cs typeface="Arial" panose="020B0604020202020204" pitchFamily="34" charset="0"/>
              </a:rPr>
              <a:t> (2021-2023)</a:t>
            </a:r>
            <a:endParaRPr kumimoji="0" lang="sv-SE"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28556126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11" name="Shape 140"/>
          <p:cNvSpPr/>
          <p:nvPr/>
        </p:nvSpPr>
        <p:spPr>
          <a:xfrm>
            <a:off x="5417125" y="352907"/>
            <a:ext cx="699390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GB" dirty="0" err="1"/>
              <a:t>Almunge-Länna</a:t>
            </a:r>
            <a:r>
              <a:rPr lang="en-GB" dirty="0"/>
              <a:t> </a:t>
            </a:r>
            <a:r>
              <a:rPr lang="en-GB" dirty="0" err="1"/>
              <a:t>tennisklubb</a:t>
            </a:r>
            <a:endParaRPr dirty="0"/>
          </a:p>
        </p:txBody>
      </p:sp>
      <p:sp>
        <p:nvSpPr>
          <p:cNvPr id="20" name="TextBox 19"/>
          <p:cNvSpPr txBox="1"/>
          <p:nvPr/>
        </p:nvSpPr>
        <p:spPr>
          <a:xfrm>
            <a:off x="507417" y="2140047"/>
            <a:ext cx="511197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lang="en-GB" sz="3200" b="0" dirty="0">
                <a:solidFill>
                  <a:schemeClr val="tx1"/>
                </a:solidFill>
              </a:rPr>
              <a:t>Planer </a:t>
            </a:r>
            <a:r>
              <a:rPr lang="en-GB" sz="3200" b="0" dirty="0" err="1">
                <a:solidFill>
                  <a:schemeClr val="tx1"/>
                </a:solidFill>
              </a:rPr>
              <a:t>inför</a:t>
            </a:r>
            <a:r>
              <a:rPr lang="en-GB" sz="3200" b="0" dirty="0">
                <a:solidFill>
                  <a:schemeClr val="tx1"/>
                </a:solidFill>
              </a:rPr>
              <a:t> </a:t>
            </a:r>
            <a:r>
              <a:rPr lang="en-GB" sz="3200" b="0" dirty="0" err="1">
                <a:solidFill>
                  <a:schemeClr val="tx1"/>
                </a:solidFill>
              </a:rPr>
              <a:t>säsongen</a:t>
            </a:r>
            <a:r>
              <a:rPr lang="en-GB" sz="3200" b="0" dirty="0">
                <a:solidFill>
                  <a:schemeClr val="tx1"/>
                </a:solidFill>
              </a:rPr>
              <a:t> 2022</a:t>
            </a:r>
            <a:endParaRPr kumimoji="0" lang="en-US" sz="3200" b="0" i="0" u="none" strike="noStrike" cap="none" spc="0" normalizeH="0" baseline="0" dirty="0">
              <a:ln>
                <a:noFill/>
              </a:ln>
              <a:solidFill>
                <a:schemeClr val="tx1"/>
              </a:solidFill>
              <a:effectLst/>
              <a:uFillTx/>
              <a:sym typeface="Helvetica"/>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90" b="11611"/>
          <a:stretch/>
        </p:blipFill>
        <p:spPr>
          <a:xfrm>
            <a:off x="9822112" y="3832918"/>
            <a:ext cx="2732804" cy="2506430"/>
          </a:xfrm>
          <a:prstGeom prst="rect">
            <a:avLst/>
          </a:prstGeom>
        </p:spPr>
      </p:pic>
      <p:sp>
        <p:nvSpPr>
          <p:cNvPr id="12" name="TextBox 11"/>
          <p:cNvSpPr txBox="1"/>
          <p:nvPr/>
        </p:nvSpPr>
        <p:spPr>
          <a:xfrm>
            <a:off x="507417" y="3144923"/>
            <a:ext cx="10639553" cy="185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spcBef>
                <a:spcPts val="600"/>
              </a:spcBef>
              <a:spcAft>
                <a:spcPts val="600"/>
              </a:spcAft>
              <a:buFont typeface="Arial" panose="020B0604020202020204" pitchFamily="34" charset="0"/>
              <a:buChar char="•"/>
            </a:pPr>
            <a:r>
              <a:rPr lang="sv-SE" sz="2800" b="0" dirty="0">
                <a:solidFill>
                  <a:schemeClr val="tx1"/>
                </a:solidFill>
              </a:rPr>
              <a:t>Nytt bokningssystem för banorna - boka och betala via </a:t>
            </a:r>
            <a:r>
              <a:rPr lang="sv-SE" sz="2800" b="0" dirty="0" err="1">
                <a:solidFill>
                  <a:schemeClr val="tx1"/>
                </a:solidFill>
              </a:rPr>
              <a:t>app</a:t>
            </a:r>
            <a:endParaRPr lang="sv-SE" sz="2800" b="0" dirty="0">
              <a:solidFill>
                <a:schemeClr val="tx1"/>
              </a:solidFill>
            </a:endParaRPr>
          </a:p>
          <a:p>
            <a:pPr marL="457200" indent="-457200" algn="l">
              <a:spcBef>
                <a:spcPts val="600"/>
              </a:spcBef>
              <a:spcAft>
                <a:spcPts val="600"/>
              </a:spcAft>
              <a:buFont typeface="Arial" panose="020B0604020202020204" pitchFamily="34" charset="0"/>
              <a:buChar char="•"/>
            </a:pPr>
            <a:r>
              <a:rPr lang="sv-SE" sz="2800" b="0" dirty="0">
                <a:solidFill>
                  <a:schemeClr val="tx1"/>
                </a:solidFill>
              </a:rPr>
              <a:t>Restaurering av banorna </a:t>
            </a:r>
          </a:p>
          <a:p>
            <a:pPr marL="457200" indent="-457200" algn="l">
              <a:spcBef>
                <a:spcPts val="600"/>
              </a:spcBef>
              <a:spcAft>
                <a:spcPts val="600"/>
              </a:spcAft>
              <a:buFont typeface="Arial" panose="020B0604020202020204" pitchFamily="34" charset="0"/>
              <a:buChar char="•"/>
            </a:pPr>
            <a:r>
              <a:rPr lang="sv-SE" sz="2800" b="0" dirty="0">
                <a:solidFill>
                  <a:schemeClr val="tx1"/>
                </a:solidFill>
              </a:rPr>
              <a:t>Prova-på kurser för vuxna under försommaren</a:t>
            </a:r>
          </a:p>
        </p:txBody>
      </p:sp>
      <p:sp>
        <p:nvSpPr>
          <p:cNvPr id="6" name="Rectangle 5"/>
          <p:cNvSpPr/>
          <p:nvPr/>
        </p:nvSpPr>
        <p:spPr>
          <a:xfrm>
            <a:off x="9035240" y="7075714"/>
            <a:ext cx="3690160" cy="220980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2" name="TextBox 21"/>
          <p:cNvSpPr txBox="1"/>
          <p:nvPr/>
        </p:nvSpPr>
        <p:spPr>
          <a:xfrm>
            <a:off x="507418" y="5572205"/>
            <a:ext cx="10639553"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Bef>
                <a:spcPts val="600"/>
              </a:spcBef>
              <a:spcAft>
                <a:spcPts val="600"/>
              </a:spcAft>
            </a:pPr>
            <a:r>
              <a:rPr lang="sv-SE" sz="3200" b="0" dirty="0">
                <a:solidFill>
                  <a:schemeClr val="tx1"/>
                </a:solidFill>
              </a:rPr>
              <a:t>Hjälp klubben att blåsa liv i banorna! </a:t>
            </a:r>
          </a:p>
          <a:p>
            <a:pPr algn="l"/>
            <a:endParaRPr lang="sv-SE" sz="2400" dirty="0">
              <a:solidFill>
                <a:schemeClr val="tx1"/>
              </a:solidFill>
            </a:endParaRPr>
          </a:p>
          <a:p>
            <a:pPr algn="l"/>
            <a:r>
              <a:rPr lang="sv-SE" sz="2400" dirty="0">
                <a:solidFill>
                  <a:schemeClr val="tx1"/>
                </a:solidFill>
              </a:rPr>
              <a:t>Städdag lördagen den 23e april kl.10-14. </a:t>
            </a:r>
            <a:r>
              <a:rPr lang="sv-SE" sz="2400" b="0" dirty="0">
                <a:solidFill>
                  <a:schemeClr val="tx1"/>
                </a:solidFill>
              </a:rPr>
              <a:t>Er hjälp behövs! Tillsammans krattar och rensar vi bråte för att få banorna i bättre skick. Som avslutning bjuder vi på grillkorv.</a:t>
            </a:r>
          </a:p>
          <a:p>
            <a:pPr algn="l"/>
            <a:endParaRPr lang="sv-SE" sz="2400" b="0" dirty="0">
              <a:solidFill>
                <a:schemeClr val="tx1"/>
              </a:solidFill>
            </a:endParaRPr>
          </a:p>
          <a:p>
            <a:pPr algn="l"/>
            <a:r>
              <a:rPr lang="sv-SE" sz="2400" b="0" dirty="0">
                <a:solidFill>
                  <a:schemeClr val="tx1"/>
                </a:solidFill>
              </a:rPr>
              <a:t>Gå in på klubbens Facebook:  “Almunge - </a:t>
            </a:r>
            <a:r>
              <a:rPr lang="sv-SE" sz="2400" b="0" dirty="0" err="1">
                <a:solidFill>
                  <a:schemeClr val="tx1"/>
                </a:solidFill>
              </a:rPr>
              <a:t>Länna</a:t>
            </a:r>
            <a:r>
              <a:rPr lang="sv-SE" sz="2400" b="0" dirty="0">
                <a:solidFill>
                  <a:schemeClr val="tx1"/>
                </a:solidFill>
              </a:rPr>
              <a:t> Tennisklubb” och meddela om du vill ha kött eller </a:t>
            </a:r>
            <a:r>
              <a:rPr lang="sv-SE" sz="2400" b="0" dirty="0" err="1">
                <a:solidFill>
                  <a:schemeClr val="tx1"/>
                </a:solidFill>
              </a:rPr>
              <a:t>vego</a:t>
            </a:r>
            <a:r>
              <a:rPr lang="sv-SE" sz="2400" b="0" dirty="0">
                <a:solidFill>
                  <a:schemeClr val="tx1"/>
                </a:solidFill>
              </a:rPr>
              <a:t>-korv.</a:t>
            </a:r>
            <a:endParaRPr kumimoji="0" lang="en-US" sz="2400" b="0" i="0" u="none" strike="noStrike" cap="none" spc="0" normalizeH="0" baseline="0" dirty="0">
              <a:ln>
                <a:noFill/>
              </a:ln>
              <a:solidFill>
                <a:schemeClr val="tx1"/>
              </a:solidFill>
              <a:effectLst/>
              <a:uFillTx/>
              <a:sym typeface="Helvetica"/>
            </a:endParaRPr>
          </a:p>
        </p:txBody>
      </p:sp>
    </p:spTree>
    <p:extLst>
      <p:ext uri="{BB962C8B-B14F-4D97-AF65-F5344CB8AC3E}">
        <p14:creationId xmlns:p14="http://schemas.microsoft.com/office/powerpoint/2010/main" val="341754158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3" name="TextBox 2"/>
          <p:cNvSpPr txBox="1"/>
          <p:nvPr/>
        </p:nvSpPr>
        <p:spPr>
          <a:xfrm>
            <a:off x="6171085" y="3853386"/>
            <a:ext cx="6068970"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v-SE" sz="6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TACK FÖR </a:t>
            </a:r>
          </a:p>
          <a:p>
            <a:pPr marL="0" marR="0" indent="0" algn="ctr" defTabSz="584200" rtl="0" fontAlgn="auto" latinLnBrk="0" hangingPunct="0">
              <a:lnSpc>
                <a:spcPct val="100000"/>
              </a:lnSpc>
              <a:spcBef>
                <a:spcPts val="0"/>
              </a:spcBef>
              <a:spcAft>
                <a:spcPts val="0"/>
              </a:spcAft>
              <a:buClrTx/>
              <a:buSzTx/>
              <a:buFontTx/>
              <a:buNone/>
              <a:tabLst/>
            </a:pPr>
            <a:r>
              <a:rPr lang="sv-SE" sz="6600" dirty="0">
                <a:latin typeface="Calibri" panose="020F0502020204030204" pitchFamily="34" charset="0"/>
                <a:cs typeface="Calibri" panose="020F0502020204030204" pitchFamily="34" charset="0"/>
              </a:rPr>
              <a:t>ER MEDVERKAN</a:t>
            </a:r>
            <a:r>
              <a:rPr kumimoji="0" lang="sv-SE" sz="6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rPr>
              <a:t>!</a:t>
            </a:r>
          </a:p>
        </p:txBody>
      </p:sp>
      <p:sp>
        <p:nvSpPr>
          <p:cNvPr id="6" name="TextBox 5"/>
          <p:cNvSpPr txBox="1"/>
          <p:nvPr/>
        </p:nvSpPr>
        <p:spPr>
          <a:xfrm>
            <a:off x="8719457" y="6879771"/>
            <a:ext cx="4071257" cy="26234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endParaRPr kumimoji="0" lang="sv-SE" sz="4000" b="1" i="0" u="none" strike="noStrike" cap="none" spc="0" normalizeH="0" baseline="0" dirty="0">
              <a:ln>
                <a:noFill/>
              </a:ln>
              <a:solidFill>
                <a:srgbClr val="000000"/>
              </a:solidFill>
              <a:effectLst/>
              <a:uFillTx/>
              <a:latin typeface="+mn-lt"/>
              <a:ea typeface="+mn-ea"/>
              <a:cs typeface="+mn-cs"/>
              <a:sym typeface="Helvetica"/>
            </a:endParaRPr>
          </a:p>
        </p:txBody>
      </p:sp>
      <p:pic>
        <p:nvPicPr>
          <p:cNvPr id="7" name="Picture 6"/>
          <p:cNvPicPr>
            <a:picLocks noChangeAspect="1"/>
          </p:cNvPicPr>
          <p:nvPr/>
        </p:nvPicPr>
        <p:blipFill>
          <a:blip r:embed="rId3"/>
          <a:stretch>
            <a:fillRect/>
          </a:stretch>
        </p:blipFill>
        <p:spPr>
          <a:xfrm>
            <a:off x="447901" y="2954919"/>
            <a:ext cx="5374841" cy="5236581"/>
          </a:xfrm>
          <a:prstGeom prst="rect">
            <a:avLst/>
          </a:prstGeom>
        </p:spPr>
      </p:pic>
    </p:spTree>
    <p:extLst>
      <p:ext uri="{BB962C8B-B14F-4D97-AF65-F5344CB8AC3E}">
        <p14:creationId xmlns:p14="http://schemas.microsoft.com/office/powerpoint/2010/main" val="21037514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hape 127"/>
          <p:cNvSpPr/>
          <p:nvPr/>
        </p:nvSpPr>
        <p:spPr>
          <a:xfrm>
            <a:off x="6205453" y="245548"/>
            <a:ext cx="6400791"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err="1"/>
              <a:t>Dagordning</a:t>
            </a:r>
            <a:r>
              <a:rPr dirty="0"/>
              <a:t> </a:t>
            </a:r>
            <a:r>
              <a:rPr dirty="0" err="1"/>
              <a:t>årsmöte</a:t>
            </a:r>
            <a:r>
              <a:rPr dirty="0"/>
              <a:t> 20</a:t>
            </a:r>
            <a:r>
              <a:rPr lang="en-GB" dirty="0"/>
              <a:t>22</a:t>
            </a:r>
            <a:endParaRPr dirty="0"/>
          </a:p>
        </p:txBody>
      </p:sp>
      <p:sp>
        <p:nvSpPr>
          <p:cNvPr id="128" name="Shape 128"/>
          <p:cNvSpPr/>
          <p:nvPr/>
        </p:nvSpPr>
        <p:spPr>
          <a:xfrm>
            <a:off x="392745" y="1971152"/>
            <a:ext cx="12219310" cy="715059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2" spcCol="610965" anchor="ctr"/>
          <a:lstStyle/>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Mötets</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öppnande</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Mötets</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stadgeenliga</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utlysande</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Fastställande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av</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dagordning</a:t>
            </a:r>
            <a:endParaRPr dirty="0">
              <a:latin typeface="Arial" panose="020B0604020202020204" pitchFamily="34" charset="0"/>
              <a:cs typeface="Arial" panose="020B0604020202020204" pitchFamily="34" charset="0"/>
            </a:endParaRPr>
          </a:p>
          <a:p>
            <a:pPr marL="457200" indent="-457200" algn="l" defTabSz="457200">
              <a:spcBef>
                <a:spcPts val="800"/>
              </a:spcBef>
              <a:buSzPct val="100000"/>
              <a:buFont typeface="+mj-lt"/>
              <a:buAutoNum type="arabicPeriod"/>
              <a:defRPr sz="2000" b="0">
                <a:latin typeface="+mj-lt"/>
                <a:ea typeface="+mj-ea"/>
                <a:cs typeface="+mj-cs"/>
                <a:sym typeface="Tahoma"/>
              </a:defRPr>
            </a:pPr>
            <a:r>
              <a:rPr dirty="0">
                <a:latin typeface="Arial" panose="020B0604020202020204" pitchFamily="34" charset="0"/>
                <a:cs typeface="Arial" panose="020B0604020202020204" pitchFamily="34" charset="0"/>
              </a:rPr>
              <a:t>Val </a:t>
            </a:r>
            <a:r>
              <a:rPr dirty="0" err="1">
                <a:latin typeface="Arial" panose="020B0604020202020204" pitchFamily="34" charset="0"/>
                <a:cs typeface="Arial" panose="020B0604020202020204" pitchFamily="34" charset="0"/>
              </a:rPr>
              <a:t>av</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mötesfunktionärer</a:t>
            </a:r>
            <a:endParaRPr dirty="0">
              <a:latin typeface="Arial" panose="020B0604020202020204" pitchFamily="34" charset="0"/>
              <a:cs typeface="Arial" panose="020B0604020202020204" pitchFamily="34" charset="0"/>
            </a:endParaRPr>
          </a:p>
          <a:p>
            <a:pPr marL="939800" lvl="1" indent="-457200" algn="l" defTabSz="457200">
              <a:spcBef>
                <a:spcPts val="8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Ordförande</a:t>
            </a:r>
            <a:endParaRPr dirty="0">
              <a:latin typeface="Arial" panose="020B0604020202020204" pitchFamily="34" charset="0"/>
              <a:cs typeface="Arial" panose="020B0604020202020204" pitchFamily="34" charset="0"/>
            </a:endParaRPr>
          </a:p>
          <a:p>
            <a:pPr marL="939800" lvl="1" indent="-457200" algn="l" defTabSz="457200">
              <a:spcBef>
                <a:spcPts val="8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Sekreterare</a:t>
            </a:r>
            <a:endParaRPr lang="en-GB" dirty="0">
              <a:latin typeface="Arial" panose="020B0604020202020204" pitchFamily="34" charset="0"/>
              <a:cs typeface="Arial" panose="020B0604020202020204" pitchFamily="34" charset="0"/>
            </a:endParaRPr>
          </a:p>
          <a:p>
            <a:pPr marL="939800" lvl="1" indent="-457200" algn="l" defTabSz="457200">
              <a:spcBef>
                <a:spcPts val="800"/>
              </a:spcBef>
              <a:buSzPct val="100000"/>
              <a:buFont typeface="+mj-lt"/>
              <a:buAutoNum type="arabicPeriod"/>
              <a:defRPr sz="2000" b="0">
                <a:latin typeface="+mj-lt"/>
                <a:ea typeface="+mj-ea"/>
                <a:cs typeface="+mj-cs"/>
                <a:sym typeface="Tahoma"/>
              </a:defRPr>
            </a:pPr>
            <a:r>
              <a:rPr dirty="0">
                <a:latin typeface="Arial" panose="020B0604020202020204" pitchFamily="34" charset="0"/>
                <a:cs typeface="Arial" panose="020B0604020202020204" pitchFamily="34" charset="0"/>
              </a:rPr>
              <a:t>2 </a:t>
            </a:r>
            <a:r>
              <a:rPr dirty="0" err="1">
                <a:latin typeface="Arial" panose="020B0604020202020204" pitchFamily="34" charset="0"/>
                <a:cs typeface="Arial" panose="020B0604020202020204" pitchFamily="34" charset="0"/>
              </a:rPr>
              <a:t>protokolljusterare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tillika</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rösträknare</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Behandling</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av</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verksamhetsberättels</a:t>
            </a:r>
            <a:r>
              <a:rPr lang="sv-SE" dirty="0">
                <a:latin typeface="Arial" panose="020B0604020202020204" pitchFamily="34" charset="0"/>
                <a:cs typeface="Arial" panose="020B0604020202020204" pitchFamily="34" charset="0"/>
              </a:rPr>
              <a:t>e</a:t>
            </a:r>
            <a:endParaRPr dirty="0">
              <a:solidFill>
                <a:schemeClr val="accent2">
                  <a:lumMod val="50000"/>
                </a:schemeClr>
              </a:solidFill>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Balans</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och</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resultaträkning</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Revisionsberättelse</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Beslut</a:t>
            </a:r>
            <a:r>
              <a:rPr dirty="0">
                <a:latin typeface="Arial" panose="020B0604020202020204" pitchFamily="34" charset="0"/>
                <a:cs typeface="Arial" panose="020B0604020202020204" pitchFamily="34" charset="0"/>
              </a:rPr>
              <a:t> om </a:t>
            </a:r>
            <a:r>
              <a:rPr dirty="0" err="1">
                <a:latin typeface="Arial" panose="020B0604020202020204" pitchFamily="34" charset="0"/>
                <a:cs typeface="Arial" panose="020B0604020202020204" pitchFamily="34" charset="0"/>
              </a:rPr>
              <a:t>ansvarsfrihet</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för</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styrelsen</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r>
              <a:rPr dirty="0" err="1">
                <a:latin typeface="Arial" panose="020B0604020202020204" pitchFamily="34" charset="0"/>
                <a:cs typeface="Arial" panose="020B0604020202020204" pitchFamily="34" charset="0"/>
              </a:rPr>
              <a:t>Fastställande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av</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verksamhetsplan</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och</a:t>
            </a:r>
            <a:r>
              <a:rPr dirty="0">
                <a:latin typeface="Arial" panose="020B0604020202020204" pitchFamily="34" charset="0"/>
                <a:cs typeface="Arial" panose="020B0604020202020204" pitchFamily="34" charset="0"/>
              </a:rPr>
              <a:t> budget</a:t>
            </a:r>
            <a:endParaRPr lang="en-GB"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a:defRPr sz="2000" b="0">
                <a:latin typeface="+mj-lt"/>
                <a:ea typeface="+mj-ea"/>
                <a:cs typeface="+mj-cs"/>
                <a:sym typeface="Tahoma"/>
              </a:defRPr>
            </a:pPr>
            <a:endParaRPr dirty="0">
              <a:latin typeface="Arial" panose="020B0604020202020204" pitchFamily="34" charset="0"/>
              <a:cs typeface="Arial" panose="020B0604020202020204" pitchFamily="34" charset="0"/>
            </a:endParaRPr>
          </a:p>
          <a:p>
            <a:pPr marL="457200" indent="-457200" algn="l" defTabSz="457200">
              <a:spcBef>
                <a:spcPts val="800"/>
              </a:spcBef>
              <a:buSzPct val="100000"/>
              <a:buFont typeface="+mj-lt"/>
              <a:buAutoNum type="arabicPeriod"/>
              <a:defRPr sz="2000" b="0">
                <a:latin typeface="+mj-lt"/>
                <a:ea typeface="+mj-ea"/>
                <a:cs typeface="+mj-cs"/>
                <a:sym typeface="Tahoma"/>
              </a:defRPr>
            </a:pPr>
            <a:r>
              <a:rPr dirty="0">
                <a:latin typeface="Arial" panose="020B0604020202020204" pitchFamily="34" charset="0"/>
                <a:cs typeface="Arial" panose="020B0604020202020204" pitchFamily="34" charset="0"/>
              </a:rPr>
              <a:t>Val </a:t>
            </a:r>
            <a:r>
              <a:rPr dirty="0" err="1">
                <a:latin typeface="Arial" panose="020B0604020202020204" pitchFamily="34" charset="0"/>
                <a:cs typeface="Arial" panose="020B0604020202020204" pitchFamily="34" charset="0"/>
              </a:rPr>
              <a:t>av</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styrelse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valberedning</a:t>
            </a:r>
            <a:endParaRPr dirty="0">
              <a:latin typeface="Arial" panose="020B0604020202020204" pitchFamily="34" charset="0"/>
              <a:cs typeface="Arial" panose="020B0604020202020204" pitchFamily="34" charset="0"/>
            </a:endParaRPr>
          </a:p>
          <a:p>
            <a:pPr marL="965200" lvl="1" indent="-457200" algn="l" defTabSz="457200">
              <a:spcBef>
                <a:spcPts val="800"/>
              </a:spcBef>
              <a:buSzPct val="100000"/>
              <a:buFont typeface="+mj-lt"/>
              <a:buAutoNum type="alphaLcParenR"/>
              <a:defRPr sz="2000" b="0">
                <a:latin typeface="+mj-lt"/>
                <a:ea typeface="+mj-ea"/>
                <a:cs typeface="+mj-cs"/>
                <a:sym typeface="Tahoma"/>
              </a:defRPr>
            </a:pPr>
            <a:r>
              <a:rPr dirty="0" err="1">
                <a:latin typeface="Arial" panose="020B0604020202020204" pitchFamily="34" charset="0"/>
                <a:cs typeface="Arial" panose="020B0604020202020204" pitchFamily="34" charset="0"/>
              </a:rPr>
              <a:t>Ordförande</a:t>
            </a:r>
            <a:r>
              <a:rPr dirty="0">
                <a:latin typeface="Arial" panose="020B0604020202020204" pitchFamily="34" charset="0"/>
                <a:cs typeface="Arial" panose="020B0604020202020204" pitchFamily="34" charset="0"/>
              </a:rPr>
              <a:t> </a:t>
            </a:r>
          </a:p>
          <a:p>
            <a:pPr marL="965200" lvl="1" indent="-457200" algn="l" defTabSz="457200">
              <a:spcBef>
                <a:spcPts val="800"/>
              </a:spcBef>
              <a:buSzPct val="100000"/>
              <a:buFont typeface="+mj-lt"/>
              <a:buAutoNum type="alphaLcParenR"/>
              <a:defRPr sz="2000" b="0">
                <a:latin typeface="+mj-lt"/>
                <a:ea typeface="+mj-ea"/>
                <a:cs typeface="+mj-cs"/>
                <a:sym typeface="Tahoma"/>
              </a:defRPr>
            </a:pPr>
            <a:r>
              <a:rPr lang="sv-SE" dirty="0">
                <a:solidFill>
                  <a:schemeClr val="tx1"/>
                </a:solidFill>
                <a:latin typeface="Arial" panose="020B0604020202020204" pitchFamily="34" charset="0"/>
                <a:cs typeface="Arial" panose="020B0604020202020204" pitchFamily="34" charset="0"/>
              </a:rPr>
              <a:t>Fyra</a:t>
            </a:r>
            <a:r>
              <a:rPr dirty="0">
                <a:solidFill>
                  <a:schemeClr val="tx1"/>
                </a:solidFill>
                <a:latin typeface="Arial" panose="020B0604020202020204" pitchFamily="34" charset="0"/>
                <a:cs typeface="Arial" panose="020B0604020202020204" pitchFamily="34" charset="0"/>
              </a:rPr>
              <a:t> </a:t>
            </a:r>
            <a:r>
              <a:rPr dirty="0" err="1">
                <a:solidFill>
                  <a:schemeClr val="tx1"/>
                </a:solidFill>
                <a:latin typeface="Arial" panose="020B0604020202020204" pitchFamily="34" charset="0"/>
                <a:cs typeface="Arial" panose="020B0604020202020204" pitchFamily="34" charset="0"/>
              </a:rPr>
              <a:t>styrelseledamöter</a:t>
            </a:r>
            <a:endParaRPr dirty="0">
              <a:solidFill>
                <a:schemeClr val="tx1"/>
              </a:solidFill>
              <a:latin typeface="Arial" panose="020B0604020202020204" pitchFamily="34" charset="0"/>
              <a:cs typeface="Arial" panose="020B0604020202020204" pitchFamily="34" charset="0"/>
            </a:endParaRPr>
          </a:p>
          <a:p>
            <a:pPr marL="965200" lvl="1" indent="-457200" algn="l" defTabSz="457200">
              <a:spcBef>
                <a:spcPts val="800"/>
              </a:spcBef>
              <a:buSzPct val="100000"/>
              <a:buFont typeface="+mj-lt"/>
              <a:buAutoNum type="alphaLcParenR"/>
              <a:defRPr sz="2000" b="0">
                <a:latin typeface="+mj-lt"/>
                <a:ea typeface="+mj-ea"/>
                <a:cs typeface="+mj-cs"/>
                <a:sym typeface="Tahoma"/>
              </a:defRPr>
            </a:pPr>
            <a:r>
              <a:rPr lang="sv-SE" dirty="0">
                <a:solidFill>
                  <a:schemeClr val="tx1"/>
                </a:solidFill>
                <a:latin typeface="Arial" panose="020B0604020202020204" pitchFamily="34" charset="0"/>
                <a:cs typeface="Arial" panose="020B0604020202020204" pitchFamily="34" charset="0"/>
              </a:rPr>
              <a:t>Två</a:t>
            </a:r>
            <a:r>
              <a:rPr dirty="0">
                <a:solidFill>
                  <a:schemeClr val="tx1"/>
                </a:solidFill>
                <a:latin typeface="Arial" panose="020B0604020202020204" pitchFamily="34" charset="0"/>
                <a:cs typeface="Arial" panose="020B0604020202020204" pitchFamily="34" charset="0"/>
              </a:rPr>
              <a:t> </a:t>
            </a:r>
            <a:r>
              <a:rPr dirty="0" err="1">
                <a:solidFill>
                  <a:schemeClr val="tx1"/>
                </a:solidFill>
                <a:latin typeface="Arial" panose="020B0604020202020204" pitchFamily="34" charset="0"/>
                <a:cs typeface="Arial" panose="020B0604020202020204" pitchFamily="34" charset="0"/>
              </a:rPr>
              <a:t>styrelsesuppleant</a:t>
            </a:r>
            <a:r>
              <a:rPr lang="sv-SE" dirty="0">
                <a:solidFill>
                  <a:schemeClr val="tx1"/>
                </a:solidFill>
                <a:latin typeface="Arial" panose="020B0604020202020204" pitchFamily="34" charset="0"/>
                <a:cs typeface="Arial" panose="020B0604020202020204" pitchFamily="34" charset="0"/>
              </a:rPr>
              <a:t>er</a:t>
            </a:r>
            <a:r>
              <a:rPr dirty="0">
                <a:solidFill>
                  <a:schemeClr val="tx1"/>
                </a:solidFill>
                <a:latin typeface="Arial" panose="020B0604020202020204" pitchFamily="34" charset="0"/>
                <a:cs typeface="Arial" panose="020B0604020202020204" pitchFamily="34" charset="0"/>
              </a:rPr>
              <a:t> </a:t>
            </a:r>
          </a:p>
          <a:p>
            <a:pPr marL="965200" lvl="1" indent="-457200" algn="l" defTabSz="457200">
              <a:spcBef>
                <a:spcPts val="500"/>
              </a:spcBef>
              <a:buSzPct val="100000"/>
              <a:buFont typeface="+mj-lt"/>
              <a:buAutoNum type="alphaLcParenR"/>
              <a:defRPr sz="2000" b="0">
                <a:latin typeface="+mj-lt"/>
                <a:ea typeface="+mj-ea"/>
                <a:cs typeface="+mj-cs"/>
                <a:sym typeface="Tahoma"/>
              </a:defRPr>
            </a:pPr>
            <a:r>
              <a:rPr dirty="0">
                <a:solidFill>
                  <a:schemeClr val="tx1"/>
                </a:solidFill>
                <a:latin typeface="Arial" panose="020B0604020202020204" pitchFamily="34" charset="0"/>
                <a:cs typeface="Arial" panose="020B0604020202020204" pitchFamily="34" charset="0"/>
              </a:rPr>
              <a:t>Val </a:t>
            </a:r>
            <a:r>
              <a:rPr dirty="0" err="1">
                <a:solidFill>
                  <a:schemeClr val="tx1"/>
                </a:solidFill>
                <a:latin typeface="Arial" panose="020B0604020202020204" pitchFamily="34" charset="0"/>
                <a:cs typeface="Arial" panose="020B0604020202020204" pitchFamily="34" charset="0"/>
              </a:rPr>
              <a:t>av</a:t>
            </a:r>
            <a:r>
              <a:rPr dirty="0">
                <a:solidFill>
                  <a:schemeClr val="tx1"/>
                </a:solidFill>
                <a:latin typeface="Arial" panose="020B0604020202020204" pitchFamily="34" charset="0"/>
                <a:cs typeface="Arial" panose="020B0604020202020204" pitchFamily="34" charset="0"/>
              </a:rPr>
              <a:t> </a:t>
            </a:r>
            <a:r>
              <a:rPr dirty="0" err="1">
                <a:solidFill>
                  <a:schemeClr val="tx1"/>
                </a:solidFill>
                <a:latin typeface="Arial" panose="020B0604020202020204" pitchFamily="34" charset="0"/>
                <a:cs typeface="Arial" panose="020B0604020202020204" pitchFamily="34" charset="0"/>
              </a:rPr>
              <a:t>revisorer</a:t>
            </a:r>
            <a:endParaRPr dirty="0">
              <a:solidFill>
                <a:schemeClr val="tx1"/>
              </a:solidFill>
              <a:latin typeface="Arial" panose="020B0604020202020204" pitchFamily="34" charset="0"/>
              <a:cs typeface="Arial" panose="020B0604020202020204" pitchFamily="34" charset="0"/>
            </a:endParaRPr>
          </a:p>
          <a:p>
            <a:pPr marL="1447800" lvl="2" indent="-457200" algn="l" defTabSz="457200">
              <a:spcBef>
                <a:spcPts val="500"/>
              </a:spcBef>
              <a:buSzPct val="100000"/>
              <a:buFont typeface="Arial" panose="020B0604020202020204" pitchFamily="34" charset="0"/>
              <a:buChar char="•"/>
              <a:defRPr sz="2000" b="0">
                <a:latin typeface="+mj-lt"/>
                <a:ea typeface="+mj-ea"/>
                <a:cs typeface="+mj-cs"/>
                <a:sym typeface="Tahoma"/>
              </a:defRPr>
            </a:pPr>
            <a:r>
              <a:rPr dirty="0" err="1">
                <a:solidFill>
                  <a:schemeClr val="tx1"/>
                </a:solidFill>
                <a:latin typeface="Arial" panose="020B0604020202020204" pitchFamily="34" charset="0"/>
                <a:cs typeface="Arial" panose="020B0604020202020204" pitchFamily="34" charset="0"/>
              </a:rPr>
              <a:t>Två</a:t>
            </a:r>
            <a:r>
              <a:rPr dirty="0">
                <a:solidFill>
                  <a:schemeClr val="tx1"/>
                </a:solidFill>
                <a:latin typeface="Arial" panose="020B0604020202020204" pitchFamily="34" charset="0"/>
                <a:cs typeface="Arial" panose="020B0604020202020204" pitchFamily="34" charset="0"/>
              </a:rPr>
              <a:t> </a:t>
            </a:r>
            <a:r>
              <a:rPr dirty="0" err="1">
                <a:solidFill>
                  <a:schemeClr val="tx1"/>
                </a:solidFill>
                <a:latin typeface="Arial" panose="020B0604020202020204" pitchFamily="34" charset="0"/>
                <a:cs typeface="Arial" panose="020B0604020202020204" pitchFamily="34" charset="0"/>
              </a:rPr>
              <a:t>revisorer</a:t>
            </a:r>
            <a:endParaRPr dirty="0">
              <a:solidFill>
                <a:schemeClr val="tx1"/>
              </a:solidFill>
              <a:latin typeface="Arial" panose="020B0604020202020204" pitchFamily="34" charset="0"/>
              <a:cs typeface="Arial" panose="020B0604020202020204" pitchFamily="34" charset="0"/>
            </a:endParaRPr>
          </a:p>
          <a:p>
            <a:pPr marL="1447800" lvl="2" indent="-457200" algn="l" defTabSz="457200">
              <a:spcBef>
                <a:spcPts val="2300"/>
              </a:spcBef>
              <a:buSzPct val="100000"/>
              <a:buFont typeface="Arial" panose="020B0604020202020204" pitchFamily="34" charset="0"/>
              <a:buChar char="•"/>
              <a:defRPr sz="2000" b="0">
                <a:latin typeface="+mj-lt"/>
                <a:ea typeface="+mj-ea"/>
                <a:cs typeface="+mj-cs"/>
                <a:sym typeface="Tahoma"/>
              </a:defRPr>
            </a:pPr>
            <a:r>
              <a:rPr dirty="0" err="1">
                <a:solidFill>
                  <a:schemeClr val="tx1"/>
                </a:solidFill>
                <a:latin typeface="Arial" panose="020B0604020202020204" pitchFamily="34" charset="0"/>
                <a:cs typeface="Arial" panose="020B0604020202020204" pitchFamily="34" charset="0"/>
              </a:rPr>
              <a:t>En</a:t>
            </a:r>
            <a:r>
              <a:rPr dirty="0">
                <a:solidFill>
                  <a:schemeClr val="tx1"/>
                </a:solidFill>
                <a:latin typeface="Arial" panose="020B0604020202020204" pitchFamily="34" charset="0"/>
                <a:cs typeface="Arial" panose="020B0604020202020204" pitchFamily="34" charset="0"/>
              </a:rPr>
              <a:t> </a:t>
            </a:r>
            <a:r>
              <a:rPr dirty="0" err="1">
                <a:solidFill>
                  <a:schemeClr val="tx1"/>
                </a:solidFill>
                <a:latin typeface="Arial" panose="020B0604020202020204" pitchFamily="34" charset="0"/>
                <a:cs typeface="Arial" panose="020B0604020202020204" pitchFamily="34" charset="0"/>
              </a:rPr>
              <a:t>revisorsuppleant</a:t>
            </a:r>
            <a:endParaRPr lang="en-GB" dirty="0">
              <a:solidFill>
                <a:schemeClr val="tx1"/>
              </a:solidFill>
              <a:latin typeface="Arial" panose="020B0604020202020204" pitchFamily="34" charset="0"/>
              <a:cs typeface="Arial" panose="020B0604020202020204" pitchFamily="34" charset="0"/>
            </a:endParaRPr>
          </a:p>
          <a:p>
            <a:pPr algn="l" defTabSz="457200">
              <a:spcBef>
                <a:spcPts val="2300"/>
              </a:spcBef>
              <a:buSzPct val="100000"/>
              <a:defRPr sz="2000" b="0">
                <a:latin typeface="+mj-lt"/>
                <a:ea typeface="+mj-ea"/>
                <a:cs typeface="+mj-cs"/>
                <a:sym typeface="Tahoma"/>
              </a:defRPr>
            </a:pPr>
            <a:r>
              <a:rPr lang="en-GB" dirty="0" err="1">
                <a:latin typeface="Arial" panose="020B0604020202020204" pitchFamily="34" charset="0"/>
                <a:cs typeface="Arial" panose="020B0604020202020204" pitchFamily="34" charset="0"/>
              </a:rPr>
              <a:t>Styrelsen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fungerar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som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valberedning</a:t>
            </a:r>
            <a:endParaRPr lang="en-GB"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startAt="11"/>
              <a:defRPr sz="2000" b="0">
                <a:latin typeface="+mj-lt"/>
                <a:ea typeface="+mj-ea"/>
                <a:cs typeface="+mj-cs"/>
                <a:sym typeface="Tahoma"/>
              </a:defRPr>
            </a:pPr>
            <a:r>
              <a:rPr dirty="0" err="1">
                <a:latin typeface="Arial" panose="020B0604020202020204" pitchFamily="34" charset="0"/>
                <a:cs typeface="Arial" panose="020B0604020202020204" pitchFamily="34" charset="0"/>
              </a:rPr>
              <a:t>Inkomna</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motioner</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styrelsens</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förslag</a:t>
            </a:r>
            <a:endParaRPr lang="en-GB" dirty="0">
              <a:latin typeface="Arial" panose="020B0604020202020204" pitchFamily="34" charset="0"/>
              <a:cs typeface="Arial" panose="020B0604020202020204" pitchFamily="34" charset="0"/>
            </a:endParaRPr>
          </a:p>
          <a:p>
            <a:pPr marL="457200" indent="-457200" algn="l" defTabSz="457200">
              <a:buSzPct val="100000"/>
              <a:buFont typeface="+mj-lt"/>
              <a:buAutoNum type="arabicPeriod" startAt="11"/>
              <a:defRPr sz="2000" b="0">
                <a:latin typeface="+mj-lt"/>
                <a:ea typeface="+mj-ea"/>
                <a:cs typeface="+mj-cs"/>
                <a:sym typeface="Tahoma"/>
              </a:defRPr>
            </a:pPr>
            <a:endParaRPr lang="en-US" sz="2000" b="0" dirty="0">
              <a:latin typeface="Arial" panose="020B0604020202020204" pitchFamily="34" charset="0"/>
              <a:cs typeface="Arial" panose="020B0604020202020204" pitchFamily="34" charset="0"/>
              <a:sym typeface="Tahoma"/>
            </a:endParaRPr>
          </a:p>
          <a:p>
            <a:pPr marL="457200" indent="-457200" algn="l" defTabSz="457200">
              <a:buSzPct val="100000"/>
              <a:buFont typeface="+mj-lt"/>
              <a:buAutoNum type="arabicPeriod" startAt="11"/>
              <a:defRPr sz="2000" b="0">
                <a:latin typeface="+mj-lt"/>
                <a:ea typeface="+mj-ea"/>
                <a:cs typeface="+mj-cs"/>
                <a:sym typeface="Tahoma"/>
              </a:defRPr>
            </a:pPr>
            <a:r>
              <a:rPr lang="en-US" sz="2000" b="0" dirty="0" err="1">
                <a:latin typeface="Arial" panose="020B0604020202020204" pitchFamily="34" charset="0"/>
                <a:cs typeface="Arial" panose="020B0604020202020204" pitchFamily="34" charset="0"/>
                <a:sym typeface="Tahoma"/>
              </a:rPr>
              <a:t>Fastställande</a:t>
            </a:r>
            <a:r>
              <a:rPr lang="en-US" sz="2000" b="0" dirty="0">
                <a:latin typeface="Arial" panose="020B0604020202020204" pitchFamily="34" charset="0"/>
                <a:cs typeface="Arial" panose="020B0604020202020204" pitchFamily="34" charset="0"/>
                <a:sym typeface="Tahoma"/>
              </a:rPr>
              <a:t> </a:t>
            </a:r>
            <a:r>
              <a:rPr lang="en-US" sz="2000" b="0" dirty="0" err="1">
                <a:latin typeface="Arial" panose="020B0604020202020204" pitchFamily="34" charset="0"/>
                <a:cs typeface="Arial" panose="020B0604020202020204" pitchFamily="34" charset="0"/>
                <a:sym typeface="Tahoma"/>
              </a:rPr>
              <a:t>av</a:t>
            </a:r>
            <a:r>
              <a:rPr lang="en-US" sz="2000" b="0" dirty="0">
                <a:latin typeface="Arial" panose="020B0604020202020204" pitchFamily="34" charset="0"/>
                <a:cs typeface="Arial" panose="020B0604020202020204" pitchFamily="34" charset="0"/>
                <a:sym typeface="Tahoma"/>
              </a:rPr>
              <a:t> </a:t>
            </a:r>
            <a:r>
              <a:rPr lang="en-US" sz="2000" b="0" dirty="0" err="1">
                <a:latin typeface="Arial" panose="020B0604020202020204" pitchFamily="34" charset="0"/>
                <a:cs typeface="Arial" panose="020B0604020202020204" pitchFamily="34" charset="0"/>
                <a:sym typeface="Tahoma"/>
              </a:rPr>
              <a:t>medlemsavgift</a:t>
            </a:r>
            <a:r>
              <a:rPr lang="en-US" sz="2000" b="0" dirty="0">
                <a:latin typeface="Arial" panose="020B0604020202020204" pitchFamily="34" charset="0"/>
                <a:cs typeface="Arial" panose="020B0604020202020204" pitchFamily="34" charset="0"/>
                <a:sym typeface="Tahoma"/>
              </a:rPr>
              <a:t> (100 </a:t>
            </a:r>
            <a:r>
              <a:rPr lang="en-US" sz="2000" b="0" dirty="0" err="1">
                <a:latin typeface="Arial" panose="020B0604020202020204" pitchFamily="34" charset="0"/>
                <a:cs typeface="Arial" panose="020B0604020202020204" pitchFamily="34" charset="0"/>
                <a:sym typeface="Tahoma"/>
              </a:rPr>
              <a:t>kr</a:t>
            </a:r>
            <a:r>
              <a:rPr lang="en-US" sz="2000" b="0" dirty="0">
                <a:latin typeface="Arial" panose="020B0604020202020204" pitchFamily="34" charset="0"/>
                <a:cs typeface="Arial" panose="020B0604020202020204" pitchFamily="34" charset="0"/>
                <a:sym typeface="Tahoma"/>
              </a:rPr>
              <a:t>/</a:t>
            </a:r>
            <a:r>
              <a:rPr lang="en-US" sz="2000" b="0" dirty="0" err="1">
                <a:latin typeface="Arial" panose="020B0604020202020204" pitchFamily="34" charset="0"/>
                <a:cs typeface="Arial" panose="020B0604020202020204" pitchFamily="34" charset="0"/>
                <a:sym typeface="Tahoma"/>
              </a:rPr>
              <a:t>enskild</a:t>
            </a:r>
            <a:r>
              <a:rPr lang="en-US" sz="2000" b="0" dirty="0">
                <a:latin typeface="Arial" panose="020B0604020202020204" pitchFamily="34" charset="0"/>
                <a:cs typeface="Arial" panose="020B0604020202020204" pitchFamily="34" charset="0"/>
                <a:sym typeface="Tahoma"/>
              </a:rPr>
              <a:t>, 150 </a:t>
            </a:r>
            <a:r>
              <a:rPr lang="en-US" sz="2000" b="0" dirty="0" err="1">
                <a:latin typeface="Arial" panose="020B0604020202020204" pitchFamily="34" charset="0"/>
                <a:cs typeface="Arial" panose="020B0604020202020204" pitchFamily="34" charset="0"/>
                <a:sym typeface="Tahoma"/>
              </a:rPr>
              <a:t>kr</a:t>
            </a:r>
            <a:r>
              <a:rPr lang="en-US" sz="2000" b="0" dirty="0">
                <a:latin typeface="Arial" panose="020B0604020202020204" pitchFamily="34" charset="0"/>
                <a:cs typeface="Arial" panose="020B0604020202020204" pitchFamily="34" charset="0"/>
                <a:sym typeface="Tahoma"/>
              </a:rPr>
              <a:t>/</a:t>
            </a:r>
            <a:r>
              <a:rPr lang="en-US" sz="2000" b="0" dirty="0" err="1">
                <a:latin typeface="Arial" panose="020B0604020202020204" pitchFamily="34" charset="0"/>
                <a:cs typeface="Arial" panose="020B0604020202020204" pitchFamily="34" charset="0"/>
                <a:sym typeface="Tahoma"/>
              </a:rPr>
              <a:t>familj</a:t>
            </a:r>
            <a:r>
              <a:rPr lang="en-US" sz="2000" b="0" dirty="0">
                <a:latin typeface="Arial" panose="020B0604020202020204" pitchFamily="34" charset="0"/>
                <a:cs typeface="Arial" panose="020B0604020202020204" pitchFamily="34" charset="0"/>
                <a:sym typeface="Tahoma"/>
              </a:rPr>
              <a:t>)</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startAt="11"/>
              <a:defRPr sz="2000" b="0">
                <a:latin typeface="+mj-lt"/>
                <a:ea typeface="+mj-ea"/>
                <a:cs typeface="+mj-cs"/>
                <a:sym typeface="Tahoma"/>
              </a:defRPr>
            </a:pPr>
            <a:r>
              <a:rPr dirty="0" err="1">
                <a:latin typeface="Arial" panose="020B0604020202020204" pitchFamily="34" charset="0"/>
                <a:cs typeface="Arial" panose="020B0604020202020204" pitchFamily="34" charset="0"/>
              </a:rPr>
              <a:t>Övriga</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frågor</a:t>
            </a:r>
            <a:endParaRPr dirty="0">
              <a:latin typeface="Arial" panose="020B0604020202020204" pitchFamily="34" charset="0"/>
              <a:cs typeface="Arial" panose="020B0604020202020204" pitchFamily="34" charset="0"/>
            </a:endParaRPr>
          </a:p>
          <a:p>
            <a:pPr marL="457200" indent="-457200" algn="l" defTabSz="457200">
              <a:spcBef>
                <a:spcPts val="2300"/>
              </a:spcBef>
              <a:buSzPct val="100000"/>
              <a:buFont typeface="+mj-lt"/>
              <a:buAutoNum type="arabicPeriod" startAt="11"/>
              <a:defRPr sz="2000" b="0">
                <a:latin typeface="+mj-lt"/>
                <a:ea typeface="+mj-ea"/>
                <a:cs typeface="+mj-cs"/>
                <a:sym typeface="Tahoma"/>
              </a:defRPr>
            </a:pPr>
            <a:r>
              <a:rPr dirty="0" err="1">
                <a:latin typeface="Arial" panose="020B0604020202020204" pitchFamily="34" charset="0"/>
                <a:cs typeface="Arial" panose="020B0604020202020204" pitchFamily="34" charset="0"/>
              </a:rPr>
              <a:t>Mötets</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avslutande</a:t>
            </a:r>
            <a:endParaRPr dirty="0">
              <a:latin typeface="Arial" panose="020B0604020202020204" pitchFamily="34" charset="0"/>
              <a:cs typeface="Arial" panose="020B0604020202020204" pitchFamily="34" charset="0"/>
            </a:endParaRPr>
          </a:p>
        </p:txBody>
      </p:sp>
      <p:sp>
        <p:nvSpPr>
          <p:cNvPr id="2" name="TextBox 1"/>
          <p:cNvSpPr txBox="1"/>
          <p:nvPr/>
        </p:nvSpPr>
        <p:spPr>
          <a:xfrm>
            <a:off x="392745" y="8553729"/>
            <a:ext cx="53860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sv-SE" sz="2400" b="1" i="0" u="none" strike="noStrike" cap="none" spc="0" normalizeH="0" baseline="0" dirty="0">
                <a:ln>
                  <a:noFill/>
                </a:ln>
                <a:solidFill>
                  <a:srgbClr val="000000"/>
                </a:solidFill>
                <a:effectLst/>
                <a:uFillTx/>
                <a:latin typeface="+mn-lt"/>
                <a:ea typeface="+mn-ea"/>
                <a:cs typeface="+mn-cs"/>
                <a:sym typeface="Helvetica"/>
              </a:rPr>
              <a:t>20.00 Fikapaus</a:t>
            </a:r>
            <a:r>
              <a:rPr kumimoji="0" lang="sv-SE" sz="2400" b="1" i="0" u="none" strike="noStrike" cap="none" spc="0" normalizeH="0" dirty="0">
                <a:ln>
                  <a:noFill/>
                </a:ln>
                <a:solidFill>
                  <a:srgbClr val="000000"/>
                </a:solidFill>
                <a:effectLst/>
                <a:uFillTx/>
                <a:latin typeface="+mn-lt"/>
                <a:ea typeface="+mn-ea"/>
                <a:cs typeface="+mn-cs"/>
                <a:sym typeface="Helvetica"/>
              </a:rPr>
              <a:t> och </a:t>
            </a:r>
            <a:r>
              <a:rPr kumimoji="0" lang="sv-SE" sz="2400" b="1" i="0" u="none" strike="noStrike" cap="none" spc="0" normalizeH="0" dirty="0" err="1">
                <a:ln>
                  <a:noFill/>
                </a:ln>
                <a:solidFill>
                  <a:srgbClr val="000000"/>
                </a:solidFill>
                <a:effectLst/>
                <a:uFillTx/>
                <a:latin typeface="+mn-lt"/>
                <a:ea typeface="+mn-ea"/>
                <a:cs typeface="+mn-cs"/>
                <a:sym typeface="Helvetica"/>
              </a:rPr>
              <a:t>gästpresenation</a:t>
            </a:r>
            <a:endParaRPr kumimoji="0" lang="sv-SE" sz="2400" b="1" i="0" u="none" strike="noStrike" cap="none" spc="0" normalizeH="0" baseline="0" dirty="0">
              <a:ln>
                <a:noFill/>
              </a:ln>
              <a:solidFill>
                <a:srgbClr val="000000"/>
              </a:solidFill>
              <a:effectLst/>
              <a:uFillTx/>
              <a:latin typeface="+mn-lt"/>
              <a:ea typeface="+mn-ea"/>
              <a:cs typeface="+mn-cs"/>
              <a:sym typeface="Helvetica"/>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0">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11" name="Shape 140"/>
          <p:cNvSpPr/>
          <p:nvPr/>
        </p:nvSpPr>
        <p:spPr>
          <a:xfrm>
            <a:off x="7202522" y="245548"/>
            <a:ext cx="540372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sv-SE" dirty="0"/>
              <a:t>Informationsbroschyr</a:t>
            </a:r>
            <a:endParaRPr dirty="0"/>
          </a:p>
        </p:txBody>
      </p:sp>
      <p:sp>
        <p:nvSpPr>
          <p:cNvPr id="12" name="Rectangle 11"/>
          <p:cNvSpPr/>
          <p:nvPr/>
        </p:nvSpPr>
        <p:spPr>
          <a:xfrm>
            <a:off x="8643316" y="7038755"/>
            <a:ext cx="3902149" cy="251991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7" name="Picture 6"/>
          <p:cNvPicPr>
            <a:picLocks noChangeAspect="1"/>
          </p:cNvPicPr>
          <p:nvPr/>
        </p:nvPicPr>
        <p:blipFill>
          <a:blip r:embed="rId3"/>
          <a:stretch>
            <a:fillRect/>
          </a:stretch>
        </p:blipFill>
        <p:spPr>
          <a:xfrm>
            <a:off x="6258765" y="2967459"/>
            <a:ext cx="2970477" cy="6018032"/>
          </a:xfrm>
          <a:prstGeom prst="rect">
            <a:avLst/>
          </a:prstGeom>
        </p:spPr>
      </p:pic>
      <p:pic>
        <p:nvPicPr>
          <p:cNvPr id="8" name="Picture 7"/>
          <p:cNvPicPr>
            <a:picLocks noChangeAspect="1"/>
          </p:cNvPicPr>
          <p:nvPr/>
        </p:nvPicPr>
        <p:blipFill>
          <a:blip r:embed="rId4"/>
          <a:stretch>
            <a:fillRect/>
          </a:stretch>
        </p:blipFill>
        <p:spPr>
          <a:xfrm rot="568002">
            <a:off x="3582705" y="2463615"/>
            <a:ext cx="3346496" cy="6265245"/>
          </a:xfrm>
          <a:prstGeom prst="rect">
            <a:avLst/>
          </a:prstGeom>
        </p:spPr>
      </p:pic>
      <p:pic>
        <p:nvPicPr>
          <p:cNvPr id="5" name="Picture 4"/>
          <p:cNvPicPr>
            <a:picLocks noChangeAspect="1"/>
          </p:cNvPicPr>
          <p:nvPr/>
        </p:nvPicPr>
        <p:blipFill>
          <a:blip r:embed="rId5"/>
          <a:stretch>
            <a:fillRect/>
          </a:stretch>
        </p:blipFill>
        <p:spPr>
          <a:xfrm rot="21356756">
            <a:off x="723015" y="2255811"/>
            <a:ext cx="3455556" cy="6463011"/>
          </a:xfrm>
          <a:prstGeom prst="rect">
            <a:avLst/>
          </a:prstGeom>
        </p:spPr>
      </p:pic>
      <p:sp>
        <p:nvSpPr>
          <p:cNvPr id="13" name="TextBox 12"/>
          <p:cNvSpPr txBox="1"/>
          <p:nvPr/>
        </p:nvSpPr>
        <p:spPr>
          <a:xfrm>
            <a:off x="9686282" y="2141746"/>
            <a:ext cx="3010681" cy="7119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sv-SE" sz="2400" dirty="0"/>
              <a:t>Framtagen av byalagets</a:t>
            </a:r>
            <a:r>
              <a:rPr kumimoji="0" lang="sv-SE" sz="2400" b="1" i="0" u="none" strike="noStrike" cap="none" spc="0" normalizeH="0" dirty="0">
                <a:ln>
                  <a:noFill/>
                </a:ln>
                <a:solidFill>
                  <a:srgbClr val="000000"/>
                </a:solidFill>
                <a:effectLst/>
                <a:uFillTx/>
                <a:latin typeface="+mn-lt"/>
                <a:ea typeface="+mn-ea"/>
                <a:cs typeface="+mn-cs"/>
                <a:sym typeface="Helvetica"/>
              </a:rPr>
              <a:t> styrelse</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sv-SE" sz="2400" baseline="0" dirty="0"/>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2400" b="1" i="0" u="none" strike="noStrike" cap="none" spc="0" normalizeH="0" dirty="0">
                <a:ln>
                  <a:noFill/>
                </a:ln>
                <a:solidFill>
                  <a:srgbClr val="000000"/>
                </a:solidFill>
                <a:effectLst/>
                <a:uFillTx/>
                <a:latin typeface="+mn-lt"/>
                <a:ea typeface="+mn-ea"/>
                <a:cs typeface="+mn-cs"/>
                <a:sym typeface="Helvetica"/>
              </a:rPr>
              <a:t>Bidrag till tryck-kostnader från Uppsala kommun och tillväxtverket</a:t>
            </a:r>
            <a:endParaRPr kumimoji="0" lang="sv-SE" sz="2400" b="1" i="0" u="none" strike="noStrike" cap="none" spc="0" normalizeH="0" baseline="0" dirty="0">
              <a:ln>
                <a:noFill/>
              </a:ln>
              <a:solidFill>
                <a:srgbClr val="000000"/>
              </a:solidFill>
              <a:effectLst/>
              <a:uFillTx/>
              <a:latin typeface="+mn-lt"/>
              <a:ea typeface="+mn-ea"/>
              <a:cs typeface="+mn-cs"/>
              <a:sym typeface="Helvetica"/>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sv-SE" sz="2400" b="1" i="0" u="none" strike="noStrike" cap="none" spc="0" normalizeH="0" baseline="0" dirty="0">
              <a:ln>
                <a:noFill/>
              </a:ln>
              <a:solidFill>
                <a:srgbClr val="000000"/>
              </a:solidFill>
              <a:effectLst/>
              <a:uFillTx/>
              <a:latin typeface="+mn-lt"/>
              <a:ea typeface="+mn-ea"/>
              <a:cs typeface="+mn-cs"/>
              <a:sym typeface="Helvetica"/>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2400" b="1" i="0" u="none" strike="noStrike" cap="none" spc="0" normalizeH="0" baseline="0" dirty="0">
                <a:ln>
                  <a:noFill/>
                </a:ln>
                <a:solidFill>
                  <a:srgbClr val="000000"/>
                </a:solidFill>
                <a:effectLst/>
                <a:uFillTx/>
                <a:latin typeface="+mn-lt"/>
                <a:ea typeface="+mn-ea"/>
                <a:cs typeface="+mn-cs"/>
                <a:sym typeface="Helvetica"/>
              </a:rPr>
              <a:t>Utdelad till samtliga hushåll i </a:t>
            </a:r>
            <a:r>
              <a:rPr kumimoji="0" lang="sv-SE" sz="2400" b="1" i="0" u="none" strike="noStrike" cap="none" spc="0" normalizeH="0" baseline="0" dirty="0" err="1">
                <a:ln>
                  <a:noFill/>
                </a:ln>
                <a:solidFill>
                  <a:srgbClr val="000000"/>
                </a:solidFill>
                <a:effectLst/>
                <a:uFillTx/>
                <a:latin typeface="+mn-lt"/>
                <a:ea typeface="+mn-ea"/>
                <a:cs typeface="+mn-cs"/>
                <a:sym typeface="Helvetica"/>
              </a:rPr>
              <a:t>Länna</a:t>
            </a:r>
            <a:endParaRPr kumimoji="0" lang="sv-SE" sz="2400" b="1" i="0" u="none" strike="noStrike" cap="none" spc="0" normalizeH="0" baseline="0" dirty="0">
              <a:ln>
                <a:noFill/>
              </a:ln>
              <a:solidFill>
                <a:srgbClr val="000000"/>
              </a:solidFill>
              <a:effectLst/>
              <a:uFillTx/>
              <a:latin typeface="+mn-lt"/>
              <a:ea typeface="+mn-ea"/>
              <a:cs typeface="+mn-cs"/>
              <a:sym typeface="Helvetica"/>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sv-SE" sz="2400" dirty="0"/>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2400" b="1" i="0" u="none" strike="noStrike" cap="none" spc="0" normalizeH="0" baseline="0" dirty="0">
                <a:ln>
                  <a:noFill/>
                </a:ln>
                <a:solidFill>
                  <a:srgbClr val="000000"/>
                </a:solidFill>
                <a:effectLst/>
                <a:uFillTx/>
                <a:latin typeface="+mn-lt"/>
                <a:ea typeface="+mn-ea"/>
                <a:cs typeface="+mn-cs"/>
                <a:sym typeface="Helvetica"/>
              </a:rPr>
              <a:t>Finns fler ex. på Macken</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sv-SE" sz="2400" dirty="0"/>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sv-SE" sz="2400" b="1" i="0" u="none" strike="noStrike" cap="none" spc="0" normalizeH="0" baseline="0" dirty="0">
                <a:ln>
                  <a:noFill/>
                </a:ln>
                <a:solidFill>
                  <a:srgbClr val="000000"/>
                </a:solidFill>
                <a:effectLst/>
                <a:uFillTx/>
                <a:latin typeface="+mn-lt"/>
                <a:ea typeface="+mn-ea"/>
                <a:cs typeface="+mn-cs"/>
                <a:sym typeface="Helvetica"/>
              </a:rPr>
              <a:t>Webb-version</a:t>
            </a:r>
            <a:r>
              <a:rPr kumimoji="0" lang="sv-SE" sz="2400" b="1" i="0" u="none" strike="noStrike" cap="none" spc="0" normalizeH="0" dirty="0">
                <a:ln>
                  <a:noFill/>
                </a:ln>
                <a:solidFill>
                  <a:srgbClr val="000000"/>
                </a:solidFill>
                <a:effectLst/>
                <a:uFillTx/>
                <a:latin typeface="+mn-lt"/>
                <a:ea typeface="+mn-ea"/>
                <a:cs typeface="+mn-cs"/>
                <a:sym typeface="Helvetica"/>
              </a:rPr>
              <a:t> finns på lannabyalag.se</a:t>
            </a:r>
            <a:endParaRPr kumimoji="0" lang="sv-SE" sz="24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77563650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p:nvPr/>
        </p:nvSpPr>
        <p:spPr>
          <a:xfrm>
            <a:off x="392745" y="2571762"/>
            <a:ext cx="5701114" cy="38119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defTabSz="457200">
              <a:spcBef>
                <a:spcPts val="4500"/>
              </a:spcBef>
              <a:defRPr sz="2600">
                <a:latin typeface="+mj-lt"/>
                <a:ea typeface="+mj-ea"/>
                <a:cs typeface="+mj-cs"/>
                <a:sym typeface="Tahoma"/>
              </a:defRPr>
            </a:pPr>
            <a:r>
              <a:rPr dirty="0" err="1"/>
              <a:t>Styrelsen</a:t>
            </a:r>
            <a:r>
              <a:rPr dirty="0"/>
              <a:t> </a:t>
            </a:r>
            <a:endParaRPr b="0" dirty="0"/>
          </a:p>
          <a:p>
            <a:pPr algn="l" defTabSz="457200">
              <a:spcBef>
                <a:spcPts val="1500"/>
              </a:spcBef>
              <a:defRPr sz="2200" b="0">
                <a:latin typeface="Times New Roman"/>
                <a:ea typeface="Times New Roman"/>
                <a:cs typeface="Times New Roman"/>
                <a:sym typeface="Times New Roman"/>
              </a:defRPr>
            </a:pPr>
            <a:r>
              <a:rPr dirty="0" err="1">
                <a:latin typeface="Tahoma" panose="020B0604030504040204" pitchFamily="34" charset="0"/>
                <a:ea typeface="Tahoma" panose="020B0604030504040204" pitchFamily="34" charset="0"/>
                <a:cs typeface="Tahoma" panose="020B0604030504040204" pitchFamily="34" charset="0"/>
              </a:rPr>
              <a:t>Styrelsen</a:t>
            </a:r>
            <a:r>
              <a:rPr dirty="0">
                <a:latin typeface="Tahoma" panose="020B0604030504040204" pitchFamily="34" charset="0"/>
                <a:ea typeface="Tahoma" panose="020B0604030504040204" pitchFamily="34" charset="0"/>
                <a:cs typeface="Tahoma" panose="020B0604030504040204" pitchFamily="34" charset="0"/>
              </a:rPr>
              <a:t> </a:t>
            </a:r>
            <a:r>
              <a:rPr dirty="0" err="1">
                <a:latin typeface="Tahoma" panose="020B0604030504040204" pitchFamily="34" charset="0"/>
                <a:ea typeface="Tahoma" panose="020B0604030504040204" pitchFamily="34" charset="0"/>
                <a:cs typeface="Tahoma" panose="020B0604030504040204" pitchFamily="34" charset="0"/>
              </a:rPr>
              <a:t>bestod</a:t>
            </a:r>
            <a:r>
              <a:rPr dirty="0">
                <a:latin typeface="Tahoma" panose="020B0604030504040204" pitchFamily="34" charset="0"/>
                <a:ea typeface="Tahoma" panose="020B0604030504040204" pitchFamily="34" charset="0"/>
                <a:cs typeface="Tahoma" panose="020B0604030504040204" pitchFamily="34" charset="0"/>
              </a:rPr>
              <a:t> under </a:t>
            </a:r>
            <a:r>
              <a:rPr dirty="0" err="1">
                <a:latin typeface="Tahoma" panose="020B0604030504040204" pitchFamily="34" charset="0"/>
                <a:ea typeface="Tahoma" panose="020B0604030504040204" pitchFamily="34" charset="0"/>
                <a:cs typeface="Tahoma" panose="020B0604030504040204" pitchFamily="34" charset="0"/>
              </a:rPr>
              <a:t>året</a:t>
            </a:r>
            <a:r>
              <a:rPr dirty="0">
                <a:latin typeface="Tahoma" panose="020B0604030504040204" pitchFamily="34" charset="0"/>
                <a:ea typeface="Tahoma" panose="020B0604030504040204" pitchFamily="34" charset="0"/>
                <a:cs typeface="Tahoma" panose="020B0604030504040204" pitchFamily="34" charset="0"/>
              </a:rPr>
              <a:t> 20</a:t>
            </a:r>
            <a:r>
              <a:rPr lang="en-GB" dirty="0">
                <a:latin typeface="Tahoma" panose="020B0604030504040204" pitchFamily="34" charset="0"/>
                <a:ea typeface="Tahoma" panose="020B0604030504040204" pitchFamily="34" charset="0"/>
                <a:cs typeface="Tahoma" panose="020B0604030504040204" pitchFamily="34" charset="0"/>
              </a:rPr>
              <a:t>21</a:t>
            </a:r>
            <a:r>
              <a:rPr dirty="0">
                <a:latin typeface="Tahoma" panose="020B0604030504040204" pitchFamily="34" charset="0"/>
                <a:ea typeface="Tahoma" panose="020B0604030504040204" pitchFamily="34" charset="0"/>
                <a:cs typeface="Tahoma" panose="020B0604030504040204" pitchFamily="34" charset="0"/>
              </a:rPr>
              <a:t> </a:t>
            </a:r>
            <a:r>
              <a:rPr dirty="0" err="1">
                <a:latin typeface="Tahoma" panose="020B0604030504040204" pitchFamily="34" charset="0"/>
                <a:ea typeface="Tahoma" panose="020B0604030504040204" pitchFamily="34" charset="0"/>
                <a:cs typeface="Tahoma" panose="020B0604030504040204" pitchFamily="34" charset="0"/>
              </a:rPr>
              <a:t>av</a:t>
            </a:r>
            <a:r>
              <a:rPr dirty="0">
                <a:latin typeface="Tahoma" panose="020B0604030504040204" pitchFamily="34" charset="0"/>
                <a:ea typeface="Tahoma" panose="020B0604030504040204" pitchFamily="34" charset="0"/>
                <a:cs typeface="Tahoma" panose="020B0604030504040204" pitchFamily="34" charset="0"/>
              </a:rPr>
              <a:t>:</a:t>
            </a:r>
          </a:p>
          <a:p>
            <a:pPr algn="l" defTabSz="914400">
              <a:spcBef>
                <a:spcPts val="1000"/>
              </a:spcBef>
              <a:defRPr sz="2200">
                <a:latin typeface="Times New Roman"/>
                <a:ea typeface="Times New Roman"/>
                <a:cs typeface="Times New Roman"/>
                <a:sym typeface="Times New Roman"/>
              </a:defRPr>
            </a:pPr>
            <a:r>
              <a:rPr b="0" i="1" dirty="0" err="1">
                <a:latin typeface="Tahoma" panose="020B0604030504040204" pitchFamily="34" charset="0"/>
                <a:ea typeface="Tahoma" panose="020B0604030504040204" pitchFamily="34" charset="0"/>
                <a:cs typeface="Tahoma" panose="020B0604030504040204" pitchFamily="34" charset="0"/>
              </a:rPr>
              <a:t>Ordförande</a:t>
            </a:r>
            <a:r>
              <a:rPr lang="sv-SE" b="0" i="1" dirty="0">
                <a:latin typeface="Tahoma" panose="020B0604030504040204" pitchFamily="34" charset="0"/>
                <a:ea typeface="Tahoma" panose="020B0604030504040204" pitchFamily="34" charset="0"/>
                <a:cs typeface="Tahoma" panose="020B0604030504040204" pitchFamily="34" charset="0"/>
              </a:rPr>
              <a:t> -</a:t>
            </a:r>
            <a:endParaRPr b="0"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r>
              <a:rPr b="0" i="1" dirty="0" err="1">
                <a:latin typeface="Tahoma" panose="020B0604030504040204" pitchFamily="34" charset="0"/>
                <a:ea typeface="Tahoma" panose="020B0604030504040204" pitchFamily="34" charset="0"/>
                <a:cs typeface="Tahoma" panose="020B0604030504040204" pitchFamily="34" charset="0"/>
              </a:rPr>
              <a:t>Ledamöter</a:t>
            </a:r>
            <a:r>
              <a:rPr lang="sv-SE" b="0" i="1" dirty="0">
                <a:latin typeface="Tahoma" panose="020B0604030504040204" pitchFamily="34" charset="0"/>
                <a:ea typeface="Tahoma" panose="020B0604030504040204" pitchFamily="34" charset="0"/>
                <a:cs typeface="Tahoma" panose="020B0604030504040204" pitchFamily="34" charset="0"/>
              </a:rPr>
              <a:t> -</a:t>
            </a:r>
            <a:endParaRPr b="0" i="1"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endParaRPr b="0" i="1"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endParaRPr b="0" i="1"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endParaRPr lang="en-GB" b="0" i="1"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endParaRPr lang="sv-SE" b="0" i="1"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r>
              <a:rPr b="0" i="1" dirty="0" err="1">
                <a:latin typeface="Tahoma" panose="020B0604030504040204" pitchFamily="34" charset="0"/>
                <a:ea typeface="Tahoma" panose="020B0604030504040204" pitchFamily="34" charset="0"/>
                <a:cs typeface="Tahoma" panose="020B0604030504040204" pitchFamily="34" charset="0"/>
              </a:rPr>
              <a:t>Suppleant</a:t>
            </a:r>
            <a:r>
              <a:rPr lang="sv-SE" b="0" i="1" dirty="0">
                <a:latin typeface="Tahoma" panose="020B0604030504040204" pitchFamily="34" charset="0"/>
                <a:ea typeface="Tahoma" panose="020B0604030504040204" pitchFamily="34" charset="0"/>
                <a:cs typeface="Tahoma" panose="020B0604030504040204" pitchFamily="34" charset="0"/>
              </a:rPr>
              <a:t>er -</a:t>
            </a:r>
            <a:endParaRPr b="0" i="1" dirty="0">
              <a:latin typeface="Tahoma" panose="020B0604030504040204" pitchFamily="34" charset="0"/>
              <a:ea typeface="Tahoma" panose="020B0604030504040204" pitchFamily="34" charset="0"/>
              <a:cs typeface="Tahoma" panose="020B0604030504040204" pitchFamily="34" charset="0"/>
            </a:endParaRPr>
          </a:p>
        </p:txBody>
      </p:sp>
      <p:sp>
        <p:nvSpPr>
          <p:cNvPr id="131" name="Shape 131"/>
          <p:cNvSpPr/>
          <p:nvPr/>
        </p:nvSpPr>
        <p:spPr>
          <a:xfrm>
            <a:off x="5599518" y="245548"/>
            <a:ext cx="700672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err="1"/>
              <a:t>Verksamhetsberättelse</a:t>
            </a:r>
            <a:r>
              <a:rPr dirty="0"/>
              <a:t> 20</a:t>
            </a:r>
            <a:r>
              <a:rPr lang="en-GB" dirty="0"/>
              <a:t>21</a:t>
            </a:r>
            <a:endParaRPr dirty="0"/>
          </a:p>
        </p:txBody>
      </p:sp>
      <p:sp>
        <p:nvSpPr>
          <p:cNvPr id="132" name="Shape 132"/>
          <p:cNvSpPr/>
          <p:nvPr/>
        </p:nvSpPr>
        <p:spPr>
          <a:xfrm>
            <a:off x="392745" y="6637194"/>
            <a:ext cx="4877193" cy="27814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610965"/>
          <a:lstStyle/>
          <a:p>
            <a:pPr algn="l" defTabSz="457200">
              <a:spcBef>
                <a:spcPts val="4500"/>
              </a:spcBef>
              <a:defRPr sz="2600">
                <a:latin typeface="+mj-lt"/>
                <a:ea typeface="+mj-ea"/>
                <a:cs typeface="+mj-cs"/>
                <a:sym typeface="Tahoma"/>
              </a:defRPr>
            </a:pPr>
            <a:r>
              <a:rPr dirty="0" err="1">
                <a:latin typeface="+mj-lt"/>
              </a:rPr>
              <a:t>Antal</a:t>
            </a:r>
            <a:r>
              <a:rPr dirty="0">
                <a:latin typeface="+mj-lt"/>
              </a:rPr>
              <a:t> </a:t>
            </a:r>
            <a:r>
              <a:rPr dirty="0" err="1">
                <a:latin typeface="+mj-lt"/>
              </a:rPr>
              <a:t>möten</a:t>
            </a:r>
            <a:endParaRPr b="0" dirty="0">
              <a:latin typeface="+mj-lt"/>
            </a:endParaRPr>
          </a:p>
          <a:p>
            <a:pPr algn="l" defTabSz="457200">
              <a:spcBef>
                <a:spcPts val="1500"/>
              </a:spcBef>
              <a:defRPr sz="2200" b="0">
                <a:latin typeface="Times New Roman"/>
                <a:ea typeface="Times New Roman"/>
                <a:cs typeface="Times New Roman"/>
                <a:sym typeface="Times New Roman"/>
              </a:defRPr>
            </a:pPr>
            <a:r>
              <a:rPr dirty="0">
                <a:latin typeface="+mj-lt"/>
              </a:rPr>
              <a:t>Under </a:t>
            </a:r>
            <a:r>
              <a:rPr dirty="0" err="1">
                <a:latin typeface="+mj-lt"/>
              </a:rPr>
              <a:t>året</a:t>
            </a:r>
            <a:r>
              <a:rPr dirty="0">
                <a:latin typeface="+mj-lt"/>
              </a:rPr>
              <a:t> </a:t>
            </a:r>
            <a:r>
              <a:rPr dirty="0" err="1">
                <a:latin typeface="+mj-lt"/>
              </a:rPr>
              <a:t>har</a:t>
            </a:r>
            <a:r>
              <a:rPr dirty="0">
                <a:latin typeface="+mj-lt"/>
              </a:rPr>
              <a:t> </a:t>
            </a:r>
            <a:r>
              <a:rPr dirty="0" err="1">
                <a:latin typeface="+mj-lt"/>
              </a:rPr>
              <a:t>styrelsen</a:t>
            </a:r>
            <a:r>
              <a:rPr dirty="0">
                <a:latin typeface="+mj-lt"/>
              </a:rPr>
              <a:t> </a:t>
            </a:r>
            <a:r>
              <a:rPr dirty="0" err="1">
                <a:latin typeface="+mj-lt"/>
              </a:rPr>
              <a:t>hållit</a:t>
            </a:r>
            <a:r>
              <a:rPr lang="en-GB" dirty="0">
                <a:latin typeface="+mj-lt"/>
              </a:rPr>
              <a:t> </a:t>
            </a:r>
            <a:r>
              <a:rPr lang="en-GB" dirty="0" err="1">
                <a:latin typeface="+mj-lt"/>
              </a:rPr>
              <a:t>åtta</a:t>
            </a:r>
            <a:r>
              <a:rPr lang="en-GB" dirty="0">
                <a:latin typeface="+mj-lt"/>
              </a:rPr>
              <a:t> </a:t>
            </a:r>
            <a:r>
              <a:rPr dirty="0" err="1">
                <a:latin typeface="+mj-lt"/>
              </a:rPr>
              <a:t>protokollförda</a:t>
            </a:r>
            <a:r>
              <a:rPr dirty="0">
                <a:latin typeface="+mj-lt"/>
              </a:rPr>
              <a:t> </a:t>
            </a:r>
            <a:r>
              <a:rPr dirty="0" err="1">
                <a:latin typeface="+mj-lt"/>
              </a:rPr>
              <a:t>möten</a:t>
            </a:r>
            <a:r>
              <a:rPr dirty="0">
                <a:latin typeface="+mj-lt"/>
              </a:rPr>
              <a:t>.</a:t>
            </a:r>
          </a:p>
          <a:p>
            <a:pPr algn="l" defTabSz="457200">
              <a:spcBef>
                <a:spcPts val="4500"/>
              </a:spcBef>
              <a:defRPr sz="2600">
                <a:latin typeface="+mj-lt"/>
                <a:ea typeface="+mj-ea"/>
                <a:cs typeface="+mj-cs"/>
                <a:sym typeface="Tahoma"/>
              </a:defRPr>
            </a:pPr>
            <a:endParaRPr lang="sv-SE" dirty="0">
              <a:latin typeface="+mj-lt"/>
            </a:endParaRPr>
          </a:p>
        </p:txBody>
      </p:sp>
      <p:sp>
        <p:nvSpPr>
          <p:cNvPr id="137" name="Shape 137"/>
          <p:cNvSpPr/>
          <p:nvPr/>
        </p:nvSpPr>
        <p:spPr>
          <a:xfrm>
            <a:off x="2204621" y="3631264"/>
            <a:ext cx="3708966" cy="24724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defTabSz="914400">
              <a:spcBef>
                <a:spcPts val="1000"/>
              </a:spcBef>
              <a:defRPr sz="2200">
                <a:latin typeface="Times New Roman"/>
                <a:ea typeface="Times New Roman"/>
                <a:cs typeface="Times New Roman"/>
                <a:sym typeface="Times New Roman"/>
              </a:defRPr>
            </a:pPr>
            <a:r>
              <a:rPr lang="en-GB" b="0" dirty="0">
                <a:latin typeface="Tahoma" panose="020B0604030504040204" pitchFamily="34" charset="0"/>
                <a:ea typeface="Tahoma" panose="020B0604030504040204" pitchFamily="34" charset="0"/>
                <a:cs typeface="Tahoma" panose="020B0604030504040204" pitchFamily="34" charset="0"/>
              </a:rPr>
              <a:t>Malin Elinder</a:t>
            </a:r>
            <a:endParaRPr b="0"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r>
              <a:rPr lang="sv-SE" b="0" dirty="0">
                <a:latin typeface="Tahoma" panose="020B0604030504040204" pitchFamily="34" charset="0"/>
                <a:ea typeface="Tahoma" panose="020B0604030504040204" pitchFamily="34" charset="0"/>
                <a:cs typeface="Tahoma" panose="020B0604030504040204" pitchFamily="34" charset="0"/>
              </a:rPr>
              <a:t>Susanne </a:t>
            </a:r>
            <a:r>
              <a:rPr lang="sv-SE" b="0" dirty="0" err="1">
                <a:latin typeface="Tahoma" panose="020B0604030504040204" pitchFamily="34" charset="0"/>
                <a:ea typeface="Tahoma" panose="020B0604030504040204" pitchFamily="34" charset="0"/>
                <a:cs typeface="Tahoma" panose="020B0604030504040204" pitchFamily="34" charset="0"/>
              </a:rPr>
              <a:t>Aringskog</a:t>
            </a:r>
            <a:r>
              <a:rPr lang="sv-SE" b="0" dirty="0">
                <a:latin typeface="Tahoma" panose="020B0604030504040204" pitchFamily="34" charset="0"/>
                <a:ea typeface="Tahoma" panose="020B0604030504040204" pitchFamily="34" charset="0"/>
                <a:cs typeface="Tahoma" panose="020B0604030504040204" pitchFamily="34" charset="0"/>
              </a:rPr>
              <a:t> </a:t>
            </a:r>
            <a:r>
              <a:rPr b="0" dirty="0">
                <a:latin typeface="Tahoma" panose="020B0604030504040204" pitchFamily="34" charset="0"/>
                <a:ea typeface="Tahoma" panose="020B0604030504040204" pitchFamily="34" charset="0"/>
                <a:cs typeface="Tahoma" panose="020B0604030504040204" pitchFamily="34" charset="0"/>
              </a:rPr>
              <a:t>(</a:t>
            </a:r>
            <a:r>
              <a:rPr b="0" dirty="0" err="1">
                <a:latin typeface="Tahoma" panose="020B0604030504040204" pitchFamily="34" charset="0"/>
                <a:ea typeface="Tahoma" panose="020B0604030504040204" pitchFamily="34" charset="0"/>
                <a:cs typeface="Tahoma" panose="020B0604030504040204" pitchFamily="34" charset="0"/>
              </a:rPr>
              <a:t>kassör</a:t>
            </a:r>
            <a:r>
              <a:rPr b="0" dirty="0">
                <a:latin typeface="Tahoma" panose="020B0604030504040204" pitchFamily="34" charset="0"/>
                <a:ea typeface="Tahoma" panose="020B0604030504040204" pitchFamily="34" charset="0"/>
                <a:cs typeface="Tahoma" panose="020B0604030504040204" pitchFamily="34" charset="0"/>
              </a:rPr>
              <a:t>)</a:t>
            </a:r>
          </a:p>
          <a:p>
            <a:pPr algn="l" defTabSz="914400">
              <a:defRPr sz="2200">
                <a:latin typeface="Times New Roman"/>
                <a:ea typeface="Times New Roman"/>
                <a:cs typeface="Times New Roman"/>
                <a:sym typeface="Times New Roman"/>
              </a:defRPr>
            </a:pPr>
            <a:r>
              <a:rPr lang="sv-SE" b="0" dirty="0">
                <a:latin typeface="Tahoma" panose="020B0604030504040204" pitchFamily="34" charset="0"/>
                <a:ea typeface="Tahoma" panose="020B0604030504040204" pitchFamily="34" charset="0"/>
                <a:cs typeface="Tahoma" panose="020B0604030504040204" pitchFamily="34" charset="0"/>
              </a:rPr>
              <a:t>Magnus </a:t>
            </a:r>
            <a:r>
              <a:rPr lang="sv-SE" b="0" dirty="0" err="1">
                <a:latin typeface="Tahoma" panose="020B0604030504040204" pitchFamily="34" charset="0"/>
                <a:ea typeface="Tahoma" panose="020B0604030504040204" pitchFamily="34" charset="0"/>
                <a:cs typeface="Tahoma" panose="020B0604030504040204" pitchFamily="34" charset="0"/>
              </a:rPr>
              <a:t>Thibblin</a:t>
            </a:r>
            <a:endParaRPr lang="sv-SE" b="0"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r>
              <a:rPr lang="sv-SE" b="0" dirty="0">
                <a:latin typeface="Tahoma" panose="020B0604030504040204" pitchFamily="34" charset="0"/>
                <a:ea typeface="Tahoma" panose="020B0604030504040204" pitchFamily="34" charset="0"/>
                <a:cs typeface="Tahoma" panose="020B0604030504040204" pitchFamily="34" charset="0"/>
              </a:rPr>
              <a:t>Thomas Martin</a:t>
            </a:r>
          </a:p>
          <a:p>
            <a:pPr algn="l" defTabSz="914400">
              <a:defRPr sz="2200">
                <a:latin typeface="Times New Roman"/>
                <a:ea typeface="Times New Roman"/>
                <a:cs typeface="Times New Roman"/>
                <a:sym typeface="Times New Roman"/>
              </a:defRPr>
            </a:pPr>
            <a:r>
              <a:rPr lang="sv-SE" b="0" dirty="0">
                <a:latin typeface="Tahoma" panose="020B0604030504040204" pitchFamily="34" charset="0"/>
                <a:ea typeface="Tahoma" panose="020B0604030504040204" pitchFamily="34" charset="0"/>
                <a:cs typeface="Tahoma" panose="020B0604030504040204" pitchFamily="34" charset="0"/>
              </a:rPr>
              <a:t>Johan Carlsson</a:t>
            </a:r>
          </a:p>
          <a:p>
            <a:pPr algn="l" defTabSz="914400">
              <a:defRPr sz="2200">
                <a:latin typeface="Times New Roman"/>
                <a:ea typeface="Times New Roman"/>
                <a:cs typeface="Times New Roman"/>
                <a:sym typeface="Times New Roman"/>
              </a:defRPr>
            </a:pPr>
            <a:r>
              <a:rPr lang="en-GB" b="0" dirty="0">
                <a:latin typeface="Tahoma" panose="020B0604030504040204" pitchFamily="34" charset="0"/>
                <a:ea typeface="Tahoma" panose="020B0604030504040204" pitchFamily="34" charset="0"/>
                <a:cs typeface="Tahoma" panose="020B0604030504040204" pitchFamily="34" charset="0"/>
              </a:rPr>
              <a:t>Anna-Maria </a:t>
            </a:r>
            <a:r>
              <a:rPr lang="en-GB" b="0" dirty="0" err="1">
                <a:latin typeface="Tahoma" panose="020B0604030504040204" pitchFamily="34" charset="0"/>
                <a:ea typeface="Tahoma" panose="020B0604030504040204" pitchFamily="34" charset="0"/>
                <a:cs typeface="Tahoma" panose="020B0604030504040204" pitchFamily="34" charset="0"/>
              </a:rPr>
              <a:t>Wremp</a:t>
            </a:r>
            <a:endParaRPr lang="en-GB" b="0" dirty="0">
              <a:latin typeface="Tahoma" panose="020B0604030504040204" pitchFamily="34" charset="0"/>
              <a:ea typeface="Tahoma" panose="020B0604030504040204" pitchFamily="34" charset="0"/>
              <a:cs typeface="Tahoma" panose="020B0604030504040204" pitchFamily="34" charset="0"/>
            </a:endParaRPr>
          </a:p>
          <a:p>
            <a:pPr algn="l" defTabSz="914400">
              <a:defRPr sz="2200">
                <a:latin typeface="Times New Roman"/>
                <a:ea typeface="Times New Roman"/>
                <a:cs typeface="Times New Roman"/>
                <a:sym typeface="Times New Roman"/>
              </a:defRPr>
            </a:pPr>
            <a:r>
              <a:rPr lang="en-GB" b="0" i="1" dirty="0">
                <a:latin typeface="Tahoma" panose="020B0604030504040204" pitchFamily="34" charset="0"/>
                <a:ea typeface="Tahoma" panose="020B0604030504040204" pitchFamily="34" charset="0"/>
                <a:cs typeface="Tahoma" panose="020B0604030504040204" pitchFamily="34" charset="0"/>
              </a:rPr>
              <a:t>Fredrik </a:t>
            </a:r>
            <a:r>
              <a:rPr lang="en-GB" b="0" i="1" dirty="0" err="1">
                <a:latin typeface="Tahoma" panose="020B0604030504040204" pitchFamily="34" charset="0"/>
                <a:ea typeface="Tahoma" panose="020B0604030504040204" pitchFamily="34" charset="0"/>
                <a:cs typeface="Tahoma" panose="020B0604030504040204" pitchFamily="34" charset="0"/>
              </a:rPr>
              <a:t>Norberg</a:t>
            </a:r>
            <a:endParaRPr b="0" i="1" dirty="0">
              <a:latin typeface="Tahoma" panose="020B0604030504040204" pitchFamily="34" charset="0"/>
              <a:ea typeface="Tahoma" panose="020B0604030504040204" pitchFamily="34" charset="0"/>
              <a:cs typeface="Tahoma" panose="020B0604030504040204" pitchFamily="34" charset="0"/>
            </a:endParaRPr>
          </a:p>
        </p:txBody>
      </p:sp>
      <p:sp>
        <p:nvSpPr>
          <p:cNvPr id="8" name="Shape 132"/>
          <p:cNvSpPr/>
          <p:nvPr/>
        </p:nvSpPr>
        <p:spPr>
          <a:xfrm>
            <a:off x="6576526" y="2571762"/>
            <a:ext cx="6029718" cy="27814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numCol="1" spcCol="610965"/>
          <a:lstStyle/>
          <a:p>
            <a:pPr algn="l" defTabSz="457200">
              <a:spcBef>
                <a:spcPts val="4500"/>
              </a:spcBef>
              <a:defRPr sz="2600">
                <a:latin typeface="+mj-lt"/>
                <a:ea typeface="+mj-ea"/>
                <a:cs typeface="+mj-cs"/>
                <a:sym typeface="Tahoma"/>
              </a:defRPr>
            </a:pPr>
            <a:r>
              <a:rPr dirty="0" err="1">
                <a:latin typeface="+mj-lt"/>
              </a:rPr>
              <a:t>Antal</a:t>
            </a:r>
            <a:r>
              <a:rPr dirty="0">
                <a:latin typeface="+mj-lt"/>
              </a:rPr>
              <a:t> </a:t>
            </a:r>
            <a:r>
              <a:rPr dirty="0" err="1">
                <a:latin typeface="+mj-lt"/>
              </a:rPr>
              <a:t>medlemmar</a:t>
            </a:r>
            <a:r>
              <a:rPr lang="sv-SE" dirty="0">
                <a:latin typeface="+mj-lt"/>
              </a:rPr>
              <a:t> och avgift</a:t>
            </a:r>
            <a:endParaRPr b="0" dirty="0">
              <a:latin typeface="+mj-lt"/>
            </a:endParaRPr>
          </a:p>
          <a:p>
            <a:pPr algn="just" defTabSz="457200">
              <a:spcBef>
                <a:spcPts val="1500"/>
              </a:spcBef>
              <a:defRPr sz="2200" b="0">
                <a:latin typeface="Times New Roman"/>
                <a:ea typeface="Times New Roman"/>
                <a:cs typeface="Times New Roman"/>
                <a:sym typeface="Times New Roman"/>
              </a:defRPr>
            </a:pPr>
            <a:r>
              <a:rPr dirty="0">
                <a:latin typeface="+mj-lt"/>
              </a:rPr>
              <a:t>Föreningen hade vid </a:t>
            </a:r>
            <a:r>
              <a:rPr dirty="0" err="1">
                <a:latin typeface="+mj-lt"/>
              </a:rPr>
              <a:t>årsski</a:t>
            </a:r>
            <a:r>
              <a:rPr lang="sv-SE" dirty="0">
                <a:latin typeface="+mj-lt"/>
              </a:rPr>
              <a:t>f</a:t>
            </a:r>
            <a:r>
              <a:rPr dirty="0" err="1">
                <a:latin typeface="+mj-lt"/>
              </a:rPr>
              <a:t>tet</a:t>
            </a:r>
            <a:r>
              <a:rPr dirty="0">
                <a:latin typeface="+mj-lt"/>
              </a:rPr>
              <a:t> ca </a:t>
            </a:r>
            <a:r>
              <a:rPr lang="en-GB" dirty="0">
                <a:latin typeface="+mj-lt"/>
              </a:rPr>
              <a:t>200</a:t>
            </a:r>
            <a:r>
              <a:rPr dirty="0">
                <a:latin typeface="+mj-lt"/>
              </a:rPr>
              <a:t> </a:t>
            </a:r>
            <a:r>
              <a:rPr dirty="0" err="1">
                <a:latin typeface="+mj-lt"/>
              </a:rPr>
              <a:t>medlemmar</a:t>
            </a:r>
            <a:r>
              <a:rPr dirty="0">
                <a:latin typeface="+mj-lt"/>
              </a:rPr>
              <a:t>. </a:t>
            </a:r>
            <a:r>
              <a:rPr dirty="0" err="1">
                <a:latin typeface="+mj-lt"/>
              </a:rPr>
              <a:t>Medlemsavgiften</a:t>
            </a:r>
            <a:r>
              <a:rPr dirty="0">
                <a:latin typeface="+mj-lt"/>
              </a:rPr>
              <a:t> </a:t>
            </a:r>
            <a:r>
              <a:rPr dirty="0" err="1">
                <a:latin typeface="+mj-lt"/>
              </a:rPr>
              <a:t>har</a:t>
            </a:r>
            <a:r>
              <a:rPr dirty="0">
                <a:latin typeface="+mj-lt"/>
              </a:rPr>
              <a:t> under </a:t>
            </a:r>
            <a:r>
              <a:rPr dirty="0" err="1">
                <a:latin typeface="+mj-lt"/>
              </a:rPr>
              <a:t>året</a:t>
            </a:r>
            <a:r>
              <a:rPr dirty="0">
                <a:latin typeface="+mj-lt"/>
              </a:rPr>
              <a:t> </a:t>
            </a:r>
            <a:r>
              <a:rPr dirty="0" err="1">
                <a:latin typeface="+mj-lt"/>
              </a:rPr>
              <a:t>varit</a:t>
            </a:r>
            <a:r>
              <a:rPr dirty="0">
                <a:latin typeface="+mj-lt"/>
              </a:rPr>
              <a:t> </a:t>
            </a:r>
            <a:r>
              <a:rPr lang="sv-SE" dirty="0">
                <a:latin typeface="+mj-lt"/>
              </a:rPr>
              <a:t>5</a:t>
            </a:r>
            <a:r>
              <a:rPr dirty="0">
                <a:latin typeface="+mj-lt"/>
              </a:rPr>
              <a:t>0 kronor </a:t>
            </a:r>
            <a:r>
              <a:rPr dirty="0" err="1">
                <a:latin typeface="+mj-lt"/>
              </a:rPr>
              <a:t>för</a:t>
            </a:r>
            <a:r>
              <a:rPr dirty="0">
                <a:latin typeface="+mj-lt"/>
              </a:rPr>
              <a:t> </a:t>
            </a:r>
            <a:r>
              <a:rPr dirty="0" err="1">
                <a:latin typeface="+mj-lt"/>
              </a:rPr>
              <a:t>enskild</a:t>
            </a:r>
            <a:r>
              <a:rPr dirty="0">
                <a:latin typeface="+mj-lt"/>
              </a:rPr>
              <a:t> </a:t>
            </a:r>
            <a:r>
              <a:rPr dirty="0" err="1">
                <a:latin typeface="+mj-lt"/>
              </a:rPr>
              <a:t>medlem</a:t>
            </a:r>
            <a:r>
              <a:rPr dirty="0">
                <a:latin typeface="+mj-lt"/>
              </a:rPr>
              <a:t> </a:t>
            </a:r>
            <a:r>
              <a:rPr dirty="0" err="1">
                <a:latin typeface="+mj-lt"/>
              </a:rPr>
              <a:t>och</a:t>
            </a:r>
            <a:r>
              <a:rPr dirty="0">
                <a:latin typeface="+mj-lt"/>
              </a:rPr>
              <a:t> 100 kronor </a:t>
            </a:r>
            <a:r>
              <a:rPr dirty="0" err="1">
                <a:latin typeface="+mj-lt"/>
              </a:rPr>
              <a:t>för</a:t>
            </a:r>
            <a:r>
              <a:rPr dirty="0">
                <a:latin typeface="+mj-lt"/>
              </a:rPr>
              <a:t> </a:t>
            </a:r>
            <a:r>
              <a:rPr dirty="0" err="1">
                <a:latin typeface="+mj-lt"/>
              </a:rPr>
              <a:t>familj</a:t>
            </a:r>
            <a:r>
              <a:rPr dirty="0">
                <a:latin typeface="+mj-lt"/>
              </a:rPr>
              <a:t>. </a:t>
            </a:r>
            <a:r>
              <a:rPr lang="sv-SE" dirty="0">
                <a:latin typeface="+mj-lt"/>
              </a:rPr>
              <a:t>På årsmötet 2021 beslutades om </a:t>
            </a:r>
            <a:r>
              <a:rPr lang="sv-SE" i="1" dirty="0">
                <a:latin typeface="+mj-lt"/>
              </a:rPr>
              <a:t>höjda avgifter till 100 kr för enskild och </a:t>
            </a:r>
            <a:br>
              <a:rPr lang="sv-SE" i="1" dirty="0">
                <a:latin typeface="+mj-lt"/>
              </a:rPr>
            </a:br>
            <a:r>
              <a:rPr lang="sv-SE" i="1" dirty="0">
                <a:latin typeface="+mj-lt"/>
              </a:rPr>
              <a:t>150 kr för familj</a:t>
            </a:r>
            <a:r>
              <a:rPr lang="sv-SE" dirty="0">
                <a:latin typeface="+mj-lt"/>
              </a:rPr>
              <a:t> </a:t>
            </a:r>
            <a:r>
              <a:rPr lang="sv-SE" i="1" dirty="0">
                <a:latin typeface="+mj-lt"/>
              </a:rPr>
              <a:t>from 2022.</a:t>
            </a:r>
            <a:endParaRPr i="1" dirty="0">
              <a:latin typeface="+mj-lt"/>
            </a:endParaRPr>
          </a:p>
        </p:txBody>
      </p:sp>
      <p:sp>
        <p:nvSpPr>
          <p:cNvPr id="9" name="Shape 135"/>
          <p:cNvSpPr/>
          <p:nvPr/>
        </p:nvSpPr>
        <p:spPr>
          <a:xfrm>
            <a:off x="6576526" y="6388431"/>
            <a:ext cx="5278289"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4500">
                <a:latin typeface="+mj-lt"/>
                <a:ea typeface="+mj-ea"/>
                <a:cs typeface="+mj-cs"/>
                <a:sym typeface="Tahoma"/>
              </a:defRPr>
            </a:pPr>
            <a:r>
              <a:rPr sz="2500" dirty="0" err="1"/>
              <a:t>Verksamhetsåret</a:t>
            </a:r>
            <a:r>
              <a:rPr lang="sv-SE" sz="2500" dirty="0"/>
              <a:t> </a:t>
            </a:r>
            <a:r>
              <a:rPr sz="3600" dirty="0"/>
              <a:t>2</a:t>
            </a:r>
            <a:r>
              <a:rPr lang="en-GB" sz="3600" dirty="0"/>
              <a:t>021</a:t>
            </a:r>
            <a:endParaRPr sz="3600" dirty="0"/>
          </a:p>
        </p:txBody>
      </p:sp>
      <p:sp>
        <p:nvSpPr>
          <p:cNvPr id="10" name="TextBox 9">
            <a:extLst>
              <a:ext uri="{FF2B5EF4-FFF2-40B4-BE49-F238E27FC236}">
                <a16:creationId xmlns:a16="http://schemas.microsoft.com/office/drawing/2014/main" id="{D95F2B0B-7B2A-4413-BA0A-FF99E546E37B}"/>
              </a:ext>
            </a:extLst>
          </p:cNvPr>
          <p:cNvSpPr txBox="1"/>
          <p:nvPr/>
        </p:nvSpPr>
        <p:spPr>
          <a:xfrm>
            <a:off x="6576526" y="7145608"/>
            <a:ext cx="424757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sv-SE" sz="2200" b="0" dirty="0"/>
              <a:t>Påverkat av Corona och att vi endast är ett fåtal engagerade. </a:t>
            </a:r>
          </a:p>
          <a:p>
            <a:pPr marL="342900" indent="-342900" algn="l">
              <a:spcBef>
                <a:spcPts val="1200"/>
              </a:spcBef>
              <a:buFont typeface="Arial" panose="020B0604020202020204" pitchFamily="34" charset="0"/>
              <a:buChar char="•"/>
            </a:pPr>
            <a:r>
              <a:rPr lang="sv-SE" sz="2200" b="0" dirty="0"/>
              <a:t>Aktiviteter i Kopphagen</a:t>
            </a:r>
          </a:p>
          <a:p>
            <a:pPr marL="342900" indent="-342900" algn="l">
              <a:spcBef>
                <a:spcPts val="1200"/>
              </a:spcBef>
              <a:buFont typeface="Arial" panose="020B0604020202020204" pitchFamily="34" charset="0"/>
              <a:buChar char="•"/>
            </a:pPr>
            <a:r>
              <a:rPr lang="sv-SE" sz="2200" b="0" dirty="0" err="1"/>
              <a:t>Ältsjöstigen</a:t>
            </a:r>
            <a:endParaRPr lang="sv-SE" sz="2200" b="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6" name="Rectangle 5">
            <a:extLst>
              <a:ext uri="{FF2B5EF4-FFF2-40B4-BE49-F238E27FC236}">
                <a16:creationId xmlns:a16="http://schemas.microsoft.com/office/drawing/2014/main" id="{9940AB97-4C77-4BBF-9A81-274A0C6CE7C8}"/>
              </a:ext>
            </a:extLst>
          </p:cNvPr>
          <p:cNvSpPr/>
          <p:nvPr/>
        </p:nvSpPr>
        <p:spPr>
          <a:xfrm>
            <a:off x="9114020" y="7135318"/>
            <a:ext cx="3747541" cy="261828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Shape 140"/>
          <p:cNvSpPr/>
          <p:nvPr/>
        </p:nvSpPr>
        <p:spPr>
          <a:xfrm>
            <a:off x="7638537" y="245548"/>
            <a:ext cx="4967707"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sv-SE" dirty="0" err="1"/>
              <a:t>Kopphagengruppen</a:t>
            </a:r>
            <a:endParaRPr dirty="0"/>
          </a:p>
        </p:txBody>
      </p:sp>
      <p:sp>
        <p:nvSpPr>
          <p:cNvPr id="9" name="TextBox 8"/>
          <p:cNvSpPr txBox="1"/>
          <p:nvPr/>
        </p:nvSpPr>
        <p:spPr>
          <a:xfrm>
            <a:off x="564606" y="5471081"/>
            <a:ext cx="552234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3200" dirty="0" err="1"/>
              <a:t>Insamling</a:t>
            </a:r>
            <a:r>
              <a:rPr lang="en-GB" sz="3200" dirty="0"/>
              <a:t> </a:t>
            </a:r>
            <a:r>
              <a:rPr lang="en-GB" sz="3200" dirty="0" err="1"/>
              <a:t>för</a:t>
            </a:r>
            <a:r>
              <a:rPr lang="en-GB" sz="3200" dirty="0"/>
              <a:t> </a:t>
            </a:r>
            <a:r>
              <a:rPr lang="en-GB" sz="3200" dirty="0" err="1"/>
              <a:t>elreparationer</a:t>
            </a:r>
            <a:endParaRPr kumimoji="0" lang="en-US" sz="3200" b="1" i="0" u="none" strike="noStrike" cap="none" spc="0" normalizeH="0" baseline="0" dirty="0">
              <a:ln>
                <a:noFill/>
              </a:ln>
              <a:solidFill>
                <a:srgbClr val="000000"/>
              </a:solidFill>
              <a:effectLst/>
              <a:uFillTx/>
              <a:latin typeface="+mn-lt"/>
              <a:ea typeface="+mn-ea"/>
              <a:cs typeface="+mn-cs"/>
              <a:sym typeface="Helvetica"/>
            </a:endParaRPr>
          </a:p>
        </p:txBody>
      </p:sp>
      <p:sp>
        <p:nvSpPr>
          <p:cNvPr id="14" name="TextBox 13"/>
          <p:cNvSpPr txBox="1"/>
          <p:nvPr/>
        </p:nvSpPr>
        <p:spPr>
          <a:xfrm>
            <a:off x="564606" y="2692889"/>
            <a:ext cx="6855369"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2400" b="0" dirty="0" err="1"/>
              <a:t>Midsommarfesten</a:t>
            </a:r>
            <a:r>
              <a:rPr lang="en-GB" sz="2400" b="0" dirty="0"/>
              <a:t> </a:t>
            </a:r>
            <a:r>
              <a:rPr lang="en-GB" sz="2400" b="0" dirty="0" err="1"/>
              <a:t>ställdes</a:t>
            </a:r>
            <a:r>
              <a:rPr lang="en-GB" sz="2400" b="0" dirty="0"/>
              <a:t> in under 2021 p g a Corona, men </a:t>
            </a:r>
            <a:r>
              <a:rPr lang="en-GB" sz="2400" b="0" dirty="0" err="1"/>
              <a:t>två</a:t>
            </a:r>
            <a:r>
              <a:rPr lang="en-GB" sz="2400" b="0" dirty="0"/>
              <a:t> </a:t>
            </a:r>
            <a:r>
              <a:rPr lang="en-GB" sz="2400" b="0" dirty="0" err="1"/>
              <a:t>städdagar</a:t>
            </a:r>
            <a:r>
              <a:rPr lang="en-GB" sz="2400" b="0" dirty="0"/>
              <a:t> – </a:t>
            </a:r>
            <a:r>
              <a:rPr lang="en-GB" sz="2400" b="0" dirty="0" err="1"/>
              <a:t>vår</a:t>
            </a:r>
            <a:r>
              <a:rPr lang="en-GB" sz="2400" b="0" dirty="0"/>
              <a:t> </a:t>
            </a:r>
            <a:r>
              <a:rPr lang="en-GB" sz="2400" b="0" dirty="0" err="1"/>
              <a:t>och</a:t>
            </a:r>
            <a:r>
              <a:rPr lang="en-GB" sz="2400" b="0" dirty="0"/>
              <a:t> </a:t>
            </a:r>
            <a:r>
              <a:rPr lang="en-GB" sz="2400" b="0" dirty="0" err="1"/>
              <a:t>höst</a:t>
            </a:r>
            <a:r>
              <a:rPr lang="en-GB" sz="2400" b="0" dirty="0"/>
              <a:t> - </a:t>
            </a:r>
            <a:r>
              <a:rPr lang="en-GB" sz="2400" b="0" dirty="0" err="1"/>
              <a:t>har</a:t>
            </a:r>
            <a:r>
              <a:rPr lang="en-GB" sz="2400" b="0" dirty="0"/>
              <a:t> </a:t>
            </a:r>
            <a:r>
              <a:rPr lang="en-GB" sz="2400" b="0" dirty="0" err="1"/>
              <a:t>anordnats</a:t>
            </a:r>
            <a:r>
              <a:rPr lang="en-GB" sz="2400" b="0" dirty="0"/>
              <a:t>, </a:t>
            </a:r>
            <a:r>
              <a:rPr lang="en-GB" sz="2400" b="0" dirty="0" err="1"/>
              <a:t>liksom</a:t>
            </a:r>
            <a:r>
              <a:rPr lang="en-GB" sz="2400" b="0" dirty="0"/>
              <a:t> </a:t>
            </a:r>
            <a:r>
              <a:rPr lang="en-GB" sz="2400" b="0" dirty="0" err="1"/>
              <a:t>julmarknad</a:t>
            </a:r>
            <a:r>
              <a:rPr lang="en-GB" sz="2400" b="0" dirty="0"/>
              <a:t>. </a:t>
            </a:r>
            <a:r>
              <a:rPr lang="en-GB" sz="2400" b="0" dirty="0" err="1">
                <a:latin typeface="+mj-lt"/>
              </a:rPr>
              <a:t>Uthyrningen</a:t>
            </a:r>
            <a:r>
              <a:rPr lang="en-GB" sz="2400" b="0" dirty="0">
                <a:latin typeface="+mj-lt"/>
              </a:rPr>
              <a:t> </a:t>
            </a:r>
            <a:r>
              <a:rPr lang="en-GB" sz="2400" b="0" dirty="0" err="1">
                <a:latin typeface="+mj-lt"/>
              </a:rPr>
              <a:t>har</a:t>
            </a:r>
            <a:r>
              <a:rPr lang="en-GB" sz="2400" b="0" dirty="0">
                <a:latin typeface="+mj-lt"/>
              </a:rPr>
              <a:t> </a:t>
            </a:r>
            <a:r>
              <a:rPr lang="en-GB" sz="2400" b="0" dirty="0" err="1">
                <a:latin typeface="+mj-lt"/>
              </a:rPr>
              <a:t>delvis</a:t>
            </a:r>
            <a:r>
              <a:rPr lang="en-GB" sz="2400" b="0" dirty="0">
                <a:latin typeface="+mj-lt"/>
              </a:rPr>
              <a:t> </a:t>
            </a:r>
            <a:r>
              <a:rPr lang="en-GB" sz="2400" b="0" dirty="0" err="1">
                <a:latin typeface="+mj-lt"/>
              </a:rPr>
              <a:t>varit</a:t>
            </a:r>
            <a:r>
              <a:rPr lang="en-GB" sz="2400" b="0" dirty="0">
                <a:latin typeface="+mj-lt"/>
              </a:rPr>
              <a:t> </a:t>
            </a:r>
            <a:r>
              <a:rPr lang="en-GB" sz="2400" b="0" dirty="0" err="1">
                <a:latin typeface="+mj-lt"/>
              </a:rPr>
              <a:t>begränsad</a:t>
            </a:r>
            <a:r>
              <a:rPr lang="en-GB" sz="2400" b="0" dirty="0">
                <a:latin typeface="+mj-lt"/>
              </a:rPr>
              <a:t>, men </a:t>
            </a:r>
            <a:r>
              <a:rPr lang="en-GB" sz="2400" b="0" dirty="0" err="1">
                <a:latin typeface="+mj-lt"/>
              </a:rPr>
              <a:t>även</a:t>
            </a:r>
            <a:r>
              <a:rPr lang="en-GB" sz="2400" b="0" dirty="0">
                <a:latin typeface="+mj-lt"/>
              </a:rPr>
              <a:t> under 2021 </a:t>
            </a:r>
            <a:r>
              <a:rPr lang="en-GB" sz="2400" b="0" dirty="0" err="1">
                <a:latin typeface="+mj-lt"/>
              </a:rPr>
              <a:t>har</a:t>
            </a:r>
            <a:r>
              <a:rPr lang="en-GB" sz="2400" b="0" dirty="0">
                <a:latin typeface="+mj-lt"/>
              </a:rPr>
              <a:t> </a:t>
            </a:r>
            <a:r>
              <a:rPr lang="en-GB" sz="2400" b="0" dirty="0" err="1">
                <a:latin typeface="+mj-lt"/>
              </a:rPr>
              <a:t>en</a:t>
            </a:r>
            <a:r>
              <a:rPr lang="en-GB" sz="2400" b="0" dirty="0">
                <a:latin typeface="+mj-lt"/>
              </a:rPr>
              <a:t> </a:t>
            </a:r>
            <a:r>
              <a:rPr lang="en-GB" sz="2400" b="0" dirty="0" err="1">
                <a:latin typeface="+mj-lt"/>
              </a:rPr>
              <a:t>dansklubb</a:t>
            </a:r>
            <a:r>
              <a:rPr lang="en-GB" sz="2400" b="0" dirty="0">
                <a:latin typeface="+mj-lt"/>
              </a:rPr>
              <a:t> </a:t>
            </a:r>
            <a:r>
              <a:rPr lang="en-GB" sz="2400" b="0" dirty="0" err="1">
                <a:latin typeface="+mj-lt"/>
              </a:rPr>
              <a:t>och</a:t>
            </a:r>
            <a:r>
              <a:rPr lang="en-GB" sz="2400" b="0" dirty="0">
                <a:latin typeface="+mj-lt"/>
              </a:rPr>
              <a:t> </a:t>
            </a:r>
            <a:r>
              <a:rPr lang="en-GB" sz="2400" b="0" dirty="0" err="1">
                <a:latin typeface="+mj-lt"/>
              </a:rPr>
              <a:t>ett</a:t>
            </a:r>
            <a:r>
              <a:rPr lang="en-GB" sz="2400" b="0" dirty="0">
                <a:latin typeface="+mj-lt"/>
              </a:rPr>
              <a:t> </a:t>
            </a:r>
            <a:r>
              <a:rPr lang="en-GB" sz="2400" b="0" dirty="0" err="1">
                <a:latin typeface="+mj-lt"/>
              </a:rPr>
              <a:t>flertal</a:t>
            </a:r>
            <a:r>
              <a:rPr lang="en-GB" sz="2400" b="0" dirty="0">
                <a:latin typeface="+mj-lt"/>
              </a:rPr>
              <a:t> </a:t>
            </a:r>
            <a:r>
              <a:rPr lang="en-GB" sz="2400" b="0" dirty="0" err="1">
                <a:latin typeface="+mj-lt"/>
              </a:rPr>
              <a:t>årsmöten</a:t>
            </a:r>
            <a:r>
              <a:rPr lang="en-GB" sz="2400" b="0" dirty="0">
                <a:latin typeface="+mj-lt"/>
              </a:rPr>
              <a:t> har </a:t>
            </a:r>
            <a:r>
              <a:rPr lang="en-GB" sz="2400" b="0" dirty="0" err="1">
                <a:latin typeface="+mj-lt"/>
              </a:rPr>
              <a:t>hållits</a:t>
            </a:r>
            <a:r>
              <a:rPr lang="en-GB" sz="2400" b="0" dirty="0">
                <a:latin typeface="+mj-lt"/>
              </a:rPr>
              <a:t> </a:t>
            </a:r>
            <a:r>
              <a:rPr lang="en-GB" sz="2400" b="0" dirty="0" err="1">
                <a:latin typeface="+mj-lt"/>
              </a:rPr>
              <a:t>på</a:t>
            </a:r>
            <a:r>
              <a:rPr lang="en-GB" sz="2400" b="0" dirty="0">
                <a:latin typeface="+mj-lt"/>
              </a:rPr>
              <a:t> </a:t>
            </a:r>
            <a:r>
              <a:rPr lang="en-GB" sz="2400" b="0" dirty="0" err="1">
                <a:latin typeface="+mj-lt"/>
              </a:rPr>
              <a:t>dansbanan</a:t>
            </a:r>
            <a:r>
              <a:rPr lang="en-GB" sz="2400" b="0" dirty="0">
                <a:latin typeface="+mj-lt"/>
              </a:rPr>
              <a:t>. </a:t>
            </a:r>
            <a:endParaRPr kumimoji="0" lang="en-US" sz="2400" b="0" i="0" u="none" strike="noStrike" cap="none" spc="0" normalizeH="0" baseline="0" dirty="0">
              <a:ln>
                <a:noFill/>
              </a:ln>
              <a:solidFill>
                <a:srgbClr val="000000"/>
              </a:solidFill>
              <a:effectLst/>
              <a:uFillTx/>
              <a:latin typeface="+mj-lt"/>
              <a:sym typeface="Helvetica"/>
            </a:endParaRPr>
          </a:p>
        </p:txBody>
      </p:sp>
      <p:sp>
        <p:nvSpPr>
          <p:cNvPr id="15" name="TextBox 14"/>
          <p:cNvSpPr txBox="1"/>
          <p:nvPr/>
        </p:nvSpPr>
        <p:spPr>
          <a:xfrm>
            <a:off x="564606" y="1999320"/>
            <a:ext cx="452046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3200" dirty="0" err="1"/>
              <a:t>Evenemang</a:t>
            </a:r>
            <a:r>
              <a:rPr lang="en-GB" sz="3200" dirty="0"/>
              <a:t> under </a:t>
            </a:r>
            <a:r>
              <a:rPr lang="en-GB" sz="3200" dirty="0" err="1"/>
              <a:t>året</a:t>
            </a:r>
            <a:endParaRPr kumimoji="0" lang="en-US" sz="3200" b="1" i="0" u="none" strike="noStrike" cap="none" spc="0" normalizeH="0" baseline="0" dirty="0">
              <a:ln>
                <a:noFill/>
              </a:ln>
              <a:solidFill>
                <a:srgbClr val="000000"/>
              </a:solidFill>
              <a:effectLst/>
              <a:uFillTx/>
              <a:latin typeface="+mn-lt"/>
              <a:ea typeface="+mn-ea"/>
              <a:cs typeface="+mn-cs"/>
              <a:sym typeface="Helvetica"/>
            </a:endParaRPr>
          </a:p>
        </p:txBody>
      </p:sp>
      <p:sp>
        <p:nvSpPr>
          <p:cNvPr id="18" name="TextBox 17"/>
          <p:cNvSpPr txBox="1"/>
          <p:nvPr/>
        </p:nvSpPr>
        <p:spPr>
          <a:xfrm>
            <a:off x="564606" y="6084509"/>
            <a:ext cx="12022588"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sv-SE" sz="2400" b="0" dirty="0">
                <a:solidFill>
                  <a:schemeClr val="tx1"/>
                </a:solidFill>
                <a:latin typeface="Tahoma" panose="020B0604030504040204" pitchFamily="34" charset="0"/>
                <a:ea typeface="Tahoma" panose="020B0604030504040204" pitchFamily="34" charset="0"/>
                <a:cs typeface="Tahoma" panose="020B0604030504040204" pitchFamily="34" charset="0"/>
              </a:rPr>
              <a:t>En översyn av elinstallationerna i Kopphagen gjordes under hösten 2020 och vi kom till slutsatsen att det är angeläget att åtgärda stora delar av installationerna. Planen är att detta ska påbörjas nu under våren. Insamlingen som påbörjades i slutet av 2020 och varit lågintensiv har hittills dragit in drygt 23 000 kr. En ansökan till kommunen har även skickats in.</a:t>
            </a:r>
            <a:endParaRPr kumimoji="0" lang="en-US" sz="6000" b="0" i="0" u="none" strike="noStrike" cap="none" spc="0" normalizeH="0" baseline="0" dirty="0">
              <a:ln>
                <a:noFill/>
              </a:ln>
              <a:solidFill>
                <a:schemeClr val="tx1"/>
              </a:solidFill>
              <a:effectLst/>
              <a:uFillTx/>
              <a:latin typeface="Tahoma" panose="020B0604030504040204" pitchFamily="34" charset="0"/>
              <a:ea typeface="Tahoma" panose="020B0604030504040204" pitchFamily="34" charset="0"/>
              <a:cs typeface="Tahoma" panose="020B0604030504040204" pitchFamily="34" charset="0"/>
              <a:sym typeface="Helvetica"/>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288" t="2421" r="11126" b="7649"/>
          <a:stretch/>
        </p:blipFill>
        <p:spPr>
          <a:xfrm>
            <a:off x="7734933" y="2478215"/>
            <a:ext cx="4471999" cy="2992866"/>
          </a:xfrm>
          <a:prstGeom prst="rect">
            <a:avLst/>
          </a:prstGeom>
        </p:spPr>
      </p:pic>
    </p:spTree>
    <p:extLst>
      <p:ext uri="{BB962C8B-B14F-4D97-AF65-F5344CB8AC3E}">
        <p14:creationId xmlns:p14="http://schemas.microsoft.com/office/powerpoint/2010/main" val="6218250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0" name="Shape 140"/>
          <p:cNvSpPr/>
          <p:nvPr/>
        </p:nvSpPr>
        <p:spPr>
          <a:xfrm>
            <a:off x="12503588" y="245548"/>
            <a:ext cx="1026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endParaRPr dirty="0"/>
          </a:p>
        </p:txBody>
      </p:sp>
      <p:sp>
        <p:nvSpPr>
          <p:cNvPr id="6" name="Rectangle 5">
            <a:extLst>
              <a:ext uri="{FF2B5EF4-FFF2-40B4-BE49-F238E27FC236}">
                <a16:creationId xmlns:a16="http://schemas.microsoft.com/office/drawing/2014/main" id="{9940AB97-4C77-4BBF-9A81-274A0C6CE7C8}"/>
              </a:ext>
            </a:extLst>
          </p:cNvPr>
          <p:cNvSpPr/>
          <p:nvPr/>
        </p:nvSpPr>
        <p:spPr>
          <a:xfrm>
            <a:off x="9114020" y="7135318"/>
            <a:ext cx="3747541" cy="261828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Shape 140"/>
          <p:cNvSpPr/>
          <p:nvPr/>
        </p:nvSpPr>
        <p:spPr>
          <a:xfrm>
            <a:off x="8948793" y="245547"/>
            <a:ext cx="3037691"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GB" dirty="0"/>
              <a:t>Ältsjöstigen</a:t>
            </a:r>
            <a:endParaRPr dirty="0"/>
          </a:p>
        </p:txBody>
      </p:sp>
      <p:sp>
        <p:nvSpPr>
          <p:cNvPr id="12" name="TextBox 11"/>
          <p:cNvSpPr txBox="1"/>
          <p:nvPr/>
        </p:nvSpPr>
        <p:spPr>
          <a:xfrm>
            <a:off x="141618" y="2363645"/>
            <a:ext cx="1183016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GB" sz="2800" dirty="0" err="1"/>
              <a:t>Ett</a:t>
            </a:r>
            <a:r>
              <a:rPr lang="en-GB" sz="2800" dirty="0"/>
              <a:t> </a:t>
            </a:r>
            <a:r>
              <a:rPr lang="en-GB" sz="2800" dirty="0" err="1"/>
              <a:t>samarbete</a:t>
            </a:r>
            <a:r>
              <a:rPr lang="en-GB" sz="2800" dirty="0"/>
              <a:t> </a:t>
            </a:r>
            <a:r>
              <a:rPr lang="en-GB" sz="2800" dirty="0" err="1"/>
              <a:t>mellan</a:t>
            </a:r>
            <a:r>
              <a:rPr lang="en-GB" sz="2800" dirty="0"/>
              <a:t> </a:t>
            </a:r>
            <a:r>
              <a:rPr lang="en-GB" sz="2800" dirty="0" err="1"/>
              <a:t>Upplandsstiftelsen</a:t>
            </a:r>
            <a:r>
              <a:rPr lang="en-GB" sz="2800" dirty="0"/>
              <a:t>, Holmen </a:t>
            </a:r>
            <a:r>
              <a:rPr lang="en-GB" sz="2800" dirty="0" err="1"/>
              <a:t>och</a:t>
            </a:r>
            <a:r>
              <a:rPr lang="en-GB" sz="2800" dirty="0"/>
              <a:t> </a:t>
            </a:r>
            <a:r>
              <a:rPr lang="en-GB" sz="2800" dirty="0" err="1"/>
              <a:t>Länna</a:t>
            </a:r>
            <a:r>
              <a:rPr lang="en-GB" sz="2800" dirty="0"/>
              <a:t> </a:t>
            </a:r>
            <a:r>
              <a:rPr lang="en-GB" sz="2800" dirty="0" err="1"/>
              <a:t>Byalag</a:t>
            </a:r>
            <a:endParaRPr kumimoji="0" lang="en-US" sz="2800" b="1" i="0" u="none" strike="noStrike" cap="none" spc="0" normalizeH="0" baseline="0" dirty="0">
              <a:ln>
                <a:noFill/>
              </a:ln>
              <a:solidFill>
                <a:srgbClr val="000000"/>
              </a:solidFill>
              <a:effectLst/>
              <a:uFillTx/>
              <a:sym typeface="Helvetica"/>
            </a:endParaRPr>
          </a:p>
        </p:txBody>
      </p:sp>
      <p:grpSp>
        <p:nvGrpSpPr>
          <p:cNvPr id="14" name="Group 13"/>
          <p:cNvGrpSpPr/>
          <p:nvPr/>
        </p:nvGrpSpPr>
        <p:grpSpPr>
          <a:xfrm>
            <a:off x="434438" y="3375171"/>
            <a:ext cx="4669545" cy="4355067"/>
            <a:chOff x="6417671" y="1369656"/>
            <a:chExt cx="7229475" cy="7029450"/>
          </a:xfrm>
        </p:grpSpPr>
        <p:pic>
          <p:nvPicPr>
            <p:cNvPr id="15" name="Picture 14"/>
            <p:cNvPicPr>
              <a:picLocks noChangeAspect="1"/>
            </p:cNvPicPr>
            <p:nvPr/>
          </p:nvPicPr>
          <p:blipFill>
            <a:blip r:embed="rId3"/>
            <a:stretch>
              <a:fillRect/>
            </a:stretch>
          </p:blipFill>
          <p:spPr>
            <a:xfrm>
              <a:off x="6417671" y="1369656"/>
              <a:ext cx="7229475" cy="7029450"/>
            </a:xfrm>
            <a:prstGeom prst="rect">
              <a:avLst/>
            </a:prstGeom>
          </p:spPr>
        </p:pic>
        <p:sp>
          <p:nvSpPr>
            <p:cNvPr id="16" name="Rectangle 15"/>
            <p:cNvSpPr/>
            <p:nvPr/>
          </p:nvSpPr>
          <p:spPr>
            <a:xfrm>
              <a:off x="11004698" y="6198780"/>
              <a:ext cx="2477385" cy="1648047"/>
            </a:xfrm>
            <a:prstGeom prst="rect">
              <a:avLst/>
            </a:prstGeom>
            <a:solidFill>
              <a:srgbClr val="CBF4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9" name="TextBox 8"/>
          <p:cNvSpPr txBox="1"/>
          <p:nvPr/>
        </p:nvSpPr>
        <p:spPr>
          <a:xfrm>
            <a:off x="5759672" y="3230926"/>
            <a:ext cx="7101889"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b="0" dirty="0" err="1"/>
              <a:t>Länna</a:t>
            </a:r>
            <a:r>
              <a:rPr lang="en-US" sz="2800" b="0" dirty="0"/>
              <a:t> </a:t>
            </a:r>
            <a:r>
              <a:rPr lang="en-US" sz="2800" b="0" dirty="0" err="1"/>
              <a:t>Byalag</a:t>
            </a:r>
            <a:r>
              <a:rPr lang="en-US" sz="2800" b="0" dirty="0"/>
              <a:t> </a:t>
            </a:r>
            <a:r>
              <a:rPr lang="en-US" sz="2800" b="0" dirty="0" err="1"/>
              <a:t>har</a:t>
            </a:r>
            <a:r>
              <a:rPr lang="en-US" sz="2800" b="0" dirty="0"/>
              <a:t> under de </a:t>
            </a:r>
            <a:r>
              <a:rPr lang="en-US" sz="2800" b="0" dirty="0" err="1"/>
              <a:t>senaste</a:t>
            </a:r>
            <a:r>
              <a:rPr lang="en-US" sz="2800" b="0" dirty="0"/>
              <a:t> ca 10 </a:t>
            </a:r>
            <a:r>
              <a:rPr lang="en-US" sz="2800" b="0" dirty="0" err="1"/>
              <a:t>åren</a:t>
            </a:r>
            <a:r>
              <a:rPr lang="en-US" sz="2800" b="0" dirty="0"/>
              <a:t> </a:t>
            </a:r>
            <a:r>
              <a:rPr lang="en-US" sz="2800" b="0" dirty="0" err="1"/>
              <a:t>varit</a:t>
            </a:r>
            <a:r>
              <a:rPr lang="en-US" sz="2800" b="0" dirty="0"/>
              <a:t> </a:t>
            </a:r>
            <a:r>
              <a:rPr lang="en-US" sz="2800" b="0" dirty="0" err="1"/>
              <a:t>ansvarig</a:t>
            </a:r>
            <a:r>
              <a:rPr lang="en-US" sz="2800" b="0" dirty="0"/>
              <a:t> </a:t>
            </a:r>
            <a:r>
              <a:rPr lang="en-US" sz="2800" b="0" dirty="0" err="1"/>
              <a:t>för</a:t>
            </a:r>
            <a:r>
              <a:rPr lang="en-US" sz="2800" b="0" dirty="0"/>
              <a:t> </a:t>
            </a:r>
            <a:r>
              <a:rPr lang="en-US" sz="2800" b="0" dirty="0" err="1"/>
              <a:t>skötseln</a:t>
            </a:r>
            <a:r>
              <a:rPr lang="en-US" sz="2800" b="0" dirty="0"/>
              <a:t> </a:t>
            </a:r>
            <a:r>
              <a:rPr lang="en-US" sz="2800" b="0" dirty="0" err="1"/>
              <a:t>av</a:t>
            </a:r>
            <a:r>
              <a:rPr lang="en-US" sz="2800" b="0" dirty="0"/>
              <a:t> </a:t>
            </a:r>
            <a:r>
              <a:rPr lang="en-US" sz="2800" b="0" dirty="0" err="1"/>
              <a:t>Upplandsstiftelsens</a:t>
            </a:r>
            <a:r>
              <a:rPr lang="en-US" sz="2800" b="0" dirty="0"/>
              <a:t> </a:t>
            </a:r>
            <a:r>
              <a:rPr lang="en-US" sz="2800" b="0" dirty="0" err="1"/>
              <a:t>vandringsled</a:t>
            </a:r>
            <a:r>
              <a:rPr lang="en-US" sz="2800" b="0" dirty="0"/>
              <a:t> runt </a:t>
            </a:r>
            <a:r>
              <a:rPr lang="en-US" sz="2800" b="0" dirty="0" err="1"/>
              <a:t>Ältsjön</a:t>
            </a:r>
            <a:r>
              <a:rPr lang="en-US" sz="2800" b="0" dirty="0"/>
              <a:t> mot </a:t>
            </a:r>
            <a:r>
              <a:rPr lang="en-US" sz="2800" b="0" dirty="0" err="1"/>
              <a:t>en</a:t>
            </a:r>
            <a:r>
              <a:rPr lang="en-US" sz="2800" b="0" dirty="0"/>
              <a:t> </a:t>
            </a:r>
            <a:r>
              <a:rPr lang="en-US" sz="2800" b="0" dirty="0" err="1"/>
              <a:t>timersättning</a:t>
            </a:r>
            <a:r>
              <a:rPr lang="en-US" sz="2400" b="0" dirty="0"/>
              <a:t>. </a:t>
            </a:r>
          </a:p>
        </p:txBody>
      </p:sp>
      <p:sp>
        <p:nvSpPr>
          <p:cNvPr id="21" name="AutoShape 2" descr="Blå blomma Clipart vektor illustrationer. Illustration av blommor - 73144134"/>
          <p:cNvSpPr>
            <a:spLocks noChangeAspect="1" noChangeArrowheads="1"/>
          </p:cNvSpPr>
          <p:nvPr/>
        </p:nvSpPr>
        <p:spPr bwMode="auto">
          <a:xfrm>
            <a:off x="155575" y="-868363"/>
            <a:ext cx="169545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1428" y="5390869"/>
            <a:ext cx="1530133" cy="170254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51583" y="5352042"/>
            <a:ext cx="1642621" cy="1696584"/>
          </a:xfrm>
          <a:prstGeom prst="rect">
            <a:avLst/>
          </a:prstGeom>
        </p:spPr>
      </p:pic>
      <p:sp>
        <p:nvSpPr>
          <p:cNvPr id="24" name="TextBox 23"/>
          <p:cNvSpPr txBox="1"/>
          <p:nvPr/>
        </p:nvSpPr>
        <p:spPr>
          <a:xfrm>
            <a:off x="6573806" y="5577075"/>
            <a:ext cx="510214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sv-SE" sz="2400" dirty="0"/>
              <a:t>Särskilt tack till Johan Carlsson, Emma </a:t>
            </a:r>
            <a:r>
              <a:rPr lang="sv-SE" sz="2400" dirty="0" err="1"/>
              <a:t>Rådahl</a:t>
            </a:r>
            <a:r>
              <a:rPr lang="sv-SE" sz="2400" dirty="0"/>
              <a:t> och Bengt-Arne Bernhardsson </a:t>
            </a:r>
            <a:r>
              <a:rPr lang="sv-SE" sz="2400" b="0" dirty="0"/>
              <a:t>för deras insatser på och kring stigen under året .</a:t>
            </a:r>
          </a:p>
        </p:txBody>
      </p:sp>
      <p:sp>
        <p:nvSpPr>
          <p:cNvPr id="2" name="Rounded Rectangle 1"/>
          <p:cNvSpPr/>
          <p:nvPr/>
        </p:nvSpPr>
        <p:spPr>
          <a:xfrm>
            <a:off x="231075" y="7955271"/>
            <a:ext cx="12578532" cy="1460735"/>
          </a:xfrm>
          <a:prstGeom prst="roundRect">
            <a:avLst/>
          </a:prstGeom>
          <a:solidFill>
            <a:srgbClr val="A5CEA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TextBox 7"/>
          <p:cNvSpPr txBox="1"/>
          <p:nvPr/>
        </p:nvSpPr>
        <p:spPr>
          <a:xfrm>
            <a:off x="434438" y="8075154"/>
            <a:ext cx="12171806" cy="1302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600" b="0" dirty="0" err="1"/>
              <a:t>Söndagen</a:t>
            </a:r>
            <a:r>
              <a:rPr lang="en-US" sz="2600" b="0" dirty="0"/>
              <a:t> den </a:t>
            </a:r>
            <a:r>
              <a:rPr lang="en-US" sz="2600" dirty="0"/>
              <a:t>24 </a:t>
            </a:r>
            <a:r>
              <a:rPr lang="en-US" sz="2600" dirty="0" err="1"/>
              <a:t>april</a:t>
            </a:r>
            <a:r>
              <a:rPr lang="en-US" sz="2600" dirty="0"/>
              <a:t> 2022 </a:t>
            </a:r>
            <a:r>
              <a:rPr lang="en-US" sz="2600" b="0" dirty="0" err="1"/>
              <a:t>anordnar</a:t>
            </a:r>
            <a:r>
              <a:rPr lang="en-US" sz="2600" b="0" dirty="0"/>
              <a:t> </a:t>
            </a:r>
            <a:r>
              <a:rPr lang="en-US" sz="2600" b="0" dirty="0" err="1"/>
              <a:t>Upplandsstiftelsen</a:t>
            </a:r>
            <a:r>
              <a:rPr lang="en-US" sz="2600" b="0" dirty="0"/>
              <a:t> </a:t>
            </a:r>
            <a:r>
              <a:rPr lang="en-US" sz="2600" b="0" dirty="0" err="1"/>
              <a:t>en</a:t>
            </a:r>
            <a:r>
              <a:rPr lang="en-US" sz="2600" b="0" dirty="0"/>
              <a:t> </a:t>
            </a:r>
            <a:r>
              <a:rPr lang="en-US" sz="2600" dirty="0" err="1"/>
              <a:t>guidad</a:t>
            </a:r>
            <a:r>
              <a:rPr lang="en-US" sz="2600" dirty="0"/>
              <a:t> </a:t>
            </a:r>
            <a:r>
              <a:rPr lang="en-US" sz="2600" dirty="0" err="1"/>
              <a:t>vandring</a:t>
            </a:r>
            <a:r>
              <a:rPr lang="en-US" sz="2600" dirty="0"/>
              <a:t> runt Ältsjöstigen med </a:t>
            </a:r>
            <a:r>
              <a:rPr lang="en-US" sz="2600" dirty="0" err="1"/>
              <a:t>grillning</a:t>
            </a:r>
            <a:r>
              <a:rPr lang="en-US" sz="2600" dirty="0"/>
              <a:t> </a:t>
            </a:r>
            <a:r>
              <a:rPr lang="en-US" sz="2600" b="0" dirty="0"/>
              <a:t>för </a:t>
            </a:r>
            <a:r>
              <a:rPr lang="en-US" sz="2600" b="0" dirty="0" err="1"/>
              <a:t>att</a:t>
            </a:r>
            <a:r>
              <a:rPr lang="en-US" sz="2600" b="0" dirty="0"/>
              <a:t> </a:t>
            </a:r>
            <a:r>
              <a:rPr lang="en-US" sz="2600" b="0" dirty="0" err="1"/>
              <a:t>fira</a:t>
            </a:r>
            <a:r>
              <a:rPr lang="en-US" sz="2600" b="0" dirty="0"/>
              <a:t> </a:t>
            </a:r>
            <a:r>
              <a:rPr lang="en-US" sz="2600" b="0" dirty="0" err="1"/>
              <a:t>att</a:t>
            </a:r>
            <a:r>
              <a:rPr lang="en-US" sz="2600" b="0" dirty="0"/>
              <a:t> </a:t>
            </a:r>
            <a:r>
              <a:rPr lang="en-US" sz="2600" b="0" dirty="0" err="1"/>
              <a:t>stiftelsen</a:t>
            </a:r>
            <a:r>
              <a:rPr lang="en-US" sz="2600" b="0" dirty="0"/>
              <a:t> </a:t>
            </a:r>
            <a:r>
              <a:rPr lang="en-US" sz="2600" b="0" dirty="0" err="1"/>
              <a:t>fyller</a:t>
            </a:r>
            <a:r>
              <a:rPr lang="en-US" sz="2600" b="0" dirty="0"/>
              <a:t> 50 </a:t>
            </a:r>
            <a:r>
              <a:rPr lang="en-US" sz="2600" b="0" dirty="0" err="1"/>
              <a:t>år</a:t>
            </a:r>
            <a:r>
              <a:rPr lang="en-US" sz="2600" b="0" dirty="0"/>
              <a:t>. </a:t>
            </a:r>
            <a:r>
              <a:rPr lang="en-US" sz="2600" b="0" dirty="0" err="1"/>
              <a:t>Samling</a:t>
            </a:r>
            <a:r>
              <a:rPr lang="en-US" sz="2600" b="0" dirty="0"/>
              <a:t> vid </a:t>
            </a:r>
            <a:r>
              <a:rPr lang="en-US" sz="2600" b="0" dirty="0" err="1"/>
              <a:t>parkeringen</a:t>
            </a:r>
            <a:r>
              <a:rPr lang="en-US" sz="2600" b="0" dirty="0"/>
              <a:t> </a:t>
            </a:r>
            <a:r>
              <a:rPr lang="en-US" sz="2600" b="0" dirty="0" err="1"/>
              <a:t>i</a:t>
            </a:r>
            <a:r>
              <a:rPr lang="en-US" sz="2600" b="0" dirty="0"/>
              <a:t> </a:t>
            </a:r>
            <a:r>
              <a:rPr lang="en-US" sz="2600" b="0" dirty="0" err="1"/>
              <a:t>Löt</a:t>
            </a:r>
            <a:r>
              <a:rPr lang="en-US" sz="2600" b="0" dirty="0"/>
              <a:t>. </a:t>
            </a:r>
            <a:r>
              <a:rPr lang="en-US" sz="2600" b="0" dirty="0" err="1"/>
              <a:t>Mer</a:t>
            </a:r>
            <a:r>
              <a:rPr lang="en-US" sz="2600" b="0" dirty="0"/>
              <a:t> information </a:t>
            </a:r>
            <a:r>
              <a:rPr lang="en-US" sz="2600" b="0" dirty="0" err="1"/>
              <a:t>kommer</a:t>
            </a:r>
            <a:r>
              <a:rPr lang="en-US" sz="2600" b="0" dirty="0"/>
              <a:t> </a:t>
            </a:r>
            <a:r>
              <a:rPr lang="en-US" sz="2600" b="0" dirty="0" err="1"/>
              <a:t>på</a:t>
            </a:r>
            <a:r>
              <a:rPr lang="en-US" sz="2600" b="0" dirty="0"/>
              <a:t> mail </a:t>
            </a:r>
            <a:r>
              <a:rPr lang="en-US" sz="2600" b="0" dirty="0" err="1"/>
              <a:t>och</a:t>
            </a:r>
            <a:r>
              <a:rPr lang="en-US" sz="2600" b="0" dirty="0"/>
              <a:t> </a:t>
            </a:r>
            <a:r>
              <a:rPr lang="en-US" sz="2600" b="0" dirty="0" err="1"/>
              <a:t>hemsidan</a:t>
            </a:r>
            <a:r>
              <a:rPr lang="en-US" sz="2600" b="0" dirty="0"/>
              <a:t>!</a:t>
            </a:r>
            <a:endParaRPr kumimoji="0" lang="sv-SE" sz="2600" b="0" i="0"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313458561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Shape 146"/>
          <p:cNvSpPr/>
          <p:nvPr/>
        </p:nvSpPr>
        <p:spPr>
          <a:xfrm>
            <a:off x="7343585" y="245548"/>
            <a:ext cx="5262659"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err="1"/>
              <a:t>Resultaträkning</a:t>
            </a:r>
            <a:r>
              <a:rPr dirty="0"/>
              <a:t> 20</a:t>
            </a:r>
            <a:r>
              <a:rPr lang="en-GB" dirty="0"/>
              <a:t>21</a:t>
            </a:r>
            <a:endParaRPr dirty="0"/>
          </a:p>
        </p:txBody>
      </p:sp>
      <p:graphicFrame>
        <p:nvGraphicFramePr>
          <p:cNvPr id="147" name="Table 147"/>
          <p:cNvGraphicFramePr/>
          <p:nvPr>
            <p:extLst>
              <p:ext uri="{D42A27DB-BD31-4B8C-83A1-F6EECF244321}">
                <p14:modId xmlns:p14="http://schemas.microsoft.com/office/powerpoint/2010/main" val="4189265120"/>
              </p:ext>
            </p:extLst>
          </p:nvPr>
        </p:nvGraphicFramePr>
        <p:xfrm>
          <a:off x="3554247" y="2170852"/>
          <a:ext cx="6094578" cy="6862010"/>
        </p:xfrm>
        <a:graphic>
          <a:graphicData uri="http://schemas.openxmlformats.org/drawingml/2006/table">
            <a:tbl>
              <a:tblPr firstCol="1" bandRow="1">
                <a:tableStyleId>{4C3C2611-4C71-4FC5-86AE-919BDF0F9419}</a:tableStyleId>
              </a:tblPr>
              <a:tblGrid>
                <a:gridCol w="4577635">
                  <a:extLst>
                    <a:ext uri="{9D8B030D-6E8A-4147-A177-3AD203B41FA5}">
                      <a16:colId xmlns:a16="http://schemas.microsoft.com/office/drawing/2014/main" val="20000"/>
                    </a:ext>
                  </a:extLst>
                </a:gridCol>
                <a:gridCol w="1516943">
                  <a:extLst>
                    <a:ext uri="{9D8B030D-6E8A-4147-A177-3AD203B41FA5}">
                      <a16:colId xmlns:a16="http://schemas.microsoft.com/office/drawing/2014/main" val="20001"/>
                    </a:ext>
                  </a:extLst>
                </a:gridCol>
              </a:tblGrid>
              <a:tr h="313737">
                <a:tc>
                  <a:txBody>
                    <a:bodyPr/>
                    <a:lstStyle/>
                    <a:p>
                      <a:pPr indent="63500" algn="l" defTabSz="914400">
                        <a:defRPr b="0">
                          <a:solidFill>
                            <a:srgbClr val="000000"/>
                          </a:solidFill>
                        </a:defRPr>
                      </a:pPr>
                      <a:r>
                        <a:rPr sz="2600" b="1" dirty="0" err="1">
                          <a:latin typeface="Calibri" panose="020F0502020204030204" pitchFamily="34" charset="0"/>
                          <a:ea typeface="Times New Roman"/>
                          <a:cs typeface="Calibri" panose="020F0502020204030204" pitchFamily="34" charset="0"/>
                          <a:sym typeface="Times New Roman"/>
                        </a:rPr>
                        <a:t>Intäkter</a:t>
                      </a:r>
                      <a:endParaRPr sz="2600" b="1"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76200" cap="flat" cmpd="sng" algn="ctr">
                      <a:solidFill>
                        <a:schemeClr val="accent2"/>
                      </a:solidFill>
                      <a:prstDash val="solid"/>
                      <a:round/>
                      <a:headEnd type="none" w="med" len="med"/>
                      <a:tailEnd type="none" w="med" len="med"/>
                    </a:lnT>
                    <a:lnB w="0">
                      <a:noFill/>
                      <a:miter lim="400000"/>
                    </a:lnB>
                    <a:lnTlToBr w="12700" cmpd="sng">
                      <a:noFill/>
                      <a:prstDash val="solid"/>
                    </a:lnTlToBr>
                    <a:lnBlToTr w="12700" cmpd="sng">
                      <a:noFill/>
                      <a:prstDash val="solid"/>
                    </a:lnBlToTr>
                    <a:solidFill>
                      <a:schemeClr val="accent2">
                        <a:hueOff val="-2473793"/>
                        <a:satOff val="-50209"/>
                        <a:lumOff val="23543"/>
                        <a:alpha val="50000"/>
                      </a:schemeClr>
                    </a:solidFill>
                  </a:tcPr>
                </a:tc>
                <a:tc>
                  <a:txBody>
                    <a:bodyPr/>
                    <a:lstStyle/>
                    <a:p>
                      <a:pPr marR="101600" indent="152400" algn="r"/>
                      <a:r>
                        <a:rPr lang="en-GB" sz="2600" b="1" dirty="0">
                          <a:solidFill>
                            <a:schemeClr val="tx1"/>
                          </a:solidFill>
                          <a:latin typeface="Calibri" panose="020F0502020204030204" pitchFamily="34" charset="0"/>
                          <a:ea typeface="Times New Roman"/>
                          <a:cs typeface="Calibri" panose="020F0502020204030204" pitchFamily="34" charset="0"/>
                          <a:sym typeface="Times New Roman"/>
                        </a:rPr>
                        <a:t>45178</a:t>
                      </a:r>
                      <a:endParaRPr sz="26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0">
                      <a:noFill/>
                      <a:miter lim="400000"/>
                    </a:lnB>
                    <a:lnTlToBr w="12700" cmpd="sng">
                      <a:noFill/>
                      <a:prstDash val="solid"/>
                    </a:lnTlToBr>
                    <a:lnBlToTr w="12700" cmpd="sng">
                      <a:noFill/>
                      <a:prstDash val="solid"/>
                    </a:lnBlToTr>
                    <a:solidFill>
                      <a:schemeClr val="accent2">
                        <a:hueOff val="-2473793"/>
                        <a:satOff val="-50209"/>
                        <a:lumOff val="23543"/>
                        <a:alpha val="50000"/>
                      </a:schemeClr>
                    </a:solidFill>
                  </a:tcPr>
                </a:tc>
                <a:extLst>
                  <a:ext uri="{0D108BD9-81ED-4DB2-BD59-A6C34878D82A}">
                    <a16:rowId xmlns:a16="http://schemas.microsoft.com/office/drawing/2014/main" val="10000"/>
                  </a:ext>
                </a:extLst>
              </a:tr>
              <a:tr h="313737">
                <a:tc>
                  <a:txBody>
                    <a:bodyPr/>
                    <a:lstStyle/>
                    <a:p>
                      <a:pPr indent="2540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Medlemsavgifter</a:t>
                      </a:r>
                      <a:r>
                        <a:rPr sz="2000" dirty="0">
                          <a:latin typeface="Calibri" panose="020F0502020204030204" pitchFamily="34" charset="0"/>
                          <a:ea typeface="Times New Roman"/>
                          <a:cs typeface="Calibri" panose="020F0502020204030204" pitchFamily="34" charset="0"/>
                          <a:sym typeface="Times New Roman"/>
                        </a:rPr>
                        <a:t> (~</a:t>
                      </a:r>
                      <a:r>
                        <a:rPr lang="en-GB" sz="2000" dirty="0">
                          <a:latin typeface="Calibri" panose="020F0502020204030204" pitchFamily="34" charset="0"/>
                          <a:ea typeface="Times New Roman"/>
                          <a:cs typeface="Calibri" panose="020F0502020204030204" pitchFamily="34" charset="0"/>
                          <a:sym typeface="Times New Roman"/>
                        </a:rPr>
                        <a:t>200</a:t>
                      </a:r>
                      <a:r>
                        <a:rPr lang="en-GB" sz="2000" baseline="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medl</a:t>
                      </a:r>
                      <a:r>
                        <a:rPr sz="2000" dirty="0">
                          <a:latin typeface="Calibri" panose="020F0502020204030204" pitchFamily="34" charset="0"/>
                          <a:ea typeface="Times New Roman"/>
                          <a:cs typeface="Calibri" panose="020F0502020204030204" pitchFamily="34" charset="0"/>
                          <a:sym typeface="Times New Roman"/>
                        </a:rPr>
                        <a:t>.)</a:t>
                      </a: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0">
                      <a:noFill/>
                      <a:miter lim="400000"/>
                    </a:lnT>
                    <a:lnB w="0">
                      <a:noFill/>
                      <a:miter lim="400000"/>
                    </a:lnB>
                    <a:lnTlToBr w="12700" cmpd="sng">
                      <a:noFill/>
                      <a:prstDash val="solid"/>
                    </a:lnTlToBr>
                    <a:lnBlToTr w="12700" cmpd="sng">
                      <a:noFill/>
                      <a:prstDash val="solid"/>
                    </a:lnBlToTr>
                    <a:solidFill>
                      <a:schemeClr val="bg1">
                        <a:lumMod val="95000"/>
                      </a:schemeClr>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7 850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91690">
                <a:tc>
                  <a:txBody>
                    <a:bodyPr/>
                    <a:lstStyle/>
                    <a:p>
                      <a:pPr indent="254000" algn="l" defTabSz="914400">
                        <a:defRPr b="0">
                          <a:solidFill>
                            <a:srgbClr val="000000"/>
                          </a:solidFill>
                        </a:defRPr>
                      </a:pPr>
                      <a:r>
                        <a:rPr lang="en-GB" sz="2000" dirty="0" err="1">
                          <a:latin typeface="Calibri" panose="020F0502020204030204" pitchFamily="34" charset="0"/>
                          <a:ea typeface="Times New Roman"/>
                          <a:cs typeface="Calibri" panose="020F0502020204030204" pitchFamily="34" charset="0"/>
                          <a:sym typeface="Times New Roman"/>
                        </a:rPr>
                        <a:t>Kopphagen</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uthyrning</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cap="flat" cmpd="sng" algn="ctr">
                      <a:noFill/>
                      <a:prstDash val="solid"/>
                      <a:miter lim="400000"/>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FFFFF"/>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8</a:t>
                      </a:r>
                      <a:r>
                        <a:rPr lang="en-GB" sz="2100" b="1" baseline="0" dirty="0">
                          <a:solidFill>
                            <a:schemeClr val="tx1"/>
                          </a:solidFill>
                          <a:latin typeface="Calibri" panose="020F0502020204030204" pitchFamily="34" charset="0"/>
                          <a:ea typeface="Times New Roman"/>
                          <a:cs typeface="Calibri" panose="020F0502020204030204" pitchFamily="34" charset="0"/>
                          <a:sym typeface="Times New Roman"/>
                        </a:rPr>
                        <a:t> 150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cap="flat" cmpd="sng" algn="ctr">
                      <a:noFill/>
                      <a:prstDash val="solid"/>
                      <a:miter lim="400000"/>
                      <a:headEnd type="none" w="med" len="med"/>
                      <a:tailEnd type="none" w="med" len="med"/>
                    </a:lnL>
                    <a:lnR w="76200" cap="flat" cmpd="sng" algn="ctr">
                      <a:solidFill>
                        <a:schemeClr val="accent2"/>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13737">
                <a:tc>
                  <a:txBody>
                    <a:bodyPr/>
                    <a:lstStyle/>
                    <a:p>
                      <a:pPr indent="2540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Kopphagen</a:t>
                      </a:r>
                      <a:r>
                        <a:rPr lang="en-GB" sz="2000" dirty="0">
                          <a:latin typeface="Calibri" panose="020F0502020204030204" pitchFamily="34" charset="0"/>
                          <a:ea typeface="Times New Roman"/>
                          <a:cs typeface="Calibri" panose="020F0502020204030204" pitchFamily="34" charset="0"/>
                          <a:sym typeface="Times New Roman"/>
                        </a:rPr>
                        <a:t> </a:t>
                      </a:r>
                      <a:r>
                        <a:rPr lang="en-GB" sz="2000" dirty="0" err="1">
                          <a:latin typeface="Calibri" panose="020F0502020204030204" pitchFamily="34" charset="0"/>
                          <a:ea typeface="Times New Roman"/>
                          <a:cs typeface="Calibri" panose="020F0502020204030204" pitchFamily="34" charset="0"/>
                          <a:sym typeface="Times New Roman"/>
                        </a:rPr>
                        <a:t>försäljning</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0">
                      <a:noFill/>
                      <a:miter lim="400000"/>
                    </a:lnT>
                    <a:lnB w="0">
                      <a:noFill/>
                      <a:miter lim="400000"/>
                    </a:lnB>
                    <a:lnTlToBr w="12700" cmpd="sng">
                      <a:noFill/>
                      <a:prstDash val="solid"/>
                    </a:lnTlToBr>
                    <a:lnBlToTr w="12700" cmpd="sng">
                      <a:noFill/>
                      <a:prstDash val="solid"/>
                    </a:lnBlToTr>
                    <a:solidFill>
                      <a:schemeClr val="bg1">
                        <a:lumMod val="95000"/>
                      </a:schemeClr>
                    </a:solidFill>
                  </a:tcPr>
                </a:tc>
                <a:tc>
                  <a:txBody>
                    <a:bodyPr/>
                    <a:lstStyle/>
                    <a:p>
                      <a:pPr marR="101600" indent="152400" algn="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4 278</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13737">
                <a:tc>
                  <a:txBody>
                    <a:bodyPr/>
                    <a:lstStyle/>
                    <a:p>
                      <a:pPr indent="254000" algn="l" defTabSz="914400">
                        <a:defRPr b="0">
                          <a:solidFill>
                            <a:srgbClr val="000000"/>
                          </a:solidFill>
                        </a:defRPr>
                      </a:pPr>
                      <a:r>
                        <a:rPr lang="en-GB" sz="2000" dirty="0" err="1">
                          <a:latin typeface="Calibri" panose="020F0502020204030204" pitchFamily="34" charset="0"/>
                          <a:ea typeface="Times New Roman"/>
                          <a:cs typeface="Calibri" panose="020F0502020204030204" pitchFamily="34" charset="0"/>
                          <a:sym typeface="Times New Roman"/>
                        </a:rPr>
                        <a:t>Skötsel</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Ältsjöslingan</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0">
                      <a:noFill/>
                      <a:miter lim="400000"/>
                    </a:lnT>
                    <a:lnB w="0">
                      <a:noFill/>
                      <a:miter lim="400000"/>
                    </a:lnB>
                    <a:lnTlToBr w="12700" cmpd="sng">
                      <a:noFill/>
                      <a:prstDash val="solid"/>
                    </a:lnTlToBr>
                    <a:lnBlToTr w="12700" cmpd="sng">
                      <a:noFill/>
                      <a:prstDash val="solid"/>
                    </a:lnBlToTr>
                    <a:solidFill>
                      <a:srgbClr val="FFFFFF"/>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1 500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13737">
                <a:tc>
                  <a:txBody>
                    <a:bodyPr/>
                    <a:lstStyle/>
                    <a:p>
                      <a:pPr indent="254000" algn="l" defTabSz="914400">
                        <a:defRPr b="0">
                          <a:solidFill>
                            <a:srgbClr val="000000"/>
                          </a:solidFill>
                        </a:defRPr>
                      </a:pPr>
                      <a:r>
                        <a:rPr lang="sv-SE" sz="2000" dirty="0">
                          <a:latin typeface="Calibri" panose="020F0502020204030204" pitchFamily="34" charset="0"/>
                          <a:ea typeface="Times New Roman"/>
                          <a:cs typeface="Calibri" panose="020F0502020204030204" pitchFamily="34" charset="0"/>
                          <a:sym typeface="Times New Roman"/>
                        </a:rPr>
                        <a:t>Insamling </a:t>
                      </a:r>
                      <a:r>
                        <a:rPr lang="sv-SE" sz="2000" dirty="0" err="1">
                          <a:latin typeface="Calibri" panose="020F0502020204030204" pitchFamily="34" charset="0"/>
                          <a:ea typeface="Times New Roman"/>
                          <a:cs typeface="Calibri" panose="020F0502020204030204" pitchFamily="34" charset="0"/>
                          <a:sym typeface="Times New Roman"/>
                        </a:rPr>
                        <a:t>Elrenovering</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cap="flat" cmpd="sng" algn="ctr">
                      <a:noFill/>
                      <a:prstDash val="solid"/>
                      <a:miter lim="400000"/>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bg1">
                        <a:lumMod val="95000"/>
                      </a:schemeClr>
                    </a:solidFill>
                  </a:tcPr>
                </a:tc>
                <a:tc>
                  <a:txBody>
                    <a:bodyPr/>
                    <a:lstStyle/>
                    <a:p>
                      <a:pPr marR="101600" indent="152400" algn="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23 400*</a:t>
                      </a:r>
                      <a:r>
                        <a:rPr lang="sv-SE" sz="2100" b="1" baseline="0" dirty="0">
                          <a:solidFill>
                            <a:schemeClr val="tx1"/>
                          </a:solidFill>
                          <a:latin typeface="Calibri" panose="020F0502020204030204" pitchFamily="34" charset="0"/>
                          <a:ea typeface="Times New Roman"/>
                          <a:cs typeface="Calibri" panose="020F0502020204030204" pitchFamily="34" charset="0"/>
                          <a:sym typeface="Times New Roman"/>
                        </a:rPr>
                        <a:t> </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cap="flat" cmpd="sng" algn="ctr">
                      <a:noFill/>
                      <a:prstDash val="solid"/>
                      <a:miter lim="400000"/>
                      <a:headEnd type="none" w="med" len="med"/>
                      <a:tailEnd type="none" w="med" len="med"/>
                    </a:lnL>
                    <a:lnR w="76200" cap="flat" cmpd="sng" algn="ctr">
                      <a:solidFill>
                        <a:schemeClr val="accent2"/>
                      </a:solidFill>
                      <a:prstDash val="solid"/>
                      <a:round/>
                      <a:headEnd type="none" w="med" len="med"/>
                      <a:tailEnd type="none" w="med" len="med"/>
                    </a:lnR>
                    <a:lnT w="0">
                      <a:noFill/>
                      <a:miter lim="400000"/>
                    </a:lnT>
                    <a:lnB w="0">
                      <a:noFill/>
                      <a:miter lim="4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13737">
                <a:tc>
                  <a:txBody>
                    <a:bodyPr/>
                    <a:lstStyle/>
                    <a:p>
                      <a:pPr indent="63500" algn="l" defTabSz="914400">
                        <a:defRPr b="0">
                          <a:solidFill>
                            <a:srgbClr val="000000"/>
                          </a:solidFill>
                        </a:defRPr>
                      </a:pPr>
                      <a:r>
                        <a:rPr lang="en-GB" sz="2600" b="1" dirty="0" err="1">
                          <a:latin typeface="Calibri" panose="020F0502020204030204" pitchFamily="34" charset="0"/>
                          <a:ea typeface="Times New Roman"/>
                          <a:cs typeface="Calibri" panose="020F0502020204030204" pitchFamily="34" charset="0"/>
                          <a:sym typeface="Times New Roman"/>
                        </a:rPr>
                        <a:t>Utgifter</a:t>
                      </a:r>
                      <a:endParaRPr sz="2600" b="1"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cap="flat" cmpd="sng" algn="ctr">
                      <a:noFill/>
                      <a:prstDash val="solid"/>
                      <a:miter lim="400000"/>
                      <a:headEnd type="none" w="med" len="med"/>
                      <a:tailEnd type="none" w="med" len="med"/>
                    </a:lnR>
                    <a:lnT w="0">
                      <a:noFill/>
                      <a:miter lim="400000"/>
                    </a:lnT>
                    <a:lnB w="12700" cap="flat">
                      <a:noFill/>
                      <a:miter lim="400000"/>
                    </a:lnB>
                    <a:lnTlToBr w="12700" cmpd="sng">
                      <a:noFill/>
                      <a:prstDash val="solid"/>
                    </a:lnTlToBr>
                    <a:lnBlToTr w="12700" cmpd="sng">
                      <a:noFill/>
                      <a:prstDash val="solid"/>
                    </a:lnBlToTr>
                    <a:solidFill>
                      <a:schemeClr val="accent2">
                        <a:hueOff val="-2473793"/>
                        <a:satOff val="-50209"/>
                        <a:lumOff val="23543"/>
                        <a:alpha val="50000"/>
                      </a:schemeClr>
                    </a:solidFill>
                  </a:tcPr>
                </a:tc>
                <a:tc>
                  <a:txBody>
                    <a:bodyPr/>
                    <a:lstStyle/>
                    <a:p>
                      <a:pPr marR="101600" indent="152400" algn="r"/>
                      <a:r>
                        <a:rPr sz="26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600" b="1" dirty="0">
                          <a:solidFill>
                            <a:schemeClr val="tx1"/>
                          </a:solidFill>
                          <a:latin typeface="Calibri" panose="020F0502020204030204" pitchFamily="34" charset="0"/>
                          <a:ea typeface="Times New Roman"/>
                          <a:cs typeface="Calibri" panose="020F0502020204030204" pitchFamily="34" charset="0"/>
                          <a:sym typeface="Times New Roman"/>
                        </a:rPr>
                        <a:t>21745</a:t>
                      </a:r>
                      <a:endParaRPr sz="26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cap="flat" cmpd="sng" algn="ctr">
                      <a:noFill/>
                      <a:prstDash val="solid"/>
                      <a:miter lim="400000"/>
                      <a:headEnd type="none" w="med" len="med"/>
                      <a:tailEnd type="none" w="med" len="med"/>
                    </a:lnL>
                    <a:lnR w="76200" cap="flat" cmpd="sng" algn="ctr">
                      <a:solidFill>
                        <a:schemeClr val="accent2"/>
                      </a:solidFill>
                      <a:prstDash val="solid"/>
                      <a:round/>
                      <a:headEnd type="none" w="med" len="med"/>
                      <a:tailEnd type="none" w="med" len="med"/>
                    </a:lnR>
                    <a:lnT w="0">
                      <a:noFill/>
                      <a:miter lim="400000"/>
                    </a:lnT>
                    <a:lnB w="12700" cap="flat">
                      <a:noFill/>
                      <a:miter lim="400000"/>
                    </a:lnB>
                    <a:lnTlToBr w="12700" cmpd="sng">
                      <a:noFill/>
                      <a:prstDash val="solid"/>
                    </a:lnTlToBr>
                    <a:lnBlToTr w="12700" cmpd="sng">
                      <a:noFill/>
                      <a:prstDash val="solid"/>
                    </a:lnBlToTr>
                    <a:solidFill>
                      <a:schemeClr val="accent2">
                        <a:hueOff val="-2473793"/>
                        <a:satOff val="-50209"/>
                        <a:lumOff val="23543"/>
                        <a:alpha val="50000"/>
                      </a:schemeClr>
                    </a:solidFill>
                  </a:tcPr>
                </a:tc>
                <a:extLst>
                  <a:ext uri="{0D108BD9-81ED-4DB2-BD59-A6C34878D82A}">
                    <a16:rowId xmlns:a16="http://schemas.microsoft.com/office/drawing/2014/main" val="10007"/>
                  </a:ext>
                </a:extLst>
              </a:tr>
              <a:tr h="313737">
                <a:tc>
                  <a:txBody>
                    <a:bodyPr/>
                    <a:lstStyle/>
                    <a:p>
                      <a:pPr indent="241300" algn="l" defTabSz="914400">
                        <a:defRPr b="0">
                          <a:solidFill>
                            <a:srgbClr val="000000"/>
                          </a:solidFill>
                        </a:defRPr>
                      </a:pPr>
                      <a:r>
                        <a:rPr sz="2000" dirty="0">
                          <a:latin typeface="Calibri" panose="020F0502020204030204" pitchFamily="34" charset="0"/>
                          <a:ea typeface="Times New Roman"/>
                          <a:cs typeface="Calibri" panose="020F0502020204030204" pitchFamily="34" charset="0"/>
                          <a:sym typeface="Times New Roman"/>
                        </a:rPr>
                        <a:t>El </a:t>
                      </a:r>
                      <a:r>
                        <a:rPr sz="2000" dirty="0" err="1">
                          <a:latin typeface="Calibri" panose="020F0502020204030204" pitchFamily="34" charset="0"/>
                          <a:ea typeface="Times New Roman"/>
                          <a:cs typeface="Calibri" panose="020F0502020204030204" pitchFamily="34" charset="0"/>
                          <a:sym typeface="Times New Roman"/>
                        </a:rPr>
                        <a:t>Kopphagen</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5 068</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3737">
                <a:tc>
                  <a:txBody>
                    <a:bodyPr/>
                    <a:lstStyle/>
                    <a:p>
                      <a:pPr indent="2413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Arrende</a:t>
                      </a:r>
                      <a:r>
                        <a:rPr sz="200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Kopphagen</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12700" cap="flat">
                      <a:noFill/>
                      <a:miter lim="400000"/>
                    </a:lnT>
                    <a:lnB w="12700" cap="flat">
                      <a:noFill/>
                      <a:miter lim="400000"/>
                    </a:lnB>
                    <a:lnTlToBr w="12700" cmpd="sng">
                      <a:noFill/>
                      <a:prstDash val="solid"/>
                    </a:lnTlToBr>
                    <a:lnBlToTr w="12700" cmpd="sng">
                      <a:noFill/>
                      <a:prstDash val="solid"/>
                    </a:lnBlToTr>
                    <a:solidFill>
                      <a:srgbClr val="EBEBEB"/>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-2</a:t>
                      </a: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 </a:t>
                      </a:r>
                      <a:r>
                        <a:rPr sz="2100" b="1" dirty="0">
                          <a:solidFill>
                            <a:schemeClr val="tx1"/>
                          </a:solidFill>
                          <a:latin typeface="Calibri" panose="020F0502020204030204" pitchFamily="34" charset="0"/>
                          <a:ea typeface="Times New Roman"/>
                          <a:cs typeface="Calibri" panose="020F0502020204030204" pitchFamily="34" charset="0"/>
                          <a:sym typeface="Times New Roman"/>
                        </a:rPr>
                        <a:t>0</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38</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12700" cap="flat">
                      <a:noFill/>
                      <a:miter lim="400000"/>
                    </a:lnT>
                    <a:lnB w="12700" cap="flat">
                      <a:noFill/>
                      <a:miter lim="400000"/>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09"/>
                  </a:ext>
                </a:extLst>
              </a:tr>
              <a:tr h="313737">
                <a:tc>
                  <a:txBody>
                    <a:bodyPr/>
                    <a:lstStyle/>
                    <a:p>
                      <a:pPr indent="2413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Försäkring</a:t>
                      </a:r>
                      <a:r>
                        <a:rPr sz="2000" dirty="0">
                          <a:latin typeface="Calibri" panose="020F0502020204030204" pitchFamily="34" charset="0"/>
                          <a:ea typeface="Times New Roman"/>
                          <a:cs typeface="Calibri" panose="020F0502020204030204" pitchFamily="34" charset="0"/>
                          <a:sym typeface="Times New Roman"/>
                        </a:rPr>
                        <a:t> </a:t>
                      </a:r>
                      <a:r>
                        <a:rPr sz="2000" dirty="0" err="1">
                          <a:latin typeface="Calibri" panose="020F0502020204030204" pitchFamily="34" charset="0"/>
                          <a:ea typeface="Times New Roman"/>
                          <a:cs typeface="Calibri" panose="020F0502020204030204" pitchFamily="34" charset="0"/>
                          <a:sym typeface="Times New Roman"/>
                        </a:rPr>
                        <a:t>Kopphagen</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5</a:t>
                      </a:r>
                      <a:r>
                        <a:rPr lang="en-GB" sz="2100" b="1" baseline="0" dirty="0">
                          <a:solidFill>
                            <a:schemeClr val="tx1"/>
                          </a:solidFill>
                          <a:latin typeface="Calibri" panose="020F0502020204030204" pitchFamily="34" charset="0"/>
                          <a:ea typeface="Times New Roman"/>
                          <a:cs typeface="Calibri" panose="020F0502020204030204" pitchFamily="34" charset="0"/>
                          <a:sym typeface="Times New Roman"/>
                        </a:rPr>
                        <a:t> 486 </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13737">
                <a:tc>
                  <a:txBody>
                    <a:bodyPr/>
                    <a:lstStyle/>
                    <a:p>
                      <a:pPr indent="2413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Kopphagen</a:t>
                      </a:r>
                      <a:r>
                        <a:rPr sz="2000" dirty="0">
                          <a:latin typeface="Calibri" panose="020F0502020204030204" pitchFamily="34" charset="0"/>
                          <a:ea typeface="Times New Roman"/>
                          <a:cs typeface="Calibri" panose="020F0502020204030204" pitchFamily="34" charset="0"/>
                          <a:sym typeface="Times New Roman"/>
                        </a:rPr>
                        <a:t> </a:t>
                      </a:r>
                      <a:r>
                        <a:rPr lang="en-GB" sz="2000" dirty="0" err="1">
                          <a:latin typeface="Calibri" panose="020F0502020204030204" pitchFamily="34" charset="0"/>
                          <a:ea typeface="Times New Roman"/>
                          <a:cs typeface="Calibri" panose="020F0502020204030204" pitchFamily="34" charset="0"/>
                          <a:sym typeface="Times New Roman"/>
                        </a:rPr>
                        <a:t>underhåll</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städdag</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färg</a:t>
                      </a:r>
                      <a:r>
                        <a:rPr lang="en-GB" sz="2000" baseline="0" dirty="0">
                          <a:latin typeface="Calibri" panose="020F0502020204030204" pitchFamily="34" charset="0"/>
                          <a:ea typeface="Times New Roman"/>
                          <a:cs typeface="Calibri" panose="020F0502020204030204" pitchFamily="34" charset="0"/>
                          <a:sym typeface="Times New Roman"/>
                        </a:rPr>
                        <a:t> mm)</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12700" cap="flat">
                      <a:noFill/>
                      <a:miter lim="400000"/>
                    </a:lnT>
                    <a:lnB w="12700" cap="flat">
                      <a:noFill/>
                      <a:miter lim="400000"/>
                    </a:lnB>
                    <a:lnTlToBr w="12700" cmpd="sng">
                      <a:noFill/>
                      <a:prstDash val="solid"/>
                    </a:lnTlToBr>
                    <a:lnBlToTr w="12700" cmpd="sng">
                      <a:noFill/>
                      <a:prstDash val="solid"/>
                    </a:lnBlToTr>
                    <a:solidFill>
                      <a:srgbClr val="EBEBEB"/>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3 682</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12700" cap="flat">
                      <a:noFill/>
                      <a:miter lim="400000"/>
                    </a:lnT>
                    <a:lnB w="12700" cap="flat">
                      <a:noFill/>
                      <a:miter lim="400000"/>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11"/>
                  </a:ext>
                </a:extLst>
              </a:tr>
              <a:tr h="313737">
                <a:tc>
                  <a:txBody>
                    <a:bodyPr/>
                    <a:lstStyle/>
                    <a:p>
                      <a:pPr indent="241300" algn="l" defTabSz="914400">
                        <a:defRPr b="0">
                          <a:solidFill>
                            <a:srgbClr val="000000"/>
                          </a:solidFill>
                        </a:defRPr>
                      </a:pPr>
                      <a:r>
                        <a:rPr sz="2000" dirty="0" err="1">
                          <a:latin typeface="Calibri" panose="020F0502020204030204" pitchFamily="34" charset="0"/>
                          <a:ea typeface="Times New Roman"/>
                          <a:cs typeface="Calibri" panose="020F0502020204030204" pitchFamily="34" charset="0"/>
                          <a:sym typeface="Times New Roman"/>
                        </a:rPr>
                        <a:t>Bankavgifter</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960</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3737">
                <a:tc>
                  <a:txBody>
                    <a:bodyPr/>
                    <a:lstStyle/>
                    <a:p>
                      <a:pPr indent="241300" algn="l" defTabSz="914400">
                        <a:defRPr b="0">
                          <a:solidFill>
                            <a:srgbClr val="000000"/>
                          </a:solidFill>
                        </a:defRPr>
                      </a:pPr>
                      <a:r>
                        <a:rPr lang="en-GB" sz="2000" dirty="0" err="1">
                          <a:latin typeface="Calibri" panose="020F0502020204030204" pitchFamily="34" charset="0"/>
                          <a:ea typeface="Times New Roman"/>
                          <a:cs typeface="Calibri" panose="020F0502020204030204" pitchFamily="34" charset="0"/>
                          <a:sym typeface="Times New Roman"/>
                        </a:rPr>
                        <a:t>Utskick</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och</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porto</a:t>
                      </a:r>
                      <a:r>
                        <a:rPr lang="en-GB" sz="2000" baseline="0" dirty="0">
                          <a:latin typeface="Calibri" panose="020F0502020204030204" pitchFamily="34" charset="0"/>
                          <a:ea typeface="Times New Roman"/>
                          <a:cs typeface="Calibri" panose="020F0502020204030204" pitchFamily="34" charset="0"/>
                          <a:sym typeface="Times New Roman"/>
                        </a:rPr>
                        <a:t> + </a:t>
                      </a:r>
                      <a:r>
                        <a:rPr lang="en-GB" sz="2000" baseline="0" dirty="0" err="1">
                          <a:latin typeface="Calibri" panose="020F0502020204030204" pitchFamily="34" charset="0"/>
                          <a:ea typeface="Times New Roman"/>
                          <a:cs typeface="Calibri" panose="020F0502020204030204" pitchFamily="34" charset="0"/>
                          <a:sym typeface="Times New Roman"/>
                        </a:rPr>
                        <a:t>årsmöteskostnad</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12700" cap="flat">
                      <a:noFill/>
                      <a:miter lim="400000"/>
                    </a:lnT>
                    <a:lnB w="12700" cap="flat">
                      <a:noFill/>
                      <a:miter lim="400000"/>
                    </a:lnB>
                    <a:lnTlToBr w="12700" cmpd="sng">
                      <a:noFill/>
                      <a:prstDash val="solid"/>
                    </a:lnTlToBr>
                    <a:lnBlToTr w="12700" cmpd="sng">
                      <a:noFill/>
                      <a:prstDash val="solid"/>
                    </a:lnBlToTr>
                    <a:solidFill>
                      <a:srgbClr val="EBEBEB"/>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sv-SE" sz="2100" b="1" dirty="0">
                          <a:solidFill>
                            <a:schemeClr val="tx1"/>
                          </a:solidFill>
                          <a:latin typeface="Calibri" panose="020F0502020204030204" pitchFamily="34" charset="0"/>
                          <a:ea typeface="Times New Roman"/>
                          <a:cs typeface="Calibri" panose="020F0502020204030204" pitchFamily="34" charset="0"/>
                          <a:sym typeface="Times New Roman"/>
                        </a:rPr>
                        <a:t>1 464</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12700" cap="flat">
                      <a:noFill/>
                      <a:miter lim="400000"/>
                    </a:lnT>
                    <a:lnB w="12700" cap="flat">
                      <a:noFill/>
                      <a:miter lim="400000"/>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013"/>
                  </a:ext>
                </a:extLst>
              </a:tr>
              <a:tr h="313737">
                <a:tc>
                  <a:txBody>
                    <a:bodyPr/>
                    <a:lstStyle/>
                    <a:p>
                      <a:pPr indent="241300" algn="l" defTabSz="914400">
                        <a:defRPr b="0">
                          <a:solidFill>
                            <a:srgbClr val="000000"/>
                          </a:solidFill>
                        </a:defRPr>
                      </a:pPr>
                      <a:r>
                        <a:rPr lang="en-GB" sz="2000" dirty="0" err="1">
                          <a:latin typeface="Calibri" panose="020F0502020204030204" pitchFamily="34" charset="0"/>
                          <a:ea typeface="Times New Roman"/>
                          <a:cs typeface="Calibri" panose="020F0502020204030204" pitchFamily="34" charset="0"/>
                          <a:sym typeface="Times New Roman"/>
                        </a:rPr>
                        <a:t>Årsavgift</a:t>
                      </a:r>
                      <a:r>
                        <a:rPr lang="en-GB" sz="2000" dirty="0">
                          <a:latin typeface="Calibri" panose="020F0502020204030204" pitchFamily="34" charset="0"/>
                          <a:ea typeface="Times New Roman"/>
                          <a:cs typeface="Calibri" panose="020F0502020204030204" pitchFamily="34" charset="0"/>
                          <a:sym typeface="Times New Roman"/>
                        </a:rPr>
                        <a:t> web-</a:t>
                      </a:r>
                      <a:r>
                        <a:rPr lang="en-GB" sz="2000" dirty="0" err="1">
                          <a:latin typeface="Calibri" panose="020F0502020204030204" pitchFamily="34" charset="0"/>
                          <a:ea typeface="Times New Roman"/>
                          <a:cs typeface="Calibri" panose="020F0502020204030204" pitchFamily="34" charset="0"/>
                          <a:sym typeface="Times New Roman"/>
                        </a:rPr>
                        <a:t>hotell</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791</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a:noFill/>
                      <a:miter lim="400000"/>
                    </a:lnL>
                    <a:lnR w="76200" cap="flat" cmpd="sng" algn="ctr">
                      <a:solidFill>
                        <a:schemeClr val="accent2"/>
                      </a:solidFill>
                      <a:prstDash val="solid"/>
                      <a:round/>
                      <a:headEnd type="none" w="med" len="med"/>
                      <a:tailEnd type="none" w="med" len="med"/>
                    </a:lnR>
                    <a:lnT w="12700" cap="flat">
                      <a:noFill/>
                      <a:miter lim="400000"/>
                    </a:lnT>
                    <a:lnB w="12700" cap="flat">
                      <a:noFill/>
                      <a:miter lim="4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13737">
                <a:tc>
                  <a:txBody>
                    <a:bodyPr/>
                    <a:lstStyle/>
                    <a:p>
                      <a:pPr indent="241300" algn="l" defTabSz="914400">
                        <a:defRPr b="0">
                          <a:solidFill>
                            <a:srgbClr val="000000"/>
                          </a:solidFill>
                        </a:defRPr>
                      </a:pPr>
                      <a:r>
                        <a:rPr lang="en-GB" sz="2000" dirty="0" err="1">
                          <a:latin typeface="Calibri" panose="020F0502020204030204" pitchFamily="34" charset="0"/>
                          <a:ea typeface="Times New Roman"/>
                          <a:cs typeface="Calibri" panose="020F0502020204030204" pitchFamily="34" charset="0"/>
                          <a:sym typeface="Times New Roman"/>
                        </a:rPr>
                        <a:t>Kopphagen</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inköp</a:t>
                      </a:r>
                      <a:r>
                        <a:rPr lang="en-GB" sz="2000" baseline="0" dirty="0">
                          <a:latin typeface="Calibri" panose="020F0502020204030204" pitchFamily="34" charset="0"/>
                          <a:ea typeface="Times New Roman"/>
                          <a:cs typeface="Calibri" panose="020F0502020204030204" pitchFamily="34" charset="0"/>
                          <a:sym typeface="Times New Roman"/>
                        </a:rPr>
                        <a:t> </a:t>
                      </a:r>
                      <a:r>
                        <a:rPr lang="en-GB" sz="2000" baseline="0" dirty="0" err="1">
                          <a:latin typeface="Calibri" panose="020F0502020204030204" pitchFamily="34" charset="0"/>
                          <a:ea typeface="Times New Roman"/>
                          <a:cs typeface="Calibri" panose="020F0502020204030204" pitchFamily="34" charset="0"/>
                          <a:sym typeface="Times New Roman"/>
                        </a:rPr>
                        <a:t>julmarknad</a:t>
                      </a:r>
                      <a:r>
                        <a:rPr lang="en-GB" sz="2000" baseline="0" dirty="0">
                          <a:latin typeface="Calibri" panose="020F0502020204030204" pitchFamily="34" charset="0"/>
                          <a:ea typeface="Times New Roman"/>
                          <a:cs typeface="Calibri" panose="020F0502020204030204" pitchFamily="34" charset="0"/>
                          <a:sym typeface="Times New Roman"/>
                        </a:rPr>
                        <a:t> mm)</a:t>
                      </a:r>
                      <a:endParaRPr sz="20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a:noFill/>
                      <a:miter lim="4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a:t>
                      </a: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2 256</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25400" marR="25400" marT="25400" marB="25400" anchor="ctr" horzOverflow="overflow">
                    <a:lnL w="12700" cap="flat" cmpd="sng" algn="ctr">
                      <a:noFill/>
                      <a:prstDash val="solid"/>
                      <a:round/>
                      <a:headEnd type="none" w="med" len="med"/>
                      <a:tailEnd type="none" w="med" len="med"/>
                    </a:lnL>
                    <a:lnR w="76200" cap="flat" cmpd="sng" algn="ctr">
                      <a:solidFill>
                        <a:schemeClr val="accent2"/>
                      </a:solidFill>
                      <a:prstDash val="solid"/>
                      <a:round/>
                      <a:headEnd type="none" w="med" len="med"/>
                      <a:tailEnd type="none" w="med" len="med"/>
                    </a:lnR>
                    <a:lnT w="12700" cap="flat">
                      <a:noFill/>
                      <a:miter lim="400000"/>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313737">
                <a:tc>
                  <a:txBody>
                    <a:bodyPr/>
                    <a:lstStyle/>
                    <a:p>
                      <a:pPr indent="63500" algn="l" defTabSz="914400">
                        <a:defRPr b="0">
                          <a:solidFill>
                            <a:srgbClr val="000000"/>
                          </a:solidFill>
                        </a:defRPr>
                      </a:pPr>
                      <a:r>
                        <a:rPr sz="2600" b="1" cap="all" dirty="0" err="1">
                          <a:latin typeface="Calibri" panose="020F0502020204030204" pitchFamily="34" charset="0"/>
                          <a:ea typeface="Times New Roman"/>
                          <a:cs typeface="Calibri" panose="020F0502020204030204" pitchFamily="34" charset="0"/>
                          <a:sym typeface="Times New Roman"/>
                        </a:rPr>
                        <a:t>Resultat</a:t>
                      </a:r>
                      <a:endParaRPr sz="2600" b="1" cap="all"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76200" cap="flat" cmpd="sng" algn="ctr">
                      <a:solidFill>
                        <a:schemeClr val="accent2"/>
                      </a:solidFill>
                      <a:prstDash val="solid"/>
                      <a:round/>
                      <a:headEnd type="none" w="med" len="med"/>
                      <a:tailEnd type="none" w="med" len="med"/>
                    </a:lnL>
                    <a:lnR w="12700">
                      <a:noFill/>
                      <a:miter lim="400000"/>
                    </a:lnR>
                    <a:lnT w="50800">
                      <a:noFill/>
                      <a:miter lim="400000"/>
                    </a:lnT>
                    <a:lnB w="762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hueOff val="-2473793"/>
                        <a:satOff val="-50209"/>
                        <a:lumOff val="23543"/>
                        <a:alpha val="50000"/>
                      </a:schemeClr>
                    </a:solidFill>
                  </a:tcPr>
                </a:tc>
                <a:tc>
                  <a:txBody>
                    <a:bodyPr/>
                    <a:lstStyle/>
                    <a:p>
                      <a:pPr marR="101600" indent="152400" algn="r"/>
                      <a:r>
                        <a:rPr lang="en-GB" sz="2600" b="1" dirty="0">
                          <a:solidFill>
                            <a:schemeClr val="tx1"/>
                          </a:solidFill>
                          <a:latin typeface="Calibri" panose="020F0502020204030204" pitchFamily="34" charset="0"/>
                          <a:ea typeface="Times New Roman"/>
                          <a:cs typeface="Calibri" panose="020F0502020204030204" pitchFamily="34" charset="0"/>
                          <a:sym typeface="Times New Roman"/>
                        </a:rPr>
                        <a:t> 23 433</a:t>
                      </a:r>
                      <a:endParaRPr sz="26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a:noFill/>
                      <a:miter lim="400000"/>
                    </a:lnL>
                    <a:lnR w="76200" cap="flat" cmpd="sng" algn="ctr">
                      <a:solidFill>
                        <a:schemeClr val="accent2"/>
                      </a:solidFill>
                      <a:prstDash val="solid"/>
                      <a:round/>
                      <a:headEnd type="none" w="med" len="med"/>
                      <a:tailEnd type="none" w="med" len="med"/>
                    </a:lnR>
                    <a:lnT w="50800">
                      <a:noFill/>
                      <a:miter lim="400000"/>
                    </a:lnT>
                    <a:lnB w="762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hueOff val="-2473793"/>
                        <a:satOff val="-50209"/>
                        <a:lumOff val="23543"/>
                        <a:alpha val="50000"/>
                      </a:schemeClr>
                    </a:solidFill>
                  </a:tcPr>
                </a:tc>
                <a:extLst>
                  <a:ext uri="{0D108BD9-81ED-4DB2-BD59-A6C34878D82A}">
                    <a16:rowId xmlns:a16="http://schemas.microsoft.com/office/drawing/2014/main" val="10016"/>
                  </a:ext>
                </a:extLst>
              </a:tr>
            </a:tbl>
          </a:graphicData>
        </a:graphic>
      </p:graphicFrame>
      <p:sp>
        <p:nvSpPr>
          <p:cNvPr id="148" name="Shape 148"/>
          <p:cNvSpPr/>
          <p:nvPr/>
        </p:nvSpPr>
        <p:spPr>
          <a:xfrm flipH="1">
            <a:off x="9864019" y="8553396"/>
            <a:ext cx="887333" cy="479466"/>
          </a:xfrm>
          <a:prstGeom prst="rightArrow">
            <a:avLst>
              <a:gd name="adj1" fmla="val 52305"/>
              <a:gd name="adj2" fmla="val 70827"/>
            </a:avLst>
          </a:prstGeom>
          <a:solidFill>
            <a:srgbClr val="EA822C"/>
          </a:solidFill>
          <a:ln w="25400">
            <a:solidFill>
              <a:schemeClr val="accent4"/>
            </a:solidFill>
            <a:miter lim="400000"/>
          </a:ln>
        </p:spPr>
        <p:txBody>
          <a:bodyPr lIns="50800" tIns="50800" rIns="50800" bIns="50800" anchor="ctr"/>
          <a:lstStyle/>
          <a:p>
            <a:pPr algn="ctr">
              <a:defRPr sz="2400" b="0">
                <a:latin typeface="Helvetica Light"/>
                <a:ea typeface="Helvetica Light"/>
                <a:cs typeface="Helvetica Light"/>
                <a:sym typeface="Helvetica Light"/>
              </a:defRPr>
            </a:pPr>
            <a:endParaRPr/>
          </a:p>
        </p:txBody>
      </p:sp>
      <p:sp>
        <p:nvSpPr>
          <p:cNvPr id="2" name="TextBox 1"/>
          <p:cNvSpPr txBox="1"/>
          <p:nvPr/>
        </p:nvSpPr>
        <p:spPr>
          <a:xfrm>
            <a:off x="9974914" y="4401674"/>
            <a:ext cx="223613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sv-SE" sz="1800" b="0" dirty="0">
                <a:solidFill>
                  <a:schemeClr val="tx1"/>
                </a:solidFill>
              </a:rPr>
              <a:t>* Varav 5 000 kr är företagssponsring</a:t>
            </a:r>
            <a:endParaRPr kumimoji="0" lang="sv-SE" sz="1800" b="0" i="0" u="none" strike="noStrike" cap="none" spc="0" normalizeH="0" baseline="0" dirty="0">
              <a:ln>
                <a:noFill/>
              </a:ln>
              <a:solidFill>
                <a:schemeClr val="tx1"/>
              </a:solidFill>
              <a:effectLst/>
              <a:uFillTx/>
              <a:sym typeface="Helvetic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Shape 150"/>
          <p:cNvSpPr/>
          <p:nvPr/>
        </p:nvSpPr>
        <p:spPr>
          <a:xfrm>
            <a:off x="7686628" y="245548"/>
            <a:ext cx="491961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dirty="0" err="1"/>
              <a:t>Balansräkning</a:t>
            </a:r>
            <a:r>
              <a:rPr dirty="0"/>
              <a:t> 20</a:t>
            </a:r>
            <a:r>
              <a:rPr lang="en-GB" dirty="0"/>
              <a:t>21</a:t>
            </a:r>
            <a:endParaRPr dirty="0"/>
          </a:p>
        </p:txBody>
      </p:sp>
      <p:graphicFrame>
        <p:nvGraphicFramePr>
          <p:cNvPr id="151" name="Table 151"/>
          <p:cNvGraphicFramePr/>
          <p:nvPr>
            <p:extLst>
              <p:ext uri="{D42A27DB-BD31-4B8C-83A1-F6EECF244321}">
                <p14:modId xmlns:p14="http://schemas.microsoft.com/office/powerpoint/2010/main" val="3987911668"/>
              </p:ext>
            </p:extLst>
          </p:nvPr>
        </p:nvGraphicFramePr>
        <p:xfrm>
          <a:off x="3514262" y="3230302"/>
          <a:ext cx="5995325" cy="3155397"/>
        </p:xfrm>
        <a:graphic>
          <a:graphicData uri="http://schemas.openxmlformats.org/drawingml/2006/table">
            <a:tbl>
              <a:tblPr firstCol="1" bandRow="1">
                <a:tableStyleId>{4C3C2611-4C71-4FC5-86AE-919BDF0F9419}</a:tableStyleId>
              </a:tblPr>
              <a:tblGrid>
                <a:gridCol w="4239637">
                  <a:extLst>
                    <a:ext uri="{9D8B030D-6E8A-4147-A177-3AD203B41FA5}">
                      <a16:colId xmlns:a16="http://schemas.microsoft.com/office/drawing/2014/main" val="20000"/>
                    </a:ext>
                  </a:extLst>
                </a:gridCol>
                <a:gridCol w="1755688">
                  <a:extLst>
                    <a:ext uri="{9D8B030D-6E8A-4147-A177-3AD203B41FA5}">
                      <a16:colId xmlns:a16="http://schemas.microsoft.com/office/drawing/2014/main" val="20001"/>
                    </a:ext>
                  </a:extLst>
                </a:gridCol>
              </a:tblGrid>
              <a:tr h="549357">
                <a:tc>
                  <a:txBody>
                    <a:bodyPr/>
                    <a:lstStyle/>
                    <a:p>
                      <a:pPr indent="63500" algn="l" defTabSz="914400">
                        <a:defRPr b="0">
                          <a:solidFill>
                            <a:srgbClr val="000000"/>
                          </a:solidFill>
                        </a:defRPr>
                      </a:pPr>
                      <a:r>
                        <a:rPr sz="2600" b="1" dirty="0" err="1">
                          <a:latin typeface="Calibri" panose="020F0502020204030204" pitchFamily="34" charset="0"/>
                          <a:ea typeface="Times New Roman"/>
                          <a:cs typeface="Calibri" panose="020F0502020204030204" pitchFamily="34" charset="0"/>
                          <a:sym typeface="Times New Roman"/>
                        </a:rPr>
                        <a:t>Tillgångar</a:t>
                      </a:r>
                      <a:endParaRPr sz="2600" b="1"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114300">
                      <a:solidFill>
                        <a:srgbClr val="177200"/>
                      </a:solidFill>
                      <a:miter lim="400000"/>
                    </a:lnT>
                    <a:lnB w="0">
                      <a:miter lim="400000"/>
                    </a:lnB>
                    <a:solidFill>
                      <a:schemeClr val="accent2">
                        <a:hueOff val="-2473793"/>
                        <a:satOff val="-50209"/>
                        <a:lumOff val="23543"/>
                        <a:alpha val="50000"/>
                      </a:schemeClr>
                    </a:solidFill>
                  </a:tcPr>
                </a:tc>
                <a:tc>
                  <a:txBody>
                    <a:bodyPr/>
                    <a:lstStyle/>
                    <a:p>
                      <a:pPr marR="101600" indent="152400" algn="r"/>
                      <a:r>
                        <a:rPr lang="en-GB" sz="2600" b="1" dirty="0">
                          <a:solidFill>
                            <a:schemeClr val="tx1"/>
                          </a:solidFill>
                          <a:latin typeface="Calibri" panose="020F0502020204030204" pitchFamily="34" charset="0"/>
                          <a:ea typeface="Times New Roman"/>
                          <a:cs typeface="Calibri" panose="020F0502020204030204" pitchFamily="34" charset="0"/>
                          <a:sym typeface="Times New Roman"/>
                        </a:rPr>
                        <a:t>69</a:t>
                      </a:r>
                      <a:r>
                        <a:rPr lang="en-GB" sz="2600" b="1" baseline="0" dirty="0">
                          <a:solidFill>
                            <a:schemeClr val="tx1"/>
                          </a:solidFill>
                          <a:latin typeface="Calibri" panose="020F0502020204030204" pitchFamily="34" charset="0"/>
                          <a:ea typeface="Times New Roman"/>
                          <a:cs typeface="Calibri" panose="020F0502020204030204" pitchFamily="34" charset="0"/>
                          <a:sym typeface="Times New Roman"/>
                        </a:rPr>
                        <a:t> 075</a:t>
                      </a:r>
                      <a:endParaRPr sz="26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a:solidFill>
                        <a:schemeClr val="accent2">
                          <a:hueOff val="-554920"/>
                          <a:satOff val="-21482"/>
                          <a:lumOff val="-6228"/>
                        </a:schemeClr>
                      </a:solidFill>
                      <a:miter lim="400000"/>
                    </a:lnL>
                    <a:lnR w="114300">
                      <a:solidFill>
                        <a:srgbClr val="177200"/>
                      </a:solidFill>
                      <a:miter lim="400000"/>
                    </a:lnR>
                    <a:lnT w="114300">
                      <a:solidFill>
                        <a:srgbClr val="177200"/>
                      </a:solidFill>
                      <a:miter lim="400000"/>
                    </a:lnT>
                    <a:lnB w="0">
                      <a:miter lim="400000"/>
                    </a:lnB>
                    <a:solidFill>
                      <a:schemeClr val="accent2">
                        <a:hueOff val="-2473793"/>
                        <a:satOff val="-50209"/>
                        <a:lumOff val="23543"/>
                        <a:alpha val="50000"/>
                      </a:schemeClr>
                    </a:solidFill>
                  </a:tcPr>
                </a:tc>
                <a:extLst>
                  <a:ext uri="{0D108BD9-81ED-4DB2-BD59-A6C34878D82A}">
                    <a16:rowId xmlns:a16="http://schemas.microsoft.com/office/drawing/2014/main" val="10000"/>
                  </a:ext>
                </a:extLst>
              </a:tr>
              <a:tr h="313737">
                <a:tc>
                  <a:txBody>
                    <a:bodyPr/>
                    <a:lstStyle/>
                    <a:p>
                      <a:pPr indent="254000" algn="l" defTabSz="914400">
                        <a:defRPr b="0">
                          <a:solidFill>
                            <a:srgbClr val="000000"/>
                          </a:solidFill>
                        </a:defRPr>
                      </a:pPr>
                      <a:r>
                        <a:rPr sz="2100" dirty="0" err="1">
                          <a:latin typeface="Calibri" panose="020F0502020204030204" pitchFamily="34" charset="0"/>
                          <a:ea typeface="Times New Roman"/>
                          <a:cs typeface="Calibri" panose="020F0502020204030204" pitchFamily="34" charset="0"/>
                          <a:sym typeface="Times New Roman"/>
                        </a:rPr>
                        <a:t>Bankkonto</a:t>
                      </a:r>
                      <a:endParaRPr sz="21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lnB w="0">
                      <a:miter lim="400000"/>
                    </a:lnB>
                    <a:solidFill>
                      <a:srgbClr val="FFFFFF"/>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66 588</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lnB w="0">
                      <a:miter lim="400000"/>
                    </a:lnB>
                    <a:solidFill>
                      <a:srgbClr val="FFFFFF"/>
                    </a:solidFill>
                  </a:tcPr>
                </a:tc>
                <a:extLst>
                  <a:ext uri="{0D108BD9-81ED-4DB2-BD59-A6C34878D82A}">
                    <a16:rowId xmlns:a16="http://schemas.microsoft.com/office/drawing/2014/main" val="10001"/>
                  </a:ext>
                </a:extLst>
              </a:tr>
              <a:tr h="313737">
                <a:tc>
                  <a:txBody>
                    <a:bodyPr/>
                    <a:lstStyle/>
                    <a:p>
                      <a:pPr indent="254000" algn="l" defTabSz="914400">
                        <a:defRPr b="0">
                          <a:solidFill>
                            <a:srgbClr val="000000"/>
                          </a:solidFill>
                        </a:defRPr>
                      </a:pPr>
                      <a:r>
                        <a:rPr sz="2100" dirty="0" err="1">
                          <a:latin typeface="Calibri" panose="020F0502020204030204" pitchFamily="34" charset="0"/>
                          <a:ea typeface="Times New Roman"/>
                          <a:cs typeface="Calibri" panose="020F0502020204030204" pitchFamily="34" charset="0"/>
                          <a:sym typeface="Times New Roman"/>
                        </a:rPr>
                        <a:t>Handkassa</a:t>
                      </a:r>
                      <a:endParaRPr sz="21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lnB w="0">
                      <a:miter lim="400000"/>
                    </a:lnB>
                    <a:solidFill>
                      <a:srgbClr val="EBEBEB"/>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2 487</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lnB w="0">
                      <a:miter lim="400000"/>
                    </a:lnB>
                    <a:solidFill>
                      <a:srgbClr val="EBEBEB"/>
                    </a:solidFill>
                  </a:tcPr>
                </a:tc>
                <a:extLst>
                  <a:ext uri="{0D108BD9-81ED-4DB2-BD59-A6C34878D82A}">
                    <a16:rowId xmlns:a16="http://schemas.microsoft.com/office/drawing/2014/main" val="10002"/>
                  </a:ext>
                </a:extLst>
              </a:tr>
              <a:tr h="313737">
                <a:tc>
                  <a:txBody>
                    <a:bodyPr/>
                    <a:lstStyle/>
                    <a:p>
                      <a:pPr indent="254000" algn="l" defTabSz="914400">
                        <a:defRPr b="0">
                          <a:solidFill>
                            <a:srgbClr val="000000"/>
                          </a:solidFill>
                        </a:defRPr>
                      </a:pPr>
                      <a:r>
                        <a:rPr sz="2100" dirty="0" err="1">
                          <a:latin typeface="Calibri" panose="020F0502020204030204" pitchFamily="34" charset="0"/>
                          <a:ea typeface="Times New Roman"/>
                          <a:cs typeface="Calibri" panose="020F0502020204030204" pitchFamily="34" charset="0"/>
                          <a:sym typeface="Times New Roman"/>
                        </a:rPr>
                        <a:t>Skulder</a:t>
                      </a:r>
                      <a:endParaRPr sz="2100"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lnB w="0">
                      <a:miter lim="400000"/>
                    </a:lnB>
                    <a:solidFill>
                      <a:srgbClr val="FFFFFF"/>
                    </a:solidFill>
                  </a:tcPr>
                </a:tc>
                <a:tc>
                  <a:txBody>
                    <a:bodyPr/>
                    <a:lstStyle/>
                    <a:p>
                      <a:pPr marR="101600" indent="152400" algn="r"/>
                      <a:r>
                        <a:rPr sz="2100" b="1" dirty="0">
                          <a:solidFill>
                            <a:schemeClr val="tx1"/>
                          </a:solidFill>
                          <a:latin typeface="Calibri" panose="020F0502020204030204" pitchFamily="34" charset="0"/>
                          <a:ea typeface="Times New Roman"/>
                          <a:cs typeface="Calibri" panose="020F0502020204030204" pitchFamily="34" charset="0"/>
                          <a:sym typeface="Times New Roman"/>
                        </a:rPr>
                        <a:t>0</a:t>
                      </a:r>
                    </a:p>
                  </a:txBody>
                  <a:tcPr marL="0" marR="0" marT="0" marB="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lnB w="0">
                      <a:miter lim="400000"/>
                    </a:lnB>
                    <a:solidFill>
                      <a:srgbClr val="FFFFFF"/>
                    </a:solidFill>
                  </a:tcPr>
                </a:tc>
                <a:extLst>
                  <a:ext uri="{0D108BD9-81ED-4DB2-BD59-A6C34878D82A}">
                    <a16:rowId xmlns:a16="http://schemas.microsoft.com/office/drawing/2014/main" val="10003"/>
                  </a:ext>
                </a:extLst>
              </a:tr>
              <a:tr h="313737">
                <a:tc>
                  <a:txBody>
                    <a:bodyPr/>
                    <a:lstStyle/>
                    <a:p>
                      <a:pPr indent="63500" algn="l" defTabSz="914400">
                        <a:defRPr b="0">
                          <a:solidFill>
                            <a:srgbClr val="000000"/>
                          </a:solidFill>
                        </a:defRPr>
                      </a:pPr>
                      <a:r>
                        <a:rPr sz="2600" b="1" dirty="0" err="1">
                          <a:latin typeface="Calibri" panose="020F0502020204030204" pitchFamily="34" charset="0"/>
                          <a:ea typeface="Times New Roman"/>
                          <a:cs typeface="Calibri" panose="020F0502020204030204" pitchFamily="34" charset="0"/>
                          <a:sym typeface="Times New Roman"/>
                        </a:rPr>
                        <a:t>Utgående</a:t>
                      </a:r>
                      <a:r>
                        <a:rPr sz="2600" b="1" dirty="0">
                          <a:latin typeface="Calibri" panose="020F0502020204030204" pitchFamily="34" charset="0"/>
                          <a:ea typeface="Times New Roman"/>
                          <a:cs typeface="Calibri" panose="020F0502020204030204" pitchFamily="34" charset="0"/>
                          <a:sym typeface="Times New Roman"/>
                        </a:rPr>
                        <a:t> </a:t>
                      </a:r>
                      <a:r>
                        <a:rPr sz="2600" b="1" dirty="0" err="1">
                          <a:latin typeface="Calibri" panose="020F0502020204030204" pitchFamily="34" charset="0"/>
                          <a:ea typeface="Times New Roman"/>
                          <a:cs typeface="Calibri" panose="020F0502020204030204" pitchFamily="34" charset="0"/>
                          <a:sym typeface="Times New Roman"/>
                        </a:rPr>
                        <a:t>balans</a:t>
                      </a:r>
                      <a:endParaRPr sz="2600" b="1" dirty="0">
                        <a:latin typeface="Calibri" panose="020F0502020204030204" pitchFamily="34" charset="0"/>
                        <a:ea typeface="Times New Roman"/>
                        <a:cs typeface="Calibri" panose="020F0502020204030204" pitchFamily="34" charset="0"/>
                        <a:sym typeface="Times New Roman"/>
                      </a:endParaRP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T w="0">
                      <a:miter lim="400000"/>
                    </a:lnT>
                    <a:solidFill>
                      <a:schemeClr val="accent2">
                        <a:hueOff val="-2473793"/>
                        <a:satOff val="-50209"/>
                        <a:lumOff val="23543"/>
                        <a:alpha val="50000"/>
                      </a:schemeClr>
                    </a:solidFill>
                  </a:tcPr>
                </a:tc>
                <a:tc>
                  <a:txBody>
                    <a:bodyPr/>
                    <a:lstStyle/>
                    <a:p>
                      <a:pPr marR="101600" indent="152400" algn="r"/>
                      <a:r>
                        <a:rPr lang="en-GB" sz="2600" b="1" dirty="0">
                          <a:solidFill>
                            <a:schemeClr val="tx1"/>
                          </a:solidFill>
                          <a:latin typeface="Calibri" panose="020F0502020204030204" pitchFamily="34" charset="0"/>
                          <a:ea typeface="Times New Roman"/>
                          <a:cs typeface="Calibri" panose="020F0502020204030204" pitchFamily="34" charset="0"/>
                          <a:sym typeface="Times New Roman"/>
                        </a:rPr>
                        <a:t>69 075</a:t>
                      </a:r>
                      <a:endParaRPr sz="26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a:solidFill>
                        <a:schemeClr val="accent2">
                          <a:hueOff val="-554920"/>
                          <a:satOff val="-21482"/>
                          <a:lumOff val="-6228"/>
                        </a:schemeClr>
                      </a:solidFill>
                      <a:miter lim="400000"/>
                    </a:lnL>
                    <a:lnR w="114300">
                      <a:solidFill>
                        <a:srgbClr val="177200"/>
                      </a:solidFill>
                      <a:miter lim="400000"/>
                    </a:lnR>
                    <a:lnT w="0">
                      <a:miter lim="400000"/>
                    </a:lnT>
                    <a:solidFill>
                      <a:schemeClr val="accent2">
                        <a:hueOff val="-2473793"/>
                        <a:satOff val="-50209"/>
                        <a:lumOff val="23543"/>
                        <a:alpha val="50000"/>
                      </a:schemeClr>
                    </a:solidFill>
                  </a:tcPr>
                </a:tc>
                <a:extLst>
                  <a:ext uri="{0D108BD9-81ED-4DB2-BD59-A6C34878D82A}">
                    <a16:rowId xmlns:a16="http://schemas.microsoft.com/office/drawing/2014/main" val="10004"/>
                  </a:ext>
                </a:extLst>
              </a:tr>
              <a:tr h="313737">
                <a:tc>
                  <a:txBody>
                    <a:bodyPr/>
                    <a:lstStyle/>
                    <a:p>
                      <a:pPr indent="254000" algn="l" defTabSz="914400">
                        <a:defRPr b="0">
                          <a:solidFill>
                            <a:srgbClr val="000000"/>
                          </a:solidFill>
                        </a:defRPr>
                      </a:pPr>
                      <a:r>
                        <a:rPr sz="2100">
                          <a:latin typeface="Calibri" panose="020F0502020204030204" pitchFamily="34" charset="0"/>
                          <a:ea typeface="Times New Roman"/>
                          <a:cs typeface="Calibri" panose="020F0502020204030204" pitchFamily="34" charset="0"/>
                          <a:sym typeface="Times New Roman"/>
                        </a:rPr>
                        <a:t>Behållning föregående år</a:t>
                      </a: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solidFill>
                      <a:srgbClr val="FFFFFF"/>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45 642</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a:solidFill>
                        <a:schemeClr val="accent2">
                          <a:hueOff val="-554920"/>
                          <a:satOff val="-21482"/>
                          <a:lumOff val="-6228"/>
                        </a:schemeClr>
                      </a:solidFill>
                      <a:miter lim="400000"/>
                    </a:lnL>
                    <a:lnR w="114300">
                      <a:solidFill>
                        <a:srgbClr val="177200"/>
                      </a:solidFill>
                      <a:miter lim="400000"/>
                    </a:lnR>
                    <a:solidFill>
                      <a:srgbClr val="FFFFFF"/>
                    </a:solidFill>
                  </a:tcPr>
                </a:tc>
                <a:extLst>
                  <a:ext uri="{0D108BD9-81ED-4DB2-BD59-A6C34878D82A}">
                    <a16:rowId xmlns:a16="http://schemas.microsoft.com/office/drawing/2014/main" val="10005"/>
                  </a:ext>
                </a:extLst>
              </a:tr>
              <a:tr h="313737">
                <a:tc>
                  <a:txBody>
                    <a:bodyPr/>
                    <a:lstStyle/>
                    <a:p>
                      <a:pPr indent="254000" algn="l" defTabSz="914400">
                        <a:defRPr b="0">
                          <a:solidFill>
                            <a:srgbClr val="000000"/>
                          </a:solidFill>
                        </a:defRPr>
                      </a:pPr>
                      <a:r>
                        <a:rPr sz="2100">
                          <a:latin typeface="Calibri" panose="020F0502020204030204" pitchFamily="34" charset="0"/>
                          <a:ea typeface="Times New Roman"/>
                          <a:cs typeface="Calibri" panose="020F0502020204030204" pitchFamily="34" charset="0"/>
                          <a:sym typeface="Times New Roman"/>
                        </a:rPr>
                        <a:t>Årets resultat</a:t>
                      </a:r>
                    </a:p>
                  </a:txBody>
                  <a:tcPr marL="50800" marR="50800" marT="50800" marB="50800" anchor="ctr" horzOverflow="overflow">
                    <a:lnL w="114300">
                      <a:solidFill>
                        <a:srgbClr val="177200"/>
                      </a:solidFill>
                      <a:miter lim="400000"/>
                    </a:lnL>
                    <a:lnR w="12700">
                      <a:solidFill>
                        <a:schemeClr val="accent2">
                          <a:hueOff val="-554920"/>
                          <a:satOff val="-21482"/>
                          <a:lumOff val="-6228"/>
                        </a:schemeClr>
                      </a:solidFill>
                      <a:miter lim="400000"/>
                    </a:lnR>
                    <a:lnB w="114300">
                      <a:solidFill>
                        <a:srgbClr val="177200"/>
                      </a:solidFill>
                      <a:miter lim="400000"/>
                    </a:lnB>
                    <a:solidFill>
                      <a:srgbClr val="EBEBEB"/>
                    </a:solidFill>
                  </a:tcPr>
                </a:tc>
                <a:tc>
                  <a:txBody>
                    <a:bodyPr/>
                    <a:lstStyle/>
                    <a:p>
                      <a:pPr marR="101600" indent="152400" algn="r"/>
                      <a:r>
                        <a:rPr lang="en-GB" sz="2100" b="1" dirty="0">
                          <a:solidFill>
                            <a:schemeClr val="tx1"/>
                          </a:solidFill>
                          <a:latin typeface="Calibri" panose="020F0502020204030204" pitchFamily="34" charset="0"/>
                          <a:ea typeface="Times New Roman"/>
                          <a:cs typeface="Calibri" panose="020F0502020204030204" pitchFamily="34" charset="0"/>
                          <a:sym typeface="Times New Roman"/>
                        </a:rPr>
                        <a:t>23 433</a:t>
                      </a:r>
                      <a:endParaRPr sz="2100" b="1" dirty="0">
                        <a:solidFill>
                          <a:schemeClr val="tx1"/>
                        </a:solidFill>
                        <a:latin typeface="Calibri" panose="020F0502020204030204" pitchFamily="34" charset="0"/>
                        <a:ea typeface="Times New Roman"/>
                        <a:cs typeface="Calibri" panose="020F0502020204030204" pitchFamily="34" charset="0"/>
                        <a:sym typeface="Times New Roman"/>
                      </a:endParaRPr>
                    </a:p>
                  </a:txBody>
                  <a:tcPr marL="0" marR="0" marT="0" marB="0" anchor="ctr" horzOverflow="overflow">
                    <a:lnL w="12700">
                      <a:solidFill>
                        <a:schemeClr val="accent2">
                          <a:hueOff val="-554920"/>
                          <a:satOff val="-21482"/>
                          <a:lumOff val="-6228"/>
                        </a:schemeClr>
                      </a:solidFill>
                      <a:miter lim="400000"/>
                    </a:lnL>
                    <a:lnR w="114300">
                      <a:solidFill>
                        <a:srgbClr val="177200"/>
                      </a:solidFill>
                      <a:miter lim="400000"/>
                    </a:lnR>
                    <a:lnB w="114300">
                      <a:solidFill>
                        <a:srgbClr val="177200"/>
                      </a:solidFill>
                      <a:miter lim="400000"/>
                    </a:lnB>
                    <a:solidFill>
                      <a:srgbClr val="EBEBEB"/>
                    </a:solidFill>
                  </a:tcPr>
                </a:tc>
                <a:extLst>
                  <a:ext uri="{0D108BD9-81ED-4DB2-BD59-A6C34878D82A}">
                    <a16:rowId xmlns:a16="http://schemas.microsoft.com/office/drawing/2014/main" val="10006"/>
                  </a:ext>
                </a:extLst>
              </a:tr>
            </a:tbl>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Shape 154"/>
          <p:cNvSpPr/>
          <p:nvPr/>
        </p:nvSpPr>
        <p:spPr>
          <a:xfrm>
            <a:off x="7691988" y="249020"/>
            <a:ext cx="4914256" cy="71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Revisionsberättelse</a:t>
            </a:r>
          </a:p>
        </p:txBody>
      </p:sp>
      <p:sp>
        <p:nvSpPr>
          <p:cNvPr id="155" name="Shape 155"/>
          <p:cNvSpPr/>
          <p:nvPr/>
        </p:nvSpPr>
        <p:spPr>
          <a:xfrm>
            <a:off x="692923" y="2386012"/>
            <a:ext cx="5039102" cy="37823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1pPr algn="l" defTabSz="457200">
              <a:defRPr sz="2600" b="0">
                <a:latin typeface="Times New Roman"/>
                <a:ea typeface="Times New Roman"/>
                <a:cs typeface="Times New Roman"/>
                <a:sym typeface="Times New Roman"/>
              </a:defRPr>
            </a:lvl1pPr>
          </a:lstStyle>
          <a:p>
            <a:r>
              <a:rPr sz="2800" dirty="0" err="1">
                <a:solidFill>
                  <a:schemeClr val="tx1"/>
                </a:solidFill>
                <a:latin typeface="Calibri" panose="020F0502020204030204" pitchFamily="34" charset="0"/>
                <a:cs typeface="Calibri" panose="020F0502020204030204" pitchFamily="34" charset="0"/>
              </a:rPr>
              <a:t>Revisorerna</a:t>
            </a:r>
            <a:r>
              <a:rPr sz="2800" dirty="0">
                <a:solidFill>
                  <a:schemeClr val="tx1"/>
                </a:solidFill>
                <a:latin typeface="Calibri" panose="020F0502020204030204" pitchFamily="34" charset="0"/>
                <a:cs typeface="Calibri" panose="020F0502020204030204" pitchFamily="34" charset="0"/>
              </a:rPr>
              <a:t>  ”…f</a:t>
            </a:r>
            <a:r>
              <a:rPr lang="sv-SE" sz="2800" dirty="0">
                <a:solidFill>
                  <a:schemeClr val="tx1"/>
                </a:solidFill>
                <a:latin typeface="Calibri" panose="020F0502020204030204" pitchFamily="34" charset="0"/>
                <a:cs typeface="Calibri" panose="020F0502020204030204" pitchFamily="34" charset="0"/>
              </a:rPr>
              <a:t>inner handlingarna i god ordning och </a:t>
            </a:r>
            <a:r>
              <a:rPr lang="sv-SE" sz="2800">
                <a:solidFill>
                  <a:schemeClr val="tx1"/>
                </a:solidFill>
                <a:latin typeface="Calibri" panose="020F0502020204030204" pitchFamily="34" charset="0"/>
                <a:cs typeface="Calibri" panose="020F0502020204030204" pitchFamily="34" charset="0"/>
              </a:rPr>
              <a:t>utan anmärkning, varför de </a:t>
            </a:r>
            <a:r>
              <a:rPr sz="2800" dirty="0" err="1">
                <a:solidFill>
                  <a:schemeClr val="tx1"/>
                </a:solidFill>
                <a:latin typeface="Calibri" panose="020F0502020204030204" pitchFamily="34" charset="0"/>
                <a:cs typeface="Calibri" panose="020F0502020204030204" pitchFamily="34" charset="0"/>
              </a:rPr>
              <a:t>föreslår</a:t>
            </a:r>
            <a:r>
              <a:rPr sz="2800" dirty="0">
                <a:solidFill>
                  <a:schemeClr val="tx1"/>
                </a:solidFill>
                <a:latin typeface="Calibri" panose="020F0502020204030204" pitchFamily="34" charset="0"/>
                <a:cs typeface="Calibri" panose="020F0502020204030204" pitchFamily="34" charset="0"/>
              </a:rPr>
              <a:t> </a:t>
            </a:r>
            <a:r>
              <a:rPr sz="2800" dirty="0" err="1">
                <a:solidFill>
                  <a:schemeClr val="tx1"/>
                </a:solidFill>
                <a:latin typeface="Calibri" panose="020F0502020204030204" pitchFamily="34" charset="0"/>
                <a:cs typeface="Calibri" panose="020F0502020204030204" pitchFamily="34" charset="0"/>
              </a:rPr>
              <a:t>att</a:t>
            </a:r>
            <a:r>
              <a:rPr sz="2800" dirty="0">
                <a:solidFill>
                  <a:schemeClr val="tx1"/>
                </a:solidFill>
                <a:latin typeface="Calibri" panose="020F0502020204030204" pitchFamily="34" charset="0"/>
                <a:cs typeface="Calibri" panose="020F0502020204030204" pitchFamily="34" charset="0"/>
              </a:rPr>
              <a:t> </a:t>
            </a:r>
            <a:r>
              <a:rPr sz="2800" dirty="0" err="1">
                <a:solidFill>
                  <a:schemeClr val="tx1"/>
                </a:solidFill>
                <a:latin typeface="Calibri" panose="020F0502020204030204" pitchFamily="34" charset="0"/>
                <a:cs typeface="Calibri" panose="020F0502020204030204" pitchFamily="34" charset="0"/>
              </a:rPr>
              <a:t>årsmötet</a:t>
            </a:r>
            <a:r>
              <a:rPr sz="2800" dirty="0">
                <a:solidFill>
                  <a:schemeClr val="tx1"/>
                </a:solidFill>
                <a:latin typeface="Calibri" panose="020F0502020204030204" pitchFamily="34" charset="0"/>
                <a:cs typeface="Calibri" panose="020F0502020204030204" pitchFamily="34" charset="0"/>
              </a:rPr>
              <a:t> </a:t>
            </a:r>
            <a:r>
              <a:rPr sz="2800" dirty="0" err="1">
                <a:solidFill>
                  <a:schemeClr val="tx1"/>
                </a:solidFill>
                <a:latin typeface="Calibri" panose="020F0502020204030204" pitchFamily="34" charset="0"/>
                <a:cs typeface="Calibri" panose="020F0502020204030204" pitchFamily="34" charset="0"/>
              </a:rPr>
              <a:t>bevilja</a:t>
            </a:r>
            <a:r>
              <a:rPr lang="en-GB" sz="2800" dirty="0">
                <a:solidFill>
                  <a:schemeClr val="tx1"/>
                </a:solidFill>
                <a:latin typeface="Calibri" panose="020F0502020204030204" pitchFamily="34" charset="0"/>
                <a:cs typeface="Calibri" panose="020F0502020204030204" pitchFamily="34" charset="0"/>
              </a:rPr>
              <a:t>r</a:t>
            </a:r>
            <a:r>
              <a:rPr sz="2800" dirty="0">
                <a:solidFill>
                  <a:schemeClr val="tx1"/>
                </a:solidFill>
                <a:latin typeface="Calibri" panose="020F0502020204030204" pitchFamily="34" charset="0"/>
                <a:cs typeface="Calibri" panose="020F0502020204030204" pitchFamily="34" charset="0"/>
              </a:rPr>
              <a:t> </a:t>
            </a:r>
            <a:r>
              <a:rPr sz="2800" dirty="0" err="1">
                <a:solidFill>
                  <a:schemeClr val="tx1"/>
                </a:solidFill>
                <a:latin typeface="Calibri" panose="020F0502020204030204" pitchFamily="34" charset="0"/>
                <a:cs typeface="Calibri" panose="020F0502020204030204" pitchFamily="34" charset="0"/>
              </a:rPr>
              <a:t>styrelsen</a:t>
            </a:r>
            <a:r>
              <a:rPr sz="2800" dirty="0">
                <a:solidFill>
                  <a:schemeClr val="tx1"/>
                </a:solidFill>
                <a:latin typeface="Calibri" panose="020F0502020204030204" pitchFamily="34" charset="0"/>
                <a:cs typeface="Calibri" panose="020F0502020204030204" pitchFamily="34" charset="0"/>
              </a:rPr>
              <a:t> </a:t>
            </a:r>
            <a:r>
              <a:rPr sz="2800" dirty="0" err="1">
                <a:solidFill>
                  <a:schemeClr val="tx1"/>
                </a:solidFill>
                <a:latin typeface="Calibri" panose="020F0502020204030204" pitchFamily="34" charset="0"/>
                <a:cs typeface="Calibri" panose="020F0502020204030204" pitchFamily="34" charset="0"/>
              </a:rPr>
              <a:t>ansvarsfrihet</a:t>
            </a:r>
            <a:r>
              <a:rPr lang="sv-SE" sz="2800" dirty="0">
                <a:solidFill>
                  <a:schemeClr val="tx1"/>
                </a:solidFill>
                <a:latin typeface="Calibri" panose="020F0502020204030204" pitchFamily="34" charset="0"/>
                <a:cs typeface="Calibri" panose="020F0502020204030204" pitchFamily="34" charset="0"/>
              </a:rPr>
              <a:t> för verksamhetsåret 2021.</a:t>
            </a:r>
            <a:r>
              <a:rPr sz="2800" dirty="0">
                <a:solidFill>
                  <a:schemeClr val="tx1"/>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5994028" y="2386012"/>
            <a:ext cx="6720485" cy="4820331"/>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Shape 165"/>
          <p:cNvSpPr/>
          <p:nvPr/>
        </p:nvSpPr>
        <p:spPr>
          <a:xfrm>
            <a:off x="10935915" y="245548"/>
            <a:ext cx="1670329"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rPr lang="en-GB" dirty="0" err="1"/>
              <a:t>Beslut</a:t>
            </a:r>
            <a:endParaRPr dirty="0"/>
          </a:p>
        </p:txBody>
      </p:sp>
      <p:sp>
        <p:nvSpPr>
          <p:cNvPr id="3" name="TextBox 2"/>
          <p:cNvSpPr txBox="1"/>
          <p:nvPr/>
        </p:nvSpPr>
        <p:spPr>
          <a:xfrm>
            <a:off x="3786451" y="3886692"/>
            <a:ext cx="6473968"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sv-SE" sz="3200" b="1" i="0" u="none" strike="noStrike" cap="none" spc="0" normalizeH="0" baseline="0" dirty="0">
                <a:ln>
                  <a:noFill/>
                </a:ln>
                <a:solidFill>
                  <a:srgbClr val="000000"/>
                </a:solidFill>
                <a:effectLst/>
                <a:uFillTx/>
                <a:latin typeface="+mn-lt"/>
                <a:ea typeface="+mn-ea"/>
                <a:cs typeface="+mn-cs"/>
                <a:sym typeface="Helvetica"/>
              </a:rPr>
              <a:t>Kan Årsmötet utifrån redovisade uppgifter och revisorernas</a:t>
            </a:r>
            <a:r>
              <a:rPr kumimoji="0" lang="sv-SE" sz="3200" b="1" i="0" u="none" strike="noStrike" cap="none" spc="0" normalizeH="0" dirty="0">
                <a:ln>
                  <a:noFill/>
                </a:ln>
                <a:solidFill>
                  <a:srgbClr val="000000"/>
                </a:solidFill>
                <a:effectLst/>
                <a:uFillTx/>
                <a:latin typeface="+mn-lt"/>
                <a:ea typeface="+mn-ea"/>
                <a:cs typeface="+mn-cs"/>
                <a:sym typeface="Helvetica"/>
              </a:rPr>
              <a:t> berättelse</a:t>
            </a:r>
            <a:r>
              <a:rPr kumimoji="0" lang="sv-SE" sz="3200" b="1" i="0" u="none" strike="noStrike" cap="none" spc="0" normalizeH="0" baseline="0" dirty="0">
                <a:ln>
                  <a:noFill/>
                </a:ln>
                <a:solidFill>
                  <a:srgbClr val="000000"/>
                </a:solidFill>
                <a:effectLst/>
                <a:uFillTx/>
                <a:latin typeface="+mn-lt"/>
                <a:ea typeface="+mn-ea"/>
                <a:cs typeface="+mn-cs"/>
                <a:sym typeface="Helvetica"/>
              </a:rPr>
              <a:t> besluta</a:t>
            </a:r>
            <a:r>
              <a:rPr kumimoji="0" lang="sv-SE" sz="3200" b="1" i="0" u="none" strike="noStrike" cap="none" spc="0" normalizeH="0" dirty="0">
                <a:ln>
                  <a:noFill/>
                </a:ln>
                <a:solidFill>
                  <a:srgbClr val="000000"/>
                </a:solidFill>
                <a:effectLst/>
                <a:uFillTx/>
                <a:latin typeface="+mn-lt"/>
                <a:ea typeface="+mn-ea"/>
                <a:cs typeface="+mn-cs"/>
                <a:sym typeface="Helvetica"/>
              </a:rPr>
              <a:t> om ansvarsfrihet för styrelsen 2021?</a:t>
            </a:r>
            <a:endParaRPr kumimoji="0" lang="sv-SE" sz="32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929807209"/>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ahoma"/>
        <a:ea typeface="Tahoma"/>
        <a:cs typeface="Tahom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ahoma"/>
        <a:ea typeface="Tahoma"/>
        <a:cs typeface="Tahom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584200" rtl="0" fontAlgn="auto" latinLnBrk="0" hangingPunct="0">
          <a:lnSpc>
            <a:spcPct val="100000"/>
          </a:lnSpc>
          <a:spcBef>
            <a:spcPts val="0"/>
          </a:spcBef>
          <a:spcAft>
            <a:spcPts val="0"/>
          </a:spcAft>
          <a:buClrTx/>
          <a:buSzTx/>
          <a:buFontTx/>
          <a:buNone/>
          <a:tabLst/>
          <a:defRPr kumimoji="0" sz="40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5002</TotalTime>
  <Words>1143</Words>
  <Application>Microsoft Office PowerPoint</Application>
  <PresentationFormat>Anpassad</PresentationFormat>
  <Paragraphs>231</Paragraphs>
  <Slides>20</Slides>
  <Notes>2</Notes>
  <HiddenSlides>1</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20</vt:i4>
      </vt:variant>
    </vt:vector>
  </HeadingPairs>
  <TitlesOfParts>
    <vt:vector size="29" baseType="lpstr">
      <vt:lpstr>Arial</vt:lpstr>
      <vt:lpstr>Calibri</vt:lpstr>
      <vt:lpstr>Edwardian Script ITC</vt:lpstr>
      <vt:lpstr>Helvetica</vt:lpstr>
      <vt:lpstr>Helvetica Light</vt:lpstr>
      <vt:lpstr>Helvetica Neue</vt:lpstr>
      <vt:lpstr>Tahoma</vt:lpstr>
      <vt:lpstr>Times New Roman</vt:lpstr>
      <vt:lpstr>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Maleli</dc:creator>
  <cp:lastModifiedBy>Johan Carlsson</cp:lastModifiedBy>
  <cp:revision>112</cp:revision>
  <dcterms:modified xsi:type="dcterms:W3CDTF">2023-02-15T19:11:04Z</dcterms:modified>
</cp:coreProperties>
</file>