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31"/>
  </p:notesMasterIdLst>
  <p:sldIdLst>
    <p:sldId id="256" r:id="rId2"/>
    <p:sldId id="286" r:id="rId3"/>
    <p:sldId id="284" r:id="rId4"/>
    <p:sldId id="278" r:id="rId5"/>
    <p:sldId id="279" r:id="rId6"/>
    <p:sldId id="280" r:id="rId7"/>
    <p:sldId id="281" r:id="rId8"/>
    <p:sldId id="282" r:id="rId9"/>
    <p:sldId id="257" r:id="rId10"/>
    <p:sldId id="276" r:id="rId11"/>
    <p:sldId id="261" r:id="rId12"/>
    <p:sldId id="267" r:id="rId13"/>
    <p:sldId id="285" r:id="rId14"/>
    <p:sldId id="258" r:id="rId15"/>
    <p:sldId id="268" r:id="rId16"/>
    <p:sldId id="264" r:id="rId17"/>
    <p:sldId id="270" r:id="rId18"/>
    <p:sldId id="259" r:id="rId19"/>
    <p:sldId id="272" r:id="rId20"/>
    <p:sldId id="262" r:id="rId21"/>
    <p:sldId id="265" r:id="rId22"/>
    <p:sldId id="271" r:id="rId23"/>
    <p:sldId id="260" r:id="rId24"/>
    <p:sldId id="273" r:id="rId25"/>
    <p:sldId id="275" r:id="rId26"/>
    <p:sldId id="274" r:id="rId27"/>
    <p:sldId id="283" r:id="rId28"/>
    <p:sldId id="287" r:id="rId29"/>
    <p:sldId id="277" r:id="rId30"/>
  </p:sldIdLst>
  <p:sldSz cx="12192000" cy="6858000"/>
  <p:notesSz cx="6954838"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varScale="1">
        <p:scale>
          <a:sx n="88" d="100"/>
          <a:sy n="88" d="100"/>
        </p:scale>
        <p:origin x="480"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0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40175" y="0"/>
            <a:ext cx="3013075" cy="466725"/>
          </a:xfrm>
          <a:prstGeom prst="rect">
            <a:avLst/>
          </a:prstGeom>
        </p:spPr>
        <p:txBody>
          <a:bodyPr vert="horz" lIns="91440" tIns="45720" rIns="91440" bIns="45720" rtlCol="0"/>
          <a:lstStyle>
            <a:lvl1pPr algn="r">
              <a:defRPr sz="1200"/>
            </a:lvl1pPr>
          </a:lstStyle>
          <a:p>
            <a:fld id="{407ADDFA-8738-4365-A97E-13A830EC99AA}" type="datetimeFigureOut">
              <a:rPr lang="en-US" smtClean="0"/>
              <a:t>7/26/2019</a:t>
            </a:fld>
            <a:endParaRPr lang="en-US"/>
          </a:p>
        </p:txBody>
      </p:sp>
      <p:sp>
        <p:nvSpPr>
          <p:cNvPr id="4" name="Slide Image Placeholder 3"/>
          <p:cNvSpPr>
            <a:spLocks noGrp="1" noRot="1" noChangeAspect="1"/>
          </p:cNvSpPr>
          <p:nvPr>
            <p:ph type="sldImg" idx="2"/>
          </p:nvPr>
        </p:nvSpPr>
        <p:spPr>
          <a:xfrm>
            <a:off x="685800" y="1163638"/>
            <a:ext cx="5583238" cy="31416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5325" y="4479925"/>
            <a:ext cx="5564188" cy="36655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375"/>
            <a:ext cx="30130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40175" y="8842375"/>
            <a:ext cx="3013075" cy="466725"/>
          </a:xfrm>
          <a:prstGeom prst="rect">
            <a:avLst/>
          </a:prstGeom>
        </p:spPr>
        <p:txBody>
          <a:bodyPr vert="horz" lIns="91440" tIns="45720" rIns="91440" bIns="45720" rtlCol="0" anchor="b"/>
          <a:lstStyle>
            <a:lvl1pPr algn="r">
              <a:defRPr sz="1200"/>
            </a:lvl1pPr>
          </a:lstStyle>
          <a:p>
            <a:fld id="{A8FE2219-09BF-498F-B042-C7E6D28488D3}" type="slidenum">
              <a:rPr lang="en-US" smtClean="0"/>
              <a:t>‹#›</a:t>
            </a:fld>
            <a:endParaRPr lang="en-US"/>
          </a:p>
        </p:txBody>
      </p:sp>
    </p:spTree>
    <p:extLst>
      <p:ext uri="{BB962C8B-B14F-4D97-AF65-F5344CB8AC3E}">
        <p14:creationId xmlns:p14="http://schemas.microsoft.com/office/powerpoint/2010/main" val="3173757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FE2219-09BF-498F-B042-C7E6D28488D3}" type="slidenum">
              <a:rPr lang="en-US" smtClean="0"/>
              <a:t>1</a:t>
            </a:fld>
            <a:endParaRPr lang="en-US"/>
          </a:p>
        </p:txBody>
      </p:sp>
    </p:spTree>
    <p:extLst>
      <p:ext uri="{BB962C8B-B14F-4D97-AF65-F5344CB8AC3E}">
        <p14:creationId xmlns:p14="http://schemas.microsoft.com/office/powerpoint/2010/main" val="477433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11F7BEA-CE02-49D7-AA13-EF244EA06A20}" type="datetime1">
              <a:rPr lang="en-US" smtClean="0"/>
              <a:t>7/26/2019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B49E76-ED29-46DB-9238-DF40170F2BA9}" type="datetime1">
              <a:rPr lang="en-US" smtClean="0"/>
              <a:t>7/26/2019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6E3232-05F5-425E-88EC-50966AA97CA2}" type="datetime1">
              <a:rPr lang="en-US" smtClean="0"/>
              <a:t>7/26/2019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062AF28-3D3B-4553-8EEC-D823EC56E8D8}" type="datetime1">
              <a:rPr lang="en-US" smtClean="0"/>
              <a:t>7/26/2019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86740707-BA6F-40A3-BA57-D103DB53129B}" type="datetime1">
              <a:rPr lang="en-US" smtClean="0"/>
              <a:t>7/26/2019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68FDA0A9-F3EF-41B8-9B8F-CA143BC72131}" type="datetime1">
              <a:rPr lang="en-US" smtClean="0"/>
              <a:t>7/26/2019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E450CD2-E155-465A-A5A6-B3465E2D1996}" type="datetime1">
              <a:rPr lang="en-US" smtClean="0"/>
              <a:t>7/26/2019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20949C7-737D-4F0A-929D-4D214D021816}" type="datetime1">
              <a:rPr lang="en-US" smtClean="0"/>
              <a:t>7/26/2019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5709C51-2878-48D6-821F-05D6B487CF04}" type="datetime1">
              <a:rPr lang="en-US" smtClean="0"/>
              <a:t>7/26/2019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9E4612-5B9C-4C86-9667-C183F4972450}" type="datetime1">
              <a:rPr lang="en-US" smtClean="0"/>
              <a:t>7/26/2019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A160EA9-C7E9-41C7-BB1F-C7174354541E}" type="datetime1">
              <a:rPr lang="en-US" smtClean="0"/>
              <a:t>7/26/2019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804944A-B087-4681-9897-1FF53200FBEB}" type="datetime1">
              <a:rPr lang="en-US" smtClean="0"/>
              <a:t>7/26/2019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1CC26F4-103B-4228-B209-76ABB2035C4C}" type="datetime1">
              <a:rPr lang="en-US" smtClean="0"/>
              <a:t>7/26/2019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5C4999-ADCB-4D66-B510-5CF5E399B9B7}" type="datetime1">
              <a:rPr lang="en-US" smtClean="0"/>
              <a:t>7/26/2019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900A1E-9617-46B0-A29B-4AE4F521F477}" type="datetime1">
              <a:rPr lang="en-US" smtClean="0"/>
              <a:t>7/26/2019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BE33CD-2AB2-44EB-8488-CF007E8D00C2}" type="datetime1">
              <a:rPr lang="en-US" smtClean="0"/>
              <a:t>7/26/2019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A205F588-FC8B-4311-B844-CC856854FBAF}" type="datetime1">
              <a:rPr lang="en-US" smtClean="0"/>
              <a:t>7/26/2019</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hf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36813" y="489857"/>
            <a:ext cx="8915399" cy="2262781"/>
          </a:xfrm>
        </p:spPr>
        <p:txBody>
          <a:bodyPr>
            <a:noAutofit/>
          </a:bodyPr>
          <a:lstStyle/>
          <a:p>
            <a:pPr algn="ctr"/>
            <a:r>
              <a:rPr lang="en-US" sz="4000" b="1" dirty="0" smtClean="0">
                <a:solidFill>
                  <a:srgbClr val="FF0000"/>
                </a:solidFill>
              </a:rPr>
              <a:t>Urban Land Nexus and Inclusive Urbanisation in the Cities of </a:t>
            </a:r>
            <a:br>
              <a:rPr lang="en-US" sz="4000" b="1" dirty="0" smtClean="0">
                <a:solidFill>
                  <a:srgbClr val="FF0000"/>
                </a:solidFill>
              </a:rPr>
            </a:br>
            <a:r>
              <a:rPr lang="en-US" sz="4000" b="1" dirty="0" smtClean="0">
                <a:solidFill>
                  <a:srgbClr val="FF0000"/>
                </a:solidFill>
              </a:rPr>
              <a:t>Dar </a:t>
            </a:r>
            <a:r>
              <a:rPr lang="en-US" sz="4000" b="1" dirty="0" err="1" smtClean="0">
                <a:solidFill>
                  <a:srgbClr val="FF0000"/>
                </a:solidFill>
              </a:rPr>
              <a:t>es</a:t>
            </a:r>
            <a:r>
              <a:rPr lang="en-US" sz="4000" b="1" dirty="0" smtClean="0">
                <a:solidFill>
                  <a:srgbClr val="FF0000"/>
                </a:solidFill>
              </a:rPr>
              <a:t> Salaam and Mwanza</a:t>
            </a:r>
            <a:endParaRPr lang="en-US" sz="4000" b="1" dirty="0">
              <a:solidFill>
                <a:srgbClr val="FF0000"/>
              </a:solidFill>
            </a:endParaRPr>
          </a:p>
        </p:txBody>
      </p:sp>
      <p:sp>
        <p:nvSpPr>
          <p:cNvPr id="3" name="Subtitle 2"/>
          <p:cNvSpPr>
            <a:spLocks noGrp="1"/>
          </p:cNvSpPr>
          <p:nvPr>
            <p:ph type="subTitle" idx="1"/>
          </p:nvPr>
        </p:nvSpPr>
        <p:spPr>
          <a:xfrm>
            <a:off x="2220686" y="2856776"/>
            <a:ext cx="9131526" cy="1805581"/>
          </a:xfrm>
        </p:spPr>
        <p:txBody>
          <a:bodyPr>
            <a:normAutofit/>
          </a:bodyPr>
          <a:lstStyle/>
          <a:p>
            <a:pPr algn="ctr"/>
            <a:r>
              <a:rPr lang="en-US" sz="3200" b="1" dirty="0" smtClean="0">
                <a:solidFill>
                  <a:srgbClr val="00B050"/>
                </a:solidFill>
              </a:rPr>
              <a:t>Summary of the Findings</a:t>
            </a:r>
          </a:p>
          <a:p>
            <a:pPr algn="ctr"/>
            <a:r>
              <a:rPr lang="en-US" sz="3200" b="1" dirty="0" smtClean="0">
                <a:solidFill>
                  <a:srgbClr val="00B050"/>
                </a:solidFill>
              </a:rPr>
              <a:t>For Policy Consideration</a:t>
            </a:r>
          </a:p>
          <a:p>
            <a:pPr algn="ctr"/>
            <a:r>
              <a:rPr lang="en-US" sz="2400" b="1" dirty="0" smtClean="0"/>
              <a:t>By </a:t>
            </a:r>
            <a:r>
              <a:rPr lang="en-US" sz="2400" b="1" dirty="0" err="1" smtClean="0"/>
              <a:t>Kyessi</a:t>
            </a:r>
            <a:r>
              <a:rPr lang="en-US" sz="2400" b="1" dirty="0" smtClean="0"/>
              <a:t>, A. and </a:t>
            </a:r>
            <a:r>
              <a:rPr lang="en-US" sz="2400" b="1" dirty="0" err="1" smtClean="0"/>
              <a:t>Kombe</a:t>
            </a:r>
            <a:r>
              <a:rPr lang="en-US" sz="2400" b="1" dirty="0" smtClean="0"/>
              <a:t>, W</a:t>
            </a:r>
            <a:r>
              <a:rPr lang="en-US" b="1" dirty="0" smtClean="0"/>
              <a:t>. </a:t>
            </a:r>
            <a:endParaRPr lang="en-US" b="1" dirty="0"/>
          </a:p>
        </p:txBody>
      </p:sp>
      <p:sp>
        <p:nvSpPr>
          <p:cNvPr id="4" name="Subtitle 2"/>
          <p:cNvSpPr txBox="1">
            <a:spLocks/>
          </p:cNvSpPr>
          <p:nvPr/>
        </p:nvSpPr>
        <p:spPr>
          <a:xfrm>
            <a:off x="1828800" y="4766496"/>
            <a:ext cx="10014857" cy="1717431"/>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ctr"/>
            <a:r>
              <a:rPr lang="en-US" sz="2400" b="1" dirty="0" smtClean="0"/>
              <a:t>Presented to Annual </a:t>
            </a:r>
            <a:r>
              <a:rPr lang="en-US" sz="2400" b="1" dirty="0" err="1" smtClean="0"/>
              <a:t>LANDac</a:t>
            </a:r>
            <a:r>
              <a:rPr lang="en-US" sz="2400" b="1" dirty="0" smtClean="0"/>
              <a:t> Conference 2019</a:t>
            </a:r>
          </a:p>
          <a:p>
            <a:pPr algn="ctr"/>
            <a:r>
              <a:rPr lang="en-US" sz="2400" b="1" dirty="0" smtClean="0">
                <a:solidFill>
                  <a:srgbClr val="0070C0"/>
                </a:solidFill>
              </a:rPr>
              <a:t>Land Governance in Transition</a:t>
            </a:r>
          </a:p>
          <a:p>
            <a:pPr algn="ctr"/>
            <a:r>
              <a:rPr lang="en-US" sz="2400" b="1" dirty="0" smtClean="0"/>
              <a:t>Held at Utrecht University on 4th and 5th </a:t>
            </a:r>
            <a:r>
              <a:rPr lang="en-US" sz="2400" b="1" dirty="0"/>
              <a:t>July, 2019</a:t>
            </a:r>
          </a:p>
        </p:txBody>
      </p:sp>
    </p:spTree>
    <p:extLst>
      <p:ext uri="{BB962C8B-B14F-4D97-AF65-F5344CB8AC3E}">
        <p14:creationId xmlns:p14="http://schemas.microsoft.com/office/powerpoint/2010/main" val="40854095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7247" y="182562"/>
            <a:ext cx="8911687" cy="787782"/>
          </a:xfrm>
        </p:spPr>
        <p:txBody>
          <a:bodyPr>
            <a:normAutofit/>
          </a:bodyPr>
          <a:lstStyle/>
          <a:p>
            <a:r>
              <a:rPr lang="en-US" b="1" dirty="0" smtClean="0"/>
              <a:t>Extent of Informal Settlements</a:t>
            </a:r>
            <a:endParaRPr lang="en-US" b="1" dirty="0"/>
          </a:p>
        </p:txBody>
      </p:sp>
      <p:pic>
        <p:nvPicPr>
          <p:cNvPr id="10" name="Content Placeholder 9"/>
          <p:cNvPicPr>
            <a:picLocks noGrp="1" noChangeAspect="1"/>
          </p:cNvPicPr>
          <p:nvPr>
            <p:ph sz="half" idx="2"/>
          </p:nvPr>
        </p:nvPicPr>
        <p:blipFill>
          <a:blip r:embed="rId2"/>
          <a:stretch>
            <a:fillRect/>
          </a:stretch>
        </p:blipFill>
        <p:spPr>
          <a:xfrm>
            <a:off x="7669596" y="1642055"/>
            <a:ext cx="3608004" cy="4968990"/>
          </a:xfrm>
          <a:prstGeom prst="rect">
            <a:avLst/>
          </a:prstGeom>
        </p:spPr>
      </p:pic>
      <p:sp>
        <p:nvSpPr>
          <p:cNvPr id="8" name="Text Placeholder 7"/>
          <p:cNvSpPr>
            <a:spLocks noGrp="1"/>
          </p:cNvSpPr>
          <p:nvPr>
            <p:ph type="body" sz="quarter" idx="3"/>
          </p:nvPr>
        </p:nvSpPr>
        <p:spPr>
          <a:xfrm>
            <a:off x="7550171" y="1044563"/>
            <a:ext cx="4184628" cy="576262"/>
          </a:xfrm>
        </p:spPr>
        <p:txBody>
          <a:bodyPr/>
          <a:lstStyle/>
          <a:p>
            <a:r>
              <a:rPr lang="en-US" sz="2000" b="1" dirty="0"/>
              <a:t>Informal Settlements in </a:t>
            </a:r>
            <a:r>
              <a:rPr lang="en-US" sz="2000" b="1" dirty="0" err="1"/>
              <a:t>Mwanza</a:t>
            </a:r>
            <a:r>
              <a:rPr lang="en-US" sz="2000" b="1" dirty="0"/>
              <a:t> City, </a:t>
            </a:r>
            <a:r>
              <a:rPr lang="en-US" sz="2000" b="1" dirty="0" smtClean="0"/>
              <a:t>2015 (URT, 2016)</a:t>
            </a:r>
            <a:endParaRPr lang="en-US" sz="2000" b="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10</a:t>
            </a:fld>
            <a:endParaRPr lang="en-US" dirty="0"/>
          </a:p>
        </p:txBody>
      </p:sp>
      <p:pic>
        <p:nvPicPr>
          <p:cNvPr id="11" name="Picture 10"/>
          <p:cNvPicPr>
            <a:picLocks noChangeAspect="1"/>
          </p:cNvPicPr>
          <p:nvPr/>
        </p:nvPicPr>
        <p:blipFill>
          <a:blip r:embed="rId3"/>
          <a:stretch>
            <a:fillRect/>
          </a:stretch>
        </p:blipFill>
        <p:spPr>
          <a:xfrm>
            <a:off x="1627175" y="1420334"/>
            <a:ext cx="4045392" cy="5327443"/>
          </a:xfrm>
          <a:prstGeom prst="rect">
            <a:avLst/>
          </a:prstGeom>
        </p:spPr>
      </p:pic>
      <p:sp>
        <p:nvSpPr>
          <p:cNvPr id="13" name="Text Placeholder 7"/>
          <p:cNvSpPr>
            <a:spLocks noGrp="1"/>
          </p:cNvSpPr>
          <p:nvPr>
            <p:ph type="body" sz="quarter" idx="3"/>
          </p:nvPr>
        </p:nvSpPr>
        <p:spPr>
          <a:xfrm>
            <a:off x="1527247" y="970344"/>
            <a:ext cx="4941793" cy="576262"/>
          </a:xfrm>
        </p:spPr>
        <p:txBody>
          <a:bodyPr/>
          <a:lstStyle/>
          <a:p>
            <a:r>
              <a:rPr lang="en-US" sz="2000" b="1" dirty="0"/>
              <a:t>Informal Settlements in D</a:t>
            </a:r>
            <a:r>
              <a:rPr lang="en-US" sz="2000" b="1" dirty="0" smtClean="0"/>
              <a:t>ar </a:t>
            </a:r>
            <a:r>
              <a:rPr lang="en-US" sz="2000" b="1" dirty="0" err="1" smtClean="0"/>
              <a:t>es</a:t>
            </a:r>
            <a:r>
              <a:rPr lang="en-US" sz="2000" b="1" dirty="0" smtClean="0"/>
              <a:t> Salaam City</a:t>
            </a:r>
            <a:r>
              <a:rPr lang="en-US" sz="2000" b="1" dirty="0"/>
              <a:t>, </a:t>
            </a:r>
            <a:r>
              <a:rPr lang="en-US" sz="2000" b="1" dirty="0" smtClean="0"/>
              <a:t>2012 (URT 2015)</a:t>
            </a:r>
            <a:endParaRPr lang="en-US" sz="2000" b="1" dirty="0"/>
          </a:p>
        </p:txBody>
      </p:sp>
    </p:spTree>
    <p:extLst>
      <p:ext uri="{BB962C8B-B14F-4D97-AF65-F5344CB8AC3E}">
        <p14:creationId xmlns:p14="http://schemas.microsoft.com/office/powerpoint/2010/main" val="3940749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Major areas of Concern </a:t>
            </a:r>
            <a:r>
              <a:rPr lang="en-US" b="1" dirty="0" smtClean="0">
                <a:solidFill>
                  <a:srgbClr val="FF0000"/>
                </a:solidFill>
              </a:rPr>
              <a:t>and </a:t>
            </a:r>
            <a:r>
              <a:rPr lang="en-US" b="1" dirty="0">
                <a:solidFill>
                  <a:srgbClr val="FF0000"/>
                </a:solidFill>
              </a:rPr>
              <a:t>Issues</a:t>
            </a:r>
            <a:endParaRPr lang="en-US" dirty="0"/>
          </a:p>
        </p:txBody>
      </p:sp>
      <p:sp>
        <p:nvSpPr>
          <p:cNvPr id="3" name="Content Placeholder 2"/>
          <p:cNvSpPr>
            <a:spLocks noGrp="1"/>
          </p:cNvSpPr>
          <p:nvPr>
            <p:ph idx="1"/>
          </p:nvPr>
        </p:nvSpPr>
        <p:spPr>
          <a:xfrm>
            <a:off x="2592925" y="1545769"/>
            <a:ext cx="8915400" cy="5127173"/>
          </a:xfrm>
        </p:spPr>
        <p:txBody>
          <a:bodyPr>
            <a:normAutofit/>
          </a:bodyPr>
          <a:lstStyle/>
          <a:p>
            <a:pPr marL="285750" lvl="1">
              <a:buClr>
                <a:srgbClr val="A53010"/>
              </a:buClr>
            </a:pPr>
            <a:r>
              <a:rPr lang="en-US" sz="2400" b="1" dirty="0">
                <a:solidFill>
                  <a:prstClr val="black">
                    <a:lumMod val="75000"/>
                    <a:lumOff val="25000"/>
                  </a:prstClr>
                </a:solidFill>
                <a:latin typeface="Arial Black" panose="020B0A04020102020204" pitchFamily="34" charset="0"/>
              </a:rPr>
              <a:t>Regularisation and formalisation </a:t>
            </a:r>
            <a:r>
              <a:rPr lang="en-US" sz="1800" b="1" dirty="0">
                <a:solidFill>
                  <a:prstClr val="black">
                    <a:lumMod val="75000"/>
                    <a:lumOff val="25000"/>
                  </a:prstClr>
                </a:solidFill>
                <a:latin typeface="Arial Black" panose="020B0A04020102020204" pitchFamily="34" charset="0"/>
              </a:rPr>
              <a:t>– </a:t>
            </a:r>
            <a:r>
              <a:rPr lang="en-US" sz="1800" b="1" dirty="0" smtClean="0">
                <a:solidFill>
                  <a:prstClr val="black">
                    <a:lumMod val="75000"/>
                    <a:lumOff val="25000"/>
                  </a:prstClr>
                </a:solidFill>
                <a:latin typeface="Arial Black" panose="020B0A04020102020204" pitchFamily="34" charset="0"/>
              </a:rPr>
              <a:t> </a:t>
            </a:r>
            <a:r>
              <a:rPr lang="en-US" sz="1800" b="1" dirty="0" err="1" smtClean="0">
                <a:solidFill>
                  <a:srgbClr val="00B050"/>
                </a:solidFill>
                <a:latin typeface="Arial Black" panose="020B0A04020102020204" pitchFamily="34" charset="0"/>
              </a:rPr>
              <a:t>Magengeni</a:t>
            </a:r>
            <a:r>
              <a:rPr lang="en-US" sz="1800" b="1" dirty="0" smtClean="0">
                <a:solidFill>
                  <a:srgbClr val="00B050"/>
                </a:solidFill>
                <a:latin typeface="Arial Black" panose="020B0A04020102020204" pitchFamily="34" charset="0"/>
              </a:rPr>
              <a:t> </a:t>
            </a:r>
            <a:r>
              <a:rPr lang="en-US" sz="1800" b="1" dirty="0">
                <a:solidFill>
                  <a:srgbClr val="00B050"/>
                </a:solidFill>
                <a:latin typeface="Arial Black" panose="020B0A04020102020204" pitchFamily="34" charset="0"/>
              </a:rPr>
              <a:t>(</a:t>
            </a:r>
            <a:r>
              <a:rPr lang="en-US" sz="1800" b="1" dirty="0" err="1">
                <a:solidFill>
                  <a:srgbClr val="00B050"/>
                </a:solidFill>
                <a:latin typeface="Arial Black" panose="020B0A04020102020204" pitchFamily="34" charset="0"/>
              </a:rPr>
              <a:t>Mbande</a:t>
            </a:r>
            <a:r>
              <a:rPr lang="en-US" sz="1800" b="1" dirty="0">
                <a:solidFill>
                  <a:srgbClr val="00B050"/>
                </a:solidFill>
                <a:latin typeface="Arial Black" panose="020B0A04020102020204" pitchFamily="34" charset="0"/>
              </a:rPr>
              <a:t>) in Dar </a:t>
            </a:r>
            <a:r>
              <a:rPr lang="en-US" sz="1800" b="1" dirty="0" err="1">
                <a:solidFill>
                  <a:srgbClr val="00B050"/>
                </a:solidFill>
                <a:latin typeface="Arial Black" panose="020B0A04020102020204" pitchFamily="34" charset="0"/>
              </a:rPr>
              <a:t>es</a:t>
            </a:r>
            <a:r>
              <a:rPr lang="en-US" sz="1800" b="1" dirty="0">
                <a:solidFill>
                  <a:srgbClr val="00B050"/>
                </a:solidFill>
                <a:latin typeface="Arial Black" panose="020B0A04020102020204" pitchFamily="34" charset="0"/>
              </a:rPr>
              <a:t> </a:t>
            </a:r>
            <a:r>
              <a:rPr lang="en-US" sz="1800" b="1" dirty="0" smtClean="0">
                <a:solidFill>
                  <a:srgbClr val="00B050"/>
                </a:solidFill>
                <a:latin typeface="Arial Black" panose="020B0A04020102020204" pitchFamily="34" charset="0"/>
              </a:rPr>
              <a:t>Salaam and </a:t>
            </a:r>
            <a:r>
              <a:rPr lang="en-US" sz="1800" b="1" dirty="0" err="1" smtClean="0">
                <a:solidFill>
                  <a:srgbClr val="00B050"/>
                </a:solidFill>
                <a:latin typeface="Arial Black" panose="020B0A04020102020204" pitchFamily="34" charset="0"/>
              </a:rPr>
              <a:t>isamilo</a:t>
            </a:r>
            <a:r>
              <a:rPr lang="en-US" sz="1800" b="1" dirty="0" smtClean="0">
                <a:solidFill>
                  <a:srgbClr val="00B050"/>
                </a:solidFill>
                <a:latin typeface="Arial Black" panose="020B0A04020102020204" pitchFamily="34" charset="0"/>
              </a:rPr>
              <a:t> and </a:t>
            </a:r>
            <a:r>
              <a:rPr lang="en-US" sz="1800" b="1" dirty="0" err="1" smtClean="0">
                <a:solidFill>
                  <a:srgbClr val="00B050"/>
                </a:solidFill>
                <a:latin typeface="Arial Black" panose="020B0A04020102020204" pitchFamily="34" charset="0"/>
              </a:rPr>
              <a:t>Ibungilo</a:t>
            </a:r>
            <a:r>
              <a:rPr lang="en-US" sz="1800" b="1" dirty="0" smtClean="0">
                <a:solidFill>
                  <a:srgbClr val="00B050"/>
                </a:solidFill>
                <a:latin typeface="Arial Black" panose="020B0A04020102020204" pitchFamily="34" charset="0"/>
              </a:rPr>
              <a:t> in </a:t>
            </a:r>
            <a:r>
              <a:rPr lang="en-US" sz="1800" b="1" dirty="0" err="1" smtClean="0">
                <a:solidFill>
                  <a:srgbClr val="00B050"/>
                </a:solidFill>
                <a:latin typeface="Arial Black" panose="020B0A04020102020204" pitchFamily="34" charset="0"/>
              </a:rPr>
              <a:t>Mwanza</a:t>
            </a:r>
            <a:endParaRPr lang="en-US" sz="1800" b="1" dirty="0" smtClean="0">
              <a:solidFill>
                <a:srgbClr val="00B050"/>
              </a:solidFill>
              <a:latin typeface="Arial Black" panose="020B0A04020102020204" pitchFamily="34" charset="0"/>
            </a:endParaRPr>
          </a:p>
          <a:p>
            <a:pPr marL="285750" lvl="1">
              <a:buClr>
                <a:srgbClr val="A53010"/>
              </a:buClr>
            </a:pPr>
            <a:endParaRPr lang="en-US" sz="1800" b="1" dirty="0">
              <a:solidFill>
                <a:srgbClr val="00B050"/>
              </a:solidFill>
              <a:latin typeface="Arial Black" panose="020B0A04020102020204" pitchFamily="34" charset="0"/>
            </a:endParaRPr>
          </a:p>
          <a:p>
            <a:pPr marL="685800" lvl="2">
              <a:buClr>
                <a:srgbClr val="A53010"/>
              </a:buClr>
            </a:pPr>
            <a:r>
              <a:rPr lang="en-US" sz="1600" dirty="0">
                <a:solidFill>
                  <a:prstClr val="black">
                    <a:lumMod val="75000"/>
                    <a:lumOff val="25000"/>
                  </a:prstClr>
                </a:solidFill>
                <a:latin typeface="Arial Black" panose="020B0A04020102020204" pitchFamily="34" charset="0"/>
              </a:rPr>
              <a:t>Reactive intervention – not </a:t>
            </a:r>
            <a:r>
              <a:rPr lang="en-US" sz="1600" dirty="0" smtClean="0">
                <a:solidFill>
                  <a:prstClr val="black">
                    <a:lumMod val="75000"/>
                    <a:lumOff val="25000"/>
                  </a:prstClr>
                </a:solidFill>
                <a:latin typeface="Arial Black" panose="020B0A04020102020204" pitchFamily="34" charset="0"/>
              </a:rPr>
              <a:t>proactive (ex-ante), unable to copy with rate of growth of informality;</a:t>
            </a:r>
          </a:p>
          <a:p>
            <a:pPr marL="685800" lvl="2">
              <a:buClr>
                <a:srgbClr val="A53010"/>
              </a:buClr>
            </a:pPr>
            <a:r>
              <a:rPr lang="en-US" sz="1600" dirty="0" smtClean="0">
                <a:solidFill>
                  <a:prstClr val="black">
                    <a:lumMod val="75000"/>
                    <a:lumOff val="25000"/>
                  </a:prstClr>
                </a:solidFill>
                <a:latin typeface="Arial Black" panose="020B0A04020102020204" pitchFamily="34" charset="0"/>
              </a:rPr>
              <a:t>Misconception of regularisation and formalisation as a panacea to informality – regularize/</a:t>
            </a:r>
            <a:r>
              <a:rPr lang="en-US" sz="1600" dirty="0" err="1" smtClean="0">
                <a:solidFill>
                  <a:prstClr val="black">
                    <a:lumMod val="75000"/>
                    <a:lumOff val="25000"/>
                  </a:prstClr>
                </a:solidFill>
                <a:latin typeface="Arial Black" panose="020B0A04020102020204" pitchFamily="34" charset="0"/>
              </a:rPr>
              <a:t>formalise</a:t>
            </a:r>
            <a:r>
              <a:rPr lang="en-US" sz="1600" dirty="0" smtClean="0">
                <a:solidFill>
                  <a:prstClr val="black">
                    <a:lumMod val="75000"/>
                    <a:lumOff val="25000"/>
                  </a:prstClr>
                </a:solidFill>
                <a:latin typeface="Arial Black" panose="020B0A04020102020204" pitchFamily="34" charset="0"/>
              </a:rPr>
              <a:t> all housing land except on fragile ecosystem areas;</a:t>
            </a:r>
            <a:endParaRPr lang="en-US" sz="1600" dirty="0">
              <a:solidFill>
                <a:prstClr val="black">
                  <a:lumMod val="75000"/>
                  <a:lumOff val="25000"/>
                </a:prstClr>
              </a:solidFill>
              <a:latin typeface="Arial Black" panose="020B0A04020102020204" pitchFamily="34" charset="0"/>
            </a:endParaRPr>
          </a:p>
          <a:p>
            <a:pPr marL="685800" lvl="2">
              <a:buClr>
                <a:srgbClr val="A53010"/>
              </a:buClr>
            </a:pPr>
            <a:r>
              <a:rPr lang="en-US" sz="1600" dirty="0">
                <a:solidFill>
                  <a:prstClr val="black">
                    <a:lumMod val="75000"/>
                    <a:lumOff val="25000"/>
                  </a:prstClr>
                </a:solidFill>
                <a:latin typeface="Arial Black" panose="020B0A04020102020204" pitchFamily="34" charset="0"/>
              </a:rPr>
              <a:t>Over emphasis on protection over private </a:t>
            </a:r>
            <a:r>
              <a:rPr lang="en-US" sz="1600" dirty="0" smtClean="0">
                <a:solidFill>
                  <a:prstClr val="black">
                    <a:lumMod val="75000"/>
                    <a:lumOff val="25000"/>
                  </a:prstClr>
                </a:solidFill>
                <a:latin typeface="Arial Black" panose="020B0A04020102020204" pitchFamily="34" charset="0"/>
              </a:rPr>
              <a:t>property rights (enormous challenges to secure public rights after titling); </a:t>
            </a:r>
          </a:p>
          <a:p>
            <a:pPr marL="685800" lvl="2">
              <a:buClr>
                <a:srgbClr val="A53010"/>
              </a:buClr>
            </a:pPr>
            <a:r>
              <a:rPr lang="en-US" sz="1600" dirty="0" smtClean="0">
                <a:solidFill>
                  <a:prstClr val="black">
                    <a:lumMod val="75000"/>
                    <a:lumOff val="25000"/>
                  </a:prstClr>
                </a:solidFill>
                <a:latin typeface="Arial Black" panose="020B0A04020102020204" pitchFamily="34" charset="0"/>
              </a:rPr>
              <a:t>Under-provision </a:t>
            </a:r>
            <a:r>
              <a:rPr lang="en-US" sz="1600" dirty="0">
                <a:solidFill>
                  <a:prstClr val="black">
                    <a:lumMod val="75000"/>
                    <a:lumOff val="25000"/>
                  </a:prstClr>
                </a:solidFill>
                <a:latin typeface="Arial Black" panose="020B0A04020102020204" pitchFamily="34" charset="0"/>
              </a:rPr>
              <a:t>and non-consideration of other </a:t>
            </a:r>
            <a:r>
              <a:rPr lang="en-US" sz="1600" dirty="0" smtClean="0">
                <a:solidFill>
                  <a:prstClr val="black">
                    <a:lumMod val="75000"/>
                    <a:lumOff val="25000"/>
                  </a:prstClr>
                </a:solidFill>
                <a:latin typeface="Arial Black" panose="020B0A04020102020204" pitchFamily="34" charset="0"/>
              </a:rPr>
              <a:t>prime land </a:t>
            </a:r>
            <a:r>
              <a:rPr lang="en-US" sz="1600" dirty="0">
                <a:solidFill>
                  <a:prstClr val="black">
                    <a:lumMod val="75000"/>
                    <a:lumOff val="25000"/>
                  </a:prstClr>
                </a:solidFill>
                <a:latin typeface="Arial Black" panose="020B0A04020102020204" pitchFamily="34" charset="0"/>
              </a:rPr>
              <a:t>uses e.g. industrial </a:t>
            </a:r>
            <a:r>
              <a:rPr lang="en-US" sz="1600" dirty="0" smtClean="0">
                <a:solidFill>
                  <a:prstClr val="black">
                    <a:lumMod val="75000"/>
                    <a:lumOff val="25000"/>
                  </a:prstClr>
                </a:solidFill>
                <a:latin typeface="Arial Black" panose="020B0A04020102020204" pitchFamily="34" charset="0"/>
              </a:rPr>
              <a:t>and commercial, institutional and recreational land uses;</a:t>
            </a:r>
          </a:p>
          <a:p>
            <a:pPr marL="685800" lvl="2">
              <a:buClr>
                <a:srgbClr val="A53010"/>
              </a:buClr>
            </a:pPr>
            <a:r>
              <a:rPr lang="en-US" sz="1600" dirty="0" smtClean="0">
                <a:solidFill>
                  <a:prstClr val="black">
                    <a:lumMod val="75000"/>
                    <a:lumOff val="25000"/>
                  </a:prstClr>
                </a:solidFill>
                <a:latin typeface="Arial Black" panose="020B0A04020102020204" pitchFamily="34" charset="0"/>
              </a:rPr>
              <a:t>Unwillingness of the land owners to designate/denote land for public use without compensation; and</a:t>
            </a:r>
          </a:p>
          <a:p>
            <a:pPr marL="685800" lvl="2">
              <a:buClr>
                <a:srgbClr val="A53010"/>
              </a:buClr>
            </a:pPr>
            <a:r>
              <a:rPr lang="en-US" sz="1600" dirty="0" smtClean="0">
                <a:solidFill>
                  <a:prstClr val="black">
                    <a:lumMod val="75000"/>
                    <a:lumOff val="25000"/>
                  </a:prstClr>
                </a:solidFill>
                <a:latin typeface="Arial Black" panose="020B0A04020102020204" pitchFamily="34" charset="0"/>
              </a:rPr>
              <a:t>Ignorance  on the value public intervention (land use planning) adds to land occupiers/private land.</a:t>
            </a:r>
            <a:endParaRPr lang="en-US" sz="1600" dirty="0">
              <a:solidFill>
                <a:prstClr val="black">
                  <a:lumMod val="75000"/>
                  <a:lumOff val="25000"/>
                </a:prstClr>
              </a:solidFill>
              <a:latin typeface="Arial Black" panose="020B0A04020102020204" pitchFamily="34" charset="0"/>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pPr/>
              <a:t>11</a:t>
            </a:fld>
            <a:endParaRPr lang="en-US" dirty="0"/>
          </a:p>
        </p:txBody>
      </p:sp>
    </p:spTree>
    <p:extLst>
      <p:ext uri="{BB962C8B-B14F-4D97-AF65-F5344CB8AC3E}">
        <p14:creationId xmlns:p14="http://schemas.microsoft.com/office/powerpoint/2010/main" val="6114714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7287" y="624110"/>
            <a:ext cx="9817326" cy="1280890"/>
          </a:xfrm>
        </p:spPr>
        <p:txBody>
          <a:bodyPr/>
          <a:lstStyle/>
          <a:p>
            <a:r>
              <a:rPr lang="en-GB" sz="2800" b="1" dirty="0">
                <a:solidFill>
                  <a:srgbClr val="0070C0"/>
                </a:solidFill>
                <a:latin typeface="Times New Roman"/>
              </a:rPr>
              <a:t>Formalisation of property rights by issuing of </a:t>
            </a:r>
            <a:r>
              <a:rPr lang="en-GB" sz="2800" b="1" dirty="0" smtClean="0">
                <a:solidFill>
                  <a:srgbClr val="0070C0"/>
                </a:solidFill>
                <a:latin typeface="Times New Roman"/>
              </a:rPr>
              <a:t>Residential Licences </a:t>
            </a:r>
            <a:r>
              <a:rPr lang="en-GB" sz="2800" b="1" dirty="0">
                <a:solidFill>
                  <a:srgbClr val="0070C0"/>
                </a:solidFill>
                <a:latin typeface="Times New Roman"/>
              </a:rPr>
              <a:t>or </a:t>
            </a:r>
            <a:r>
              <a:rPr lang="en-GB" sz="2800" b="1" dirty="0" smtClean="0">
                <a:solidFill>
                  <a:srgbClr val="0070C0"/>
                </a:solidFill>
                <a:latin typeface="Times New Roman"/>
              </a:rPr>
              <a:t>Titles in </a:t>
            </a:r>
            <a:r>
              <a:rPr lang="en-GB" sz="2800" b="1" dirty="0">
                <a:solidFill>
                  <a:srgbClr val="0070C0"/>
                </a:solidFill>
                <a:latin typeface="Times New Roman"/>
              </a:rPr>
              <a:t>Dar </a:t>
            </a:r>
            <a:r>
              <a:rPr lang="en-GB" sz="2800" b="1" dirty="0" err="1">
                <a:solidFill>
                  <a:srgbClr val="0070C0"/>
                </a:solidFill>
                <a:latin typeface="Times New Roman"/>
              </a:rPr>
              <a:t>es</a:t>
            </a:r>
            <a:r>
              <a:rPr lang="en-GB" sz="2800" b="1" dirty="0">
                <a:solidFill>
                  <a:srgbClr val="0070C0"/>
                </a:solidFill>
                <a:latin typeface="Times New Roman"/>
              </a:rPr>
              <a:t> </a:t>
            </a:r>
            <a:r>
              <a:rPr lang="en-GB" sz="2800" b="1" dirty="0" smtClean="0">
                <a:solidFill>
                  <a:srgbClr val="0070C0"/>
                </a:solidFill>
                <a:latin typeface="Times New Roman"/>
              </a:rPr>
              <a:t>Salaam and </a:t>
            </a:r>
            <a:r>
              <a:rPr lang="en-GB" sz="2800" b="1" dirty="0" err="1" smtClean="0">
                <a:solidFill>
                  <a:srgbClr val="0070C0"/>
                </a:solidFill>
                <a:latin typeface="Times New Roman"/>
              </a:rPr>
              <a:t>Mwanza</a:t>
            </a:r>
            <a:endParaRPr lang="en-US" dirty="0">
              <a:solidFill>
                <a:srgbClr val="0070C0"/>
              </a:solidFill>
            </a:endParaRPr>
          </a:p>
        </p:txBody>
      </p:sp>
      <p:pic>
        <p:nvPicPr>
          <p:cNvPr id="7" name="Picture 6"/>
          <p:cNvPicPr>
            <a:picLocks noChangeAspect="1"/>
          </p:cNvPicPr>
          <p:nvPr/>
        </p:nvPicPr>
        <p:blipFill>
          <a:blip r:embed="rId2"/>
          <a:stretch>
            <a:fillRect/>
          </a:stretch>
        </p:blipFill>
        <p:spPr>
          <a:xfrm>
            <a:off x="1778528" y="1492459"/>
            <a:ext cx="4056805" cy="4960877"/>
          </a:xfrm>
          <a:prstGeom prst="rect">
            <a:avLst/>
          </a:prstGeom>
          <a:ln>
            <a:solidFill>
              <a:schemeClr val="tx1"/>
            </a:solidFill>
          </a:ln>
        </p:spPr>
      </p:pic>
      <p:sp>
        <p:nvSpPr>
          <p:cNvPr id="8" name="TextBox 7"/>
          <p:cNvSpPr txBox="1"/>
          <p:nvPr/>
        </p:nvSpPr>
        <p:spPr>
          <a:xfrm>
            <a:off x="1687287" y="6453336"/>
            <a:ext cx="4704202" cy="369332"/>
          </a:xfrm>
          <a:prstGeom prst="rect">
            <a:avLst/>
          </a:prstGeom>
          <a:noFill/>
        </p:spPr>
        <p:txBody>
          <a:bodyPr wrap="square" rtlCol="0">
            <a:spAutoFit/>
          </a:bodyPr>
          <a:lstStyle/>
          <a:p>
            <a:r>
              <a:rPr lang="en-US" b="1" dirty="0" err="1" smtClean="0"/>
              <a:t>Magengeni</a:t>
            </a:r>
            <a:r>
              <a:rPr lang="en-US" b="1" dirty="0"/>
              <a:t> </a:t>
            </a:r>
            <a:r>
              <a:rPr lang="en-US" b="1" dirty="0" smtClean="0"/>
              <a:t>in </a:t>
            </a:r>
            <a:r>
              <a:rPr lang="en-US" b="1" dirty="0" err="1" smtClean="0"/>
              <a:t>Mbande</a:t>
            </a:r>
            <a:r>
              <a:rPr lang="en-US" b="1" dirty="0" smtClean="0"/>
              <a:t>, Dar </a:t>
            </a:r>
            <a:r>
              <a:rPr lang="en-US" b="1" dirty="0" err="1" smtClean="0"/>
              <a:t>es</a:t>
            </a:r>
            <a:r>
              <a:rPr lang="en-US" b="1" dirty="0" smtClean="0"/>
              <a:t> Salaam</a:t>
            </a:r>
            <a:endParaRPr lang="en-US" b="1" dirty="0"/>
          </a:p>
        </p:txBody>
      </p:sp>
      <p:pic>
        <p:nvPicPr>
          <p:cNvPr id="3" name="Picture 2"/>
          <p:cNvPicPr>
            <a:picLocks noChangeAspect="1"/>
          </p:cNvPicPr>
          <p:nvPr/>
        </p:nvPicPr>
        <p:blipFill>
          <a:blip r:embed="rId3"/>
          <a:stretch>
            <a:fillRect/>
          </a:stretch>
        </p:blipFill>
        <p:spPr>
          <a:xfrm>
            <a:off x="6659044" y="1583254"/>
            <a:ext cx="4040471" cy="3130381"/>
          </a:xfrm>
          <a:prstGeom prst="rect">
            <a:avLst/>
          </a:prstGeom>
          <a:ln>
            <a:solidFill>
              <a:schemeClr val="tx1"/>
            </a:solidFill>
          </a:ln>
        </p:spPr>
      </p:pic>
      <p:sp>
        <p:nvSpPr>
          <p:cNvPr id="6" name="TextBox 5"/>
          <p:cNvSpPr txBox="1"/>
          <p:nvPr/>
        </p:nvSpPr>
        <p:spPr>
          <a:xfrm>
            <a:off x="6595950" y="4832354"/>
            <a:ext cx="4704202" cy="646331"/>
          </a:xfrm>
          <a:prstGeom prst="rect">
            <a:avLst/>
          </a:prstGeom>
          <a:noFill/>
        </p:spPr>
        <p:txBody>
          <a:bodyPr wrap="square" rtlCol="0">
            <a:spAutoFit/>
          </a:bodyPr>
          <a:lstStyle/>
          <a:p>
            <a:r>
              <a:rPr lang="en-US" b="1" dirty="0">
                <a:latin typeface="Century Gothic" panose="020B0502020202020204" pitchFamily="34" charset="0"/>
              </a:rPr>
              <a:t>Regularisation Plan </a:t>
            </a:r>
            <a:r>
              <a:rPr lang="en-US" b="1" dirty="0" smtClean="0">
                <a:latin typeface="Century Gothic" panose="020B0502020202020204" pitchFamily="34" charset="0"/>
              </a:rPr>
              <a:t>(Part of) of </a:t>
            </a:r>
            <a:r>
              <a:rPr lang="en-US" b="1" dirty="0" err="1" smtClean="0">
                <a:latin typeface="Century Gothic" panose="020B0502020202020204" pitchFamily="34" charset="0"/>
              </a:rPr>
              <a:t>Isamilo</a:t>
            </a:r>
            <a:r>
              <a:rPr lang="en-US" b="1" dirty="0" smtClean="0">
                <a:latin typeface="Century Gothic" panose="020B0502020202020204" pitchFamily="34" charset="0"/>
              </a:rPr>
              <a:t> </a:t>
            </a:r>
            <a:r>
              <a:rPr lang="en-US" b="1" dirty="0">
                <a:latin typeface="Century Gothic" panose="020B0502020202020204" pitchFamily="34" charset="0"/>
              </a:rPr>
              <a:t>in Mwanza</a:t>
            </a:r>
          </a:p>
        </p:txBody>
      </p:sp>
      <p:sp>
        <p:nvSpPr>
          <p:cNvPr id="4" name="Slide Number Placeholder 3"/>
          <p:cNvSpPr>
            <a:spLocks noGrp="1"/>
          </p:cNvSpPr>
          <p:nvPr>
            <p:ph type="sldNum" sz="quarter" idx="12"/>
          </p:nvPr>
        </p:nvSpPr>
        <p:spPr/>
        <p:txBody>
          <a:bodyPr/>
          <a:lstStyle/>
          <a:p>
            <a:fld id="{D57F1E4F-1CFF-5643-939E-217C01CDF565}" type="slidenum">
              <a:rPr lang="en-US" smtClean="0"/>
              <a:pPr/>
              <a:t>12</a:t>
            </a:fld>
            <a:endParaRPr lang="en-US" dirty="0"/>
          </a:p>
        </p:txBody>
      </p:sp>
    </p:spTree>
    <p:extLst>
      <p:ext uri="{BB962C8B-B14F-4D97-AF65-F5344CB8AC3E}">
        <p14:creationId xmlns:p14="http://schemas.microsoft.com/office/powerpoint/2010/main" val="12822212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217C01CDF565}" type="slidenum">
              <a:rPr lang="en-US" smtClean="0"/>
              <a:pPr/>
              <a:t>13</a:t>
            </a:fld>
            <a:endParaRPr lang="en-US" dirty="0"/>
          </a:p>
        </p:txBody>
      </p:sp>
      <p:pic>
        <p:nvPicPr>
          <p:cNvPr id="5" name="Picture 4"/>
          <p:cNvPicPr>
            <a:picLocks noChangeAspect="1"/>
          </p:cNvPicPr>
          <p:nvPr/>
        </p:nvPicPr>
        <p:blipFill>
          <a:blip r:embed="rId2"/>
          <a:stretch>
            <a:fillRect/>
          </a:stretch>
        </p:blipFill>
        <p:spPr>
          <a:xfrm>
            <a:off x="3026229" y="0"/>
            <a:ext cx="6237514" cy="6858000"/>
          </a:xfrm>
          <a:prstGeom prst="rect">
            <a:avLst/>
          </a:prstGeom>
        </p:spPr>
      </p:pic>
    </p:spTree>
    <p:extLst>
      <p:ext uri="{BB962C8B-B14F-4D97-AF65-F5344CB8AC3E}">
        <p14:creationId xmlns:p14="http://schemas.microsoft.com/office/powerpoint/2010/main" val="3904461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Major areas of Concern and </a:t>
            </a:r>
            <a:r>
              <a:rPr lang="en-US" b="1" dirty="0" smtClean="0">
                <a:solidFill>
                  <a:srgbClr val="FF0000"/>
                </a:solidFill>
              </a:rPr>
              <a:t>Issues</a:t>
            </a:r>
            <a:endParaRPr lang="en-US" b="1" dirty="0">
              <a:solidFill>
                <a:srgbClr val="FF0000"/>
              </a:solidFill>
            </a:endParaRPr>
          </a:p>
        </p:txBody>
      </p:sp>
      <p:sp>
        <p:nvSpPr>
          <p:cNvPr id="3" name="Content Placeholder 2"/>
          <p:cNvSpPr>
            <a:spLocks noGrp="1"/>
          </p:cNvSpPr>
          <p:nvPr>
            <p:ph idx="1"/>
          </p:nvPr>
        </p:nvSpPr>
        <p:spPr>
          <a:xfrm>
            <a:off x="2589212" y="1698171"/>
            <a:ext cx="8915400" cy="5061857"/>
          </a:xfrm>
        </p:spPr>
        <p:txBody>
          <a:bodyPr/>
          <a:lstStyle/>
          <a:p>
            <a:r>
              <a:rPr lang="en-US" sz="2400" dirty="0" smtClean="0">
                <a:latin typeface="Arial Black" panose="020B0A04020102020204" pitchFamily="34" charset="0"/>
              </a:rPr>
              <a:t>Urban expansion and new towns/cities </a:t>
            </a:r>
            <a:r>
              <a:rPr lang="en-US" dirty="0" smtClean="0">
                <a:latin typeface="Arial Black" panose="020B0A04020102020204" pitchFamily="34" charset="0"/>
              </a:rPr>
              <a:t>– </a:t>
            </a:r>
            <a:r>
              <a:rPr lang="en-US" dirty="0" smtClean="0">
                <a:solidFill>
                  <a:srgbClr val="00B050"/>
                </a:solidFill>
                <a:latin typeface="Arial Black" panose="020B0A04020102020204" pitchFamily="34" charset="0"/>
              </a:rPr>
              <a:t>Kigamboni in Dar </a:t>
            </a:r>
            <a:r>
              <a:rPr lang="en-US" dirty="0" err="1" smtClean="0">
                <a:solidFill>
                  <a:srgbClr val="00B050"/>
                </a:solidFill>
                <a:latin typeface="Arial Black" panose="020B0A04020102020204" pitchFamily="34" charset="0"/>
              </a:rPr>
              <a:t>es</a:t>
            </a:r>
            <a:r>
              <a:rPr lang="en-US" dirty="0" smtClean="0">
                <a:solidFill>
                  <a:srgbClr val="00B050"/>
                </a:solidFill>
                <a:latin typeface="Arial Black" panose="020B0A04020102020204" pitchFamily="34" charset="0"/>
              </a:rPr>
              <a:t> Salaam and </a:t>
            </a:r>
            <a:r>
              <a:rPr lang="en-US" dirty="0" err="1" smtClean="0">
                <a:solidFill>
                  <a:srgbClr val="00B050"/>
                </a:solidFill>
                <a:latin typeface="Arial Black" panose="020B0A04020102020204" pitchFamily="34" charset="0"/>
              </a:rPr>
              <a:t>Buswelu</a:t>
            </a:r>
            <a:r>
              <a:rPr lang="en-US" dirty="0" smtClean="0">
                <a:solidFill>
                  <a:srgbClr val="00B050"/>
                </a:solidFill>
                <a:latin typeface="Arial Black" panose="020B0A04020102020204" pitchFamily="34" charset="0"/>
              </a:rPr>
              <a:t> in </a:t>
            </a:r>
            <a:r>
              <a:rPr lang="en-US" dirty="0" err="1">
                <a:solidFill>
                  <a:srgbClr val="00B050"/>
                </a:solidFill>
                <a:latin typeface="Arial Black" panose="020B0A04020102020204" pitchFamily="34" charset="0"/>
              </a:rPr>
              <a:t>M</a:t>
            </a:r>
            <a:r>
              <a:rPr lang="en-US" dirty="0" err="1" smtClean="0">
                <a:solidFill>
                  <a:srgbClr val="00B050"/>
                </a:solidFill>
                <a:latin typeface="Arial Black" panose="020B0A04020102020204" pitchFamily="34" charset="0"/>
              </a:rPr>
              <a:t>wanza</a:t>
            </a:r>
            <a:endParaRPr lang="en-US" dirty="0" smtClean="0">
              <a:solidFill>
                <a:srgbClr val="00B050"/>
              </a:solidFill>
              <a:latin typeface="Arial Black" panose="020B0A04020102020204" pitchFamily="34" charset="0"/>
            </a:endParaRPr>
          </a:p>
          <a:p>
            <a:endParaRPr lang="en-US" dirty="0" smtClean="0">
              <a:solidFill>
                <a:srgbClr val="00B050"/>
              </a:solidFill>
              <a:latin typeface="Arial Black" panose="020B0A04020102020204" pitchFamily="34" charset="0"/>
            </a:endParaRPr>
          </a:p>
          <a:p>
            <a:pPr lvl="1"/>
            <a:r>
              <a:rPr lang="en-US" dirty="0" smtClean="0">
                <a:latin typeface="Arial Black" panose="020B0A04020102020204" pitchFamily="34" charset="0"/>
              </a:rPr>
              <a:t>Spatial planning without resources - no money for infrastructure services, no money for compensation of third party interests;</a:t>
            </a:r>
          </a:p>
          <a:p>
            <a:pPr lvl="1"/>
            <a:r>
              <a:rPr lang="en-US" dirty="0" smtClean="0">
                <a:latin typeface="Arial Black" panose="020B0A04020102020204" pitchFamily="34" charset="0"/>
              </a:rPr>
              <a:t>Planning directed by technical and political rationalism and marginalized participation of critical players – drivers of urban growth</a:t>
            </a:r>
          </a:p>
          <a:p>
            <a:pPr lvl="1"/>
            <a:r>
              <a:rPr lang="en-US" dirty="0" smtClean="0">
                <a:latin typeface="Arial Black" panose="020B0A04020102020204" pitchFamily="34" charset="0"/>
              </a:rPr>
              <a:t>Over-</a:t>
            </a:r>
            <a:r>
              <a:rPr lang="en-US" dirty="0" err="1" smtClean="0">
                <a:latin typeface="Arial Black" panose="020B0A04020102020204" pitchFamily="34" charset="0"/>
              </a:rPr>
              <a:t>centralisation</a:t>
            </a:r>
            <a:r>
              <a:rPr lang="en-US" dirty="0" smtClean="0">
                <a:latin typeface="Arial Black" panose="020B0A04020102020204" pitchFamily="34" charset="0"/>
              </a:rPr>
              <a:t> in decision making despite of development by devolution (D-by-D philosophy);</a:t>
            </a:r>
          </a:p>
          <a:p>
            <a:pPr lvl="1"/>
            <a:r>
              <a:rPr lang="en-US" dirty="0" smtClean="0">
                <a:latin typeface="Arial Black" panose="020B0A04020102020204" pitchFamily="34" charset="0"/>
              </a:rPr>
              <a:t>Limited transparency and accountability - among bureaucrats (i.e. stakes held by non-technocrats/landowners);</a:t>
            </a:r>
          </a:p>
          <a:p>
            <a:pPr lvl="1"/>
            <a:r>
              <a:rPr lang="en-US" dirty="0" smtClean="0">
                <a:latin typeface="Arial Black" panose="020B0A04020102020204" pitchFamily="34" charset="0"/>
              </a:rPr>
              <a:t>Lack of policy framework and operational procedures for establishing new towns/cities; and</a:t>
            </a:r>
          </a:p>
          <a:p>
            <a:pPr lvl="1"/>
            <a:r>
              <a:rPr lang="en-US" dirty="0" smtClean="0">
                <a:latin typeface="Arial Black" panose="020B0A04020102020204" pitchFamily="34" charset="0"/>
              </a:rPr>
              <a:t>Lengthen conflicts due to spatial planning without regard to the contextual factors.</a:t>
            </a:r>
          </a:p>
          <a:p>
            <a:pPr lvl="1"/>
            <a:endParaRPr lang="en-US" dirty="0" smtClean="0">
              <a:latin typeface="Arial Black" panose="020B0A04020102020204" pitchFamily="34" charset="0"/>
            </a:endParaRPr>
          </a:p>
          <a:p>
            <a:pPr marL="285750" lvl="1"/>
            <a:endParaRPr lang="en-US" dirty="0">
              <a:latin typeface="Arial Black" panose="020B0A04020102020204" pitchFamily="34" charset="0"/>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pPr/>
              <a:t>14</a:t>
            </a:fld>
            <a:endParaRPr lang="en-US" dirty="0"/>
          </a:p>
        </p:txBody>
      </p:sp>
    </p:spTree>
    <p:extLst>
      <p:ext uri="{BB962C8B-B14F-4D97-AF65-F5344CB8AC3E}">
        <p14:creationId xmlns:p14="http://schemas.microsoft.com/office/powerpoint/2010/main" val="41800359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9315" y="460825"/>
            <a:ext cx="10863942" cy="562433"/>
          </a:xfrm>
        </p:spPr>
        <p:txBody>
          <a:bodyPr>
            <a:normAutofit fontScale="90000"/>
          </a:bodyPr>
          <a:lstStyle/>
          <a:p>
            <a:r>
              <a:rPr lang="en-US" b="1" dirty="0" err="1" smtClean="0">
                <a:solidFill>
                  <a:srgbClr val="0070C0"/>
                </a:solidFill>
              </a:rPr>
              <a:t>Kigamboni</a:t>
            </a:r>
            <a:r>
              <a:rPr lang="en-US" b="1" dirty="0" smtClean="0">
                <a:solidFill>
                  <a:srgbClr val="0070C0"/>
                </a:solidFill>
              </a:rPr>
              <a:t>, </a:t>
            </a:r>
            <a:r>
              <a:rPr lang="en-US" b="1" dirty="0">
                <a:solidFill>
                  <a:srgbClr val="0070C0"/>
                </a:solidFill>
              </a:rPr>
              <a:t>D</a:t>
            </a:r>
            <a:r>
              <a:rPr lang="en-US" b="1" dirty="0" smtClean="0">
                <a:solidFill>
                  <a:srgbClr val="0070C0"/>
                </a:solidFill>
              </a:rPr>
              <a:t>ar </a:t>
            </a:r>
            <a:r>
              <a:rPr lang="en-US" b="1" dirty="0" err="1" smtClean="0">
                <a:solidFill>
                  <a:srgbClr val="0070C0"/>
                </a:solidFill>
              </a:rPr>
              <a:t>es</a:t>
            </a:r>
            <a:r>
              <a:rPr lang="en-US" b="1" dirty="0" smtClean="0">
                <a:solidFill>
                  <a:srgbClr val="0070C0"/>
                </a:solidFill>
              </a:rPr>
              <a:t> Salaam: Existing situation 2018</a:t>
            </a:r>
            <a:endParaRPr lang="en-US" b="1" dirty="0">
              <a:solidFill>
                <a:srgbClr val="0070C0"/>
              </a:solidFill>
            </a:endParaRPr>
          </a:p>
        </p:txBody>
      </p:sp>
      <p:pic>
        <p:nvPicPr>
          <p:cNvPr id="6" name="Picture 5" descr="Kigamboni12005.jpg"/>
          <p:cNvPicPr>
            <a:picLocks noChangeAspect="1"/>
          </p:cNvPicPr>
          <p:nvPr/>
        </p:nvPicPr>
        <p:blipFill>
          <a:blip r:embed="rId2"/>
          <a:stretch>
            <a:fillRect/>
          </a:stretch>
        </p:blipFill>
        <p:spPr>
          <a:xfrm>
            <a:off x="1946367" y="1227909"/>
            <a:ext cx="9771017" cy="5025958"/>
          </a:xfrm>
          <a:prstGeom prst="rect">
            <a:avLst/>
          </a:prstGeom>
        </p:spPr>
      </p:pic>
      <p:sp>
        <p:nvSpPr>
          <p:cNvPr id="3" name="Slide Number Placeholder 2"/>
          <p:cNvSpPr>
            <a:spLocks noGrp="1"/>
          </p:cNvSpPr>
          <p:nvPr>
            <p:ph type="sldNum" sz="quarter" idx="12"/>
          </p:nvPr>
        </p:nvSpPr>
        <p:spPr/>
        <p:txBody>
          <a:bodyPr/>
          <a:lstStyle/>
          <a:p>
            <a:fld id="{D57F1E4F-1CFF-5643-939E-217C01CDF565}" type="slidenum">
              <a:rPr lang="en-US" smtClean="0"/>
              <a:pPr/>
              <a:t>15</a:t>
            </a:fld>
            <a:endParaRPr lang="en-US" dirty="0"/>
          </a:p>
        </p:txBody>
      </p:sp>
    </p:spTree>
    <p:extLst>
      <p:ext uri="{BB962C8B-B14F-4D97-AF65-F5344CB8AC3E}">
        <p14:creationId xmlns:p14="http://schemas.microsoft.com/office/powerpoint/2010/main" val="9240694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9315" y="460825"/>
            <a:ext cx="10863942" cy="562433"/>
          </a:xfrm>
        </p:spPr>
        <p:txBody>
          <a:bodyPr>
            <a:normAutofit fontScale="90000"/>
          </a:bodyPr>
          <a:lstStyle/>
          <a:p>
            <a:r>
              <a:rPr lang="en-US" b="1" dirty="0" smtClean="0">
                <a:solidFill>
                  <a:srgbClr val="0070C0"/>
                </a:solidFill>
              </a:rPr>
              <a:t>Unrealised 3D Plan in Kigamboni, </a:t>
            </a:r>
            <a:r>
              <a:rPr lang="en-US" b="1" dirty="0">
                <a:solidFill>
                  <a:srgbClr val="0070C0"/>
                </a:solidFill>
              </a:rPr>
              <a:t>D</a:t>
            </a:r>
            <a:r>
              <a:rPr lang="en-US" b="1" dirty="0" smtClean="0">
                <a:solidFill>
                  <a:srgbClr val="0070C0"/>
                </a:solidFill>
              </a:rPr>
              <a:t>ar </a:t>
            </a:r>
            <a:r>
              <a:rPr lang="en-US" b="1" dirty="0" err="1" smtClean="0">
                <a:solidFill>
                  <a:srgbClr val="0070C0"/>
                </a:solidFill>
              </a:rPr>
              <a:t>es</a:t>
            </a:r>
            <a:r>
              <a:rPr lang="en-US" b="1" dirty="0" smtClean="0">
                <a:solidFill>
                  <a:srgbClr val="0070C0"/>
                </a:solidFill>
              </a:rPr>
              <a:t> Salaam</a:t>
            </a:r>
            <a:endParaRPr lang="en-US" b="1" dirty="0">
              <a:solidFill>
                <a:srgbClr val="0070C0"/>
              </a:solidFill>
            </a:endParaRPr>
          </a:p>
        </p:txBody>
      </p:sp>
      <p:pic>
        <p:nvPicPr>
          <p:cNvPr id="4" name="Content Placeholder 3"/>
          <p:cNvPicPr>
            <a:picLocks noGrp="1" noChangeAspect="1"/>
          </p:cNvPicPr>
          <p:nvPr>
            <p:ph idx="1"/>
          </p:nvPr>
        </p:nvPicPr>
        <p:blipFill>
          <a:blip r:embed="rId2"/>
          <a:stretch>
            <a:fillRect/>
          </a:stretch>
        </p:blipFill>
        <p:spPr>
          <a:xfrm>
            <a:off x="2541955" y="1263424"/>
            <a:ext cx="6619308" cy="4506912"/>
          </a:xfrm>
          <a:prstGeom prst="rect">
            <a:avLst/>
          </a:prstGeom>
        </p:spPr>
      </p:pic>
      <p:sp>
        <p:nvSpPr>
          <p:cNvPr id="3" name="Slide Number Placeholder 2"/>
          <p:cNvSpPr>
            <a:spLocks noGrp="1"/>
          </p:cNvSpPr>
          <p:nvPr>
            <p:ph type="sldNum" sz="quarter" idx="12"/>
          </p:nvPr>
        </p:nvSpPr>
        <p:spPr/>
        <p:txBody>
          <a:bodyPr/>
          <a:lstStyle/>
          <a:p>
            <a:fld id="{D57F1E4F-1CFF-5643-939E-217C01CDF565}" type="slidenum">
              <a:rPr lang="en-US" smtClean="0"/>
              <a:pPr/>
              <a:t>16</a:t>
            </a:fld>
            <a:endParaRPr lang="en-US" dirty="0"/>
          </a:p>
        </p:txBody>
      </p:sp>
    </p:spTree>
    <p:extLst>
      <p:ext uri="{BB962C8B-B14F-4D97-AF65-F5344CB8AC3E}">
        <p14:creationId xmlns:p14="http://schemas.microsoft.com/office/powerpoint/2010/main" val="9240694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02518" y="0"/>
            <a:ext cx="10888400" cy="6797629"/>
          </a:xfrm>
          <a:prstGeom prst="rect">
            <a:avLst/>
          </a:prstGeom>
        </p:spPr>
      </p:pic>
      <p:sp>
        <p:nvSpPr>
          <p:cNvPr id="5" name="Slide Number Placeholder 4"/>
          <p:cNvSpPr>
            <a:spLocks noGrp="1"/>
          </p:cNvSpPr>
          <p:nvPr>
            <p:ph type="sldNum" sz="quarter" idx="12"/>
          </p:nvPr>
        </p:nvSpPr>
        <p:spPr/>
        <p:txBody>
          <a:bodyPr/>
          <a:lstStyle/>
          <a:p>
            <a:fld id="{D57F1E4F-1CFF-5643-939E-217C01CDF565}" type="slidenum">
              <a:rPr lang="en-US" smtClean="0"/>
              <a:pPr/>
              <a:t>17</a:t>
            </a:fld>
            <a:endParaRPr lang="en-US" dirty="0"/>
          </a:p>
        </p:txBody>
      </p:sp>
    </p:spTree>
    <p:extLst>
      <p:ext uri="{BB962C8B-B14F-4D97-AF65-F5344CB8AC3E}">
        <p14:creationId xmlns:p14="http://schemas.microsoft.com/office/powerpoint/2010/main" val="7081446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Major areas of </a:t>
            </a:r>
            <a:r>
              <a:rPr lang="en-US" b="1" dirty="0" smtClean="0">
                <a:solidFill>
                  <a:srgbClr val="FF0000"/>
                </a:solidFill>
              </a:rPr>
              <a:t>concern and issues</a:t>
            </a:r>
            <a:endParaRPr lang="en-US" b="1" dirty="0">
              <a:solidFill>
                <a:srgbClr val="FF0000"/>
              </a:solidFill>
            </a:endParaRPr>
          </a:p>
        </p:txBody>
      </p:sp>
      <p:sp>
        <p:nvSpPr>
          <p:cNvPr id="3" name="Content Placeholder 2"/>
          <p:cNvSpPr>
            <a:spLocks noGrp="1"/>
          </p:cNvSpPr>
          <p:nvPr>
            <p:ph idx="1"/>
          </p:nvPr>
        </p:nvSpPr>
        <p:spPr>
          <a:xfrm>
            <a:off x="2592925" y="1730827"/>
            <a:ext cx="8915400" cy="4604658"/>
          </a:xfrm>
        </p:spPr>
        <p:txBody>
          <a:bodyPr/>
          <a:lstStyle/>
          <a:p>
            <a:r>
              <a:rPr lang="en-US" sz="2400" dirty="0" smtClean="0">
                <a:latin typeface="Arial Black" panose="020B0A04020102020204" pitchFamily="34" charset="0"/>
              </a:rPr>
              <a:t>Gentrification and redevelopment </a:t>
            </a:r>
            <a:r>
              <a:rPr lang="en-US" dirty="0" smtClean="0">
                <a:latin typeface="Arial Black" panose="020B0A04020102020204" pitchFamily="34" charset="0"/>
              </a:rPr>
              <a:t>– </a:t>
            </a:r>
            <a:r>
              <a:rPr lang="en-US" dirty="0" smtClean="0">
                <a:solidFill>
                  <a:srgbClr val="00B050"/>
                </a:solidFill>
                <a:latin typeface="Arial Black" panose="020B0A04020102020204" pitchFamily="34" charset="0"/>
              </a:rPr>
              <a:t> </a:t>
            </a:r>
            <a:r>
              <a:rPr lang="en-US" dirty="0" err="1" smtClean="0">
                <a:solidFill>
                  <a:srgbClr val="00B050"/>
                </a:solidFill>
                <a:latin typeface="Arial Black" panose="020B0A04020102020204" pitchFamily="34" charset="0"/>
              </a:rPr>
              <a:t>Manzese</a:t>
            </a:r>
            <a:r>
              <a:rPr lang="en-US" dirty="0" smtClean="0">
                <a:solidFill>
                  <a:srgbClr val="00B050"/>
                </a:solidFill>
                <a:latin typeface="Arial Black" panose="020B0A04020102020204" pitchFamily="34" charset="0"/>
              </a:rPr>
              <a:t> in Dar </a:t>
            </a:r>
            <a:r>
              <a:rPr lang="en-US" dirty="0" err="1" smtClean="0">
                <a:solidFill>
                  <a:srgbClr val="00B050"/>
                </a:solidFill>
                <a:latin typeface="Arial Black" panose="020B0A04020102020204" pitchFamily="34" charset="0"/>
              </a:rPr>
              <a:t>es</a:t>
            </a:r>
            <a:r>
              <a:rPr lang="en-US" dirty="0" smtClean="0">
                <a:solidFill>
                  <a:srgbClr val="00B050"/>
                </a:solidFill>
                <a:latin typeface="Arial Black" panose="020B0A04020102020204" pitchFamily="34" charset="0"/>
              </a:rPr>
              <a:t> Salaam City and </a:t>
            </a:r>
            <a:r>
              <a:rPr lang="en-US" dirty="0" err="1" smtClean="0">
                <a:solidFill>
                  <a:srgbClr val="00B050"/>
                </a:solidFill>
                <a:latin typeface="Arial Black" panose="020B0A04020102020204" pitchFamily="34" charset="0"/>
              </a:rPr>
              <a:t>Mirongo</a:t>
            </a:r>
            <a:r>
              <a:rPr lang="en-US" dirty="0" smtClean="0">
                <a:solidFill>
                  <a:srgbClr val="00B050"/>
                </a:solidFill>
                <a:latin typeface="Arial Black" panose="020B0A04020102020204" pitchFamily="34" charset="0"/>
              </a:rPr>
              <a:t> in </a:t>
            </a:r>
            <a:r>
              <a:rPr lang="en-US" dirty="0" err="1" smtClean="0">
                <a:solidFill>
                  <a:srgbClr val="00B050"/>
                </a:solidFill>
                <a:latin typeface="Arial Black" panose="020B0A04020102020204" pitchFamily="34" charset="0"/>
              </a:rPr>
              <a:t>Mwana</a:t>
            </a:r>
            <a:r>
              <a:rPr lang="en-US" dirty="0" smtClean="0">
                <a:solidFill>
                  <a:srgbClr val="00B050"/>
                </a:solidFill>
                <a:latin typeface="Arial Black" panose="020B0A04020102020204" pitchFamily="34" charset="0"/>
              </a:rPr>
              <a:t> City</a:t>
            </a:r>
          </a:p>
          <a:p>
            <a:endParaRPr lang="en-US" dirty="0" smtClean="0">
              <a:solidFill>
                <a:srgbClr val="00B050"/>
              </a:solidFill>
              <a:latin typeface="Arial Black" panose="020B0A04020102020204" pitchFamily="34" charset="0"/>
            </a:endParaRPr>
          </a:p>
          <a:p>
            <a:pPr lvl="1"/>
            <a:r>
              <a:rPr lang="en-US" dirty="0" smtClean="0">
                <a:latin typeface="Arial Black" panose="020B0A04020102020204" pitchFamily="34" charset="0"/>
              </a:rPr>
              <a:t>Increasing land values and attraction;</a:t>
            </a:r>
          </a:p>
          <a:p>
            <a:pPr lvl="1"/>
            <a:r>
              <a:rPr lang="en-US" dirty="0" smtClean="0">
                <a:latin typeface="Arial Black" panose="020B0A04020102020204" pitchFamily="34" charset="0"/>
              </a:rPr>
              <a:t>Displacement of the poor and accentuated informality;</a:t>
            </a:r>
          </a:p>
          <a:p>
            <a:pPr lvl="1"/>
            <a:r>
              <a:rPr lang="en-US" dirty="0" smtClean="0">
                <a:latin typeface="Arial Black" panose="020B0A04020102020204" pitchFamily="34" charset="0"/>
              </a:rPr>
              <a:t>Lack of comprehensive policy and regulatory instruments to guide gentrification in informal settlements and decayed planned neigbourhoods;</a:t>
            </a:r>
          </a:p>
          <a:p>
            <a:pPr lvl="1"/>
            <a:r>
              <a:rPr lang="en-US" dirty="0" smtClean="0">
                <a:latin typeface="Arial Black" panose="020B0A04020102020204" pitchFamily="34" charset="0"/>
              </a:rPr>
              <a:t>Lack/limited housing options – owner/tenant; and</a:t>
            </a:r>
          </a:p>
          <a:p>
            <a:pPr lvl="1"/>
            <a:r>
              <a:rPr lang="en-US" dirty="0" smtClean="0">
                <a:latin typeface="Arial Black" panose="020B0A04020102020204" pitchFamily="34" charset="0"/>
              </a:rPr>
              <a:t>Absence of institutionalised public/private sector support – low income sellers earn large capital</a:t>
            </a:r>
          </a:p>
        </p:txBody>
      </p:sp>
      <p:sp>
        <p:nvSpPr>
          <p:cNvPr id="4" name="Slide Number Placeholder 3"/>
          <p:cNvSpPr>
            <a:spLocks noGrp="1"/>
          </p:cNvSpPr>
          <p:nvPr>
            <p:ph type="sldNum" sz="quarter" idx="12"/>
          </p:nvPr>
        </p:nvSpPr>
        <p:spPr/>
        <p:txBody>
          <a:bodyPr/>
          <a:lstStyle/>
          <a:p>
            <a:fld id="{D57F1E4F-1CFF-5643-939E-217C01CDF565}" type="slidenum">
              <a:rPr lang="en-US" smtClean="0"/>
              <a:pPr/>
              <a:t>18</a:t>
            </a:fld>
            <a:endParaRPr lang="en-US" dirty="0"/>
          </a:p>
        </p:txBody>
      </p:sp>
    </p:spTree>
    <p:extLst>
      <p:ext uri="{BB962C8B-B14F-4D97-AF65-F5344CB8AC3E}">
        <p14:creationId xmlns:p14="http://schemas.microsoft.com/office/powerpoint/2010/main" val="5196240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80553" y="280301"/>
            <a:ext cx="8911687" cy="1280890"/>
          </a:xfrm>
        </p:spPr>
        <p:txBody>
          <a:bodyPr/>
          <a:lstStyle/>
          <a:p>
            <a:r>
              <a:rPr lang="en-US" b="1" dirty="0" smtClean="0"/>
              <a:t>Gentrification </a:t>
            </a:r>
            <a:r>
              <a:rPr lang="en-US" b="1" dirty="0"/>
              <a:t>and </a:t>
            </a:r>
            <a:r>
              <a:rPr lang="en-US" b="1" dirty="0" smtClean="0"/>
              <a:t>Redevelopment </a:t>
            </a:r>
            <a:endParaRPr lang="en-US" b="1" dirty="0"/>
          </a:p>
        </p:txBody>
      </p:sp>
      <p:sp>
        <p:nvSpPr>
          <p:cNvPr id="9" name="Text Placeholder 8"/>
          <p:cNvSpPr>
            <a:spLocks noGrp="1"/>
          </p:cNvSpPr>
          <p:nvPr>
            <p:ph type="body" sz="quarter" idx="3"/>
          </p:nvPr>
        </p:nvSpPr>
        <p:spPr>
          <a:xfrm>
            <a:off x="3789861" y="1561191"/>
            <a:ext cx="3999001" cy="576262"/>
          </a:xfrm>
        </p:spPr>
        <p:txBody>
          <a:bodyPr/>
          <a:lstStyle/>
          <a:p>
            <a:r>
              <a:rPr lang="en-US" b="1" dirty="0" err="1" smtClean="0"/>
              <a:t>Mirongo</a:t>
            </a:r>
            <a:r>
              <a:rPr lang="en-US" b="1" dirty="0" smtClean="0"/>
              <a:t> in </a:t>
            </a:r>
            <a:r>
              <a:rPr lang="en-US" b="1" dirty="0" err="1" smtClean="0"/>
              <a:t>Mwanza</a:t>
            </a:r>
            <a:r>
              <a:rPr lang="en-US" b="1" dirty="0" smtClean="0"/>
              <a:t> City</a:t>
            </a:r>
            <a:endParaRPr lang="en-US" b="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19</a:t>
            </a:fld>
            <a:endParaRPr lang="en-US" dirty="0"/>
          </a:p>
        </p:txBody>
      </p:sp>
      <p:pic>
        <p:nvPicPr>
          <p:cNvPr id="3" name="Content Placeholder 2"/>
          <p:cNvPicPr>
            <a:picLocks noGrp="1" noChangeAspect="1"/>
          </p:cNvPicPr>
          <p:nvPr>
            <p:ph sz="quarter" idx="4"/>
          </p:nvPr>
        </p:nvPicPr>
        <p:blipFill>
          <a:blip r:embed="rId2"/>
          <a:stretch>
            <a:fillRect/>
          </a:stretch>
        </p:blipFill>
        <p:spPr>
          <a:xfrm>
            <a:off x="3016681" y="2383972"/>
            <a:ext cx="6039429" cy="4038599"/>
          </a:xfrm>
          <a:prstGeom prst="rect">
            <a:avLst/>
          </a:prstGeom>
        </p:spPr>
      </p:pic>
    </p:spTree>
    <p:extLst>
      <p:ext uri="{BB962C8B-B14F-4D97-AF65-F5344CB8AC3E}">
        <p14:creationId xmlns:p14="http://schemas.microsoft.com/office/powerpoint/2010/main" val="11698252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749" y="159738"/>
            <a:ext cx="11337621" cy="810606"/>
          </a:xfrm>
        </p:spPr>
        <p:txBody>
          <a:bodyPr>
            <a:normAutofit fontScale="90000"/>
          </a:bodyPr>
          <a:lstStyle/>
          <a:p>
            <a:r>
              <a:rPr lang="en-US" dirty="0" smtClean="0"/>
              <a:t>Location of Dar </a:t>
            </a:r>
            <a:r>
              <a:rPr lang="en-US" dirty="0" err="1" smtClean="0"/>
              <a:t>es</a:t>
            </a:r>
            <a:r>
              <a:rPr lang="en-US" dirty="0" smtClean="0"/>
              <a:t> Salaam and Mwanza City in Tanzania</a:t>
            </a:r>
            <a:endParaRPr lang="en-US" dirty="0"/>
          </a:p>
        </p:txBody>
      </p:sp>
      <p:pic>
        <p:nvPicPr>
          <p:cNvPr id="5" name="Content Placeholder 4"/>
          <p:cNvPicPr>
            <a:picLocks noGrp="1" noChangeAspect="1"/>
          </p:cNvPicPr>
          <p:nvPr>
            <p:ph idx="1"/>
          </p:nvPr>
        </p:nvPicPr>
        <p:blipFill>
          <a:blip r:embed="rId2"/>
          <a:stretch>
            <a:fillRect/>
          </a:stretch>
        </p:blipFill>
        <p:spPr>
          <a:xfrm>
            <a:off x="3483429" y="712895"/>
            <a:ext cx="6474397" cy="6382994"/>
          </a:xfrm>
          <a:prstGeom prst="rect">
            <a:avLst/>
          </a:prstGeom>
        </p:spPr>
      </p:pic>
      <p:sp>
        <p:nvSpPr>
          <p:cNvPr id="4" name="Slide Number Placeholder 3"/>
          <p:cNvSpPr>
            <a:spLocks noGrp="1"/>
          </p:cNvSpPr>
          <p:nvPr>
            <p:ph type="sldNum" sz="quarter" idx="12"/>
          </p:nvPr>
        </p:nvSpPr>
        <p:spPr/>
        <p:txBody>
          <a:bodyPr/>
          <a:lstStyle/>
          <a:p>
            <a:fld id="{D57F1E4F-1CFF-5643-939E-217C01CDF565}" type="slidenum">
              <a:rPr lang="en-US" smtClean="0"/>
              <a:pPr/>
              <a:t>2</a:t>
            </a:fld>
            <a:endParaRPr lang="en-US" dirty="0"/>
          </a:p>
        </p:txBody>
      </p:sp>
      <p:sp>
        <p:nvSpPr>
          <p:cNvPr id="7" name="Oval 6"/>
          <p:cNvSpPr/>
          <p:nvPr/>
        </p:nvSpPr>
        <p:spPr>
          <a:xfrm>
            <a:off x="5344885" y="2079172"/>
            <a:ext cx="239486" cy="2503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 name="Oval 7"/>
          <p:cNvSpPr/>
          <p:nvPr/>
        </p:nvSpPr>
        <p:spPr>
          <a:xfrm>
            <a:off x="8860971" y="4060372"/>
            <a:ext cx="239486" cy="2503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276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Major areas of </a:t>
            </a:r>
            <a:r>
              <a:rPr lang="en-US" b="1" dirty="0" smtClean="0">
                <a:solidFill>
                  <a:srgbClr val="FF0000"/>
                </a:solidFill>
              </a:rPr>
              <a:t>concern and issues</a:t>
            </a:r>
            <a:endParaRPr lang="en-US" dirty="0"/>
          </a:p>
        </p:txBody>
      </p:sp>
      <p:sp>
        <p:nvSpPr>
          <p:cNvPr id="3" name="Content Placeholder 2"/>
          <p:cNvSpPr>
            <a:spLocks noGrp="1"/>
          </p:cNvSpPr>
          <p:nvPr>
            <p:ph idx="1"/>
          </p:nvPr>
        </p:nvSpPr>
        <p:spPr>
          <a:xfrm>
            <a:off x="2592925" y="1752599"/>
            <a:ext cx="8915400" cy="4980709"/>
          </a:xfrm>
        </p:spPr>
        <p:txBody>
          <a:bodyPr>
            <a:normAutofit/>
          </a:bodyPr>
          <a:lstStyle/>
          <a:p>
            <a:pPr marL="285750" lvl="1">
              <a:buClr>
                <a:srgbClr val="A53010"/>
              </a:buClr>
            </a:pPr>
            <a:r>
              <a:rPr lang="en-US" sz="2400" dirty="0">
                <a:solidFill>
                  <a:prstClr val="black">
                    <a:lumMod val="75000"/>
                    <a:lumOff val="25000"/>
                  </a:prstClr>
                </a:solidFill>
                <a:latin typeface="Arial Black" panose="020B0A04020102020204" pitchFamily="34" charset="0"/>
              </a:rPr>
              <a:t>Resettlement – </a:t>
            </a:r>
            <a:r>
              <a:rPr lang="en-US" sz="1800" dirty="0" err="1" smtClean="0">
                <a:solidFill>
                  <a:srgbClr val="00B050"/>
                </a:solidFill>
                <a:latin typeface="Arial Black" panose="020B0A04020102020204" pitchFamily="34" charset="0"/>
              </a:rPr>
              <a:t>Mabwepande</a:t>
            </a:r>
            <a:r>
              <a:rPr lang="en-US" sz="1800" dirty="0" smtClean="0">
                <a:solidFill>
                  <a:srgbClr val="00B050"/>
                </a:solidFill>
                <a:latin typeface="Arial Black" panose="020B0A04020102020204" pitchFamily="34" charset="0"/>
              </a:rPr>
              <a:t> in </a:t>
            </a:r>
            <a:r>
              <a:rPr lang="en-US" sz="1800" dirty="0">
                <a:solidFill>
                  <a:srgbClr val="00B050"/>
                </a:solidFill>
                <a:latin typeface="Arial Black" panose="020B0A04020102020204" pitchFamily="34" charset="0"/>
              </a:rPr>
              <a:t>Dar </a:t>
            </a:r>
            <a:r>
              <a:rPr lang="en-US" sz="1800" dirty="0" err="1">
                <a:solidFill>
                  <a:srgbClr val="00B050"/>
                </a:solidFill>
                <a:latin typeface="Arial Black" panose="020B0A04020102020204" pitchFamily="34" charset="0"/>
              </a:rPr>
              <a:t>es</a:t>
            </a:r>
            <a:r>
              <a:rPr lang="en-US" sz="1800" dirty="0">
                <a:solidFill>
                  <a:srgbClr val="00B050"/>
                </a:solidFill>
                <a:latin typeface="Arial Black" panose="020B0A04020102020204" pitchFamily="34" charset="0"/>
              </a:rPr>
              <a:t> </a:t>
            </a:r>
            <a:r>
              <a:rPr lang="en-US" sz="1800" dirty="0" smtClean="0">
                <a:solidFill>
                  <a:srgbClr val="00B050"/>
                </a:solidFill>
                <a:latin typeface="Arial Black" panose="020B0A04020102020204" pitchFamily="34" charset="0"/>
              </a:rPr>
              <a:t>Salaam and </a:t>
            </a:r>
            <a:r>
              <a:rPr lang="en-US" sz="1800" dirty="0" err="1">
                <a:solidFill>
                  <a:srgbClr val="00B050"/>
                </a:solidFill>
                <a:latin typeface="Arial Black" panose="020B0A04020102020204" pitchFamily="34" charset="0"/>
              </a:rPr>
              <a:t>M</a:t>
            </a:r>
            <a:r>
              <a:rPr lang="en-US" sz="1800" dirty="0" err="1" smtClean="0">
                <a:solidFill>
                  <a:srgbClr val="00B050"/>
                </a:solidFill>
                <a:latin typeface="Arial Black" panose="020B0A04020102020204" pitchFamily="34" charset="0"/>
              </a:rPr>
              <a:t>abatini</a:t>
            </a:r>
            <a:r>
              <a:rPr lang="en-US" sz="1800" dirty="0" smtClean="0">
                <a:solidFill>
                  <a:srgbClr val="00B050"/>
                </a:solidFill>
                <a:latin typeface="Arial Black" panose="020B0A04020102020204" pitchFamily="34" charset="0"/>
              </a:rPr>
              <a:t> in </a:t>
            </a:r>
            <a:r>
              <a:rPr lang="en-US" sz="1800" dirty="0" err="1" smtClean="0">
                <a:solidFill>
                  <a:srgbClr val="00B050"/>
                </a:solidFill>
                <a:latin typeface="Arial Black" panose="020B0A04020102020204" pitchFamily="34" charset="0"/>
              </a:rPr>
              <a:t>Mwanza</a:t>
            </a:r>
            <a:endParaRPr lang="en-US" sz="1800" dirty="0" smtClean="0">
              <a:solidFill>
                <a:srgbClr val="00B050"/>
              </a:solidFill>
              <a:latin typeface="Arial Black" panose="020B0A04020102020204" pitchFamily="34" charset="0"/>
            </a:endParaRPr>
          </a:p>
          <a:p>
            <a:pPr marL="0" lvl="1" indent="0">
              <a:buClr>
                <a:srgbClr val="A53010"/>
              </a:buClr>
              <a:buNone/>
            </a:pPr>
            <a:endParaRPr lang="en-US" sz="1800" dirty="0">
              <a:solidFill>
                <a:srgbClr val="00B050"/>
              </a:solidFill>
              <a:latin typeface="Arial Black" panose="020B0A04020102020204" pitchFamily="34" charset="0"/>
            </a:endParaRPr>
          </a:p>
          <a:p>
            <a:pPr marL="685800" lvl="2">
              <a:buClr>
                <a:srgbClr val="A53010"/>
              </a:buClr>
            </a:pPr>
            <a:r>
              <a:rPr lang="en-US" sz="1600" dirty="0" smtClean="0">
                <a:solidFill>
                  <a:prstClr val="black">
                    <a:lumMod val="75000"/>
                    <a:lumOff val="25000"/>
                  </a:prstClr>
                </a:solidFill>
                <a:latin typeface="Arial Black" panose="020B0A04020102020204" pitchFamily="34" charset="0"/>
              </a:rPr>
              <a:t>There is lack </a:t>
            </a:r>
            <a:r>
              <a:rPr lang="en-US" sz="1600" dirty="0">
                <a:solidFill>
                  <a:prstClr val="black">
                    <a:lumMod val="75000"/>
                    <a:lumOff val="25000"/>
                  </a:prstClr>
                </a:solidFill>
                <a:latin typeface="Arial Black" panose="020B0A04020102020204" pitchFamily="34" charset="0"/>
              </a:rPr>
              <a:t>of unified national resettlement policy; </a:t>
            </a:r>
          </a:p>
          <a:p>
            <a:pPr marL="685800" lvl="2">
              <a:buClr>
                <a:srgbClr val="A53010"/>
              </a:buClr>
            </a:pPr>
            <a:r>
              <a:rPr lang="en-US" sz="1600" dirty="0" err="1">
                <a:solidFill>
                  <a:prstClr val="black">
                    <a:lumMod val="75000"/>
                    <a:lumOff val="25000"/>
                  </a:prstClr>
                </a:solidFill>
                <a:latin typeface="Arial Black" panose="020B0A04020102020204" pitchFamily="34" charset="0"/>
              </a:rPr>
              <a:t>Mabatini</a:t>
            </a:r>
            <a:r>
              <a:rPr lang="en-US" sz="1600" dirty="0">
                <a:solidFill>
                  <a:prstClr val="black">
                    <a:lumMod val="75000"/>
                    <a:lumOff val="25000"/>
                  </a:prstClr>
                </a:solidFill>
                <a:latin typeface="Arial Black" panose="020B0A04020102020204" pitchFamily="34" charset="0"/>
              </a:rPr>
              <a:t> /</a:t>
            </a:r>
            <a:r>
              <a:rPr lang="en-US" sz="1600" dirty="0" err="1">
                <a:solidFill>
                  <a:prstClr val="black">
                    <a:lumMod val="75000"/>
                    <a:lumOff val="25000"/>
                  </a:prstClr>
                </a:solidFill>
                <a:latin typeface="Arial Black" panose="020B0A04020102020204" pitchFamily="34" charset="0"/>
              </a:rPr>
              <a:t>Igogo</a:t>
            </a:r>
            <a:r>
              <a:rPr lang="en-US" sz="1600" dirty="0">
                <a:solidFill>
                  <a:prstClr val="black">
                    <a:lumMod val="75000"/>
                    <a:lumOff val="25000"/>
                  </a:prstClr>
                </a:solidFill>
                <a:latin typeface="Arial Black" panose="020B0A04020102020204" pitchFamily="34" charset="0"/>
              </a:rPr>
              <a:t> </a:t>
            </a:r>
            <a:r>
              <a:rPr lang="en-US" sz="1600" dirty="0" err="1" smtClean="0">
                <a:solidFill>
                  <a:prstClr val="black">
                    <a:lumMod val="75000"/>
                    <a:lumOff val="25000"/>
                  </a:prstClr>
                </a:solidFill>
                <a:latin typeface="Arial Black" panose="020B0A04020102020204" pitchFamily="34" charset="0"/>
              </a:rPr>
              <a:t>ijn</a:t>
            </a:r>
            <a:r>
              <a:rPr lang="en-US" sz="1600" dirty="0" smtClean="0">
                <a:solidFill>
                  <a:prstClr val="black">
                    <a:lumMod val="75000"/>
                    <a:lumOff val="25000"/>
                  </a:prstClr>
                </a:solidFill>
                <a:latin typeface="Arial Black" panose="020B0A04020102020204" pitchFamily="34" charset="0"/>
              </a:rPr>
              <a:t> </a:t>
            </a:r>
            <a:r>
              <a:rPr lang="en-US" sz="1600" dirty="0" err="1" smtClean="0">
                <a:solidFill>
                  <a:prstClr val="black">
                    <a:lumMod val="75000"/>
                    <a:lumOff val="25000"/>
                  </a:prstClr>
                </a:solidFill>
                <a:latin typeface="Arial Black" panose="020B0A04020102020204" pitchFamily="34" charset="0"/>
              </a:rPr>
              <a:t>Mwanza</a:t>
            </a:r>
            <a:r>
              <a:rPr lang="en-US" sz="1600" dirty="0" smtClean="0">
                <a:solidFill>
                  <a:prstClr val="black">
                    <a:lumMod val="75000"/>
                    <a:lumOff val="25000"/>
                  </a:prstClr>
                </a:solidFill>
                <a:latin typeface="Arial Black" panose="020B0A04020102020204" pitchFamily="34" charset="0"/>
              </a:rPr>
              <a:t> and </a:t>
            </a:r>
            <a:r>
              <a:rPr lang="en-US" sz="1600" dirty="0" err="1" smtClean="0">
                <a:solidFill>
                  <a:prstClr val="black">
                    <a:lumMod val="75000"/>
                    <a:lumOff val="25000"/>
                  </a:prstClr>
                </a:solidFill>
                <a:latin typeface="Arial Black" panose="020B0A04020102020204" pitchFamily="34" charset="0"/>
              </a:rPr>
              <a:t>Magomeni</a:t>
            </a:r>
            <a:r>
              <a:rPr lang="en-US" sz="1600" dirty="0" smtClean="0">
                <a:solidFill>
                  <a:prstClr val="black">
                    <a:lumMod val="75000"/>
                    <a:lumOff val="25000"/>
                  </a:prstClr>
                </a:solidFill>
                <a:latin typeface="Arial Black" panose="020B0A04020102020204" pitchFamily="34" charset="0"/>
              </a:rPr>
              <a:t> </a:t>
            </a:r>
            <a:r>
              <a:rPr lang="en-US" sz="1600" dirty="0" err="1" smtClean="0">
                <a:solidFill>
                  <a:prstClr val="black">
                    <a:lumMod val="75000"/>
                    <a:lumOff val="25000"/>
                  </a:prstClr>
                </a:solidFill>
                <a:latin typeface="Arial Black" panose="020B0A04020102020204" pitchFamily="34" charset="0"/>
              </a:rPr>
              <a:t>Suna</a:t>
            </a:r>
            <a:r>
              <a:rPr lang="en-US" sz="1600" dirty="0" smtClean="0">
                <a:solidFill>
                  <a:prstClr val="black">
                    <a:lumMod val="75000"/>
                    <a:lumOff val="25000"/>
                  </a:prstClr>
                </a:solidFill>
                <a:latin typeface="Arial Black" panose="020B0A04020102020204" pitchFamily="34" charset="0"/>
              </a:rPr>
              <a:t> in </a:t>
            </a:r>
            <a:r>
              <a:rPr lang="en-US" sz="1600" dirty="0">
                <a:solidFill>
                  <a:prstClr val="black">
                    <a:lumMod val="75000"/>
                    <a:lumOff val="25000"/>
                  </a:prstClr>
                </a:solidFill>
                <a:latin typeface="Arial Black" panose="020B0A04020102020204" pitchFamily="34" charset="0"/>
              </a:rPr>
              <a:t>D</a:t>
            </a:r>
            <a:r>
              <a:rPr lang="en-US" sz="1600" dirty="0" smtClean="0">
                <a:solidFill>
                  <a:prstClr val="black">
                    <a:lumMod val="75000"/>
                    <a:lumOff val="25000"/>
                  </a:prstClr>
                </a:solidFill>
                <a:latin typeface="Arial Black" panose="020B0A04020102020204" pitchFamily="34" charset="0"/>
              </a:rPr>
              <a:t>ar </a:t>
            </a:r>
            <a:r>
              <a:rPr lang="en-US" sz="1600" dirty="0" err="1" smtClean="0">
                <a:solidFill>
                  <a:prstClr val="black">
                    <a:lumMod val="75000"/>
                    <a:lumOff val="25000"/>
                  </a:prstClr>
                </a:solidFill>
                <a:latin typeface="Arial Black" panose="020B0A04020102020204" pitchFamily="34" charset="0"/>
              </a:rPr>
              <a:t>es</a:t>
            </a:r>
            <a:r>
              <a:rPr lang="en-US" sz="1600" dirty="0" smtClean="0">
                <a:solidFill>
                  <a:prstClr val="black">
                    <a:lumMod val="75000"/>
                    <a:lumOff val="25000"/>
                  </a:prstClr>
                </a:solidFill>
                <a:latin typeface="Arial Black" panose="020B0A04020102020204" pitchFamily="34" charset="0"/>
              </a:rPr>
              <a:t> Salaam are convenient locations </a:t>
            </a:r>
            <a:r>
              <a:rPr lang="en-US" sz="1600" dirty="0">
                <a:solidFill>
                  <a:prstClr val="black">
                    <a:lumMod val="75000"/>
                    <a:lumOff val="25000"/>
                  </a:prstClr>
                </a:solidFill>
                <a:latin typeface="Arial Black" panose="020B0A04020102020204" pitchFamily="34" charset="0"/>
              </a:rPr>
              <a:t>near City </a:t>
            </a:r>
            <a:r>
              <a:rPr lang="en-US" sz="1600" dirty="0" smtClean="0">
                <a:solidFill>
                  <a:prstClr val="black">
                    <a:lumMod val="75000"/>
                    <a:lumOff val="25000"/>
                  </a:prstClr>
                </a:solidFill>
                <a:latin typeface="Arial Black" panose="020B0A04020102020204" pitchFamily="34" charset="0"/>
              </a:rPr>
              <a:t>Centre but both are flood prone areas;</a:t>
            </a:r>
            <a:endParaRPr lang="en-US" sz="1600" dirty="0">
              <a:solidFill>
                <a:prstClr val="black">
                  <a:lumMod val="75000"/>
                  <a:lumOff val="25000"/>
                </a:prstClr>
              </a:solidFill>
              <a:latin typeface="Arial Black" panose="020B0A04020102020204" pitchFamily="34" charset="0"/>
            </a:endParaRPr>
          </a:p>
          <a:p>
            <a:pPr marL="685800" lvl="2">
              <a:buClr>
                <a:srgbClr val="A53010"/>
              </a:buClr>
            </a:pPr>
            <a:r>
              <a:rPr lang="en-US" sz="1600" dirty="0">
                <a:solidFill>
                  <a:prstClr val="black">
                    <a:lumMod val="75000"/>
                    <a:lumOff val="25000"/>
                  </a:prstClr>
                </a:solidFill>
                <a:latin typeface="Arial Black" panose="020B0A04020102020204" pitchFamily="34" charset="0"/>
              </a:rPr>
              <a:t>Disregard of </a:t>
            </a:r>
            <a:r>
              <a:rPr lang="en-US" sz="1600" dirty="0" smtClean="0">
                <a:solidFill>
                  <a:prstClr val="black">
                    <a:lumMod val="75000"/>
                    <a:lumOff val="25000"/>
                  </a:prstClr>
                </a:solidFill>
                <a:latin typeface="Arial Black" panose="020B0A04020102020204" pitchFamily="34" charset="0"/>
              </a:rPr>
              <a:t>people’s </a:t>
            </a:r>
            <a:r>
              <a:rPr lang="en-US" sz="1600" dirty="0">
                <a:solidFill>
                  <a:prstClr val="black">
                    <a:lumMod val="75000"/>
                    <a:lumOff val="25000"/>
                  </a:prstClr>
                </a:solidFill>
                <a:latin typeface="Arial Black" panose="020B0A04020102020204" pitchFamily="34" charset="0"/>
              </a:rPr>
              <a:t>livelihoods – in resettlement/relocation;</a:t>
            </a:r>
          </a:p>
          <a:p>
            <a:pPr marL="685800" lvl="2">
              <a:buClr>
                <a:srgbClr val="A53010"/>
              </a:buClr>
            </a:pPr>
            <a:r>
              <a:rPr lang="en-US" sz="1600" dirty="0">
                <a:solidFill>
                  <a:prstClr val="black">
                    <a:lumMod val="75000"/>
                    <a:lumOff val="25000"/>
                  </a:prstClr>
                </a:solidFill>
                <a:latin typeface="Arial Black" panose="020B0A04020102020204" pitchFamily="34" charset="0"/>
              </a:rPr>
              <a:t>Breakdown of social safety nets;</a:t>
            </a:r>
          </a:p>
          <a:p>
            <a:pPr marL="685800" lvl="2">
              <a:buClr>
                <a:srgbClr val="A53010"/>
              </a:buClr>
            </a:pPr>
            <a:r>
              <a:rPr lang="en-US" sz="1600" dirty="0">
                <a:solidFill>
                  <a:prstClr val="black">
                    <a:lumMod val="75000"/>
                    <a:lumOff val="25000"/>
                  </a:prstClr>
                </a:solidFill>
                <a:latin typeface="Arial Black" panose="020B0A04020102020204" pitchFamily="34" charset="0"/>
              </a:rPr>
              <a:t>Disregard of tenants – equally relocated/loss of livelihoods</a:t>
            </a:r>
            <a:r>
              <a:rPr lang="en-US" sz="1600" dirty="0" smtClean="0">
                <a:solidFill>
                  <a:prstClr val="black">
                    <a:lumMod val="75000"/>
                    <a:lumOff val="25000"/>
                  </a:prstClr>
                </a:solidFill>
                <a:latin typeface="Arial Black" panose="020B0A04020102020204" pitchFamily="34" charset="0"/>
              </a:rPr>
              <a:t>; and</a:t>
            </a:r>
            <a:endParaRPr lang="en-US" sz="1600" dirty="0">
              <a:solidFill>
                <a:prstClr val="black">
                  <a:lumMod val="75000"/>
                  <a:lumOff val="25000"/>
                </a:prstClr>
              </a:solidFill>
              <a:latin typeface="Arial Black" panose="020B0A04020102020204" pitchFamily="34" charset="0"/>
            </a:endParaRPr>
          </a:p>
          <a:p>
            <a:pPr marL="685800" lvl="2">
              <a:buClr>
                <a:srgbClr val="A53010"/>
              </a:buClr>
            </a:pPr>
            <a:r>
              <a:rPr lang="en-US" sz="1600" dirty="0">
                <a:solidFill>
                  <a:prstClr val="black">
                    <a:lumMod val="75000"/>
                    <a:lumOff val="25000"/>
                  </a:prstClr>
                </a:solidFill>
                <a:latin typeface="Arial Black" panose="020B0A04020102020204" pitchFamily="34" charset="0"/>
              </a:rPr>
              <a:t>Resisted </a:t>
            </a:r>
            <a:r>
              <a:rPr lang="en-US" sz="1600" dirty="0" smtClean="0">
                <a:solidFill>
                  <a:prstClr val="black">
                    <a:lumMod val="75000"/>
                    <a:lumOff val="25000"/>
                  </a:prstClr>
                </a:solidFill>
                <a:latin typeface="Arial Black" panose="020B0A04020102020204" pitchFamily="34" charset="0"/>
              </a:rPr>
              <a:t>relocation to </a:t>
            </a:r>
            <a:r>
              <a:rPr lang="en-US" sz="1600" dirty="0" err="1" smtClean="0">
                <a:solidFill>
                  <a:prstClr val="black">
                    <a:lumMod val="75000"/>
                    <a:lumOff val="25000"/>
                  </a:prstClr>
                </a:solidFill>
                <a:latin typeface="Arial Black" panose="020B0A04020102020204" pitchFamily="34" charset="0"/>
              </a:rPr>
              <a:t>Nyamuongolo</a:t>
            </a:r>
            <a:r>
              <a:rPr lang="en-US" sz="1600" dirty="0" smtClean="0">
                <a:solidFill>
                  <a:prstClr val="black">
                    <a:lumMod val="75000"/>
                    <a:lumOff val="25000"/>
                  </a:prstClr>
                </a:solidFill>
                <a:latin typeface="Arial Black" panose="020B0A04020102020204" pitchFamily="34" charset="0"/>
              </a:rPr>
              <a:t> in </a:t>
            </a:r>
            <a:r>
              <a:rPr lang="en-US" sz="1600" dirty="0" err="1" smtClean="0">
                <a:solidFill>
                  <a:prstClr val="black">
                    <a:lumMod val="75000"/>
                    <a:lumOff val="25000"/>
                  </a:prstClr>
                </a:solidFill>
                <a:latin typeface="Arial Black" panose="020B0A04020102020204" pitchFamily="34" charset="0"/>
              </a:rPr>
              <a:t>mwanza</a:t>
            </a:r>
            <a:r>
              <a:rPr lang="en-US" sz="1600" dirty="0" smtClean="0">
                <a:solidFill>
                  <a:prstClr val="black">
                    <a:lumMod val="75000"/>
                    <a:lumOff val="25000"/>
                  </a:prstClr>
                </a:solidFill>
                <a:latin typeface="Arial Black" panose="020B0A04020102020204" pitchFamily="34" charset="0"/>
              </a:rPr>
              <a:t> City due lack </a:t>
            </a:r>
            <a:r>
              <a:rPr lang="en-US" sz="1600" dirty="0">
                <a:solidFill>
                  <a:prstClr val="black">
                    <a:lumMod val="75000"/>
                    <a:lumOff val="25000"/>
                  </a:prstClr>
                </a:solidFill>
                <a:latin typeface="Arial Black" panose="020B0A04020102020204" pitchFamily="34" charset="0"/>
              </a:rPr>
              <a:t>of basic infrastructure services </a:t>
            </a:r>
            <a:r>
              <a:rPr lang="en-US" sz="1600" dirty="0" smtClean="0">
                <a:solidFill>
                  <a:prstClr val="black">
                    <a:lumMod val="75000"/>
                    <a:lumOff val="25000"/>
                  </a:prstClr>
                </a:solidFill>
                <a:latin typeface="Arial Black" panose="020B0A04020102020204" pitchFamily="34" charset="0"/>
              </a:rPr>
              <a:t>and </a:t>
            </a:r>
            <a:r>
              <a:rPr lang="en-US" sz="1600" dirty="0">
                <a:solidFill>
                  <a:prstClr val="black">
                    <a:lumMod val="75000"/>
                    <a:lumOff val="25000"/>
                  </a:prstClr>
                </a:solidFill>
                <a:latin typeface="Arial Black" panose="020B0A04020102020204" pitchFamily="34" charset="0"/>
              </a:rPr>
              <a:t>fear of losing </a:t>
            </a:r>
            <a:r>
              <a:rPr lang="en-US" sz="1600" dirty="0" smtClean="0">
                <a:solidFill>
                  <a:prstClr val="black">
                    <a:lumMod val="75000"/>
                    <a:lumOff val="25000"/>
                  </a:prstClr>
                </a:solidFill>
                <a:latin typeface="Arial Black" panose="020B0A04020102020204" pitchFamily="34" charset="0"/>
              </a:rPr>
              <a:t>livelihoods.</a:t>
            </a:r>
            <a:endParaRPr lang="en-US" sz="1600" dirty="0">
              <a:solidFill>
                <a:prstClr val="black">
                  <a:lumMod val="75000"/>
                  <a:lumOff val="25000"/>
                </a:prstClr>
              </a:solidFill>
              <a:latin typeface="Arial Black" panose="020B0A04020102020204" pitchFamily="34" charset="0"/>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pPr/>
              <a:t>20</a:t>
            </a:fld>
            <a:endParaRPr lang="en-US" dirty="0"/>
          </a:p>
        </p:txBody>
      </p:sp>
    </p:spTree>
    <p:extLst>
      <p:ext uri="{BB962C8B-B14F-4D97-AF65-F5344CB8AC3E}">
        <p14:creationId xmlns:p14="http://schemas.microsoft.com/office/powerpoint/2010/main" val="24493304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0411" y="39525"/>
            <a:ext cx="8911687" cy="736604"/>
          </a:xfrm>
        </p:spPr>
        <p:txBody>
          <a:bodyPr>
            <a:normAutofit fontScale="90000"/>
          </a:bodyPr>
          <a:lstStyle/>
          <a:p>
            <a:r>
              <a:rPr lang="en-US" b="1" dirty="0" smtClean="0">
                <a:solidFill>
                  <a:srgbClr val="0070C0"/>
                </a:solidFill>
              </a:rPr>
              <a:t>Successful Resettlement in Dar </a:t>
            </a:r>
            <a:r>
              <a:rPr lang="en-US" b="1" dirty="0" err="1" smtClean="0">
                <a:solidFill>
                  <a:srgbClr val="0070C0"/>
                </a:solidFill>
              </a:rPr>
              <a:t>es</a:t>
            </a:r>
            <a:r>
              <a:rPr lang="en-US" b="1" dirty="0" smtClean="0">
                <a:solidFill>
                  <a:srgbClr val="0070C0"/>
                </a:solidFill>
              </a:rPr>
              <a:t> Salaam</a:t>
            </a:r>
            <a:endParaRPr lang="en-US" b="1" dirty="0">
              <a:solidFill>
                <a:srgbClr val="0070C0"/>
              </a:solidFill>
            </a:endParaRPr>
          </a:p>
        </p:txBody>
      </p:sp>
      <p:pic>
        <p:nvPicPr>
          <p:cNvPr id="4" name="Content Placeholder 3"/>
          <p:cNvPicPr>
            <a:picLocks noGrp="1" noChangeAspect="1"/>
          </p:cNvPicPr>
          <p:nvPr>
            <p:ph idx="1"/>
          </p:nvPr>
        </p:nvPicPr>
        <p:blipFill>
          <a:blip r:embed="rId2"/>
          <a:stretch>
            <a:fillRect/>
          </a:stretch>
        </p:blipFill>
        <p:spPr>
          <a:xfrm>
            <a:off x="977831" y="3661006"/>
            <a:ext cx="4346825" cy="2761727"/>
          </a:xfrm>
          <a:prstGeom prst="rect">
            <a:avLst/>
          </a:prstGeom>
        </p:spPr>
      </p:pic>
      <p:sp>
        <p:nvSpPr>
          <p:cNvPr id="6" name="TextBox 5"/>
          <p:cNvSpPr txBox="1"/>
          <p:nvPr/>
        </p:nvSpPr>
        <p:spPr>
          <a:xfrm>
            <a:off x="5849053" y="6365806"/>
            <a:ext cx="3516086" cy="369332"/>
          </a:xfrm>
          <a:prstGeom prst="rect">
            <a:avLst/>
          </a:prstGeom>
          <a:noFill/>
        </p:spPr>
        <p:txBody>
          <a:bodyPr wrap="square" rtlCol="0">
            <a:spAutoFit/>
          </a:bodyPr>
          <a:lstStyle/>
          <a:p>
            <a:r>
              <a:rPr lang="en-US" b="1" dirty="0" smtClean="0"/>
              <a:t>Relocated to </a:t>
            </a:r>
            <a:r>
              <a:rPr lang="en-US" b="1" dirty="0" err="1" smtClean="0"/>
              <a:t>Mabwepande</a:t>
            </a:r>
            <a:endParaRPr lang="en-US" b="1" dirty="0"/>
          </a:p>
        </p:txBody>
      </p:sp>
      <p:pic>
        <p:nvPicPr>
          <p:cNvPr id="7" name="Picture 6"/>
          <p:cNvPicPr/>
          <p:nvPr/>
        </p:nvPicPr>
        <p:blipFill rotWithShape="1">
          <a:blip r:embed="rId3" cstate="print">
            <a:extLst>
              <a:ext uri="{28A0092B-C50C-407E-A947-70E740481C1C}">
                <a14:useLocalDpi xmlns:a14="http://schemas.microsoft.com/office/drawing/2010/main" val="0"/>
              </a:ext>
            </a:extLst>
          </a:blip>
          <a:srcRect t="12766"/>
          <a:stretch/>
        </p:blipFill>
        <p:spPr bwMode="auto">
          <a:xfrm>
            <a:off x="1040311" y="687432"/>
            <a:ext cx="4284345" cy="2883535"/>
          </a:xfrm>
          <a:prstGeom prst="rect">
            <a:avLst/>
          </a:prstGeom>
          <a:ln>
            <a:noFill/>
          </a:ln>
          <a:extLst>
            <a:ext uri="{53640926-AAD7-44D8-BBD7-CCE9431645EC}">
              <a14:shadowObscured xmlns:a14="http://schemas.microsoft.com/office/drawing/2010/main"/>
            </a:ext>
          </a:extLst>
        </p:spPr>
      </p:pic>
      <p:pic>
        <p:nvPicPr>
          <p:cNvPr id="8" name="Picture 7" descr="C:\Users\kessy\Desktop\kkk.png"/>
          <p:cNvPicPr/>
          <p:nvPr/>
        </p:nvPicPr>
        <p:blipFill rotWithShape="1">
          <a:blip r:embed="rId4">
            <a:extLst>
              <a:ext uri="{28A0092B-C50C-407E-A947-70E740481C1C}">
                <a14:useLocalDpi xmlns:a14="http://schemas.microsoft.com/office/drawing/2010/main" val="0"/>
              </a:ext>
            </a:extLst>
          </a:blip>
          <a:srcRect l="26983" t="2778" r="14288" b="8334"/>
          <a:stretch/>
        </p:blipFill>
        <p:spPr bwMode="auto">
          <a:xfrm>
            <a:off x="5748336" y="963975"/>
            <a:ext cx="6029325" cy="5213985"/>
          </a:xfrm>
          <a:prstGeom prst="rect">
            <a:avLst/>
          </a:prstGeom>
          <a:noFill/>
          <a:ln>
            <a:noFill/>
          </a:ln>
          <a:extLst>
            <a:ext uri="{53640926-AAD7-44D8-BBD7-CCE9431645EC}">
              <a14:shadowObscured xmlns:a14="http://schemas.microsoft.com/office/drawing/2010/main"/>
            </a:ext>
          </a:extLst>
        </p:spPr>
      </p:pic>
      <p:sp>
        <p:nvSpPr>
          <p:cNvPr id="9" name="TextBox 8"/>
          <p:cNvSpPr txBox="1"/>
          <p:nvPr/>
        </p:nvSpPr>
        <p:spPr>
          <a:xfrm>
            <a:off x="1502228" y="6376567"/>
            <a:ext cx="3526972" cy="369332"/>
          </a:xfrm>
          <a:prstGeom prst="rect">
            <a:avLst/>
          </a:prstGeom>
          <a:noFill/>
        </p:spPr>
        <p:txBody>
          <a:bodyPr wrap="square" rtlCol="0">
            <a:spAutoFit/>
          </a:bodyPr>
          <a:lstStyle/>
          <a:p>
            <a:r>
              <a:rPr lang="en-US" b="1" dirty="0" err="1" smtClean="0"/>
              <a:t>Magomeni</a:t>
            </a:r>
            <a:r>
              <a:rPr lang="en-US" b="1" dirty="0" smtClean="0"/>
              <a:t> </a:t>
            </a:r>
            <a:r>
              <a:rPr lang="en-US" b="1" dirty="0" err="1" smtClean="0"/>
              <a:t>Suna</a:t>
            </a:r>
            <a:endParaRPr lang="en-US" b="1"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21</a:t>
            </a:fld>
            <a:endParaRPr lang="en-US" dirty="0"/>
          </a:p>
        </p:txBody>
      </p:sp>
    </p:spTree>
    <p:extLst>
      <p:ext uri="{BB962C8B-B14F-4D97-AF65-F5344CB8AC3E}">
        <p14:creationId xmlns:p14="http://schemas.microsoft.com/office/powerpoint/2010/main" val="23283261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14906" y="365072"/>
            <a:ext cx="11069721" cy="6273328"/>
          </a:xfrm>
          <a:prstGeom prst="rect">
            <a:avLst/>
          </a:prstGeom>
        </p:spPr>
      </p:pic>
      <p:sp>
        <p:nvSpPr>
          <p:cNvPr id="5" name="Slide Number Placeholder 4"/>
          <p:cNvSpPr>
            <a:spLocks noGrp="1"/>
          </p:cNvSpPr>
          <p:nvPr>
            <p:ph type="sldNum" sz="quarter" idx="12"/>
          </p:nvPr>
        </p:nvSpPr>
        <p:spPr/>
        <p:txBody>
          <a:bodyPr/>
          <a:lstStyle/>
          <a:p>
            <a:fld id="{D57F1E4F-1CFF-5643-939E-217C01CDF565}" type="slidenum">
              <a:rPr lang="en-US" smtClean="0"/>
              <a:pPr/>
              <a:t>22</a:t>
            </a:fld>
            <a:endParaRPr lang="en-US" dirty="0"/>
          </a:p>
        </p:txBody>
      </p:sp>
    </p:spTree>
    <p:extLst>
      <p:ext uri="{BB962C8B-B14F-4D97-AF65-F5344CB8AC3E}">
        <p14:creationId xmlns:p14="http://schemas.microsoft.com/office/powerpoint/2010/main" val="22595013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Major areas of </a:t>
            </a:r>
            <a:r>
              <a:rPr lang="en-US" b="1" dirty="0" smtClean="0">
                <a:solidFill>
                  <a:srgbClr val="FF0000"/>
                </a:solidFill>
              </a:rPr>
              <a:t>concern and </a:t>
            </a:r>
            <a:r>
              <a:rPr lang="en-US" b="1" dirty="0">
                <a:solidFill>
                  <a:srgbClr val="FF0000"/>
                </a:solidFill>
              </a:rPr>
              <a:t>i</a:t>
            </a:r>
            <a:r>
              <a:rPr lang="en-US" b="1" dirty="0" smtClean="0">
                <a:solidFill>
                  <a:srgbClr val="FF0000"/>
                </a:solidFill>
              </a:rPr>
              <a:t>ssues</a:t>
            </a:r>
            <a:endParaRPr lang="en-US" b="1" dirty="0">
              <a:solidFill>
                <a:srgbClr val="FF0000"/>
              </a:solidFill>
            </a:endParaRPr>
          </a:p>
        </p:txBody>
      </p:sp>
      <p:sp>
        <p:nvSpPr>
          <p:cNvPr id="3" name="Content Placeholder 2"/>
          <p:cNvSpPr>
            <a:spLocks noGrp="1"/>
          </p:cNvSpPr>
          <p:nvPr>
            <p:ph idx="1"/>
          </p:nvPr>
        </p:nvSpPr>
        <p:spPr>
          <a:xfrm>
            <a:off x="2299010" y="1404256"/>
            <a:ext cx="8915400" cy="4985658"/>
          </a:xfrm>
        </p:spPr>
        <p:txBody>
          <a:bodyPr>
            <a:normAutofit/>
          </a:bodyPr>
          <a:lstStyle/>
          <a:p>
            <a:r>
              <a:rPr lang="en-US" sz="2400" dirty="0" smtClean="0">
                <a:latin typeface="Arial Black" panose="020B0A04020102020204" pitchFamily="34" charset="0"/>
              </a:rPr>
              <a:t>Basic infrastructure services – </a:t>
            </a:r>
            <a:r>
              <a:rPr lang="en-US" sz="2400" dirty="0">
                <a:solidFill>
                  <a:srgbClr val="00B050"/>
                </a:solidFill>
                <a:latin typeface="Arial Black" panose="020B0A04020102020204" pitchFamily="34" charset="0"/>
              </a:rPr>
              <a:t>Access</a:t>
            </a:r>
            <a:r>
              <a:rPr lang="en-US" sz="2400" dirty="0" smtClean="0">
                <a:solidFill>
                  <a:srgbClr val="00B050"/>
                </a:solidFill>
                <a:latin typeface="Arial Black" panose="020B0A04020102020204" pitchFamily="34" charset="0"/>
              </a:rPr>
              <a:t> to Sanitation - </a:t>
            </a:r>
            <a:r>
              <a:rPr lang="en-US" dirty="0" smtClean="0">
                <a:solidFill>
                  <a:srgbClr val="00B050"/>
                </a:solidFill>
                <a:latin typeface="Arial Black" panose="020B0A04020102020204" pitchFamily="34" charset="0"/>
              </a:rPr>
              <a:t>Sewer extension in </a:t>
            </a:r>
            <a:r>
              <a:rPr lang="en-US" dirty="0" err="1" smtClean="0">
                <a:solidFill>
                  <a:srgbClr val="00B050"/>
                </a:solidFill>
                <a:latin typeface="Arial Black" panose="020B0A04020102020204" pitchFamily="34" charset="0"/>
              </a:rPr>
              <a:t>Mlalakuwa</a:t>
            </a:r>
            <a:r>
              <a:rPr lang="en-US" dirty="0" smtClean="0">
                <a:solidFill>
                  <a:srgbClr val="00B050"/>
                </a:solidFill>
                <a:latin typeface="Arial Black" panose="020B0A04020102020204" pitchFamily="34" charset="0"/>
              </a:rPr>
              <a:t> </a:t>
            </a:r>
            <a:r>
              <a:rPr lang="en-US" dirty="0">
                <a:solidFill>
                  <a:srgbClr val="00B050"/>
                </a:solidFill>
                <a:latin typeface="Arial Black" panose="020B0A04020102020204" pitchFamily="34" charset="0"/>
              </a:rPr>
              <a:t>and Sinza in Dar </a:t>
            </a:r>
            <a:r>
              <a:rPr lang="en-US" dirty="0" err="1">
                <a:solidFill>
                  <a:srgbClr val="00B050"/>
                </a:solidFill>
                <a:latin typeface="Arial Black" panose="020B0A04020102020204" pitchFamily="34" charset="0"/>
              </a:rPr>
              <a:t>es</a:t>
            </a:r>
            <a:r>
              <a:rPr lang="en-US" dirty="0">
                <a:solidFill>
                  <a:srgbClr val="00B050"/>
                </a:solidFill>
                <a:latin typeface="Arial Black" panose="020B0A04020102020204" pitchFamily="34" charset="0"/>
              </a:rPr>
              <a:t> </a:t>
            </a:r>
            <a:r>
              <a:rPr lang="en-US" dirty="0" smtClean="0">
                <a:solidFill>
                  <a:srgbClr val="00B050"/>
                </a:solidFill>
                <a:latin typeface="Arial Black" panose="020B0A04020102020204" pitchFamily="34" charset="0"/>
              </a:rPr>
              <a:t>Salaam and simplified sanitation system in </a:t>
            </a:r>
            <a:r>
              <a:rPr lang="en-US" dirty="0" err="1" smtClean="0">
                <a:solidFill>
                  <a:srgbClr val="00B050"/>
                </a:solidFill>
                <a:latin typeface="Arial Black" panose="020B0A04020102020204" pitchFamily="34" charset="0"/>
              </a:rPr>
              <a:t>Kilimahewa</a:t>
            </a:r>
            <a:r>
              <a:rPr lang="en-US" dirty="0" smtClean="0">
                <a:solidFill>
                  <a:srgbClr val="00B050"/>
                </a:solidFill>
                <a:latin typeface="Arial Black" panose="020B0A04020102020204" pitchFamily="34" charset="0"/>
              </a:rPr>
              <a:t> </a:t>
            </a:r>
            <a:r>
              <a:rPr lang="en-US" dirty="0">
                <a:solidFill>
                  <a:srgbClr val="00B050"/>
                </a:solidFill>
                <a:latin typeface="Arial Black" panose="020B0A04020102020204" pitchFamily="34" charset="0"/>
              </a:rPr>
              <a:t>and </a:t>
            </a:r>
            <a:r>
              <a:rPr lang="en-US" dirty="0" err="1">
                <a:solidFill>
                  <a:srgbClr val="00B050"/>
                </a:solidFill>
                <a:latin typeface="Arial Black" panose="020B0A04020102020204" pitchFamily="34" charset="0"/>
              </a:rPr>
              <a:t>Mabatini</a:t>
            </a:r>
            <a:r>
              <a:rPr lang="en-US" dirty="0">
                <a:solidFill>
                  <a:srgbClr val="00B050"/>
                </a:solidFill>
                <a:latin typeface="Arial Black" panose="020B0A04020102020204" pitchFamily="34" charset="0"/>
              </a:rPr>
              <a:t> in </a:t>
            </a:r>
            <a:r>
              <a:rPr lang="en-US" dirty="0" err="1" smtClean="0">
                <a:solidFill>
                  <a:srgbClr val="00B050"/>
                </a:solidFill>
                <a:latin typeface="Arial Black" panose="020B0A04020102020204" pitchFamily="34" charset="0"/>
              </a:rPr>
              <a:t>Mwanza</a:t>
            </a:r>
            <a:r>
              <a:rPr lang="en-US" dirty="0" smtClean="0">
                <a:solidFill>
                  <a:srgbClr val="00B050"/>
                </a:solidFill>
                <a:latin typeface="Arial Black" panose="020B0A04020102020204" pitchFamily="34" charset="0"/>
              </a:rPr>
              <a:t> City</a:t>
            </a:r>
          </a:p>
          <a:p>
            <a:pPr lvl="1"/>
            <a:r>
              <a:rPr lang="en-US" dirty="0" smtClean="0">
                <a:latin typeface="Arial Black" panose="020B0A04020102020204" pitchFamily="34" charset="0"/>
              </a:rPr>
              <a:t>Affordable </a:t>
            </a:r>
            <a:r>
              <a:rPr lang="en-US" dirty="0">
                <a:latin typeface="Arial Black" panose="020B0A04020102020204" pitchFamily="34" charset="0"/>
              </a:rPr>
              <a:t>and flexible </a:t>
            </a:r>
            <a:r>
              <a:rPr lang="en-US" dirty="0" smtClean="0">
                <a:latin typeface="Arial Black" panose="020B0A04020102020204" pitchFamily="34" charset="0"/>
              </a:rPr>
              <a:t>models; </a:t>
            </a:r>
            <a:endParaRPr lang="en-US" dirty="0">
              <a:latin typeface="Arial Black" panose="020B0A04020102020204" pitchFamily="34" charset="0"/>
            </a:endParaRPr>
          </a:p>
          <a:p>
            <a:pPr lvl="1"/>
            <a:r>
              <a:rPr lang="en-US" dirty="0">
                <a:latin typeface="Arial Black" panose="020B0A04020102020204" pitchFamily="34" charset="0"/>
              </a:rPr>
              <a:t>Lack of space/land for laying basic infrastructure </a:t>
            </a:r>
            <a:r>
              <a:rPr lang="en-US" dirty="0" smtClean="0">
                <a:latin typeface="Arial Black" panose="020B0A04020102020204" pitchFamily="34" charset="0"/>
              </a:rPr>
              <a:t>(sewer extension) in informal settlements;</a:t>
            </a:r>
          </a:p>
          <a:p>
            <a:pPr lvl="1"/>
            <a:r>
              <a:rPr lang="en-US" dirty="0" smtClean="0">
                <a:latin typeface="Arial Black" panose="020B0A04020102020204" pitchFamily="34" charset="0"/>
              </a:rPr>
              <a:t>Non-availability </a:t>
            </a:r>
            <a:r>
              <a:rPr lang="en-US" dirty="0">
                <a:latin typeface="Arial Black" panose="020B0A04020102020204" pitchFamily="34" charset="0"/>
              </a:rPr>
              <a:t>of </a:t>
            </a:r>
            <a:r>
              <a:rPr lang="en-US" dirty="0" smtClean="0">
                <a:latin typeface="Arial Black" panose="020B0A04020102020204" pitchFamily="34" charset="0"/>
              </a:rPr>
              <a:t>affordable trunk </a:t>
            </a:r>
            <a:r>
              <a:rPr lang="en-US" dirty="0">
                <a:latin typeface="Arial Black" panose="020B0A04020102020204" pitchFamily="34" charset="0"/>
              </a:rPr>
              <a:t>infrastructure and high connection costs e.g. in most  settlements occupied by the urban </a:t>
            </a:r>
            <a:r>
              <a:rPr lang="en-US" dirty="0" smtClean="0">
                <a:latin typeface="Arial Black" panose="020B0A04020102020204" pitchFamily="34" charset="0"/>
              </a:rPr>
              <a:t>poor;</a:t>
            </a:r>
            <a:endParaRPr lang="en-US" dirty="0">
              <a:latin typeface="Arial Black" panose="020B0A04020102020204" pitchFamily="34" charset="0"/>
            </a:endParaRPr>
          </a:p>
          <a:p>
            <a:pPr lvl="1"/>
            <a:r>
              <a:rPr lang="en-US" dirty="0">
                <a:latin typeface="Arial Black" panose="020B0A04020102020204" pitchFamily="34" charset="0"/>
              </a:rPr>
              <a:t>Inadequate institutional </a:t>
            </a:r>
            <a:r>
              <a:rPr lang="en-US" dirty="0" smtClean="0">
                <a:latin typeface="Arial Black" panose="020B0A04020102020204" pitchFamily="34" charset="0"/>
              </a:rPr>
              <a:t>mechanisms to </a:t>
            </a:r>
            <a:r>
              <a:rPr lang="en-US" dirty="0">
                <a:latin typeface="Arial Black" panose="020B0A04020102020204" pitchFamily="34" charset="0"/>
              </a:rPr>
              <a:t>enable the poor to gradually access  improved sanitation in the long run;</a:t>
            </a:r>
          </a:p>
          <a:p>
            <a:pPr lvl="1"/>
            <a:r>
              <a:rPr lang="en-US" dirty="0">
                <a:latin typeface="Arial Black" panose="020B0A04020102020204" pitchFamily="34" charset="0"/>
              </a:rPr>
              <a:t>Lack of policy frameworks for community engagement in </a:t>
            </a:r>
            <a:r>
              <a:rPr lang="en-US" dirty="0" smtClean="0">
                <a:latin typeface="Arial Black" panose="020B0A04020102020204" pitchFamily="34" charset="0"/>
              </a:rPr>
              <a:t>maintenance; and</a:t>
            </a:r>
          </a:p>
          <a:p>
            <a:pPr lvl="1"/>
            <a:r>
              <a:rPr lang="en-US" dirty="0" smtClean="0">
                <a:latin typeface="Arial Black" panose="020B0A04020102020204" pitchFamily="34" charset="0"/>
              </a:rPr>
              <a:t>Lack of tenure security in informal settlements.</a:t>
            </a:r>
          </a:p>
          <a:p>
            <a:pPr lvl="1"/>
            <a:endParaRPr lang="en-US" dirty="0" smtClean="0">
              <a:latin typeface="Arial Black" panose="020B0A04020102020204" pitchFamily="34" charset="0"/>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pPr/>
              <a:t>23</a:t>
            </a:fld>
            <a:endParaRPr lang="en-US" dirty="0"/>
          </a:p>
        </p:txBody>
      </p:sp>
    </p:spTree>
    <p:extLst>
      <p:ext uri="{BB962C8B-B14F-4D97-AF65-F5344CB8AC3E}">
        <p14:creationId xmlns:p14="http://schemas.microsoft.com/office/powerpoint/2010/main" val="19482360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495199" y="942028"/>
            <a:ext cx="10210800" cy="1280890"/>
          </a:xfrm>
        </p:spPr>
        <p:txBody>
          <a:bodyPr>
            <a:normAutofit fontScale="90000"/>
          </a:bodyPr>
          <a:lstStyle/>
          <a:p>
            <a:r>
              <a:rPr lang="en-US" b="1" dirty="0" smtClean="0"/>
              <a:t>Sewerage </a:t>
            </a:r>
            <a:r>
              <a:rPr lang="en-US" b="1" dirty="0"/>
              <a:t>e</a:t>
            </a:r>
            <a:r>
              <a:rPr lang="en-US" b="1" dirty="0" smtClean="0"/>
              <a:t>xtension </a:t>
            </a:r>
            <a:r>
              <a:rPr lang="en-US" b="1" dirty="0"/>
              <a:t>s</a:t>
            </a:r>
            <a:r>
              <a:rPr lang="en-US" b="1" dirty="0" smtClean="0"/>
              <a:t>ervices to </a:t>
            </a:r>
            <a:r>
              <a:rPr lang="en-US" b="1" dirty="0"/>
              <a:t>e</a:t>
            </a:r>
            <a:r>
              <a:rPr lang="en-US" b="1" dirty="0" smtClean="0"/>
              <a:t>xisting </a:t>
            </a:r>
            <a:r>
              <a:rPr lang="en-US" b="1" dirty="0"/>
              <a:t>s</a:t>
            </a:r>
            <a:r>
              <a:rPr lang="en-US" b="1" dirty="0" smtClean="0"/>
              <a:t>ettlements through community-based approach</a:t>
            </a:r>
            <a:endParaRPr lang="en-US" b="1" dirty="0"/>
          </a:p>
        </p:txBody>
      </p:sp>
      <p:sp>
        <p:nvSpPr>
          <p:cNvPr id="7" name="Text Placeholder 6"/>
          <p:cNvSpPr>
            <a:spLocks noGrp="1"/>
          </p:cNvSpPr>
          <p:nvPr>
            <p:ph type="body" idx="1"/>
          </p:nvPr>
        </p:nvSpPr>
        <p:spPr>
          <a:xfrm>
            <a:off x="2159227" y="2308823"/>
            <a:ext cx="9546772" cy="576262"/>
          </a:xfrm>
        </p:spPr>
        <p:txBody>
          <a:bodyPr/>
          <a:lstStyle/>
          <a:p>
            <a:r>
              <a:rPr lang="en-US" sz="1800" b="1" dirty="0"/>
              <a:t>Sinza A </a:t>
            </a:r>
            <a:r>
              <a:rPr lang="en-US" sz="1800" b="1" dirty="0" smtClean="0"/>
              <a:t>Planned </a:t>
            </a:r>
            <a:r>
              <a:rPr lang="en-US" sz="1800" b="1" dirty="0" err="1" smtClean="0"/>
              <a:t>Neighbourhood</a:t>
            </a:r>
            <a:r>
              <a:rPr lang="en-US" sz="1800" b="1" dirty="0" smtClean="0"/>
              <a:t> and </a:t>
            </a:r>
            <a:r>
              <a:rPr lang="en-US" sz="1800" b="1" dirty="0" err="1"/>
              <a:t>Mlalakuwa</a:t>
            </a:r>
            <a:r>
              <a:rPr lang="en-US" sz="1800" b="1" dirty="0"/>
              <a:t> Informal </a:t>
            </a:r>
            <a:r>
              <a:rPr lang="en-US" sz="1800" b="1" dirty="0" smtClean="0"/>
              <a:t>Settlement, Dar </a:t>
            </a:r>
            <a:r>
              <a:rPr lang="en-US" sz="1800" b="1" dirty="0" err="1" smtClean="0"/>
              <a:t>es</a:t>
            </a:r>
            <a:r>
              <a:rPr lang="en-US" sz="1800" b="1" dirty="0" smtClean="0"/>
              <a:t> Salaam</a:t>
            </a:r>
            <a:endParaRPr lang="en-US" sz="1800" b="1" dirty="0"/>
          </a:p>
        </p:txBody>
      </p:sp>
      <p:sp>
        <p:nvSpPr>
          <p:cNvPr id="9" name="Text Placeholder 8"/>
          <p:cNvSpPr>
            <a:spLocks noGrp="1"/>
          </p:cNvSpPr>
          <p:nvPr>
            <p:ph type="body" sz="quarter" idx="3"/>
          </p:nvPr>
        </p:nvSpPr>
        <p:spPr>
          <a:xfrm>
            <a:off x="6059617" y="6040391"/>
            <a:ext cx="5444994" cy="576262"/>
          </a:xfrm>
        </p:spPr>
        <p:txBody>
          <a:bodyPr/>
          <a:lstStyle/>
          <a:p>
            <a:r>
              <a:rPr lang="en-US" sz="1800" b="1" dirty="0"/>
              <a:t>Pull factors to connect to the central sewer system</a:t>
            </a:r>
          </a:p>
        </p:txBody>
      </p:sp>
      <p:pic>
        <p:nvPicPr>
          <p:cNvPr id="14" name="Content Placeholder 13"/>
          <p:cNvPicPr>
            <a:picLocks noGrp="1" noChangeAspect="1"/>
          </p:cNvPicPr>
          <p:nvPr>
            <p:ph sz="quarter" idx="4"/>
          </p:nvPr>
        </p:nvPicPr>
        <p:blipFill>
          <a:blip r:embed="rId2"/>
          <a:stretch>
            <a:fillRect/>
          </a:stretch>
        </p:blipFill>
        <p:spPr>
          <a:xfrm>
            <a:off x="6059617" y="3076462"/>
            <a:ext cx="5446584" cy="2878024"/>
          </a:xfrm>
          <a:prstGeom prst="rect">
            <a:avLst/>
          </a:prstGeom>
        </p:spPr>
      </p:pic>
      <p:sp>
        <p:nvSpPr>
          <p:cNvPr id="4" name="Slide Number Placeholder 3"/>
          <p:cNvSpPr>
            <a:spLocks noGrp="1"/>
          </p:cNvSpPr>
          <p:nvPr>
            <p:ph type="sldNum" sz="quarter" idx="12"/>
          </p:nvPr>
        </p:nvSpPr>
        <p:spPr/>
        <p:txBody>
          <a:bodyPr/>
          <a:lstStyle/>
          <a:p>
            <a:fld id="{D57F1E4F-1CFF-5643-939E-217C01CDF565}" type="slidenum">
              <a:rPr lang="en-US" smtClean="0"/>
              <a:pPr/>
              <a:t>24</a:t>
            </a:fld>
            <a:endParaRPr lang="en-US" dirty="0"/>
          </a:p>
        </p:txBody>
      </p:sp>
      <p:pic>
        <p:nvPicPr>
          <p:cNvPr id="13" name="Content Placeholder 12"/>
          <p:cNvPicPr>
            <a:picLocks noGrp="1" noChangeAspect="1"/>
          </p:cNvPicPr>
          <p:nvPr>
            <p:ph sz="half" idx="2"/>
          </p:nvPr>
        </p:nvPicPr>
        <p:blipFill>
          <a:blip r:embed="rId3"/>
          <a:stretch>
            <a:fillRect/>
          </a:stretch>
        </p:blipFill>
        <p:spPr>
          <a:xfrm>
            <a:off x="1233117" y="2672639"/>
            <a:ext cx="5699496" cy="4076504"/>
          </a:xfrm>
          <a:prstGeom prst="rect">
            <a:avLst/>
          </a:prstGeom>
        </p:spPr>
      </p:pic>
    </p:spTree>
    <p:extLst>
      <p:ext uri="{BB962C8B-B14F-4D97-AF65-F5344CB8AC3E}">
        <p14:creationId xmlns:p14="http://schemas.microsoft.com/office/powerpoint/2010/main" val="33420529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1065" y="597406"/>
            <a:ext cx="9609962" cy="937924"/>
          </a:xfrm>
        </p:spPr>
        <p:txBody>
          <a:bodyPr/>
          <a:lstStyle/>
          <a:p>
            <a:r>
              <a:rPr lang="en-US" b="1" dirty="0"/>
              <a:t>Simplified sewerage </a:t>
            </a:r>
            <a:r>
              <a:rPr lang="en-US" b="1" dirty="0" smtClean="0"/>
              <a:t>system  in </a:t>
            </a:r>
            <a:r>
              <a:rPr lang="en-US" b="1" dirty="0" err="1" smtClean="0"/>
              <a:t>Mwanza</a:t>
            </a:r>
            <a:r>
              <a:rPr lang="en-US" b="1" dirty="0" smtClean="0"/>
              <a:t> </a:t>
            </a:r>
            <a:endParaRPr lang="en-US" b="1" dirty="0"/>
          </a:p>
        </p:txBody>
      </p:sp>
      <p:sp>
        <p:nvSpPr>
          <p:cNvPr id="3" name="Text Placeholder 2"/>
          <p:cNvSpPr>
            <a:spLocks noGrp="1"/>
          </p:cNvSpPr>
          <p:nvPr>
            <p:ph type="body" idx="1"/>
          </p:nvPr>
        </p:nvSpPr>
        <p:spPr>
          <a:xfrm>
            <a:off x="531812" y="1843931"/>
            <a:ext cx="5531531" cy="912453"/>
          </a:xfrm>
        </p:spPr>
        <p:txBody>
          <a:bodyPr/>
          <a:lstStyle/>
          <a:p>
            <a:r>
              <a:rPr lang="en-US" b="1" dirty="0"/>
              <a:t>Simplified sewerage during construction </a:t>
            </a:r>
            <a:r>
              <a:rPr lang="en-US" b="1" dirty="0" smtClean="0"/>
              <a:t>phase</a:t>
            </a:r>
            <a:endParaRPr lang="en-US" b="1" dirty="0"/>
          </a:p>
        </p:txBody>
      </p:sp>
      <p:pic>
        <p:nvPicPr>
          <p:cNvPr id="8" name="Content Placeholder 7"/>
          <p:cNvPicPr>
            <a:picLocks noGrp="1" noChangeAspect="1"/>
          </p:cNvPicPr>
          <p:nvPr>
            <p:ph sz="half" idx="2"/>
          </p:nvPr>
        </p:nvPicPr>
        <p:blipFill>
          <a:blip r:embed="rId2"/>
          <a:stretch>
            <a:fillRect/>
          </a:stretch>
        </p:blipFill>
        <p:spPr>
          <a:xfrm>
            <a:off x="531812" y="2855676"/>
            <a:ext cx="5607731" cy="3218551"/>
          </a:xfrm>
          <a:prstGeom prst="rect">
            <a:avLst/>
          </a:prstGeom>
          <a:ln>
            <a:solidFill>
              <a:schemeClr val="tx1"/>
            </a:solidFill>
          </a:ln>
        </p:spPr>
      </p:pic>
      <p:sp>
        <p:nvSpPr>
          <p:cNvPr id="5" name="Text Placeholder 4"/>
          <p:cNvSpPr>
            <a:spLocks noGrp="1"/>
          </p:cNvSpPr>
          <p:nvPr>
            <p:ph type="body" sz="quarter" idx="3"/>
          </p:nvPr>
        </p:nvSpPr>
        <p:spPr>
          <a:xfrm>
            <a:off x="6356046" y="2180122"/>
            <a:ext cx="5202271" cy="576262"/>
          </a:xfrm>
        </p:spPr>
        <p:txBody>
          <a:bodyPr/>
          <a:lstStyle/>
          <a:p>
            <a:r>
              <a:rPr lang="en-US" b="1" dirty="0" smtClean="0"/>
              <a:t>Sewerage system within staircase and </a:t>
            </a:r>
            <a:r>
              <a:rPr lang="en-US" b="1" dirty="0"/>
              <a:t>installation of squatting pan</a:t>
            </a:r>
          </a:p>
        </p:txBody>
      </p:sp>
      <p:sp>
        <p:nvSpPr>
          <p:cNvPr id="7" name="Slide Number Placeholder 6"/>
          <p:cNvSpPr>
            <a:spLocks noGrp="1"/>
          </p:cNvSpPr>
          <p:nvPr>
            <p:ph type="sldNum" sz="quarter" idx="12"/>
          </p:nvPr>
        </p:nvSpPr>
        <p:spPr/>
        <p:txBody>
          <a:bodyPr/>
          <a:lstStyle/>
          <a:p>
            <a:fld id="{D57F1E4F-1CFF-5643-939E-217C01CDF565}" type="slidenum">
              <a:rPr lang="en-US" smtClean="0"/>
              <a:pPr/>
              <a:t>25</a:t>
            </a:fld>
            <a:endParaRPr lang="en-US" dirty="0"/>
          </a:p>
        </p:txBody>
      </p:sp>
      <p:pic>
        <p:nvPicPr>
          <p:cNvPr id="12" name="Content Placeholder 11"/>
          <p:cNvPicPr>
            <a:picLocks noGrp="1" noChangeAspect="1"/>
          </p:cNvPicPr>
          <p:nvPr>
            <p:ph sz="quarter" idx="4"/>
          </p:nvPr>
        </p:nvPicPr>
        <p:blipFill>
          <a:blip r:embed="rId3"/>
          <a:stretch>
            <a:fillRect/>
          </a:stretch>
        </p:blipFill>
        <p:spPr>
          <a:xfrm>
            <a:off x="9489120" y="2855677"/>
            <a:ext cx="2569825" cy="3293088"/>
          </a:xfrm>
          <a:prstGeom prst="rect">
            <a:avLst/>
          </a:prstGeom>
          <a:ln>
            <a:solidFill>
              <a:schemeClr val="tx1"/>
            </a:solidFill>
          </a:ln>
        </p:spPr>
      </p:pic>
      <p:pic>
        <p:nvPicPr>
          <p:cNvPr id="6" name="Picture 5"/>
          <p:cNvPicPr>
            <a:picLocks noChangeAspect="1"/>
          </p:cNvPicPr>
          <p:nvPr/>
        </p:nvPicPr>
        <p:blipFill>
          <a:blip r:embed="rId4"/>
          <a:stretch>
            <a:fillRect/>
          </a:stretch>
        </p:blipFill>
        <p:spPr>
          <a:xfrm>
            <a:off x="6532529" y="2855676"/>
            <a:ext cx="2774757" cy="3251329"/>
          </a:xfrm>
          <a:prstGeom prst="rect">
            <a:avLst/>
          </a:prstGeom>
          <a:ln>
            <a:solidFill>
              <a:schemeClr val="tx1"/>
            </a:solidFill>
          </a:ln>
        </p:spPr>
      </p:pic>
    </p:spTree>
    <p:extLst>
      <p:ext uri="{BB962C8B-B14F-4D97-AF65-F5344CB8AC3E}">
        <p14:creationId xmlns:p14="http://schemas.microsoft.com/office/powerpoint/2010/main" val="12664177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D57F1E4F-1CFF-5643-939E-217C01CDF565}" type="slidenum">
              <a:rPr lang="en-US" smtClean="0"/>
              <a:pPr/>
              <a:t>26</a:t>
            </a:fld>
            <a:endParaRPr lang="en-US" dirty="0"/>
          </a:p>
        </p:txBody>
      </p:sp>
      <p:pic>
        <p:nvPicPr>
          <p:cNvPr id="9" name="Picture 8"/>
          <p:cNvPicPr>
            <a:picLocks noChangeAspect="1"/>
          </p:cNvPicPr>
          <p:nvPr/>
        </p:nvPicPr>
        <p:blipFill>
          <a:blip r:embed="rId2"/>
          <a:stretch>
            <a:fillRect/>
          </a:stretch>
        </p:blipFill>
        <p:spPr>
          <a:xfrm>
            <a:off x="1929023" y="365494"/>
            <a:ext cx="8333954" cy="6127011"/>
          </a:xfrm>
          <a:prstGeom prst="rect">
            <a:avLst/>
          </a:prstGeom>
        </p:spPr>
      </p:pic>
    </p:spTree>
    <p:extLst>
      <p:ext uri="{BB962C8B-B14F-4D97-AF65-F5344CB8AC3E}">
        <p14:creationId xmlns:p14="http://schemas.microsoft.com/office/powerpoint/2010/main" val="30911705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1641" y="223537"/>
            <a:ext cx="8911687" cy="1280890"/>
          </a:xfrm>
        </p:spPr>
        <p:txBody>
          <a:bodyPr/>
          <a:lstStyle/>
          <a:p>
            <a:r>
              <a:rPr lang="en-US" b="1" dirty="0" smtClean="0">
                <a:solidFill>
                  <a:srgbClr val="FF0000"/>
                </a:solidFill>
                <a:latin typeface="Times New Roman" panose="02020603050405020304" pitchFamily="18" charset="0"/>
                <a:cs typeface="Times New Roman" panose="02020603050405020304" pitchFamily="18" charset="0"/>
              </a:rPr>
              <a:t>Policy recommendation areas in the urban land nexus</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idx="1"/>
          </p:nvPr>
        </p:nvSpPr>
        <p:spPr>
          <a:xfrm>
            <a:off x="1881641" y="1504427"/>
            <a:ext cx="8915400" cy="5192486"/>
          </a:xfrm>
        </p:spPr>
        <p:txBody>
          <a:bodyPr>
            <a:normAutofit fontScale="92500" lnSpcReduction="10000"/>
          </a:bodyPr>
          <a:lstStyle/>
          <a:p>
            <a:pPr marL="571500" indent="-571500">
              <a:buFont typeface="+mj-lt"/>
              <a:buAutoNum type="romanLcPeriod"/>
            </a:pPr>
            <a:r>
              <a:rPr lang="en-US" sz="2800" b="1" dirty="0" smtClean="0">
                <a:solidFill>
                  <a:srgbClr val="000000"/>
                </a:solidFill>
                <a:latin typeface="Times New Roman" panose="02020603050405020304" pitchFamily="18" charset="0"/>
                <a:cs typeface="Times New Roman" panose="02020603050405020304" pitchFamily="18" charset="0"/>
              </a:rPr>
              <a:t>Urbanisation under poverty</a:t>
            </a:r>
          </a:p>
          <a:p>
            <a:pPr marL="571500" indent="-571500">
              <a:buFont typeface="+mj-lt"/>
              <a:buAutoNum type="romanLcPeriod"/>
            </a:pPr>
            <a:r>
              <a:rPr lang="en-US" sz="2800" b="1" dirty="0" smtClean="0">
                <a:solidFill>
                  <a:srgbClr val="000000"/>
                </a:solidFill>
                <a:latin typeface="Times New Roman" panose="02020603050405020304" pitchFamily="18" charset="0"/>
                <a:cs typeface="Times New Roman" panose="02020603050405020304" pitchFamily="18" charset="0"/>
              </a:rPr>
              <a:t>Effective and inclusive land use planning;</a:t>
            </a:r>
          </a:p>
          <a:p>
            <a:pPr marL="571500" indent="-571500">
              <a:buFont typeface="+mj-lt"/>
              <a:buAutoNum type="romanLcPeriod"/>
            </a:pPr>
            <a:r>
              <a:rPr lang="en-US" sz="2800" b="1" dirty="0" smtClean="0">
                <a:solidFill>
                  <a:srgbClr val="000000"/>
                </a:solidFill>
                <a:latin typeface="Times New Roman" panose="02020603050405020304" pitchFamily="18" charset="0"/>
                <a:cs typeface="Times New Roman" panose="02020603050405020304" pitchFamily="18" charset="0"/>
              </a:rPr>
              <a:t>Good (urban land) governance </a:t>
            </a:r>
            <a:r>
              <a:rPr lang="en-US" sz="2800" b="1" dirty="0">
                <a:solidFill>
                  <a:srgbClr val="000000"/>
                </a:solidFill>
                <a:latin typeface="Times New Roman" panose="02020603050405020304" pitchFamily="18" charset="0"/>
                <a:cs typeface="Times New Roman" panose="02020603050405020304" pitchFamily="18" charset="0"/>
              </a:rPr>
              <a:t>and institutional </a:t>
            </a:r>
            <a:r>
              <a:rPr lang="en-US" sz="2800" b="1" dirty="0" smtClean="0">
                <a:solidFill>
                  <a:srgbClr val="000000"/>
                </a:solidFill>
                <a:latin typeface="Times New Roman" panose="02020603050405020304" pitchFamily="18" charset="0"/>
                <a:cs typeface="Times New Roman" panose="02020603050405020304" pitchFamily="18" charset="0"/>
              </a:rPr>
              <a:t>coordination;</a:t>
            </a:r>
          </a:p>
          <a:p>
            <a:pPr marL="571500" indent="-571500">
              <a:buFont typeface="+mj-lt"/>
              <a:buAutoNum type="romanLcPeriod"/>
            </a:pPr>
            <a:r>
              <a:rPr lang="en-US" sz="2800" b="1" dirty="0" smtClean="0">
                <a:solidFill>
                  <a:srgbClr val="000000"/>
                </a:solidFill>
                <a:latin typeface="Times New Roman" panose="02020603050405020304" pitchFamily="18" charset="0"/>
                <a:cs typeface="Times New Roman" panose="02020603050405020304" pitchFamily="18" charset="0"/>
              </a:rPr>
              <a:t>Stakeholders (including local communities) participation and engagement in municipal services provision;</a:t>
            </a:r>
          </a:p>
          <a:p>
            <a:pPr marL="571500" indent="-571500">
              <a:buFont typeface="+mj-lt"/>
              <a:buAutoNum type="romanLcPeriod"/>
            </a:pPr>
            <a:r>
              <a:rPr lang="en-US" sz="2800" b="1" dirty="0" smtClean="0">
                <a:solidFill>
                  <a:srgbClr val="000000"/>
                </a:solidFill>
                <a:latin typeface="Times New Roman" panose="02020603050405020304" pitchFamily="18" charset="0"/>
                <a:cs typeface="Times New Roman" panose="02020603050405020304" pitchFamily="18" charset="0"/>
              </a:rPr>
              <a:t>Capacity building (including financing) </a:t>
            </a:r>
            <a:r>
              <a:rPr lang="en-US" sz="2800" b="1" dirty="0">
                <a:solidFill>
                  <a:srgbClr val="000000"/>
                </a:solidFill>
                <a:latin typeface="Times New Roman" panose="02020603050405020304" pitchFamily="18" charset="0"/>
                <a:cs typeface="Times New Roman" panose="02020603050405020304" pitchFamily="18" charset="0"/>
              </a:rPr>
              <a:t>for sustainable urban </a:t>
            </a:r>
            <a:r>
              <a:rPr lang="en-US" sz="2800" b="1" dirty="0" smtClean="0">
                <a:solidFill>
                  <a:srgbClr val="000000"/>
                </a:solidFill>
                <a:latin typeface="Times New Roman" panose="02020603050405020304" pitchFamily="18" charset="0"/>
                <a:cs typeface="Times New Roman" panose="02020603050405020304" pitchFamily="18" charset="0"/>
              </a:rPr>
              <a:t>development;</a:t>
            </a:r>
            <a:endParaRPr lang="en-US" sz="2800" b="1" dirty="0">
              <a:solidFill>
                <a:srgbClr val="000000"/>
              </a:solidFill>
              <a:latin typeface="Times New Roman" panose="02020603050405020304" pitchFamily="18" charset="0"/>
              <a:cs typeface="Times New Roman" panose="02020603050405020304" pitchFamily="18" charset="0"/>
            </a:endParaRPr>
          </a:p>
          <a:p>
            <a:pPr marL="571500" indent="-571500">
              <a:buFont typeface="+mj-lt"/>
              <a:buAutoNum type="romanLcPeriod"/>
            </a:pPr>
            <a:r>
              <a:rPr lang="en-US" sz="2800" b="1" dirty="0" smtClean="0">
                <a:solidFill>
                  <a:srgbClr val="000000"/>
                </a:solidFill>
                <a:latin typeface="Times New Roman" panose="02020603050405020304" pitchFamily="18" charset="0"/>
                <a:cs typeface="Times New Roman" panose="02020603050405020304" pitchFamily="18" charset="0"/>
              </a:rPr>
              <a:t>Review of regulatory measures including establishment of a national urban policy framework; and</a:t>
            </a:r>
          </a:p>
          <a:p>
            <a:pPr marL="571500" indent="-571500">
              <a:buFont typeface="+mj-lt"/>
              <a:buAutoNum type="romanLcPeriod"/>
            </a:pPr>
            <a:r>
              <a:rPr lang="en-US" sz="2800" b="1" dirty="0" smtClean="0">
                <a:solidFill>
                  <a:srgbClr val="000000"/>
                </a:solidFill>
                <a:latin typeface="Times New Roman" panose="02020603050405020304" pitchFamily="18" charset="0"/>
                <a:cs typeface="Times New Roman" panose="02020603050405020304" pitchFamily="18" charset="0"/>
              </a:rPr>
              <a:t>Developing indicators (including GIS mapping) for monitoring and evaluation system </a:t>
            </a:r>
          </a:p>
          <a:p>
            <a:endParaRPr lang="en-US" sz="2800" b="1" dirty="0" smtClean="0">
              <a:solidFill>
                <a:srgbClr val="000000"/>
              </a:solidFill>
              <a:latin typeface="Times New Roman" panose="02020603050405020304" pitchFamily="18" charset="0"/>
              <a:cs typeface="Times New Roman" panose="02020603050405020304" pitchFamily="18" charset="0"/>
            </a:endParaRPr>
          </a:p>
          <a:p>
            <a:endParaRPr lang="en-US" sz="2800" b="1" dirty="0">
              <a:solidFill>
                <a:srgbClr val="000000"/>
              </a:solidFill>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D57F1E4F-1CFF-5643-939E-217C01CDF565}" type="slidenum">
              <a:rPr lang="en-US" smtClean="0"/>
              <a:pPr/>
              <a:t>27</a:t>
            </a:fld>
            <a:endParaRPr lang="en-US" dirty="0"/>
          </a:p>
        </p:txBody>
      </p:sp>
    </p:spTree>
    <p:extLst>
      <p:ext uri="{BB962C8B-B14F-4D97-AF65-F5344CB8AC3E}">
        <p14:creationId xmlns:p14="http://schemas.microsoft.com/office/powerpoint/2010/main" val="7466874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1152907"/>
            <a:ext cx="8911687" cy="769261"/>
          </a:xfrm>
        </p:spPr>
        <p:txBody>
          <a:bodyPr/>
          <a:lstStyle/>
          <a:p>
            <a:pPr algn="ctr"/>
            <a:r>
              <a:rPr lang="en-US" dirty="0" smtClean="0"/>
              <a:t>ACKNOWLEDGEMENT</a:t>
            </a:r>
            <a:endParaRPr lang="en-US" dirty="0"/>
          </a:p>
        </p:txBody>
      </p:sp>
      <p:sp>
        <p:nvSpPr>
          <p:cNvPr id="3" name="Content Placeholder 2"/>
          <p:cNvSpPr>
            <a:spLocks noGrp="1"/>
          </p:cNvSpPr>
          <p:nvPr>
            <p:ph idx="1"/>
          </p:nvPr>
        </p:nvSpPr>
        <p:spPr>
          <a:xfrm>
            <a:off x="2589212" y="1264555"/>
            <a:ext cx="8915400" cy="3777622"/>
          </a:xfrm>
        </p:spPr>
        <p:txBody>
          <a:bodyPr/>
          <a:lstStyle/>
          <a:p>
            <a:pPr marL="0" indent="0">
              <a:buNone/>
            </a:pPr>
            <a:endParaRPr lang="en-US" dirty="0" smtClean="0"/>
          </a:p>
          <a:p>
            <a:pPr marL="0" indent="0">
              <a:buNone/>
            </a:pPr>
            <a:endParaRPr lang="en-US" dirty="0"/>
          </a:p>
          <a:p>
            <a:pPr marL="0" indent="0" algn="ctr">
              <a:buNone/>
            </a:pPr>
            <a:r>
              <a:rPr lang="en-US" sz="2000" dirty="0" smtClean="0">
                <a:solidFill>
                  <a:srgbClr val="0B5394"/>
                </a:solidFill>
                <a:latin typeface="Tahoma" panose="020B0604030504040204" pitchFamily="34" charset="0"/>
              </a:rPr>
              <a:t>The </a:t>
            </a:r>
            <a:r>
              <a:rPr lang="en-US" sz="2000" dirty="0">
                <a:solidFill>
                  <a:srgbClr val="0B5394"/>
                </a:solidFill>
                <a:latin typeface="Tahoma" panose="020B0604030504040204" pitchFamily="34" charset="0"/>
              </a:rPr>
              <a:t>research for this </a:t>
            </a:r>
            <a:r>
              <a:rPr lang="en-US" sz="2000" dirty="0" smtClean="0">
                <a:solidFill>
                  <a:srgbClr val="0B5394"/>
                </a:solidFill>
                <a:latin typeface="Tahoma" panose="020B0604030504040204" pitchFamily="34" charset="0"/>
              </a:rPr>
              <a:t>presentation </a:t>
            </a:r>
            <a:r>
              <a:rPr lang="en-US" sz="2000" dirty="0">
                <a:solidFill>
                  <a:srgbClr val="0B5394"/>
                </a:solidFill>
                <a:latin typeface="Tahoma" panose="020B0604030504040204" pitchFamily="34" charset="0"/>
              </a:rPr>
              <a:t>was part of a project funded by DFID EARH and titled The Urban Land Nexus and </a:t>
            </a:r>
            <a:r>
              <a:rPr lang="en-US" sz="2000" dirty="0" smtClean="0">
                <a:solidFill>
                  <a:srgbClr val="0B5394"/>
                </a:solidFill>
                <a:latin typeface="Tahoma" panose="020B0604030504040204" pitchFamily="34" charset="0"/>
              </a:rPr>
              <a:t>Inclusive </a:t>
            </a:r>
            <a:r>
              <a:rPr lang="en-US" sz="2000" dirty="0" err="1" smtClean="0">
                <a:solidFill>
                  <a:srgbClr val="0B5394"/>
                </a:solidFill>
                <a:latin typeface="Tahoma" panose="020B0604030504040204" pitchFamily="34" charset="0"/>
              </a:rPr>
              <a:t>Urbanisation</a:t>
            </a:r>
            <a:r>
              <a:rPr lang="en-US" sz="2000" dirty="0" smtClean="0">
                <a:solidFill>
                  <a:srgbClr val="0B5394"/>
                </a:solidFill>
                <a:latin typeface="Tahoma" panose="020B0604030504040204" pitchFamily="34" charset="0"/>
              </a:rPr>
              <a:t> </a:t>
            </a:r>
            <a:r>
              <a:rPr lang="en-US" sz="2000" dirty="0">
                <a:solidFill>
                  <a:srgbClr val="0B5394"/>
                </a:solidFill>
                <a:latin typeface="Tahoma" panose="020B0604030504040204" pitchFamily="34" charset="0"/>
              </a:rPr>
              <a:t>in Dar </a:t>
            </a:r>
            <a:r>
              <a:rPr lang="en-US" sz="2000" dirty="0" err="1">
                <a:solidFill>
                  <a:srgbClr val="0B5394"/>
                </a:solidFill>
                <a:latin typeface="Tahoma" panose="020B0604030504040204" pitchFamily="34" charset="0"/>
              </a:rPr>
              <a:t>es</a:t>
            </a:r>
            <a:r>
              <a:rPr lang="en-US" sz="2000" dirty="0">
                <a:solidFill>
                  <a:srgbClr val="0B5394"/>
                </a:solidFill>
                <a:latin typeface="Tahoma" panose="020B0604030504040204" pitchFamily="34" charset="0"/>
              </a:rPr>
              <a:t> Salaam, Khartoum and Mwanza, led by the Institute of Development Studies </a:t>
            </a:r>
            <a:r>
              <a:rPr lang="en-US" sz="2000" dirty="0" smtClean="0">
                <a:solidFill>
                  <a:srgbClr val="0B5394"/>
                </a:solidFill>
                <a:latin typeface="Tahoma" panose="020B0604030504040204" pitchFamily="34" charset="0"/>
              </a:rPr>
              <a:t>at </a:t>
            </a:r>
            <a:r>
              <a:rPr lang="en-US" sz="2000" dirty="0">
                <a:solidFill>
                  <a:srgbClr val="0B5394"/>
                </a:solidFill>
                <a:latin typeface="Tahoma" panose="020B0604030504040204" pitchFamily="34" charset="0"/>
              </a:rPr>
              <a:t>the University of Sussex</a:t>
            </a:r>
            <a:r>
              <a:rPr lang="en-US" sz="2000" dirty="0" smtClean="0"/>
              <a:t>.</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28</a:t>
            </a:fld>
            <a:endParaRPr lang="en-US" dirty="0"/>
          </a:p>
        </p:txBody>
      </p:sp>
    </p:spTree>
    <p:extLst>
      <p:ext uri="{BB962C8B-B14F-4D97-AF65-F5344CB8AC3E}">
        <p14:creationId xmlns:p14="http://schemas.microsoft.com/office/powerpoint/2010/main" val="15211850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5582" y="3356424"/>
            <a:ext cx="8911687" cy="1280890"/>
          </a:xfrm>
        </p:spPr>
        <p:txBody>
          <a:bodyPr>
            <a:normAutofit fontScale="90000"/>
          </a:bodyPr>
          <a:lstStyle/>
          <a:p>
            <a:pPr algn="ctr"/>
            <a:r>
              <a:rPr lang="en-US" dirty="0" err="1" smtClean="0"/>
              <a:t>Aksante</a:t>
            </a:r>
            <a:r>
              <a:rPr lang="en-US" dirty="0" smtClean="0"/>
              <a:t> </a:t>
            </a:r>
            <a:r>
              <a:rPr lang="en-US" dirty="0" err="1" smtClean="0"/>
              <a:t>sana</a:t>
            </a:r>
            <a:r>
              <a:rPr lang="en-US" dirty="0" smtClean="0"/>
              <a:t/>
            </a:r>
            <a:br>
              <a:rPr lang="en-US" dirty="0" smtClean="0"/>
            </a:br>
            <a:r>
              <a:rPr lang="en-US" dirty="0" smtClean="0"/>
              <a:t/>
            </a:r>
            <a:br>
              <a:rPr lang="en-US" dirty="0" smtClean="0"/>
            </a:br>
            <a:r>
              <a:rPr lang="en-US" dirty="0" smtClean="0"/>
              <a:t>Thank you</a:t>
            </a:r>
            <a:br>
              <a:rPr lang="en-US" dirty="0" smtClean="0"/>
            </a:br>
            <a:r>
              <a:rPr lang="en-US" dirty="0" smtClean="0"/>
              <a:t/>
            </a:r>
            <a:br>
              <a:rPr lang="en-US" dirty="0" smtClean="0"/>
            </a:br>
            <a:r>
              <a:rPr lang="en-US" dirty="0" err="1" smtClean="0"/>
              <a:t>Vielen</a:t>
            </a:r>
            <a:r>
              <a:rPr lang="en-US" dirty="0" smtClean="0"/>
              <a:t> </a:t>
            </a:r>
            <a:r>
              <a:rPr lang="en-US" dirty="0" err="1" smtClean="0"/>
              <a:t>danke</a:t>
            </a:r>
            <a:endParaRPr lang="en-US"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29</a:t>
            </a:fld>
            <a:endParaRPr lang="en-US" dirty="0"/>
          </a:p>
        </p:txBody>
      </p:sp>
    </p:spTree>
    <p:extLst>
      <p:ext uri="{BB962C8B-B14F-4D97-AF65-F5344CB8AC3E}">
        <p14:creationId xmlns:p14="http://schemas.microsoft.com/office/powerpoint/2010/main" val="7214757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solidFill>
                  <a:srgbClr val="FF0000"/>
                </a:solidFill>
              </a:rPr>
              <a:t>Presentation Outline</a:t>
            </a:r>
            <a:endParaRPr lang="en-US" sz="4000" b="1" dirty="0">
              <a:solidFill>
                <a:srgbClr val="FF0000"/>
              </a:solidFill>
            </a:endParaRPr>
          </a:p>
        </p:txBody>
      </p:sp>
      <p:sp>
        <p:nvSpPr>
          <p:cNvPr id="3" name="Content Placeholder 2"/>
          <p:cNvSpPr>
            <a:spLocks noGrp="1"/>
          </p:cNvSpPr>
          <p:nvPr>
            <p:ph idx="1"/>
          </p:nvPr>
        </p:nvSpPr>
        <p:spPr>
          <a:xfrm>
            <a:off x="2589212" y="2133600"/>
            <a:ext cx="8915400" cy="3145971"/>
          </a:xfrm>
        </p:spPr>
        <p:txBody>
          <a:bodyPr>
            <a:normAutofit/>
          </a:bodyPr>
          <a:lstStyle/>
          <a:p>
            <a:pPr>
              <a:buFont typeface="+mj-lt"/>
              <a:buAutoNum type="arabicPeriod"/>
            </a:pPr>
            <a:r>
              <a:rPr lang="en-US" sz="3200" b="1" dirty="0" smtClean="0">
                <a:solidFill>
                  <a:schemeClr val="tx1"/>
                </a:solidFill>
                <a:latin typeface="Times New Roman" panose="02020603050405020304" pitchFamily="18" charset="0"/>
                <a:cs typeface="Times New Roman" panose="02020603050405020304" pitchFamily="18" charset="0"/>
              </a:rPr>
              <a:t>Introduction</a:t>
            </a:r>
          </a:p>
          <a:p>
            <a:pPr>
              <a:buFont typeface="+mj-lt"/>
              <a:buAutoNum type="arabicPeriod"/>
            </a:pPr>
            <a:r>
              <a:rPr lang="en-US" sz="3200" b="1" dirty="0" smtClean="0">
                <a:solidFill>
                  <a:schemeClr val="tx1"/>
                </a:solidFill>
                <a:latin typeface="Times New Roman" panose="02020603050405020304" pitchFamily="18" charset="0"/>
                <a:cs typeface="Times New Roman" panose="02020603050405020304" pitchFamily="18" charset="0"/>
              </a:rPr>
              <a:t>Key urban land nexus processes, opportunities and challenges in Dar </a:t>
            </a:r>
            <a:r>
              <a:rPr lang="en-US" sz="3200" b="1" dirty="0" err="1" smtClean="0">
                <a:solidFill>
                  <a:schemeClr val="tx1"/>
                </a:solidFill>
                <a:latin typeface="Times New Roman" panose="02020603050405020304" pitchFamily="18" charset="0"/>
                <a:cs typeface="Times New Roman" panose="02020603050405020304" pitchFamily="18" charset="0"/>
              </a:rPr>
              <a:t>es</a:t>
            </a:r>
            <a:r>
              <a:rPr lang="en-US" sz="3200" b="1" dirty="0" smtClean="0">
                <a:solidFill>
                  <a:schemeClr val="tx1"/>
                </a:solidFill>
                <a:latin typeface="Times New Roman" panose="02020603050405020304" pitchFamily="18" charset="0"/>
                <a:cs typeface="Times New Roman" panose="02020603050405020304" pitchFamily="18" charset="0"/>
              </a:rPr>
              <a:t> Salaam and Mwanza</a:t>
            </a:r>
          </a:p>
          <a:p>
            <a:pPr>
              <a:buFont typeface="+mj-lt"/>
              <a:buAutoNum type="arabicPeriod"/>
            </a:pPr>
            <a:r>
              <a:rPr lang="en-US" sz="3200" b="1" dirty="0" smtClean="0">
                <a:solidFill>
                  <a:schemeClr val="tx1"/>
                </a:solidFill>
                <a:latin typeface="Times New Roman" panose="02020603050405020304" pitchFamily="18" charset="0"/>
                <a:cs typeface="Times New Roman" panose="02020603050405020304" pitchFamily="18" charset="0"/>
              </a:rPr>
              <a:t>Policy recommendation areas in the urban land Nexus</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pPr/>
              <a:t>3</a:t>
            </a:fld>
            <a:endParaRPr lang="en-US" dirty="0"/>
          </a:p>
        </p:txBody>
      </p:sp>
    </p:spTree>
    <p:extLst>
      <p:ext uri="{BB962C8B-B14F-4D97-AF65-F5344CB8AC3E}">
        <p14:creationId xmlns:p14="http://schemas.microsoft.com/office/powerpoint/2010/main" val="36712874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FF0000"/>
                </a:solidFill>
              </a:rPr>
              <a:t>Introduction</a:t>
            </a:r>
          </a:p>
        </p:txBody>
      </p:sp>
      <p:sp>
        <p:nvSpPr>
          <p:cNvPr id="3" name="Content Placeholder 2"/>
          <p:cNvSpPr>
            <a:spLocks noGrp="1"/>
          </p:cNvSpPr>
          <p:nvPr>
            <p:ph idx="1"/>
          </p:nvPr>
        </p:nvSpPr>
        <p:spPr>
          <a:xfrm>
            <a:off x="2589212" y="1511808"/>
            <a:ext cx="8915400" cy="5157216"/>
          </a:xfrm>
        </p:spPr>
        <p:txBody>
          <a:bodyPr>
            <a:normAutofit/>
          </a:bodyPr>
          <a:lstStyle/>
          <a:p>
            <a:r>
              <a:rPr lang="en-US" sz="2600" b="1" dirty="0" smtClean="0">
                <a:solidFill>
                  <a:srgbClr val="000000"/>
                </a:solidFill>
                <a:latin typeface="Times New Roman" panose="02020603050405020304" pitchFamily="18" charset="0"/>
                <a:cs typeface="Times New Roman" panose="02020603050405020304" pitchFamily="18" charset="0"/>
              </a:rPr>
              <a:t>Unlocking </a:t>
            </a:r>
            <a:r>
              <a:rPr lang="en-US" sz="2600" b="1" dirty="0">
                <a:solidFill>
                  <a:srgbClr val="000000"/>
                </a:solidFill>
                <a:latin typeface="Times New Roman" panose="02020603050405020304" pitchFamily="18" charset="0"/>
                <a:cs typeface="Times New Roman" panose="02020603050405020304" pitchFamily="18" charset="0"/>
              </a:rPr>
              <a:t>Tanzania’s urban </a:t>
            </a:r>
            <a:r>
              <a:rPr lang="en-US" sz="2600" b="1" dirty="0" smtClean="0">
                <a:solidFill>
                  <a:srgbClr val="000000"/>
                </a:solidFill>
                <a:latin typeface="Times New Roman" panose="02020603050405020304" pitchFamily="18" charset="0"/>
                <a:cs typeface="Times New Roman" panose="02020603050405020304" pitchFamily="18" charset="0"/>
              </a:rPr>
              <a:t>opportunity</a:t>
            </a:r>
          </a:p>
          <a:p>
            <a:pPr lvl="1">
              <a:buFont typeface="Wingdings" panose="05000000000000000000" pitchFamily="2" charset="2"/>
              <a:buChar char="Ø"/>
            </a:pPr>
            <a:r>
              <a:rPr lang="en-US" sz="2400" dirty="0" smtClean="0">
                <a:solidFill>
                  <a:srgbClr val="000000"/>
                </a:solidFill>
                <a:latin typeface="Times New Roman" panose="02020603050405020304" pitchFamily="18" charset="0"/>
                <a:cs typeface="Times New Roman" panose="02020603050405020304" pitchFamily="18" charset="0"/>
              </a:rPr>
              <a:t>Tanzania </a:t>
            </a:r>
            <a:r>
              <a:rPr lang="en-US" sz="2400" dirty="0">
                <a:solidFill>
                  <a:srgbClr val="000000"/>
                </a:solidFill>
                <a:latin typeface="Times New Roman" panose="02020603050405020304" pitchFamily="18" charset="0"/>
                <a:cs typeface="Times New Roman" panose="02020603050405020304" pitchFamily="18" charset="0"/>
              </a:rPr>
              <a:t>is undergoing an urban transformation. By mid-century, the country’s urban population is projected to quintuple, rising from less than 15 million people in 2012 to more than 60 million </a:t>
            </a:r>
            <a:r>
              <a:rPr lang="en-US" sz="2400" dirty="0" smtClean="0">
                <a:solidFill>
                  <a:srgbClr val="000000"/>
                </a:solidFill>
                <a:latin typeface="Times New Roman" panose="02020603050405020304" pitchFamily="18" charset="0"/>
                <a:cs typeface="Times New Roman" panose="02020603050405020304" pitchFamily="18" charset="0"/>
              </a:rPr>
              <a:t>people.</a:t>
            </a:r>
          </a:p>
          <a:p>
            <a:pPr marL="285750" lvl="1"/>
            <a:r>
              <a:rPr lang="en-US" sz="2600" b="1" dirty="0" smtClean="0">
                <a:solidFill>
                  <a:srgbClr val="000000"/>
                </a:solidFill>
                <a:latin typeface="Times New Roman" panose="02020603050405020304" pitchFamily="18" charset="0"/>
                <a:cs typeface="Times New Roman" panose="02020603050405020304" pitchFamily="18" charset="0"/>
              </a:rPr>
              <a:t>Urbanisation </a:t>
            </a:r>
            <a:r>
              <a:rPr lang="en-US" sz="2600" b="1" dirty="0">
                <a:solidFill>
                  <a:srgbClr val="000000"/>
                </a:solidFill>
                <a:latin typeface="Times New Roman" panose="02020603050405020304" pitchFamily="18" charset="0"/>
                <a:cs typeface="Times New Roman" panose="02020603050405020304" pitchFamily="18" charset="0"/>
              </a:rPr>
              <a:t>and shared prosperity: well-managed urban </a:t>
            </a:r>
            <a:r>
              <a:rPr lang="en-US" sz="2600" b="1" dirty="0" smtClean="0">
                <a:solidFill>
                  <a:srgbClr val="000000"/>
                </a:solidFill>
                <a:latin typeface="Times New Roman" panose="02020603050405020304" pitchFamily="18" charset="0"/>
                <a:cs typeface="Times New Roman" panose="02020603050405020304" pitchFamily="18" charset="0"/>
              </a:rPr>
              <a:t>development</a:t>
            </a:r>
          </a:p>
          <a:p>
            <a:pPr marL="862013" lvl="1" indent="-342900">
              <a:buFont typeface="Wingdings" panose="05000000000000000000" pitchFamily="2" charset="2"/>
              <a:buChar char="Ø"/>
            </a:pPr>
            <a:r>
              <a:rPr lang="en-US" sz="2400" dirty="0">
                <a:solidFill>
                  <a:srgbClr val="000000"/>
                </a:solidFill>
                <a:latin typeface="Times New Roman" panose="02020603050405020304" pitchFamily="18" charset="0"/>
                <a:cs typeface="Times New Roman" panose="02020603050405020304" pitchFamily="18" charset="0"/>
              </a:rPr>
              <a:t>Tanzania will only be able to achieve its development ambitions if it can manage its urban land sustainably by providing adequate housing, transport, energy, water, and sanitation services, as well as access to decent jobs and essential services for </a:t>
            </a:r>
            <a:r>
              <a:rPr lang="en-US" sz="2400" dirty="0" smtClean="0">
                <a:solidFill>
                  <a:srgbClr val="000000"/>
                </a:solidFill>
                <a:latin typeface="Times New Roman" panose="02020603050405020304" pitchFamily="18" charset="0"/>
                <a:cs typeface="Times New Roman" panose="02020603050405020304" pitchFamily="18" charset="0"/>
              </a:rPr>
              <a:t>the </a:t>
            </a:r>
            <a:r>
              <a:rPr lang="en-US" sz="2400" dirty="0">
                <a:solidFill>
                  <a:srgbClr val="000000"/>
                </a:solidFill>
                <a:latin typeface="Times New Roman" panose="02020603050405020304" pitchFamily="18" charset="0"/>
                <a:cs typeface="Times New Roman" panose="02020603050405020304" pitchFamily="18" charset="0"/>
              </a:rPr>
              <a:t>growing urban population</a:t>
            </a:r>
            <a:r>
              <a:rPr lang="en-US" sz="2800" dirty="0">
                <a:solidFill>
                  <a:srgbClr val="000000"/>
                </a:solidFill>
                <a:latin typeface="Times New Roman" panose="02020603050405020304" pitchFamily="18" charset="0"/>
                <a:cs typeface="Times New Roman" panose="02020603050405020304" pitchFamily="18" charset="0"/>
              </a:rPr>
              <a:t>. </a:t>
            </a:r>
          </a:p>
        </p:txBody>
      </p:sp>
      <p:sp>
        <p:nvSpPr>
          <p:cNvPr id="4" name="Slide Number Placeholder 3"/>
          <p:cNvSpPr>
            <a:spLocks noGrp="1"/>
          </p:cNvSpPr>
          <p:nvPr>
            <p:ph type="sldNum" sz="quarter" idx="12"/>
          </p:nvPr>
        </p:nvSpPr>
        <p:spPr/>
        <p:txBody>
          <a:bodyPr/>
          <a:lstStyle/>
          <a:p>
            <a:fld id="{D57F1E4F-1CFF-5643-939E-217C01CDF565}" type="slidenum">
              <a:rPr lang="en-US" smtClean="0"/>
              <a:pPr/>
              <a:t>4</a:t>
            </a:fld>
            <a:endParaRPr lang="en-US" dirty="0"/>
          </a:p>
        </p:txBody>
      </p:sp>
    </p:spTree>
    <p:extLst>
      <p:ext uri="{BB962C8B-B14F-4D97-AF65-F5344CB8AC3E}">
        <p14:creationId xmlns:p14="http://schemas.microsoft.com/office/powerpoint/2010/main" val="4367456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b="1" dirty="0" smtClean="0">
                <a:solidFill>
                  <a:schemeClr val="tx1"/>
                </a:solidFill>
              </a:rPr>
              <a:t>The relationship between GDP and levels of </a:t>
            </a:r>
            <a:r>
              <a:rPr lang="en-US" sz="2800" b="1" dirty="0">
                <a:solidFill>
                  <a:schemeClr val="tx1"/>
                </a:solidFill>
              </a:rPr>
              <a:t>u</a:t>
            </a:r>
            <a:r>
              <a:rPr lang="en-US" sz="2800" b="1" dirty="0" smtClean="0">
                <a:solidFill>
                  <a:schemeClr val="tx1"/>
                </a:solidFill>
              </a:rPr>
              <a:t>rbanisation (% of total population) of African countries</a:t>
            </a:r>
            <a:r>
              <a:rPr lang="en-US" sz="2800" b="1" u="sng" dirty="0" smtClean="0">
                <a:solidFill>
                  <a:schemeClr val="tx1"/>
                </a:solidFill>
              </a:rPr>
              <a:t> (1988 – 2014) </a:t>
            </a:r>
            <a:endParaRPr lang="en-US" sz="2800" b="1" dirty="0">
              <a:solidFill>
                <a:schemeClr val="tx1"/>
              </a:solidFill>
            </a:endParaRPr>
          </a:p>
        </p:txBody>
      </p:sp>
      <p:pic>
        <p:nvPicPr>
          <p:cNvPr id="5" name="Content Placeholder 4"/>
          <p:cNvPicPr>
            <a:picLocks noGrp="1" noChangeAspect="1"/>
          </p:cNvPicPr>
          <p:nvPr>
            <p:ph idx="1"/>
          </p:nvPr>
        </p:nvPicPr>
        <p:blipFill>
          <a:blip r:embed="rId2"/>
          <a:stretch>
            <a:fillRect/>
          </a:stretch>
        </p:blipFill>
        <p:spPr>
          <a:xfrm>
            <a:off x="2330637" y="2177142"/>
            <a:ext cx="9553609" cy="4223658"/>
          </a:xfrm>
          <a:prstGeom prst="rect">
            <a:avLst/>
          </a:prstGeom>
        </p:spPr>
      </p:pic>
      <p:sp>
        <p:nvSpPr>
          <p:cNvPr id="4" name="Slide Number Placeholder 3"/>
          <p:cNvSpPr>
            <a:spLocks noGrp="1"/>
          </p:cNvSpPr>
          <p:nvPr>
            <p:ph type="sldNum" sz="quarter" idx="12"/>
          </p:nvPr>
        </p:nvSpPr>
        <p:spPr/>
        <p:txBody>
          <a:bodyPr/>
          <a:lstStyle/>
          <a:p>
            <a:fld id="{D57F1E4F-1CFF-5643-939E-217C01CDF565}" type="slidenum">
              <a:rPr lang="en-US" smtClean="0"/>
              <a:pPr/>
              <a:t>5</a:t>
            </a:fld>
            <a:endParaRPr lang="en-US" dirty="0"/>
          </a:p>
        </p:txBody>
      </p:sp>
      <p:sp>
        <p:nvSpPr>
          <p:cNvPr id="6" name="TextBox 5"/>
          <p:cNvSpPr txBox="1"/>
          <p:nvPr/>
        </p:nvSpPr>
        <p:spPr>
          <a:xfrm>
            <a:off x="2414016" y="6559296"/>
            <a:ext cx="5474208" cy="307777"/>
          </a:xfrm>
          <a:prstGeom prst="rect">
            <a:avLst/>
          </a:prstGeom>
          <a:noFill/>
        </p:spPr>
        <p:txBody>
          <a:bodyPr wrap="square" rtlCol="0">
            <a:spAutoFit/>
          </a:bodyPr>
          <a:lstStyle/>
          <a:p>
            <a:r>
              <a:rPr lang="en-US" sz="1400" i="1" dirty="0" smtClean="0"/>
              <a:t>Source: </a:t>
            </a:r>
            <a:r>
              <a:rPr lang="en-US" sz="1400" i="1" dirty="0" err="1" smtClean="0"/>
              <a:t>Worall</a:t>
            </a:r>
            <a:r>
              <a:rPr lang="en-US" sz="1400" i="1" dirty="0" smtClean="0"/>
              <a:t> et all. (2017) Citing WDI, 2016</a:t>
            </a:r>
            <a:endParaRPr lang="en-US" sz="1400" i="1" dirty="0"/>
          </a:p>
        </p:txBody>
      </p:sp>
    </p:spTree>
    <p:extLst>
      <p:ext uri="{BB962C8B-B14F-4D97-AF65-F5344CB8AC3E}">
        <p14:creationId xmlns:p14="http://schemas.microsoft.com/office/powerpoint/2010/main" val="6156072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1408" y="622507"/>
            <a:ext cx="9765791" cy="1280890"/>
          </a:xfrm>
        </p:spPr>
        <p:txBody>
          <a:bodyPr>
            <a:normAutofit/>
          </a:bodyPr>
          <a:lstStyle/>
          <a:p>
            <a:r>
              <a:rPr lang="en-US" sz="3200" b="1" dirty="0" smtClean="0"/>
              <a:t>Tanzania Urbanisation Trends (1950 – 2050)</a:t>
            </a:r>
            <a:endParaRPr lang="en-US" sz="3200" b="1" dirty="0"/>
          </a:p>
        </p:txBody>
      </p:sp>
      <p:pic>
        <p:nvPicPr>
          <p:cNvPr id="5" name="Content Placeholder 4"/>
          <p:cNvPicPr>
            <a:picLocks noGrp="1" noChangeAspect="1"/>
          </p:cNvPicPr>
          <p:nvPr>
            <p:ph idx="1"/>
          </p:nvPr>
        </p:nvPicPr>
        <p:blipFill>
          <a:blip r:embed="rId2"/>
          <a:stretch>
            <a:fillRect/>
          </a:stretch>
        </p:blipFill>
        <p:spPr>
          <a:xfrm>
            <a:off x="1804417" y="1657361"/>
            <a:ext cx="10188902" cy="4597135"/>
          </a:xfrm>
          <a:prstGeom prst="rect">
            <a:avLst/>
          </a:prstGeom>
        </p:spPr>
      </p:pic>
      <p:sp>
        <p:nvSpPr>
          <p:cNvPr id="4" name="Slide Number Placeholder 3"/>
          <p:cNvSpPr>
            <a:spLocks noGrp="1"/>
          </p:cNvSpPr>
          <p:nvPr>
            <p:ph type="sldNum" sz="quarter" idx="12"/>
          </p:nvPr>
        </p:nvSpPr>
        <p:spPr/>
        <p:txBody>
          <a:bodyPr/>
          <a:lstStyle/>
          <a:p>
            <a:fld id="{D57F1E4F-1CFF-5643-939E-217C01CDF565}" type="slidenum">
              <a:rPr lang="en-US" smtClean="0"/>
              <a:pPr/>
              <a:t>6</a:t>
            </a:fld>
            <a:endParaRPr lang="en-US" dirty="0"/>
          </a:p>
        </p:txBody>
      </p:sp>
      <p:sp>
        <p:nvSpPr>
          <p:cNvPr id="6" name="TextBox 5"/>
          <p:cNvSpPr txBox="1"/>
          <p:nvPr/>
        </p:nvSpPr>
        <p:spPr>
          <a:xfrm>
            <a:off x="2121408" y="6400800"/>
            <a:ext cx="4779264" cy="369332"/>
          </a:xfrm>
          <a:prstGeom prst="rect">
            <a:avLst/>
          </a:prstGeom>
          <a:noFill/>
        </p:spPr>
        <p:txBody>
          <a:bodyPr wrap="square" rtlCol="0">
            <a:spAutoFit/>
          </a:bodyPr>
          <a:lstStyle/>
          <a:p>
            <a:r>
              <a:rPr lang="en-US" sz="1400" i="1" dirty="0">
                <a:solidFill>
                  <a:prstClr val="black"/>
                </a:solidFill>
              </a:rPr>
              <a:t>Source: </a:t>
            </a:r>
            <a:r>
              <a:rPr lang="en-US" sz="1400" i="1" dirty="0" err="1">
                <a:solidFill>
                  <a:prstClr val="black"/>
                </a:solidFill>
              </a:rPr>
              <a:t>Worall</a:t>
            </a:r>
            <a:r>
              <a:rPr lang="en-US" sz="1400" i="1" dirty="0">
                <a:solidFill>
                  <a:prstClr val="black"/>
                </a:solidFill>
              </a:rPr>
              <a:t> et all. (</a:t>
            </a:r>
            <a:r>
              <a:rPr lang="en-US" sz="1400" i="1" dirty="0" smtClean="0">
                <a:solidFill>
                  <a:prstClr val="black"/>
                </a:solidFill>
              </a:rPr>
              <a:t>2017) citing UN DESA, 2015</a:t>
            </a:r>
            <a:r>
              <a:rPr lang="en-US" dirty="0" smtClean="0"/>
              <a:t> </a:t>
            </a:r>
            <a:endParaRPr lang="en-US" dirty="0"/>
          </a:p>
        </p:txBody>
      </p:sp>
    </p:spTree>
    <p:extLst>
      <p:ext uri="{BB962C8B-B14F-4D97-AF65-F5344CB8AC3E}">
        <p14:creationId xmlns:p14="http://schemas.microsoft.com/office/powerpoint/2010/main" val="16078060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7296" y="512462"/>
            <a:ext cx="9826752" cy="1280890"/>
          </a:xfrm>
        </p:spPr>
        <p:txBody>
          <a:bodyPr>
            <a:normAutofit/>
          </a:bodyPr>
          <a:lstStyle/>
          <a:p>
            <a:r>
              <a:rPr lang="en-US" sz="3200" b="1" dirty="0" smtClean="0"/>
              <a:t>The population of Tanzania’s six largest cities (1950 – 2050)</a:t>
            </a:r>
            <a:endParaRPr lang="en-US" sz="3200" b="1" dirty="0"/>
          </a:p>
        </p:txBody>
      </p:sp>
      <p:pic>
        <p:nvPicPr>
          <p:cNvPr id="5" name="Content Placeholder 4"/>
          <p:cNvPicPr>
            <a:picLocks noGrp="1" noChangeAspect="1"/>
          </p:cNvPicPr>
          <p:nvPr>
            <p:ph idx="1"/>
          </p:nvPr>
        </p:nvPicPr>
        <p:blipFill>
          <a:blip r:embed="rId2"/>
          <a:stretch>
            <a:fillRect/>
          </a:stretch>
        </p:blipFill>
        <p:spPr>
          <a:xfrm>
            <a:off x="1987296" y="1900387"/>
            <a:ext cx="10089466" cy="4232188"/>
          </a:xfrm>
          <a:prstGeom prst="rect">
            <a:avLst/>
          </a:prstGeom>
        </p:spPr>
      </p:pic>
      <p:sp>
        <p:nvSpPr>
          <p:cNvPr id="4" name="Slide Number Placeholder 3"/>
          <p:cNvSpPr>
            <a:spLocks noGrp="1"/>
          </p:cNvSpPr>
          <p:nvPr>
            <p:ph type="sldNum" sz="quarter" idx="12"/>
          </p:nvPr>
        </p:nvSpPr>
        <p:spPr/>
        <p:txBody>
          <a:bodyPr/>
          <a:lstStyle/>
          <a:p>
            <a:fld id="{D57F1E4F-1CFF-5643-939E-217C01CDF565}" type="slidenum">
              <a:rPr lang="en-US" smtClean="0"/>
              <a:pPr/>
              <a:t>7</a:t>
            </a:fld>
            <a:endParaRPr lang="en-US" dirty="0"/>
          </a:p>
        </p:txBody>
      </p:sp>
      <p:sp>
        <p:nvSpPr>
          <p:cNvPr id="6" name="TextBox 5"/>
          <p:cNvSpPr txBox="1"/>
          <p:nvPr/>
        </p:nvSpPr>
        <p:spPr>
          <a:xfrm>
            <a:off x="2097024" y="6132575"/>
            <a:ext cx="4693920" cy="369332"/>
          </a:xfrm>
          <a:prstGeom prst="rect">
            <a:avLst/>
          </a:prstGeom>
          <a:noFill/>
        </p:spPr>
        <p:txBody>
          <a:bodyPr wrap="square" rtlCol="0">
            <a:spAutoFit/>
          </a:bodyPr>
          <a:lstStyle/>
          <a:p>
            <a:r>
              <a:rPr lang="en-US" sz="1400" i="1" dirty="0">
                <a:solidFill>
                  <a:prstClr val="black"/>
                </a:solidFill>
              </a:rPr>
              <a:t>Source: </a:t>
            </a:r>
            <a:r>
              <a:rPr lang="en-US" sz="1400" i="1" dirty="0" err="1">
                <a:solidFill>
                  <a:prstClr val="black"/>
                </a:solidFill>
              </a:rPr>
              <a:t>Worall</a:t>
            </a:r>
            <a:r>
              <a:rPr lang="en-US" sz="1400" i="1" dirty="0">
                <a:solidFill>
                  <a:prstClr val="black"/>
                </a:solidFill>
              </a:rPr>
              <a:t> et all. (2017) </a:t>
            </a:r>
            <a:r>
              <a:rPr lang="en-US" sz="1400" i="1" dirty="0" smtClean="0">
                <a:solidFill>
                  <a:prstClr val="black"/>
                </a:solidFill>
              </a:rPr>
              <a:t>citing </a:t>
            </a:r>
            <a:r>
              <a:rPr lang="en-US" sz="1400" i="1" dirty="0">
                <a:solidFill>
                  <a:prstClr val="black"/>
                </a:solidFill>
              </a:rPr>
              <a:t>UN DESA, 2015</a:t>
            </a:r>
            <a:r>
              <a:rPr lang="en-US" dirty="0">
                <a:solidFill>
                  <a:prstClr val="black"/>
                </a:solidFill>
              </a:rPr>
              <a:t> </a:t>
            </a:r>
            <a:endParaRPr lang="en-US" dirty="0"/>
          </a:p>
        </p:txBody>
      </p:sp>
    </p:spTree>
    <p:extLst>
      <p:ext uri="{BB962C8B-B14F-4D97-AF65-F5344CB8AC3E}">
        <p14:creationId xmlns:p14="http://schemas.microsoft.com/office/powerpoint/2010/main" val="27498527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4141" y="282734"/>
            <a:ext cx="10372725" cy="1280890"/>
          </a:xfrm>
        </p:spPr>
        <p:txBody>
          <a:bodyPr>
            <a:normAutofit/>
          </a:bodyPr>
          <a:lstStyle/>
          <a:p>
            <a:r>
              <a:rPr lang="en-US" sz="3200" b="1" dirty="0" smtClean="0">
                <a:solidFill>
                  <a:schemeClr val="tx1"/>
                </a:solidFill>
              </a:rPr>
              <a:t>Institutions with critical urban responsibilities</a:t>
            </a:r>
            <a:endParaRPr lang="en-US" sz="3200" b="1" dirty="0">
              <a:solidFill>
                <a:schemeClr val="tx1"/>
              </a:solidFill>
            </a:endParaRPr>
          </a:p>
        </p:txBody>
      </p:sp>
      <p:pic>
        <p:nvPicPr>
          <p:cNvPr id="5" name="Content Placeholder 4"/>
          <p:cNvPicPr>
            <a:picLocks noGrp="1" noChangeAspect="1"/>
          </p:cNvPicPr>
          <p:nvPr>
            <p:ph idx="1"/>
          </p:nvPr>
        </p:nvPicPr>
        <p:blipFill>
          <a:blip r:embed="rId2"/>
          <a:stretch>
            <a:fillRect/>
          </a:stretch>
        </p:blipFill>
        <p:spPr>
          <a:xfrm>
            <a:off x="1511808" y="1176280"/>
            <a:ext cx="10515058" cy="5407400"/>
          </a:xfrm>
          <a:prstGeom prst="rect">
            <a:avLst/>
          </a:prstGeom>
        </p:spPr>
      </p:pic>
      <p:sp>
        <p:nvSpPr>
          <p:cNvPr id="4" name="Slide Number Placeholder 3"/>
          <p:cNvSpPr>
            <a:spLocks noGrp="1"/>
          </p:cNvSpPr>
          <p:nvPr>
            <p:ph type="sldNum" sz="quarter" idx="12"/>
          </p:nvPr>
        </p:nvSpPr>
        <p:spPr/>
        <p:txBody>
          <a:bodyPr/>
          <a:lstStyle/>
          <a:p>
            <a:fld id="{D57F1E4F-1CFF-5643-939E-217C01CDF565}" type="slidenum">
              <a:rPr lang="en-US" smtClean="0"/>
              <a:pPr/>
              <a:t>8</a:t>
            </a:fld>
            <a:endParaRPr lang="en-US" dirty="0"/>
          </a:p>
        </p:txBody>
      </p:sp>
      <p:sp>
        <p:nvSpPr>
          <p:cNvPr id="8" name="TextBox 7"/>
          <p:cNvSpPr txBox="1"/>
          <p:nvPr/>
        </p:nvSpPr>
        <p:spPr>
          <a:xfrm>
            <a:off x="1654141" y="6583680"/>
            <a:ext cx="4429667" cy="307777"/>
          </a:xfrm>
          <a:prstGeom prst="rect">
            <a:avLst/>
          </a:prstGeom>
          <a:noFill/>
        </p:spPr>
        <p:txBody>
          <a:bodyPr wrap="square" rtlCol="0">
            <a:spAutoFit/>
          </a:bodyPr>
          <a:lstStyle/>
          <a:p>
            <a:r>
              <a:rPr lang="en-US" sz="1400" i="1" dirty="0">
                <a:solidFill>
                  <a:prstClr val="black"/>
                </a:solidFill>
              </a:rPr>
              <a:t>Source: </a:t>
            </a:r>
            <a:r>
              <a:rPr lang="en-US" sz="1400" i="1" dirty="0" err="1">
                <a:solidFill>
                  <a:prstClr val="black"/>
                </a:solidFill>
              </a:rPr>
              <a:t>Worall</a:t>
            </a:r>
            <a:r>
              <a:rPr lang="en-US" sz="1400" i="1" dirty="0">
                <a:solidFill>
                  <a:prstClr val="black"/>
                </a:solidFill>
              </a:rPr>
              <a:t> et all</a:t>
            </a:r>
            <a:r>
              <a:rPr lang="en-US" sz="1400" i="1" dirty="0" smtClean="0">
                <a:solidFill>
                  <a:prstClr val="black"/>
                </a:solidFill>
              </a:rPr>
              <a:t>., 2017 </a:t>
            </a:r>
            <a:endParaRPr lang="en-US" sz="1400" i="1" dirty="0">
              <a:solidFill>
                <a:prstClr val="black"/>
              </a:solidFill>
            </a:endParaRPr>
          </a:p>
        </p:txBody>
      </p:sp>
    </p:spTree>
    <p:extLst>
      <p:ext uri="{BB962C8B-B14F-4D97-AF65-F5344CB8AC3E}">
        <p14:creationId xmlns:p14="http://schemas.microsoft.com/office/powerpoint/2010/main" val="37599587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Major areas of </a:t>
            </a:r>
            <a:r>
              <a:rPr lang="en-US" b="1" dirty="0" smtClean="0">
                <a:solidFill>
                  <a:srgbClr val="FF0000"/>
                </a:solidFill>
              </a:rPr>
              <a:t>Concern and Issues</a:t>
            </a:r>
            <a:endParaRPr lang="en-US" b="1" dirty="0">
              <a:solidFill>
                <a:srgbClr val="FF0000"/>
              </a:solidFill>
            </a:endParaRPr>
          </a:p>
        </p:txBody>
      </p:sp>
      <p:sp>
        <p:nvSpPr>
          <p:cNvPr id="3" name="Content Placeholder 2"/>
          <p:cNvSpPr>
            <a:spLocks noGrp="1"/>
          </p:cNvSpPr>
          <p:nvPr>
            <p:ph idx="1"/>
          </p:nvPr>
        </p:nvSpPr>
        <p:spPr>
          <a:xfrm>
            <a:off x="2589212" y="1752600"/>
            <a:ext cx="8915400" cy="4278086"/>
          </a:xfrm>
        </p:spPr>
        <p:txBody>
          <a:bodyPr>
            <a:normAutofit/>
          </a:bodyPr>
          <a:lstStyle/>
          <a:p>
            <a:r>
              <a:rPr lang="en-US" sz="2400" b="1" dirty="0" smtClean="0">
                <a:latin typeface="Arial Black" panose="020B0A04020102020204" pitchFamily="34" charset="0"/>
              </a:rPr>
              <a:t>Informality and urban settlement formation </a:t>
            </a:r>
            <a:r>
              <a:rPr lang="en-US" b="1" dirty="0" smtClean="0">
                <a:latin typeface="Arial Black" panose="020B0A04020102020204" pitchFamily="34" charset="0"/>
              </a:rPr>
              <a:t>– </a:t>
            </a:r>
            <a:r>
              <a:rPr lang="en-US" b="1" dirty="0" err="1" smtClean="0">
                <a:solidFill>
                  <a:srgbClr val="00B050"/>
                </a:solidFill>
                <a:latin typeface="Arial Black" panose="020B0A04020102020204" pitchFamily="34" charset="0"/>
              </a:rPr>
              <a:t>Goba</a:t>
            </a:r>
            <a:r>
              <a:rPr lang="en-US" b="1" dirty="0" smtClean="0">
                <a:solidFill>
                  <a:srgbClr val="00B050"/>
                </a:solidFill>
                <a:latin typeface="Arial Black" panose="020B0A04020102020204" pitchFamily="34" charset="0"/>
              </a:rPr>
              <a:t> in </a:t>
            </a:r>
            <a:r>
              <a:rPr lang="en-US" b="1" dirty="0">
                <a:solidFill>
                  <a:srgbClr val="00B050"/>
                </a:solidFill>
                <a:latin typeface="Arial Black" panose="020B0A04020102020204" pitchFamily="34" charset="0"/>
              </a:rPr>
              <a:t>D</a:t>
            </a:r>
            <a:r>
              <a:rPr lang="en-US" b="1" dirty="0" smtClean="0">
                <a:solidFill>
                  <a:srgbClr val="00B050"/>
                </a:solidFill>
                <a:latin typeface="Arial Black" panose="020B0A04020102020204" pitchFamily="34" charset="0"/>
              </a:rPr>
              <a:t>ar </a:t>
            </a:r>
            <a:r>
              <a:rPr lang="en-US" b="1" dirty="0" err="1" smtClean="0">
                <a:solidFill>
                  <a:srgbClr val="00B050"/>
                </a:solidFill>
                <a:latin typeface="Arial Black" panose="020B0A04020102020204" pitchFamily="34" charset="0"/>
              </a:rPr>
              <a:t>es</a:t>
            </a:r>
            <a:r>
              <a:rPr lang="en-US" b="1" dirty="0" smtClean="0">
                <a:solidFill>
                  <a:srgbClr val="00B050"/>
                </a:solidFill>
                <a:latin typeface="Arial Black" panose="020B0A04020102020204" pitchFamily="34" charset="0"/>
              </a:rPr>
              <a:t> Salaam </a:t>
            </a:r>
            <a:r>
              <a:rPr lang="en-US" b="1" dirty="0">
                <a:solidFill>
                  <a:srgbClr val="00B050"/>
                </a:solidFill>
                <a:latin typeface="Arial Black" panose="020B0A04020102020204" pitchFamily="34" charset="0"/>
              </a:rPr>
              <a:t>and </a:t>
            </a:r>
            <a:r>
              <a:rPr lang="en-US" b="1" dirty="0" err="1">
                <a:solidFill>
                  <a:srgbClr val="00B050"/>
                </a:solidFill>
                <a:latin typeface="Arial Black" panose="020B0A04020102020204" pitchFamily="34" charset="0"/>
              </a:rPr>
              <a:t>Ruchelele</a:t>
            </a:r>
            <a:r>
              <a:rPr lang="en-US" b="1" dirty="0">
                <a:solidFill>
                  <a:srgbClr val="00B050"/>
                </a:solidFill>
                <a:latin typeface="Arial Black" panose="020B0A04020102020204" pitchFamily="34" charset="0"/>
              </a:rPr>
              <a:t> in </a:t>
            </a:r>
            <a:r>
              <a:rPr lang="en-US" b="1" dirty="0" err="1">
                <a:solidFill>
                  <a:srgbClr val="00B050"/>
                </a:solidFill>
                <a:latin typeface="Arial Black" panose="020B0A04020102020204" pitchFamily="34" charset="0"/>
              </a:rPr>
              <a:t>Mwanza</a:t>
            </a:r>
            <a:r>
              <a:rPr lang="en-US" b="1" dirty="0">
                <a:solidFill>
                  <a:srgbClr val="00B050"/>
                </a:solidFill>
                <a:latin typeface="Arial Black" panose="020B0A04020102020204" pitchFamily="34" charset="0"/>
              </a:rPr>
              <a:t> </a:t>
            </a:r>
            <a:endParaRPr lang="en-US" b="1" dirty="0" smtClean="0">
              <a:solidFill>
                <a:srgbClr val="00B050"/>
              </a:solidFill>
              <a:latin typeface="Arial Black" panose="020B0A04020102020204" pitchFamily="34" charset="0"/>
            </a:endParaRPr>
          </a:p>
          <a:p>
            <a:endParaRPr lang="en-US" b="1" dirty="0" smtClean="0">
              <a:solidFill>
                <a:srgbClr val="00B050"/>
              </a:solidFill>
              <a:latin typeface="Arial Black" panose="020B0A04020102020204" pitchFamily="34" charset="0"/>
            </a:endParaRPr>
          </a:p>
          <a:p>
            <a:pPr lvl="1"/>
            <a:r>
              <a:rPr lang="en-US" dirty="0" smtClean="0">
                <a:latin typeface="Arial Black" panose="020B0A04020102020204" pitchFamily="34" charset="0"/>
              </a:rPr>
              <a:t>Rapid Peri-urban informal growth and transformation (social, environmental, spatial, economic without regulatory frameworks, plans, standards and regulations;</a:t>
            </a:r>
          </a:p>
          <a:p>
            <a:pPr lvl="1"/>
            <a:r>
              <a:rPr lang="en-US" dirty="0" smtClean="0">
                <a:latin typeface="Arial Black" panose="020B0A04020102020204" pitchFamily="34" charset="0"/>
              </a:rPr>
              <a:t>Absence of land for improving basic public services and facilities including improved sanitation facilities;</a:t>
            </a:r>
          </a:p>
          <a:p>
            <a:pPr lvl="1"/>
            <a:r>
              <a:rPr lang="en-US" dirty="0" smtClean="0">
                <a:latin typeface="Arial Black" panose="020B0A04020102020204" pitchFamily="34" charset="0"/>
              </a:rPr>
              <a:t>Displacement of the poor – unguided market eviction and formation of more informal settlements; and</a:t>
            </a:r>
          </a:p>
          <a:p>
            <a:pPr lvl="1"/>
            <a:r>
              <a:rPr lang="en-US" dirty="0" smtClean="0">
                <a:latin typeface="Arial Black" panose="020B0A04020102020204" pitchFamily="34" charset="0"/>
              </a:rPr>
              <a:t>Misuse/destruction of prime agricultural land leading to food scarcity and insecurity.</a:t>
            </a:r>
          </a:p>
        </p:txBody>
      </p:sp>
      <p:sp>
        <p:nvSpPr>
          <p:cNvPr id="5" name="Slide Number Placeholder 4"/>
          <p:cNvSpPr>
            <a:spLocks noGrp="1"/>
          </p:cNvSpPr>
          <p:nvPr>
            <p:ph type="sldNum" sz="quarter" idx="12"/>
          </p:nvPr>
        </p:nvSpPr>
        <p:spPr/>
        <p:txBody>
          <a:bodyPr/>
          <a:lstStyle/>
          <a:p>
            <a:fld id="{D57F1E4F-1CFF-5643-939E-217C01CDF565}" type="slidenum">
              <a:rPr lang="en-US" smtClean="0"/>
              <a:pPr/>
              <a:t>9</a:t>
            </a:fld>
            <a:endParaRPr lang="en-US" dirty="0"/>
          </a:p>
        </p:txBody>
      </p:sp>
    </p:spTree>
    <p:extLst>
      <p:ext uri="{BB962C8B-B14F-4D97-AF65-F5344CB8AC3E}">
        <p14:creationId xmlns:p14="http://schemas.microsoft.com/office/powerpoint/2010/main" val="4156392604"/>
      </p:ext>
    </p:extLst>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905</TotalTime>
  <Words>1191</Words>
  <Application>Microsoft Office PowerPoint</Application>
  <PresentationFormat>Widescreen</PresentationFormat>
  <Paragraphs>136</Paragraphs>
  <Slides>29</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Arial</vt:lpstr>
      <vt:lpstr>Arial Black</vt:lpstr>
      <vt:lpstr>Calibri</vt:lpstr>
      <vt:lpstr>Century Gothic</vt:lpstr>
      <vt:lpstr>Tahoma</vt:lpstr>
      <vt:lpstr>Times New Roman</vt:lpstr>
      <vt:lpstr>Wingdings</vt:lpstr>
      <vt:lpstr>Wingdings 3</vt:lpstr>
      <vt:lpstr>Wisp</vt:lpstr>
      <vt:lpstr>Urban Land Nexus and Inclusive Urbanisation in the Cities of  Dar es Salaam and Mwanza</vt:lpstr>
      <vt:lpstr>Location of Dar es Salaam and Mwanza City in Tanzania</vt:lpstr>
      <vt:lpstr>Presentation Outline</vt:lpstr>
      <vt:lpstr>Introduction</vt:lpstr>
      <vt:lpstr>The relationship between GDP and levels of urbanisation (% of total population) of African countries (1988 – 2014) </vt:lpstr>
      <vt:lpstr>Tanzania Urbanisation Trends (1950 – 2050)</vt:lpstr>
      <vt:lpstr>The population of Tanzania’s six largest cities (1950 – 2050)</vt:lpstr>
      <vt:lpstr>Institutions with critical urban responsibilities</vt:lpstr>
      <vt:lpstr>Major areas of Concern and Issues</vt:lpstr>
      <vt:lpstr>Extent of Informal Settlements</vt:lpstr>
      <vt:lpstr>Major areas of Concern and Issues</vt:lpstr>
      <vt:lpstr>Formalisation of property rights by issuing of Residential Licences or Titles in Dar es Salaam and Mwanza</vt:lpstr>
      <vt:lpstr>PowerPoint Presentation</vt:lpstr>
      <vt:lpstr>Major areas of Concern and Issues</vt:lpstr>
      <vt:lpstr>Kigamboni, Dar es Salaam: Existing situation 2018</vt:lpstr>
      <vt:lpstr>Unrealised 3D Plan in Kigamboni, Dar es Salaam</vt:lpstr>
      <vt:lpstr>PowerPoint Presentation</vt:lpstr>
      <vt:lpstr>Major areas of concern and issues</vt:lpstr>
      <vt:lpstr>Gentrification and Redevelopment </vt:lpstr>
      <vt:lpstr>Major areas of concern and issues</vt:lpstr>
      <vt:lpstr>Successful Resettlement in Dar es Salaam</vt:lpstr>
      <vt:lpstr>PowerPoint Presentation</vt:lpstr>
      <vt:lpstr>Major areas of concern and issues</vt:lpstr>
      <vt:lpstr>Sewerage extension services to existing settlements through community-based approach</vt:lpstr>
      <vt:lpstr>Simplified sewerage system  in Mwanza </vt:lpstr>
      <vt:lpstr>PowerPoint Presentation</vt:lpstr>
      <vt:lpstr>Policy recommendation areas in the urban land nexus</vt:lpstr>
      <vt:lpstr>ACKNOWLEDGEMENT</vt:lpstr>
      <vt:lpstr>Aksante sana  Thank you  Vielen danke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Urban land Nexus Research</dc:title>
  <dc:creator>kessy</dc:creator>
  <cp:lastModifiedBy>Prof.Kessi</cp:lastModifiedBy>
  <cp:revision>77</cp:revision>
  <cp:lastPrinted>2019-02-02T08:10:40Z</cp:lastPrinted>
  <dcterms:created xsi:type="dcterms:W3CDTF">2019-02-02T07:12:29Z</dcterms:created>
  <dcterms:modified xsi:type="dcterms:W3CDTF">2019-07-26T10:38:16Z</dcterms:modified>
</cp:coreProperties>
</file>