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 b="def" i="def"/>
      <a:tcStyle>
        <a:tcBdr/>
        <a:fill>
          <a:solidFill>
            <a:srgbClr val="EBEDF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 b="def" i="def"/>
      <a:tcStyle>
        <a:tcBdr/>
        <a:fill>
          <a:solidFill>
            <a:srgbClr val="EFF0EA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 b="def" i="def"/>
      <a:tcStyle>
        <a:tcBdr/>
        <a:fill>
          <a:solidFill>
            <a:srgbClr val="ECEC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0606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606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je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Titeltext"/>
          <p:cNvSpPr txBox="1"/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5" name="Brödtext nivå ett…"/>
          <p:cNvSpPr txBox="1"/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" name="Diabildsnummer"/>
          <p:cNvSpPr txBox="1"/>
          <p:nvPr>
            <p:ph type="sldNum" sz="quarter" idx="2"/>
          </p:nvPr>
        </p:nvSpPr>
        <p:spPr>
          <a:xfrm>
            <a:off x="22898099" y="12319000"/>
            <a:ext cx="419101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rödtext nivå ett…"/>
          <p:cNvSpPr txBox="1"/>
          <p:nvPr>
            <p:ph type="body" sz="quarter" idx="1"/>
          </p:nvPr>
        </p:nvSpPr>
        <p:spPr>
          <a:xfrm>
            <a:off x="952500" y="8318500"/>
            <a:ext cx="22479000" cy="711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4200">
                <a:solidFill>
                  <a:srgbClr val="9D9D9D"/>
                </a:solidFill>
              </a:defRPr>
            </a:lvl1pPr>
            <a:lvl2pPr marL="1093304" indent="-52180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4200">
                <a:solidFill>
                  <a:srgbClr val="9D9D9D"/>
                </a:solidFill>
              </a:defRPr>
            </a:lvl2pPr>
            <a:lvl3pPr marL="1664804" indent="-52180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4200">
                <a:solidFill>
                  <a:srgbClr val="9D9D9D"/>
                </a:solidFill>
              </a:defRPr>
            </a:lvl3pPr>
            <a:lvl4pPr marL="2236304" indent="-52180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4200">
                <a:solidFill>
                  <a:srgbClr val="9D9D9D"/>
                </a:solidFill>
              </a:defRPr>
            </a:lvl4pPr>
            <a:lvl5pPr marL="2807804" indent="-52180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4200">
                <a:solidFill>
                  <a:srgbClr val="9D9D9D"/>
                </a:solidFill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0" name="”Skriv ett citat här.”"/>
          <p:cNvSpPr txBox="1"/>
          <p:nvPr>
            <p:ph type="body" sz="quarter" idx="21"/>
          </p:nvPr>
        </p:nvSpPr>
        <p:spPr>
          <a:xfrm>
            <a:off x="2387600" y="6064448"/>
            <a:ext cx="19621500" cy="83820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pPr>
          </a:p>
        </p:txBody>
      </p:sp>
      <p:sp>
        <p:nvSpPr>
          <p:cNvPr id="10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142761833_2880x1921.jpeg"/>
          <p:cNvSpPr/>
          <p:nvPr>
            <p:ph type="pic" idx="21"/>
          </p:nvPr>
        </p:nvSpPr>
        <p:spPr>
          <a:xfrm>
            <a:off x="0" y="-87630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"/>
          <p:cNvSpPr/>
          <p:nvPr>
            <p:ph type="pic" idx="21"/>
          </p:nvPr>
        </p:nvSpPr>
        <p:spPr>
          <a:xfrm>
            <a:off x="927100" y="-1765300"/>
            <a:ext cx="22529800" cy="150198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iteltext"/>
          <p:cNvSpPr txBox="1"/>
          <p:nvPr>
            <p:ph type="title"/>
          </p:nvPr>
        </p:nvSpPr>
        <p:spPr>
          <a:xfrm>
            <a:off x="952500" y="9982200"/>
            <a:ext cx="22479000" cy="1574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5" name="Brödtext nivå ett…"/>
          <p:cNvSpPr txBox="1"/>
          <p:nvPr>
            <p:ph type="body" sz="quarter" idx="1"/>
          </p:nvPr>
        </p:nvSpPr>
        <p:spPr>
          <a:xfrm>
            <a:off x="952500" y="11620500"/>
            <a:ext cx="224790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–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xt"/>
          <p:cNvSpPr txBox="1"/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"/>
          <p:cNvSpPr/>
          <p:nvPr>
            <p:ph type="pic" idx="21"/>
          </p:nvPr>
        </p:nvSpPr>
        <p:spPr>
          <a:xfrm>
            <a:off x="12623800" y="-1346200"/>
            <a:ext cx="10928468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eltext"/>
          <p:cNvSpPr txBox="1"/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Titeltext</a:t>
            </a:r>
          </a:p>
        </p:txBody>
      </p:sp>
      <p:sp>
        <p:nvSpPr>
          <p:cNvPr id="43" name="Brödtext nivå ett…"/>
          <p:cNvSpPr txBox="1"/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–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je"/>
          <p:cNvSpPr/>
          <p:nvPr/>
        </p:nvSpPr>
        <p:spPr>
          <a:xfrm>
            <a:off x="952499" y="3619500"/>
            <a:ext cx="2249492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" name="Titeltext"/>
          <p:cNvSpPr txBox="1"/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je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" name="Titeltext"/>
          <p:cNvSpPr txBox="1"/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2" name="Brödtext nivå ett…"/>
          <p:cNvSpPr txBox="1"/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je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" name="Bild"/>
          <p:cNvSpPr/>
          <p:nvPr>
            <p:ph type="pic" sz="half" idx="21"/>
          </p:nvPr>
        </p:nvSpPr>
        <p:spPr>
          <a:xfrm>
            <a:off x="381000" y="4229100"/>
            <a:ext cx="11684000" cy="778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2" name="Titeltext"/>
          <p:cNvSpPr txBox="1"/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3" name="Brödtext nivå ett…"/>
          <p:cNvSpPr txBox="1"/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ild"/>
          <p:cNvSpPr/>
          <p:nvPr>
            <p:ph type="pic" sz="half" idx="21"/>
          </p:nvPr>
        </p:nvSpPr>
        <p:spPr>
          <a:xfrm>
            <a:off x="13208000" y="520700"/>
            <a:ext cx="10909969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Bild"/>
          <p:cNvSpPr/>
          <p:nvPr>
            <p:ph type="pic" sz="half" idx="22"/>
          </p:nvPr>
        </p:nvSpPr>
        <p:spPr>
          <a:xfrm>
            <a:off x="13208000" y="6146800"/>
            <a:ext cx="10160000" cy="6773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Bild"/>
          <p:cNvSpPr/>
          <p:nvPr>
            <p:ph type="pic" idx="23"/>
          </p:nvPr>
        </p:nvSpPr>
        <p:spPr>
          <a:xfrm>
            <a:off x="736600" y="-1397000"/>
            <a:ext cx="11855475" cy="17703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j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Linj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Brödtext nivå ett…"/>
          <p:cNvSpPr txBox="1"/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Titeltext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" name="Diabildsnummer"/>
          <p:cNvSpPr txBox="1"/>
          <p:nvPr>
            <p:ph type="sldNum" sz="quarter" idx="2"/>
          </p:nvPr>
        </p:nvSpPr>
        <p:spPr>
          <a:xfrm>
            <a:off x="22923499" y="12319000"/>
            <a:ext cx="419101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hyperlink" Target="http://www.kulturnavetosterlen.se" TargetMode="External"/><Relationship Id="rId4" Type="http://schemas.openxmlformats.org/officeDocument/2006/relationships/hyperlink" Target="mailto:info@kulturnavetosterlen.se" TargetMode="External"/><Relationship Id="rId5" Type="http://schemas.openxmlformats.org/officeDocument/2006/relationships/hyperlink" Target="mailto:susan.bolgar@kulturnavetosterlen.se" TargetMode="External"/><Relationship Id="rId6" Type="http://schemas.openxmlformats.org/officeDocument/2006/relationships/hyperlink" Target="mailto:anna-carin.uggla@kulturnavetosterlen.se" TargetMode="External"/><Relationship Id="rId7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kulturnavetosterlen.se/medlemssida/" TargetMode="External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4.png"/><Relationship Id="rId4" Type="http://schemas.openxmlformats.org/officeDocument/2006/relationships/image" Target="../media/image2.ti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kuturnavet_logo.jpg" descr="kuturnavet_logo.jp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21560" y="1291825"/>
            <a:ext cx="11734802" cy="10922001"/>
          </a:xfrm>
          <a:prstGeom prst="rect">
            <a:avLst/>
          </a:prstGeom>
        </p:spPr>
      </p:pic>
      <p:sp>
        <p:nvSpPr>
          <p:cNvPr id="126" name="SAMLING FÖR…"/>
          <p:cNvSpPr txBox="1"/>
          <p:nvPr/>
        </p:nvSpPr>
        <p:spPr>
          <a:xfrm>
            <a:off x="13040422" y="3523546"/>
            <a:ext cx="10932136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000000"/>
                </a:solidFill>
              </a:defRPr>
            </a:lvl1pPr>
          </a:lstStyle>
          <a:p>
            <a:pPr/>
            <a:r>
              <a:t>NEW PLATFORM FOR PROFESSIONAL CULTURAL PRACTITIONERS </a:t>
            </a:r>
          </a:p>
        </p:txBody>
      </p:sp>
      <p:pic>
        <p:nvPicPr>
          <p:cNvPr id="127" name="SYDOSTRASKANE_LEADER_EJFLU.pdf" descr="SYDOSTRASKANE_LEADER_EJFLU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88096" y="10968522"/>
            <a:ext cx="10058402" cy="213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kontakt med kulturnavet österlen"/>
          <p:cNvSpPr txBox="1"/>
          <p:nvPr>
            <p:ph type="title"/>
          </p:nvPr>
        </p:nvSpPr>
        <p:spPr>
          <a:xfrm>
            <a:off x="351692" y="844550"/>
            <a:ext cx="22207978" cy="267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CONTACT </a:t>
            </a:r>
          </a:p>
        </p:txBody>
      </p:sp>
      <p:pic>
        <p:nvPicPr>
          <p:cNvPr id="171" name="kulturnavet_mail.png" descr="kulturnavet_mai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www.kulturnavetosterlen.se…"/>
          <p:cNvSpPr txBox="1"/>
          <p:nvPr/>
        </p:nvSpPr>
        <p:spPr>
          <a:xfrm>
            <a:off x="1152055" y="3860800"/>
            <a:ext cx="21546170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www.kulturnavetosterlen.se</a:t>
            </a:r>
          </a:p>
          <a:p>
            <a:pPr algn="l"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info@kulturnavetosterlen.se</a:t>
            </a:r>
          </a:p>
          <a:p>
            <a:pPr algn="l">
              <a:defRPr u="sng"/>
            </a:pPr>
          </a:p>
          <a:p>
            <a:pPr algn="l">
              <a:defRPr>
                <a:solidFill>
                  <a:srgbClr val="945200"/>
                </a:solidFill>
              </a:defRPr>
            </a:pPr>
            <a:r>
              <a:t>Susan Bolgar,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susan.bolgar@kulturnavetosterlen.se</a:t>
            </a:r>
            <a:r>
              <a:t>, 0731-84 02 00</a:t>
            </a:r>
          </a:p>
          <a:p>
            <a:pPr algn="l">
              <a:defRPr>
                <a:solidFill>
                  <a:srgbClr val="4F8F00"/>
                </a:solidFill>
              </a:defRPr>
            </a:pPr>
            <a:r>
              <a:t>Anna-Carin Uggla,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anna-carin.uggla@kulturnavetosterlen.se</a:t>
            </a:r>
            <a:r>
              <a:t>, 0700-30 32 03</a:t>
            </a:r>
          </a:p>
          <a:p>
            <a:pPr algn="l">
              <a:defRPr>
                <a:solidFill>
                  <a:srgbClr val="4F8F00"/>
                </a:solidFill>
              </a:defRPr>
            </a:pPr>
          </a:p>
          <a:p>
            <a:pPr algn="l">
              <a:defRPr>
                <a:solidFill>
                  <a:srgbClr val="4F8F00"/>
                </a:solidFill>
              </a:defRPr>
            </a:pPr>
            <a:r>
              <a:t>Facebook: Kulturnavet Österlen</a:t>
            </a:r>
          </a:p>
        </p:txBody>
      </p:sp>
      <p:pic>
        <p:nvPicPr>
          <p:cNvPr id="173" name="SYDOSTRASKANE_LEADER_EJFLU.pdf" descr="SYDOSTRASKANE_LEADER_EJFLU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373419" y="10832851"/>
            <a:ext cx="10058402" cy="213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ilka är kulturnavet österlen?"/>
          <p:cNvSpPr txBox="1"/>
          <p:nvPr>
            <p:ph type="title"/>
          </p:nvPr>
        </p:nvSpPr>
        <p:spPr>
          <a:xfrm>
            <a:off x="952500" y="939800"/>
            <a:ext cx="22479000" cy="267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WHO WE ARE</a:t>
            </a:r>
          </a:p>
        </p:txBody>
      </p:sp>
      <p:pic>
        <p:nvPicPr>
          <p:cNvPr id="130" name="kulturnavet_mail.png" descr="kulturnavet_mai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Kulturnavet-1.jpg" descr="Kulturnavet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119" y="4073316"/>
            <a:ext cx="13022015" cy="868222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usan Bolgar har tidigare arbetat som kultursekreterare i Simrishamns kommun, kulturchef i Jönköpings kommun, rådgivare i Föreningen Kultur &amp; Näringsliv, samt drivit eget företag i kultursektorn i över tio år. Idag är hon bl.a. projektkoordinator för Kiv"/>
          <p:cNvSpPr txBox="1"/>
          <p:nvPr/>
        </p:nvSpPr>
        <p:spPr>
          <a:xfrm>
            <a:off x="14741734" y="3830666"/>
            <a:ext cx="7443941" cy="8107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000000"/>
                </a:solidFill>
              </a:defRPr>
            </a:pPr>
            <a:r>
              <a:t>Susan Bolgar</a:t>
            </a:r>
            <a:r>
              <a:t>,</a:t>
            </a:r>
            <a:r>
              <a:rPr b="0"/>
              <a:t> </a:t>
            </a:r>
            <a:r>
              <a:rPr b="0"/>
              <a:t>former Cultural Officer in the municipality of Simrishamn, former Head of Culturl Department in Jönköping Municipality, Senior Adviser to Arts &amp; Business in Stockholm. Today Susan runs her own buisiness as cultural producer. </a:t>
            </a:r>
            <a:r>
              <a:rPr b="0"/>
              <a:t> </a:t>
            </a:r>
          </a:p>
          <a:p>
            <a:pPr algn="l">
              <a:defRPr sz="3000">
                <a:solidFill>
                  <a:srgbClr val="000000"/>
                </a:solidFill>
              </a:defRPr>
            </a:pPr>
          </a:p>
          <a:p>
            <a:pPr algn="l">
              <a:defRPr b="1" sz="3000">
                <a:solidFill>
                  <a:srgbClr val="000000"/>
                </a:solidFill>
              </a:defRPr>
            </a:pPr>
            <a:r>
              <a:t>Anna-Carin Uggla</a:t>
            </a:r>
            <a:r>
              <a:t>, </a:t>
            </a:r>
            <a:r>
              <a:rPr b="0"/>
              <a:t> </a:t>
            </a:r>
            <a:r>
              <a:rPr b="0"/>
              <a:t>Communications Officer focused on sustainability. Currently employed by the Municipality of Simrishamn as Cultural officer for Childrens Culture. Anna-Carin also has a backgroud in tourism, marketing and the Hospitality Industry. </a:t>
            </a:r>
          </a:p>
          <a:p>
            <a:pPr algn="l">
              <a:defRPr sz="3000">
                <a:solidFill>
                  <a:srgbClr val="000000"/>
                </a:solidFill>
              </a:defRPr>
            </a:pPr>
          </a:p>
          <a:p>
            <a:pPr algn="l">
              <a:defRPr b="1" sz="3000">
                <a:solidFill>
                  <a:srgbClr val="000000"/>
                </a:solidFill>
              </a:defRPr>
            </a:pPr>
            <a:r>
              <a:t>Kulturnavet Österlen</a:t>
            </a:r>
            <a:r>
              <a:t> </a:t>
            </a:r>
            <a:r>
              <a:rPr b="0"/>
              <a:t>consists of all our members in the network. Together we form a powerful force for sustainable development of arts and culture in South East Scania/Österlen.</a:t>
            </a:r>
            <a:r>
              <a:rPr b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arför kulturnavet österle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WhY kulturnavet österlen?</a:t>
            </a:r>
          </a:p>
        </p:txBody>
      </p:sp>
      <p:pic>
        <p:nvPicPr>
          <p:cNvPr id="135" name="kulturnavet_mail.png" descr="kulturnavet_mai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FÖR ATT VI TROR ATT DET ÄR LÄTTARE ATT ÅSTADKOMMA BÄTTRE VILLKOR FÖR 100 PERSONER/ORGANISATIONER GEMENSAMT ÄN FÖR 100 PERSONER/ORGANISATIONER VAR FÖR SIG."/>
          <p:cNvSpPr txBox="1"/>
          <p:nvPr/>
        </p:nvSpPr>
        <p:spPr>
          <a:xfrm>
            <a:off x="2024742" y="5656602"/>
            <a:ext cx="19812002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BECAUSE WE BELIEVE IT TO BE EASIER TO CREATE BETTER CONDITIONS FOR 100 ARTISTS TOGETHER, THAN FOR 100 ARTISTS ACTING ONE BY ONE.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-asset.png" descr="image-asset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60044" y="4122535"/>
            <a:ext cx="10998202" cy="8102602"/>
          </a:xfrm>
          <a:prstGeom prst="rect">
            <a:avLst/>
          </a:prstGeom>
        </p:spPr>
      </p:pic>
      <p:sp>
        <p:nvSpPr>
          <p:cNvPr id="139" name="vad skulle kulturnavet österlen kunna gör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THE PURPOSE</a:t>
            </a:r>
          </a:p>
        </p:txBody>
      </p:sp>
      <p:sp>
        <p:nvSpPr>
          <p:cNvPr id="140" name="Långsiktig gemensam kommunikation?…"/>
          <p:cNvSpPr txBox="1"/>
          <p:nvPr>
            <p:ph type="body" sz="half" idx="1"/>
          </p:nvPr>
        </p:nvSpPr>
        <p:spPr>
          <a:xfrm>
            <a:off x="12687300" y="4066480"/>
            <a:ext cx="10744200" cy="7950202"/>
          </a:xfrm>
          <a:prstGeom prst="rect">
            <a:avLst/>
          </a:prstGeom>
        </p:spPr>
        <p:txBody>
          <a:bodyPr/>
          <a:lstStyle/>
          <a:p>
            <a:pPr marL="485394" indent="-485394" defTabSz="808990">
              <a:lnSpc>
                <a:spcPct val="80000"/>
              </a:lnSpc>
              <a:spcBef>
                <a:spcPts val="4400"/>
              </a:spcBef>
              <a:buBlip>
                <a:blip r:embed="rId3"/>
              </a:buBlip>
              <a:defRPr sz="3700">
                <a:solidFill>
                  <a:srgbClr val="000000"/>
                </a:solidFill>
              </a:defRPr>
            </a:pPr>
            <a:r>
              <a:t>Long-term joint marketing</a:t>
            </a:r>
          </a:p>
          <a:p>
            <a:pPr marL="485394" indent="-485394" defTabSz="808990">
              <a:lnSpc>
                <a:spcPct val="80000"/>
              </a:lnSpc>
              <a:spcBef>
                <a:spcPts val="4400"/>
              </a:spcBef>
              <a:buBlip>
                <a:blip r:embed="rId3"/>
              </a:buBlip>
              <a:defRPr sz="3700">
                <a:solidFill>
                  <a:srgbClr val="000000"/>
                </a:solidFill>
              </a:defRPr>
            </a:pPr>
            <a:r>
              <a:t>Communication with local businesses, municipalities and the Scanian Region</a:t>
            </a:r>
          </a:p>
          <a:p>
            <a:pPr marL="485394" indent="-485394" defTabSz="808990">
              <a:lnSpc>
                <a:spcPct val="80000"/>
              </a:lnSpc>
              <a:spcBef>
                <a:spcPts val="4400"/>
              </a:spcBef>
              <a:buBlip>
                <a:blip r:embed="rId3"/>
              </a:buBlip>
              <a:defRPr sz="3700">
                <a:solidFill>
                  <a:srgbClr val="000000"/>
                </a:solidFill>
              </a:defRPr>
            </a:pPr>
            <a:r>
              <a:t>Lobbying for better conditions</a:t>
            </a:r>
          </a:p>
          <a:p>
            <a:pPr marL="485394" indent="-485394" defTabSz="808990">
              <a:lnSpc>
                <a:spcPct val="80000"/>
              </a:lnSpc>
              <a:spcBef>
                <a:spcPts val="4400"/>
              </a:spcBef>
              <a:buBlip>
                <a:blip r:embed="rId3"/>
              </a:buBlip>
              <a:defRPr sz="3700">
                <a:solidFill>
                  <a:srgbClr val="000000"/>
                </a:solidFill>
              </a:defRPr>
            </a:pPr>
            <a:r>
              <a:t>External monitoring of topics like cultaral policies, cultural funding, grants, etc. </a:t>
            </a:r>
          </a:p>
          <a:p>
            <a:pPr marL="485394" indent="-485394" defTabSz="808990">
              <a:lnSpc>
                <a:spcPct val="80000"/>
              </a:lnSpc>
              <a:spcBef>
                <a:spcPts val="4400"/>
              </a:spcBef>
              <a:buBlip>
                <a:blip r:embed="rId3"/>
              </a:buBlip>
              <a:defRPr sz="3700">
                <a:solidFill>
                  <a:srgbClr val="000000"/>
                </a:solidFill>
              </a:defRPr>
            </a:pPr>
            <a:r>
              <a:t>Joint purchases of services like accounting, marketing, etc.</a:t>
            </a:r>
          </a:p>
          <a:p>
            <a:pPr marL="485394" indent="-485394" defTabSz="808990">
              <a:lnSpc>
                <a:spcPct val="80000"/>
              </a:lnSpc>
              <a:spcBef>
                <a:spcPts val="4400"/>
              </a:spcBef>
              <a:buBlip>
                <a:blip r:embed="rId3"/>
              </a:buBlip>
              <a:defRPr sz="3700">
                <a:solidFill>
                  <a:srgbClr val="000000"/>
                </a:solidFill>
              </a:defRPr>
            </a:pPr>
            <a:r>
              <a:t>Joint practical services like distribution of printed material, transportation services, etc.</a:t>
            </a:r>
          </a:p>
        </p:txBody>
      </p:sp>
      <p:pic>
        <p:nvPicPr>
          <p:cNvPr id="141" name="kulturnavet_mail.png" descr="kulturnavet_mai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vad händer nu i kulturnave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KULTURNAVET TODAY</a:t>
            </a:r>
          </a:p>
        </p:txBody>
      </p:sp>
      <p:sp>
        <p:nvSpPr>
          <p:cNvPr id="144" name="Fortsatt inventering av kulturaktörer på Österlen. Hjälp oss!…"/>
          <p:cNvSpPr txBox="1"/>
          <p:nvPr>
            <p:ph type="body" sz="half" idx="1"/>
          </p:nvPr>
        </p:nvSpPr>
        <p:spPr>
          <a:xfrm>
            <a:off x="495300" y="5123601"/>
            <a:ext cx="14736679" cy="8159262"/>
          </a:xfrm>
          <a:prstGeom prst="rect">
            <a:avLst/>
          </a:prstGeom>
        </p:spPr>
        <p:txBody>
          <a:bodyPr/>
          <a:lstStyle/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Mapping of profesional artists/cultural practitioners on Österlen </a:t>
            </a:r>
            <a:endParaRPr sz="825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Mapping of the target group when it comes to requirements, requisits and whishes</a:t>
            </a:r>
            <a:endParaRPr sz="9600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Full report of the mapping (Published in March) </a:t>
            </a:r>
            <a:endParaRPr sz="825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Ongoing monitoring of topics of interest </a:t>
            </a:r>
            <a:endParaRPr sz="825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Ongoing dialogue with the municipalities in the region</a:t>
            </a:r>
            <a:endParaRPr sz="825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Membership benefits</a:t>
            </a:r>
            <a:endParaRPr sz="9600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Newsletters and communication</a:t>
            </a:r>
            <a:endParaRPr sz="9600"/>
          </a:p>
          <a:p>
            <a:pPr marL="428625" indent="-428625" defTabSz="619125">
              <a:lnSpc>
                <a:spcPct val="96000"/>
              </a:lnSpc>
              <a:spcBef>
                <a:spcPts val="4400"/>
              </a:spcBef>
              <a:buBlip>
                <a:blip r:embed="rId2"/>
              </a:buBlip>
              <a:defRPr sz="2400">
                <a:solidFill>
                  <a:srgbClr val="000000"/>
                </a:solidFill>
              </a:defRPr>
            </a:pPr>
            <a:r>
              <a:t>Meetings </a:t>
            </a:r>
            <a:endParaRPr sz="825"/>
          </a:p>
          <a:p>
            <a:pPr marL="428625" indent="-428625" defTabSz="619125">
              <a:lnSpc>
                <a:spcPct val="80000"/>
              </a:lnSpc>
              <a:spcBef>
                <a:spcPts val="4400"/>
              </a:spcBef>
              <a:buBlip>
                <a:blip r:embed="rId2"/>
              </a:buBlip>
              <a:defRPr sz="825">
                <a:solidFill>
                  <a:srgbClr val="000000"/>
                </a:solidFill>
              </a:defRPr>
            </a:pPr>
          </a:p>
        </p:txBody>
      </p:sp>
      <p:pic>
        <p:nvPicPr>
          <p:cNvPr id="145" name="kulturnavet_mail.png" descr="kulturnavet_mai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ubrik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2A"/>
                </a:solidFill>
              </a:defRPr>
            </a:lvl1pPr>
          </a:lstStyle>
          <a:p>
            <a:pPr/>
            <a:r>
              <a:t>MEMBERS</a:t>
            </a:r>
          </a:p>
        </p:txBody>
      </p:sp>
      <p:sp>
        <p:nvSpPr>
          <p:cNvPr id="148" name="Platshållare för text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2E2C2A"/>
                </a:solidFill>
              </a:defRPr>
            </a:pPr>
            <a:r>
              <a:t>Today Kulturnavet Österlen has 163 members representing all cultural professions, but mostly visual artists. They come from all parts of Österlen.</a:t>
            </a:r>
          </a:p>
          <a:p>
            <a:pPr>
              <a:buBlip>
                <a:blip r:embed="rId2"/>
              </a:buBlip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https://www.kulturnavetosterlen.se/medlemssida/</a:t>
            </a:r>
          </a:p>
        </p:txBody>
      </p:sp>
      <p:pic>
        <p:nvPicPr>
          <p:cNvPr id="149" name="kulturnavet_mail.png" descr="kulturnavet_mai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ubrik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2A"/>
                </a:solidFill>
              </a:defRPr>
            </a:lvl1pPr>
          </a:lstStyle>
          <a:p>
            <a:pPr/>
            <a:r>
              <a:t>SOCIAL EVENTS AND NETWORKING</a:t>
            </a:r>
          </a:p>
        </p:txBody>
      </p:sp>
      <p:pic>
        <p:nvPicPr>
          <p:cNvPr id="152" name="Bildobjekt 4" descr="Bildobjek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517" y="2830898"/>
            <a:ext cx="8525014" cy="638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kulturnavet_mail.png" descr="kulturnavet_mai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Bildobjekt 6" descr="Bildobjek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2238" y="7518672"/>
            <a:ext cx="9210418" cy="6900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Bildobjekt 8" descr="Bildobjek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30947" y="9318483"/>
            <a:ext cx="6801282" cy="5100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objekt 10" descr="Bildobjekt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838895" y="8323443"/>
            <a:ext cx="8128001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ildobjekt 2" descr="Bildobjekt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28000" y="3810000"/>
            <a:ext cx="8128000" cy="60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ildobjekt 5" descr="Bildobjekt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199197" y="3984566"/>
            <a:ext cx="8128001" cy="459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Bildobjekt 7" descr="Bildobjekt 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377761" y="8683058"/>
            <a:ext cx="8128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ubrik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2A"/>
                </a:solidFill>
              </a:defRPr>
            </a:lvl1pPr>
          </a:lstStyle>
          <a:p>
            <a:pPr/>
            <a:r>
              <a:t>COOPERATION WITH THE HOSPITALITY INDUSTRY</a:t>
            </a:r>
          </a:p>
        </p:txBody>
      </p:sp>
      <p:sp>
        <p:nvSpPr>
          <p:cNvPr id="162" name="Platshållare för text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63" name="kulturnavet_mail.png" descr="kulturnavet_mai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ildobjekt 7" descr="Bildobjekt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800" y="3517900"/>
            <a:ext cx="16916400" cy="1184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ubrik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2A"/>
                </a:solidFill>
              </a:defRPr>
            </a:lvl1pPr>
          </a:lstStyle>
          <a:p>
            <a:pPr/>
            <a:r>
              <a:t>LONG TERM GOALS</a:t>
            </a:r>
          </a:p>
        </p:txBody>
      </p:sp>
      <p:sp>
        <p:nvSpPr>
          <p:cNvPr id="167" name="Platshållare för text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2925" indent="-542925" defTabSz="784225">
              <a:spcBef>
                <a:spcPts val="5600"/>
              </a:spcBef>
              <a:buBlip>
                <a:blip r:embed="rId2"/>
              </a:buBlip>
              <a:defRPr sz="4370">
                <a:solidFill>
                  <a:srgbClr val="2E2C2A"/>
                </a:solidFill>
              </a:defRPr>
            </a:pPr>
            <a:r>
              <a:t>A permanent network/organisation for Cultural Practitioners in Österlen</a:t>
            </a:r>
          </a:p>
          <a:p>
            <a:pPr marL="542925" indent="-542925" defTabSz="784225">
              <a:spcBef>
                <a:spcPts val="5600"/>
              </a:spcBef>
              <a:buBlip>
                <a:blip r:embed="rId2"/>
              </a:buBlip>
              <a:defRPr sz="4370">
                <a:solidFill>
                  <a:srgbClr val="2E2C2A"/>
                </a:solidFill>
              </a:defRPr>
            </a:pPr>
            <a:r>
              <a:t>Acknowledgment of Arts/Culture as sustainable businesses and a factor for regional development</a:t>
            </a:r>
          </a:p>
          <a:p>
            <a:pPr marL="542925" indent="-542925" defTabSz="784225">
              <a:spcBef>
                <a:spcPts val="5600"/>
              </a:spcBef>
              <a:buBlip>
                <a:blip r:embed="rId2"/>
              </a:buBlip>
              <a:defRPr sz="4370">
                <a:solidFill>
                  <a:srgbClr val="2E2C2A"/>
                </a:solidFill>
              </a:defRPr>
            </a:pPr>
            <a:r>
              <a:t>Exended service and coaching for,  and development of, the target group</a:t>
            </a:r>
          </a:p>
          <a:p>
            <a:pPr marL="542925" indent="-542925" defTabSz="784225">
              <a:spcBef>
                <a:spcPts val="5600"/>
              </a:spcBef>
              <a:buBlip>
                <a:blip r:embed="rId2"/>
              </a:buBlip>
              <a:defRPr sz="4370">
                <a:solidFill>
                  <a:srgbClr val="2E2C2A"/>
                </a:solidFill>
              </a:defRPr>
            </a:pPr>
            <a:r>
              <a:t>Partnership between the Creative Sector and traditional businesses for mutual benefit</a:t>
            </a:r>
          </a:p>
          <a:p>
            <a:pPr marL="542925" indent="-542925" defTabSz="784225">
              <a:spcBef>
                <a:spcPts val="5600"/>
              </a:spcBef>
              <a:buBlip>
                <a:blip r:embed="rId2"/>
              </a:buBlip>
              <a:defRPr sz="4370">
                <a:solidFill>
                  <a:srgbClr val="2E2C2A"/>
                </a:solidFill>
              </a:defRPr>
            </a:pPr>
            <a:r>
              <a:t>International cultural exchange</a:t>
            </a:r>
          </a:p>
        </p:txBody>
      </p:sp>
      <p:pic>
        <p:nvPicPr>
          <p:cNvPr id="168" name="kulturnavet_mail.png" descr="kulturnavet_mai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92385" y="1147962"/>
            <a:ext cx="2413002" cy="1968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0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0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