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7" r:id="rId3"/>
    <p:sldId id="260" r:id="rId4"/>
    <p:sldId id="261" r:id="rId5"/>
    <p:sldId id="262" r:id="rId6"/>
    <p:sldId id="263" r:id="rId7"/>
    <p:sldId id="264" r:id="rId8"/>
    <p:sldId id="265" r:id="rId9"/>
    <p:sldId id="257" r:id="rId10"/>
    <p:sldId id="266" r:id="rId11"/>
    <p:sldId id="259" r:id="rId12"/>
    <p:sldId id="268" r:id="rId13"/>
    <p:sldId id="269" r:id="rId14"/>
    <p:sldId id="270" r:id="rId15"/>
    <p:sldId id="271" r:id="rId16"/>
    <p:sldId id="272"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316"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1" r:id="rId55"/>
    <p:sldId id="314" r:id="rId56"/>
    <p:sldId id="312" r:id="rId57"/>
    <p:sldId id="313" r:id="rId58"/>
    <p:sldId id="315" r:id="rId59"/>
    <p:sldId id="319" r:id="rId60"/>
    <p:sldId id="317" r:id="rId61"/>
    <p:sldId id="320" r:id="rId62"/>
    <p:sldId id="321" r:id="rId63"/>
    <p:sldId id="318" r:id="rId64"/>
    <p:sldId id="322" r:id="rId65"/>
    <p:sldId id="323" r:id="rId66"/>
    <p:sldId id="324" r:id="rId67"/>
    <p:sldId id="325" r:id="rId68"/>
    <p:sldId id="332" r:id="rId69"/>
    <p:sldId id="326" r:id="rId70"/>
    <p:sldId id="330" r:id="rId71"/>
    <p:sldId id="327" r:id="rId72"/>
    <p:sldId id="328" r:id="rId73"/>
    <p:sldId id="333" r:id="rId74"/>
    <p:sldId id="334" r:id="rId75"/>
    <p:sldId id="335" r:id="rId76"/>
    <p:sldId id="329" r:id="rId77"/>
    <p:sldId id="331" r:id="rId78"/>
    <p:sldId id="336" r:id="rId79"/>
    <p:sldId id="337" r:id="rId80"/>
    <p:sldId id="338" r:id="rId81"/>
    <p:sldId id="339" r:id="rId82"/>
    <p:sldId id="342" r:id="rId83"/>
    <p:sldId id="341" r:id="rId8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de-DE" smtClean="0"/>
              <a:t>Titelmasterformat durch Klicken bearbeiten</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F4147DAD-7B16-4025-9D54-8710481EA661}" type="datetimeFigureOut">
              <a:rPr lang="de-DE" smtClean="0"/>
              <a:t>25.09.2018</a:t>
            </a:fld>
            <a:endParaRPr lang="de-DE"/>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de-DE"/>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397288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F4147DAD-7B16-4025-9D54-8710481EA661}" type="datetimeFigureOut">
              <a:rPr lang="de-DE" smtClean="0"/>
              <a:t>25.09.2018</a:t>
            </a:fld>
            <a:endParaRPr lang="de-DE"/>
          </a:p>
        </p:txBody>
      </p:sp>
      <p:sp>
        <p:nvSpPr>
          <p:cNvPr id="6" name="Footer Placeholder 5"/>
          <p:cNvSpPr>
            <a:spLocks noGrp="1"/>
          </p:cNvSpPr>
          <p:nvPr>
            <p:ph type="ftr" sz="quarter" idx="11"/>
          </p:nvPr>
        </p:nvSpPr>
        <p:spPr/>
        <p:txBody>
          <a:bodyPr/>
          <a:lstStyle/>
          <a:p>
            <a:endParaRPr lang="de-DE"/>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2856155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el und Beschriftung">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de-DE" smtClean="0"/>
              <a:t>Titelmasterformat durch Klicken bearbeiten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4" name="Date Placeholder 3"/>
          <p:cNvSpPr>
            <a:spLocks noGrp="1"/>
          </p:cNvSpPr>
          <p:nvPr>
            <p:ph type="dt" sz="half" idx="10"/>
          </p:nvPr>
        </p:nvSpPr>
        <p:spPr/>
        <p:txBody>
          <a:bodyPr/>
          <a:lstStyle/>
          <a:p>
            <a:fld id="{F4147DAD-7B16-4025-9D54-8710481EA661}" type="datetimeFigureOut">
              <a:rPr lang="de-DE" smtClean="0"/>
              <a:t>25.09.2018</a:t>
            </a:fld>
            <a:endParaRPr lang="de-DE"/>
          </a:p>
        </p:txBody>
      </p:sp>
      <p:sp>
        <p:nvSpPr>
          <p:cNvPr id="5" name="Footer Placeholder 4"/>
          <p:cNvSpPr>
            <a:spLocks noGrp="1"/>
          </p:cNvSpPr>
          <p:nvPr>
            <p:ph type="ftr" sz="quarter" idx="11"/>
          </p:nvPr>
        </p:nvSpPr>
        <p:spPr/>
        <p:txBody>
          <a:bodyPr/>
          <a:lstStyle/>
          <a:p>
            <a:endParaRPr lang="de-DE"/>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2718653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Zitat mit Beschriftung">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de-DE" smtClean="0"/>
              <a:t>Titelmasterformat durch Klicken bearbeiten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4" name="Date Placeholder 3"/>
          <p:cNvSpPr>
            <a:spLocks noGrp="1"/>
          </p:cNvSpPr>
          <p:nvPr>
            <p:ph type="dt" sz="half" idx="10"/>
          </p:nvPr>
        </p:nvSpPr>
        <p:spPr/>
        <p:txBody>
          <a:bodyPr/>
          <a:lstStyle/>
          <a:p>
            <a:fld id="{F4147DAD-7B16-4025-9D54-8710481EA661}" type="datetimeFigureOut">
              <a:rPr lang="de-DE" smtClean="0"/>
              <a:t>25.09.2018</a:t>
            </a:fld>
            <a:endParaRPr lang="de-DE"/>
          </a:p>
        </p:txBody>
      </p:sp>
      <p:sp>
        <p:nvSpPr>
          <p:cNvPr id="5" name="Footer Placeholder 4"/>
          <p:cNvSpPr>
            <a:spLocks noGrp="1"/>
          </p:cNvSpPr>
          <p:nvPr>
            <p:ph type="ftr" sz="quarter" idx="11"/>
          </p:nvPr>
        </p:nvSpPr>
        <p:spPr/>
        <p:txBody>
          <a:bodyPr/>
          <a:lstStyle/>
          <a:p>
            <a:endParaRPr lang="de-DE"/>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3626453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nskart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F4147DAD-7B16-4025-9D54-8710481EA661}" type="datetimeFigureOut">
              <a:rPr lang="de-DE" smtClean="0"/>
              <a:t>25.09.2018</a:t>
            </a:fld>
            <a:endParaRPr lang="de-DE"/>
          </a:p>
        </p:txBody>
      </p:sp>
      <p:sp>
        <p:nvSpPr>
          <p:cNvPr id="5" name="Footer Placeholder 4"/>
          <p:cNvSpPr>
            <a:spLocks noGrp="1"/>
          </p:cNvSpPr>
          <p:nvPr>
            <p:ph type="ftr" sz="quarter" idx="11"/>
          </p:nvPr>
        </p:nvSpPr>
        <p:spPr/>
        <p:txBody>
          <a:bodyPr/>
          <a:lstStyle/>
          <a:p>
            <a:endParaRPr lang="de-DE"/>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3700075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4147DAD-7B16-4025-9D54-8710481EA661}" type="datetimeFigureOut">
              <a:rPr lang="de-DE" smtClean="0"/>
              <a:t>25.09.2018</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688034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4147DAD-7B16-4025-9D54-8710481EA661}" type="datetimeFigureOut">
              <a:rPr lang="de-DE" smtClean="0"/>
              <a:t>25.09.2018</a:t>
            </a:fld>
            <a:endParaRPr lang="de-DE"/>
          </a:p>
        </p:txBody>
      </p:sp>
      <p:sp>
        <p:nvSpPr>
          <p:cNvPr id="8" name="Footer Placeholder 7"/>
          <p:cNvSpPr>
            <a:spLocks noGrp="1"/>
          </p:cNvSpPr>
          <p:nvPr>
            <p:ph type="ftr" sz="quarter" idx="11"/>
          </p:nvPr>
        </p:nvSpPr>
        <p:spPr>
          <a:xfrm>
            <a:off x="561111" y="6391838"/>
            <a:ext cx="3644282" cy="304801"/>
          </a:xfrm>
        </p:spPr>
        <p:txBody>
          <a:bodyPr/>
          <a:lstStyle/>
          <a:p>
            <a:endParaRPr lang="de-DE"/>
          </a:p>
        </p:txBody>
      </p:sp>
      <p:sp>
        <p:nvSpPr>
          <p:cNvPr id="9" name="Slide Number Placeholder 8"/>
          <p:cNvSpPr>
            <a:spLocks noGrp="1"/>
          </p:cNvSpPr>
          <p:nvPr>
            <p:ph type="sldNum" sz="quarter" idx="12"/>
          </p:nvPr>
        </p:nvSpPr>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3156914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F4147DAD-7B16-4025-9D54-8710481EA661}" type="datetimeFigureOut">
              <a:rPr lang="de-DE" smtClean="0"/>
              <a:t>25.09.2018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3947693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F4147DAD-7B16-4025-9D54-8710481EA661}" type="datetimeFigureOut">
              <a:rPr lang="de-DE" smtClean="0"/>
              <a:t>25.09.2018</a:t>
            </a:fld>
            <a:endParaRPr lang="de-DE"/>
          </a:p>
        </p:txBody>
      </p:sp>
      <p:sp>
        <p:nvSpPr>
          <p:cNvPr id="5" name="Footer Placeholder 4"/>
          <p:cNvSpPr>
            <a:spLocks noGrp="1"/>
          </p:cNvSpPr>
          <p:nvPr>
            <p:ph type="ftr" sz="quarter" idx="11"/>
          </p:nvPr>
        </p:nvSpPr>
        <p:spPr/>
        <p:txBody>
          <a:bodyPr/>
          <a:lstStyle/>
          <a:p>
            <a:endParaRPr lang="de-DE"/>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514975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F4147DAD-7B16-4025-9D54-8710481EA661}" type="datetimeFigureOut">
              <a:rPr lang="de-DE" smtClean="0"/>
              <a:t>25.09.2018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504376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F4147DAD-7B16-4025-9D54-8710481EA661}" type="datetimeFigureOut">
              <a:rPr lang="de-DE" smtClean="0"/>
              <a:t>25.09.2018</a:t>
            </a:fld>
            <a:endParaRPr lang="de-DE"/>
          </a:p>
        </p:txBody>
      </p:sp>
      <p:sp>
        <p:nvSpPr>
          <p:cNvPr id="5" name="Footer Placeholder 4"/>
          <p:cNvSpPr>
            <a:spLocks noGrp="1"/>
          </p:cNvSpPr>
          <p:nvPr>
            <p:ph type="ftr" sz="quarter" idx="11"/>
          </p:nvPr>
        </p:nvSpPr>
        <p:spPr/>
        <p:txBody>
          <a:bodyPr/>
          <a:lstStyle/>
          <a:p>
            <a:endParaRPr lang="de-DE"/>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4294306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F4147DAD-7B16-4025-9D54-8710481EA661}" type="datetimeFigureOut">
              <a:rPr lang="de-DE" smtClean="0"/>
              <a:t>25.09.2018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98468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F4147DAD-7B16-4025-9D54-8710481EA661}" type="datetimeFigureOut">
              <a:rPr lang="de-DE" smtClean="0"/>
              <a:t>25.09.2018</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452487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F4147DAD-7B16-4025-9D54-8710481EA661}" type="datetimeFigureOut">
              <a:rPr lang="de-DE" smtClean="0"/>
              <a:t>25.09.2018</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645829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47DAD-7B16-4025-9D54-8710481EA661}" type="datetimeFigureOut">
              <a:rPr lang="de-DE" smtClean="0"/>
              <a:t>25.09.2018</a:t>
            </a:fld>
            <a:endParaRPr lang="de-DE"/>
          </a:p>
        </p:txBody>
      </p:sp>
      <p:sp>
        <p:nvSpPr>
          <p:cNvPr id="3" name="Footer Placeholder 2"/>
          <p:cNvSpPr>
            <a:spLocks noGrp="1"/>
          </p:cNvSpPr>
          <p:nvPr>
            <p:ph type="ftr" sz="quarter" idx="11"/>
          </p:nvPr>
        </p:nvSpPr>
        <p:spPr/>
        <p:txBody>
          <a:bodyPr/>
          <a:lstStyle/>
          <a:p>
            <a:endParaRPr lang="de-DE"/>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2838800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de-DE" smtClean="0"/>
              <a:t>Titelmasterformat durch Klicken bearbeiten</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F4147DAD-7B16-4025-9D54-8710481EA661}" type="datetimeFigureOut">
              <a:rPr lang="de-DE" smtClean="0"/>
              <a:t>25.09.2018</a:t>
            </a:fld>
            <a:endParaRPr lang="de-DE"/>
          </a:p>
        </p:txBody>
      </p:sp>
      <p:sp>
        <p:nvSpPr>
          <p:cNvPr id="6" name="Footer Placeholder 5"/>
          <p:cNvSpPr>
            <a:spLocks noGrp="1"/>
          </p:cNvSpPr>
          <p:nvPr>
            <p:ph type="ftr" sz="quarter" idx="11"/>
          </p:nvPr>
        </p:nvSpPr>
        <p:spPr/>
        <p:txBody>
          <a:bodyPr/>
          <a:lstStyle/>
          <a:p>
            <a:endParaRPr lang="de-DE"/>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3299758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de-DE" smtClean="0"/>
              <a:t>Bild durch Klicken auf Symbol hinzufügen</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F4147DAD-7B16-4025-9D54-8710481EA661}" type="datetimeFigureOut">
              <a:rPr lang="de-DE" smtClean="0"/>
              <a:t>25.09.2018</a:t>
            </a:fld>
            <a:endParaRPr lang="de-DE"/>
          </a:p>
        </p:txBody>
      </p:sp>
      <p:sp>
        <p:nvSpPr>
          <p:cNvPr id="6" name="Footer Placeholder 5"/>
          <p:cNvSpPr>
            <a:spLocks noGrp="1"/>
          </p:cNvSpPr>
          <p:nvPr>
            <p:ph type="ftr" sz="quarter" idx="11"/>
          </p:nvPr>
        </p:nvSpPr>
        <p:spPr/>
        <p:txBody>
          <a:bodyPr/>
          <a:lstStyle/>
          <a:p>
            <a:endParaRPr lang="de-DE"/>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2B023B2-85F3-4A71-8654-476FD61F7E4E}" type="slidenum">
              <a:rPr lang="de-DE" smtClean="0"/>
              <a:t>‹Nr.›</a:t>
            </a:fld>
            <a:endParaRPr lang="de-DE"/>
          </a:p>
        </p:txBody>
      </p:sp>
    </p:spTree>
    <p:extLst>
      <p:ext uri="{BB962C8B-B14F-4D97-AF65-F5344CB8AC3E}">
        <p14:creationId xmlns:p14="http://schemas.microsoft.com/office/powerpoint/2010/main" val="2920077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4147DAD-7B16-4025-9D54-8710481EA661}" type="datetimeFigureOut">
              <a:rPr lang="de-DE" smtClean="0"/>
              <a:t>25.09.2018</a:t>
            </a:fld>
            <a:endParaRPr lang="de-DE"/>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de-DE"/>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F2B023B2-85F3-4A71-8654-476FD61F7E4E}" type="slidenum">
              <a:rPr lang="de-DE" smtClean="0"/>
              <a:t>‹Nr.›</a:t>
            </a:fld>
            <a:endParaRPr lang="de-DE"/>
          </a:p>
        </p:txBody>
      </p:sp>
    </p:spTree>
    <p:extLst>
      <p:ext uri="{BB962C8B-B14F-4D97-AF65-F5344CB8AC3E}">
        <p14:creationId xmlns:p14="http://schemas.microsoft.com/office/powerpoint/2010/main" val="3814298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facebook.com/groups/wasistforumtheater" TargetMode="External"/><Relationship Id="rId2" Type="http://schemas.openxmlformats.org/officeDocument/2006/relationships/image" Target="../media/image77.jp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b="1" dirty="0" smtClean="0">
                <a:latin typeface="Euphemia" panose="020B0503040102020104" pitchFamily="34" charset="0"/>
              </a:rPr>
              <a:t>Was ist </a:t>
            </a:r>
            <a:r>
              <a:rPr lang="de-DE" b="1" dirty="0" err="1" smtClean="0">
                <a:latin typeface="Euphemia" panose="020B0503040102020104" pitchFamily="34" charset="0"/>
              </a:rPr>
              <a:t>Forumtheater</a:t>
            </a:r>
            <a:r>
              <a:rPr lang="de-DE" b="1" dirty="0" smtClean="0">
                <a:latin typeface="Euphemia" panose="020B0503040102020104" pitchFamily="34" charset="0"/>
              </a:rPr>
              <a:t>?</a:t>
            </a:r>
            <a:endParaRPr lang="de-DE" b="1" dirty="0">
              <a:latin typeface="Euphemia" panose="020B0503040102020104" pitchFamily="34" charset="0"/>
            </a:endParaRPr>
          </a:p>
        </p:txBody>
      </p:sp>
      <p:sp>
        <p:nvSpPr>
          <p:cNvPr id="3" name="Untertitel 2"/>
          <p:cNvSpPr>
            <a:spLocks noGrp="1"/>
          </p:cNvSpPr>
          <p:nvPr>
            <p:ph type="subTitle" idx="1"/>
          </p:nvPr>
        </p:nvSpPr>
        <p:spPr/>
        <p:txBody>
          <a:bodyPr/>
          <a:lstStyle/>
          <a:p>
            <a:r>
              <a:rPr lang="de-DE" b="1" dirty="0" smtClean="0"/>
              <a:t>Sozial-politisches Theater nach den Methoden von Augusto </a:t>
            </a:r>
            <a:r>
              <a:rPr lang="de-DE" b="1" dirty="0" err="1" smtClean="0"/>
              <a:t>Boal</a:t>
            </a:r>
            <a:endParaRPr lang="de-DE" b="1" dirty="0" smtClean="0"/>
          </a:p>
          <a:p>
            <a:r>
              <a:rPr lang="de-DE" b="1" dirty="0" smtClean="0"/>
              <a:t>mit Celso </a:t>
            </a:r>
            <a:r>
              <a:rPr lang="de-DE" b="1" dirty="0" err="1" smtClean="0"/>
              <a:t>Willusa</a:t>
            </a:r>
            <a:r>
              <a:rPr lang="de-DE" b="1" dirty="0" smtClean="0"/>
              <a:t>, Theaterregisseur aus Brasilien</a:t>
            </a:r>
            <a:endParaRPr lang="de-DE" b="1" dirty="0"/>
          </a:p>
        </p:txBody>
      </p:sp>
      <p:pic>
        <p:nvPicPr>
          <p:cNvPr id="4" name="Aurora-Alva_Noto_坂本龍一">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24786964"/>
      </p:ext>
    </p:extLst>
  </p:cSld>
  <p:clrMapOvr>
    <a:masterClrMapping/>
  </p:clrMapOvr>
  <mc:AlternateContent xmlns:mc="http://schemas.openxmlformats.org/markup-compatibility/2006" xmlns:p14="http://schemas.microsoft.com/office/powerpoint/2010/main">
    <mc:Choice Requires="p14">
      <p:transition spd="med" p14:dur="700" advTm="14182">
        <p:fade/>
      </p:transition>
    </mc:Choice>
    <mc:Fallback xmlns="">
      <p:transition spd="med" advTm="141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Jeder stellt etwas dar, agiert, interpretiert.</a:t>
            </a:r>
            <a:br>
              <a:rPr lang="de-DE" dirty="0"/>
            </a:br>
            <a:r>
              <a:rPr lang="de-DE" dirty="0"/>
              <a:t>Wir sind alle Schauspieler – sogar die Schauspieler.</a:t>
            </a:r>
          </a:p>
        </p:txBody>
      </p:sp>
      <p:sp>
        <p:nvSpPr>
          <p:cNvPr id="3" name="Textplatzhalter 2"/>
          <p:cNvSpPr>
            <a:spLocks noGrp="1"/>
          </p:cNvSpPr>
          <p:nvPr>
            <p:ph type="body" sz="half" idx="13"/>
          </p:nvPr>
        </p:nvSpPr>
        <p:spPr/>
        <p:txBody>
          <a:bodyPr>
            <a:normAutofit lnSpcReduction="10000"/>
          </a:bodyPr>
          <a:lstStyle/>
          <a:p>
            <a:r>
              <a:rPr lang="de-DE" sz="1800" b="1" i="1" dirty="0"/>
              <a:t>(Augusto </a:t>
            </a:r>
            <a:r>
              <a:rPr lang="de-DE" sz="1800" b="1" i="1" dirty="0" err="1"/>
              <a:t>Boal</a:t>
            </a:r>
            <a:r>
              <a:rPr lang="de-DE" sz="1800" b="1" i="1" dirty="0"/>
              <a:t>)</a:t>
            </a:r>
          </a:p>
          <a:p>
            <a:endParaRPr lang="de-DE" dirty="0"/>
          </a:p>
        </p:txBody>
      </p:sp>
    </p:spTree>
    <p:extLst>
      <p:ext uri="{BB962C8B-B14F-4D97-AF65-F5344CB8AC3E}">
        <p14:creationId xmlns:p14="http://schemas.microsoft.com/office/powerpoint/2010/main" val="1492439510"/>
      </p:ext>
    </p:extLst>
  </p:cSld>
  <p:clrMapOvr>
    <a:masterClrMapping/>
  </p:clrMapOvr>
  <p:transition spd="slow" advTm="8017">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9201" y="891290"/>
            <a:ext cx="7908324" cy="912796"/>
          </a:xfrm>
        </p:spPr>
        <p:txBody>
          <a:bodyPr/>
          <a:lstStyle/>
          <a:p>
            <a:r>
              <a:rPr lang="de-DE" sz="3200" b="1" dirty="0" smtClean="0"/>
              <a:t>Übungen und Spiele für Schauspieler und Nicht-Schauspieler</a:t>
            </a:r>
            <a:endParaRPr lang="de-DE" sz="3200"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83712" y="2578444"/>
            <a:ext cx="6047250" cy="4036540"/>
          </a:xfrm>
        </p:spPr>
      </p:pic>
    </p:spTree>
    <p:extLst>
      <p:ext uri="{BB962C8B-B14F-4D97-AF65-F5344CB8AC3E}">
        <p14:creationId xmlns:p14="http://schemas.microsoft.com/office/powerpoint/2010/main" val="3754101266"/>
      </p:ext>
    </p:extLst>
  </p:cSld>
  <p:clrMapOvr>
    <a:masterClrMapping/>
  </p:clrMapOvr>
  <p:transition spd="slow" advTm="5717">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2459" y="855541"/>
            <a:ext cx="7705897" cy="5143686"/>
          </a:xfrm>
          <a:prstGeom prst="rect">
            <a:avLst/>
          </a:prstGeom>
        </p:spPr>
      </p:pic>
    </p:spTree>
    <p:extLst>
      <p:ext uri="{BB962C8B-B14F-4D97-AF65-F5344CB8AC3E}">
        <p14:creationId xmlns:p14="http://schemas.microsoft.com/office/powerpoint/2010/main" val="2200680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662">
        <p15:prstTrans prst="drape"/>
      </p:transition>
    </mc:Choice>
    <mc:Fallback xmlns="">
      <p:transition spd="slow" advTm="4662">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01" y="0"/>
            <a:ext cx="10359977" cy="6960973"/>
          </a:xfrm>
          <a:prstGeom prst="rect">
            <a:avLst/>
          </a:prstGeom>
        </p:spPr>
      </p:pic>
    </p:spTree>
    <p:extLst>
      <p:ext uri="{BB962C8B-B14F-4D97-AF65-F5344CB8AC3E}">
        <p14:creationId xmlns:p14="http://schemas.microsoft.com/office/powerpoint/2010/main" val="3093704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874">
        <p15:prstTrans prst="drape"/>
      </p:transition>
    </mc:Choice>
    <mc:Fallback xmlns="">
      <p:transition spd="slow" advTm="7874">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472113" cy="6858000"/>
          </a:xfrm>
          <a:prstGeom prst="rect">
            <a:avLst/>
          </a:prstGeom>
        </p:spPr>
      </p:pic>
    </p:spTree>
    <p:extLst>
      <p:ext uri="{BB962C8B-B14F-4D97-AF65-F5344CB8AC3E}">
        <p14:creationId xmlns:p14="http://schemas.microsoft.com/office/powerpoint/2010/main" val="3528386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940">
        <p15:prstTrans prst="drape"/>
      </p:transition>
    </mc:Choice>
    <mc:Fallback xmlns="">
      <p:transition spd="slow" advTm="494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103" y="0"/>
            <a:ext cx="9144000" cy="6858000"/>
          </a:xfrm>
          <a:prstGeom prst="rect">
            <a:avLst/>
          </a:prstGeom>
        </p:spPr>
      </p:pic>
    </p:spTree>
    <p:extLst>
      <p:ext uri="{BB962C8B-B14F-4D97-AF65-F5344CB8AC3E}">
        <p14:creationId xmlns:p14="http://schemas.microsoft.com/office/powerpoint/2010/main" val="2423980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628">
        <p15:prstTrans prst="drape"/>
      </p:transition>
    </mc:Choice>
    <mc:Fallback xmlns="">
      <p:transition spd="slow" advTm="4628">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64" y="0"/>
            <a:ext cx="10136688" cy="6858000"/>
          </a:xfrm>
          <a:prstGeom prst="rect">
            <a:avLst/>
          </a:prstGeom>
        </p:spPr>
      </p:pic>
    </p:spTree>
    <p:extLst>
      <p:ext uri="{BB962C8B-B14F-4D97-AF65-F5344CB8AC3E}">
        <p14:creationId xmlns:p14="http://schemas.microsoft.com/office/powerpoint/2010/main" val="3360998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945">
        <p15:prstTrans prst="drape"/>
      </p:transition>
    </mc:Choice>
    <mc:Fallback xmlns="">
      <p:transition spd="slow" advTm="5945">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103" y="0"/>
            <a:ext cx="9144000" cy="6858000"/>
          </a:xfrm>
          <a:prstGeom prst="rect">
            <a:avLst/>
          </a:prstGeom>
        </p:spPr>
      </p:pic>
    </p:spTree>
    <p:extLst>
      <p:ext uri="{BB962C8B-B14F-4D97-AF65-F5344CB8AC3E}">
        <p14:creationId xmlns:p14="http://schemas.microsoft.com/office/powerpoint/2010/main" val="556058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1">
        <p15:prstTrans prst="drape"/>
      </p:transition>
    </mc:Choice>
    <mc:Fallback xmlns="">
      <p:transition spd="slow" advTm="5001">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566235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863">
        <p15:prstTrans prst="drape"/>
      </p:transition>
    </mc:Choice>
    <mc:Fallback xmlns="">
      <p:transition spd="slow" advTm="4863">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102" y="-15446"/>
            <a:ext cx="9164595" cy="6873446"/>
          </a:xfrm>
          <a:prstGeom prst="rect">
            <a:avLst/>
          </a:prstGeom>
        </p:spPr>
      </p:pic>
    </p:spTree>
    <p:extLst>
      <p:ext uri="{BB962C8B-B14F-4D97-AF65-F5344CB8AC3E}">
        <p14:creationId xmlns:p14="http://schemas.microsoft.com/office/powerpoint/2010/main" val="2750012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635">
        <p15:prstTrans prst="drape"/>
      </p:transition>
    </mc:Choice>
    <mc:Fallback xmlns="">
      <p:transition spd="slow" advTm="5635">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84601" y="833854"/>
            <a:ext cx="8453906" cy="3458060"/>
          </a:xfrm>
        </p:spPr>
        <p:txBody>
          <a:bodyPr/>
          <a:lstStyle/>
          <a:p>
            <a:r>
              <a:rPr lang="de-DE" sz="2800" b="1" i="1" dirty="0"/>
              <a:t>Theater ist Gemeinschaft, bedeutet Teil einer Gruppe zu sein, die etwas hervorbringt, etwas aufbaut und dabei der Gesellschaft Umwandlungen vorschlägt. Theater ist auch ein Aktionsraum, ist Austausch von Wissen, ist szenische Erfahrung und damit ein besonderer Raum für Schöpfung und Ausdruck</a:t>
            </a:r>
            <a:r>
              <a:rPr lang="de-DE" sz="2800" b="1" i="1" dirty="0" smtClean="0"/>
              <a:t>.</a:t>
            </a:r>
            <a:r>
              <a:rPr lang="de-DE" sz="2800" dirty="0"/>
              <a:t/>
            </a:r>
            <a:br>
              <a:rPr lang="de-DE" sz="2800" dirty="0"/>
            </a:br>
            <a:endParaRPr lang="de-DE" sz="2800" dirty="0"/>
          </a:p>
        </p:txBody>
      </p:sp>
      <p:sp>
        <p:nvSpPr>
          <p:cNvPr id="3" name="Textplatzhalter 2"/>
          <p:cNvSpPr>
            <a:spLocks noGrp="1"/>
          </p:cNvSpPr>
          <p:nvPr>
            <p:ph type="body" sz="half" idx="13"/>
          </p:nvPr>
        </p:nvSpPr>
        <p:spPr>
          <a:xfrm>
            <a:off x="1911792" y="4011808"/>
            <a:ext cx="7731219" cy="342174"/>
          </a:xfrm>
        </p:spPr>
        <p:txBody>
          <a:bodyPr/>
          <a:lstStyle/>
          <a:p>
            <a:r>
              <a:rPr lang="de-DE" b="1" dirty="0"/>
              <a:t>Celso </a:t>
            </a:r>
            <a:r>
              <a:rPr lang="de-DE" b="1" dirty="0" err="1"/>
              <a:t>Willusa</a:t>
            </a:r>
            <a:r>
              <a:rPr lang="de-DE" b="1" dirty="0"/>
              <a:t>, Theaterregisseur</a:t>
            </a:r>
            <a:endParaRPr lang="de-DE" dirty="0"/>
          </a:p>
        </p:txBody>
      </p:sp>
    </p:spTree>
    <p:extLst>
      <p:ext uri="{BB962C8B-B14F-4D97-AF65-F5344CB8AC3E}">
        <p14:creationId xmlns:p14="http://schemas.microsoft.com/office/powerpoint/2010/main" val="1469664952"/>
      </p:ext>
    </p:extLst>
  </p:cSld>
  <p:clrMapOvr>
    <a:masterClrMapping/>
  </p:clrMapOvr>
  <p:transition spd="slow" advTm="16710">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578" y="0"/>
            <a:ext cx="9144000" cy="6858000"/>
          </a:xfrm>
          <a:prstGeom prst="rect">
            <a:avLst/>
          </a:prstGeom>
        </p:spPr>
      </p:pic>
    </p:spTree>
    <p:extLst>
      <p:ext uri="{BB962C8B-B14F-4D97-AF65-F5344CB8AC3E}">
        <p14:creationId xmlns:p14="http://schemas.microsoft.com/office/powerpoint/2010/main" val="1374907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024">
        <p15:prstTrans prst="drape"/>
      </p:transition>
    </mc:Choice>
    <mc:Fallback xmlns="">
      <p:transition spd="slow" advTm="6024">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339" y="0"/>
            <a:ext cx="9144000" cy="6858000"/>
          </a:xfrm>
          <a:prstGeom prst="rect">
            <a:avLst/>
          </a:prstGeom>
        </p:spPr>
      </p:pic>
    </p:spTree>
    <p:extLst>
      <p:ext uri="{BB962C8B-B14F-4D97-AF65-F5344CB8AC3E}">
        <p14:creationId xmlns:p14="http://schemas.microsoft.com/office/powerpoint/2010/main" val="2322148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357">
        <p15:prstTrans prst="drape"/>
      </p:transition>
    </mc:Choice>
    <mc:Fallback xmlns="">
      <p:transition spd="slow" advTm="5357">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341" y="0"/>
            <a:ext cx="9144000" cy="6858000"/>
          </a:xfrm>
          <a:prstGeom prst="rect">
            <a:avLst/>
          </a:prstGeom>
        </p:spPr>
      </p:pic>
    </p:spTree>
    <p:extLst>
      <p:ext uri="{BB962C8B-B14F-4D97-AF65-F5344CB8AC3E}">
        <p14:creationId xmlns:p14="http://schemas.microsoft.com/office/powerpoint/2010/main" val="2796621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524">
        <p15:prstTrans prst="drape"/>
      </p:transition>
    </mc:Choice>
    <mc:Fallback xmlns="">
      <p:transition spd="slow" advTm="3524">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102" y="0"/>
            <a:ext cx="9144000" cy="6858000"/>
          </a:xfrm>
          <a:prstGeom prst="rect">
            <a:avLst/>
          </a:prstGeom>
        </p:spPr>
      </p:pic>
    </p:spTree>
    <p:extLst>
      <p:ext uri="{BB962C8B-B14F-4D97-AF65-F5344CB8AC3E}">
        <p14:creationId xmlns:p14="http://schemas.microsoft.com/office/powerpoint/2010/main" val="977775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222">
        <p15:prstTrans prst="drape"/>
      </p:transition>
    </mc:Choice>
    <mc:Fallback xmlns="">
      <p:transition spd="slow" advTm="4222">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340" y="0"/>
            <a:ext cx="9144000" cy="6858000"/>
          </a:xfrm>
          <a:prstGeom prst="rect">
            <a:avLst/>
          </a:prstGeom>
        </p:spPr>
      </p:pic>
    </p:spTree>
    <p:extLst>
      <p:ext uri="{BB962C8B-B14F-4D97-AF65-F5344CB8AC3E}">
        <p14:creationId xmlns:p14="http://schemas.microsoft.com/office/powerpoint/2010/main" val="2307981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852">
        <p15:prstTrans prst="drape"/>
      </p:transition>
    </mc:Choice>
    <mc:Fallback xmlns="">
      <p:transition spd="slow" advTm="3852">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Diskussionen</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9756" y="2687637"/>
            <a:ext cx="4876800" cy="3248025"/>
          </a:xfrm>
        </p:spPr>
      </p:pic>
    </p:spTree>
    <p:extLst>
      <p:ext uri="{BB962C8B-B14F-4D97-AF65-F5344CB8AC3E}">
        <p14:creationId xmlns:p14="http://schemas.microsoft.com/office/powerpoint/2010/main" val="320579121"/>
      </p:ext>
    </p:extLst>
  </p:cSld>
  <p:clrMapOvr>
    <a:masterClrMapping/>
  </p:clrMapOvr>
  <mc:AlternateContent xmlns:mc="http://schemas.openxmlformats.org/markup-compatibility/2006" xmlns:p14="http://schemas.microsoft.com/office/powerpoint/2010/main">
    <mc:Choice Requires="p14">
      <p:transition spd="med" p14:dur="700" advTm="4796">
        <p:fade/>
      </p:transition>
    </mc:Choice>
    <mc:Fallback xmlns="">
      <p:transition spd="med" advTm="4796">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103" y="0"/>
            <a:ext cx="9144000" cy="6858000"/>
          </a:xfrm>
          <a:prstGeom prst="rect">
            <a:avLst/>
          </a:prstGeom>
        </p:spPr>
      </p:pic>
    </p:spTree>
    <p:extLst>
      <p:ext uri="{BB962C8B-B14F-4D97-AF65-F5344CB8AC3E}">
        <p14:creationId xmlns:p14="http://schemas.microsoft.com/office/powerpoint/2010/main" val="674742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433">
        <p15:prstTrans prst="fallOver"/>
      </p:transition>
    </mc:Choice>
    <mc:Fallback xmlns="">
      <p:transition spd="slow" advTm="3433">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340" y="0"/>
            <a:ext cx="9144000" cy="6858000"/>
          </a:xfrm>
          <a:prstGeom prst="rect">
            <a:avLst/>
          </a:prstGeom>
        </p:spPr>
      </p:pic>
    </p:spTree>
    <p:extLst>
      <p:ext uri="{BB962C8B-B14F-4D97-AF65-F5344CB8AC3E}">
        <p14:creationId xmlns:p14="http://schemas.microsoft.com/office/powerpoint/2010/main" val="3135239857"/>
      </p:ext>
    </p:extLst>
  </p:cSld>
  <p:clrMapOvr>
    <a:masterClrMapping/>
  </p:clrMapOvr>
  <p:transition spd="slow" advTm="5390">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811" y="0"/>
            <a:ext cx="8954530" cy="6715898"/>
          </a:xfrm>
          <a:prstGeom prst="rect">
            <a:avLst/>
          </a:prstGeom>
        </p:spPr>
      </p:pic>
    </p:spTree>
    <p:extLst>
      <p:ext uri="{BB962C8B-B14F-4D97-AF65-F5344CB8AC3E}">
        <p14:creationId xmlns:p14="http://schemas.microsoft.com/office/powerpoint/2010/main" val="2300877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61">
        <p15:prstTrans prst="fallOver"/>
      </p:transition>
    </mc:Choice>
    <mc:Fallback xmlns="">
      <p:transition spd="slow" advTm="6261">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Gruppenbildung</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8127" y="2784732"/>
            <a:ext cx="4555066" cy="3416300"/>
          </a:xfrm>
        </p:spPr>
      </p:pic>
    </p:spTree>
    <p:extLst>
      <p:ext uri="{BB962C8B-B14F-4D97-AF65-F5344CB8AC3E}">
        <p14:creationId xmlns:p14="http://schemas.microsoft.com/office/powerpoint/2010/main" val="1103645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202">
        <p15:prstTrans prst="fallOver"/>
      </p:transition>
    </mc:Choice>
    <mc:Fallback xmlns="">
      <p:transition spd="slow" advTm="5202">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687" y="0"/>
            <a:ext cx="6960973" cy="6960973"/>
          </a:xfrm>
          <a:prstGeom prst="rect">
            <a:avLst/>
          </a:prstGeom>
        </p:spPr>
      </p:pic>
    </p:spTree>
    <p:extLst>
      <p:ext uri="{BB962C8B-B14F-4D97-AF65-F5344CB8AC3E}">
        <p14:creationId xmlns:p14="http://schemas.microsoft.com/office/powerpoint/2010/main" val="3644434907"/>
      </p:ext>
    </p:extLst>
  </p:cSld>
  <p:clrMapOvr>
    <a:masterClrMapping/>
  </p:clrMapOvr>
  <mc:AlternateContent xmlns:mc="http://schemas.openxmlformats.org/markup-compatibility/2006" xmlns:p14="http://schemas.microsoft.com/office/powerpoint/2010/main">
    <mc:Choice Requires="p14">
      <p:transition spd="slow" p14:dur="3400" advTm="9176">
        <p14:reveal/>
      </p:transition>
    </mc:Choice>
    <mc:Fallback xmlns="">
      <p:transition spd="slow" advTm="9176">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340" y="0"/>
            <a:ext cx="9144000" cy="6858000"/>
          </a:xfrm>
          <a:prstGeom prst="rect">
            <a:avLst/>
          </a:prstGeom>
        </p:spPr>
      </p:pic>
    </p:spTree>
    <p:extLst>
      <p:ext uri="{BB962C8B-B14F-4D97-AF65-F5344CB8AC3E}">
        <p14:creationId xmlns:p14="http://schemas.microsoft.com/office/powerpoint/2010/main" val="2375852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832">
        <p15:prstTrans prst="fallOver"/>
      </p:transition>
    </mc:Choice>
    <mc:Fallback xmlns="">
      <p:transition spd="slow" advTm="3832">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102" y="0"/>
            <a:ext cx="9160476" cy="6870357"/>
          </a:xfrm>
          <a:prstGeom prst="rect">
            <a:avLst/>
          </a:prstGeom>
        </p:spPr>
      </p:pic>
    </p:spTree>
    <p:extLst>
      <p:ext uri="{BB962C8B-B14F-4D97-AF65-F5344CB8AC3E}">
        <p14:creationId xmlns:p14="http://schemas.microsoft.com/office/powerpoint/2010/main" val="1277943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524">
        <p15:prstTrans prst="fallOver"/>
      </p:transition>
    </mc:Choice>
    <mc:Fallback xmlns="">
      <p:transition spd="slow" advTm="3524">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627" y="0"/>
            <a:ext cx="9168714" cy="6876536"/>
          </a:xfrm>
          <a:prstGeom prst="rect">
            <a:avLst/>
          </a:prstGeom>
        </p:spPr>
      </p:pic>
    </p:spTree>
    <p:extLst>
      <p:ext uri="{BB962C8B-B14F-4D97-AF65-F5344CB8AC3E}">
        <p14:creationId xmlns:p14="http://schemas.microsoft.com/office/powerpoint/2010/main" val="330525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478">
        <p15:prstTrans prst="fallOver"/>
      </p:transition>
    </mc:Choice>
    <mc:Fallback xmlns="">
      <p:transition spd="slow" advTm="3478">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905" y="0"/>
            <a:ext cx="10287000" cy="6858000"/>
          </a:xfrm>
          <a:prstGeom prst="rect">
            <a:avLst/>
          </a:prstGeom>
        </p:spPr>
      </p:pic>
    </p:spTree>
    <p:extLst>
      <p:ext uri="{BB962C8B-B14F-4D97-AF65-F5344CB8AC3E}">
        <p14:creationId xmlns:p14="http://schemas.microsoft.com/office/powerpoint/2010/main" val="272189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146">
        <p15:prstTrans prst="fallOver"/>
      </p:transition>
    </mc:Choice>
    <mc:Fallback xmlns="">
      <p:transition spd="slow" advTm="4146">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430" y="0"/>
            <a:ext cx="10287000" cy="6858000"/>
          </a:xfrm>
          <a:prstGeom prst="rect">
            <a:avLst/>
          </a:prstGeom>
        </p:spPr>
      </p:pic>
    </p:spTree>
    <p:extLst>
      <p:ext uri="{BB962C8B-B14F-4D97-AF65-F5344CB8AC3E}">
        <p14:creationId xmlns:p14="http://schemas.microsoft.com/office/powerpoint/2010/main" val="2016461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699">
        <p15:prstTrans prst="fallOver"/>
      </p:transition>
    </mc:Choice>
    <mc:Fallback xmlns="">
      <p:transition spd="slow" advTm="9699">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579" y="0"/>
            <a:ext cx="9144000" cy="6858000"/>
          </a:xfrm>
          <a:prstGeom prst="rect">
            <a:avLst/>
          </a:prstGeom>
        </p:spPr>
      </p:pic>
    </p:spTree>
    <p:extLst>
      <p:ext uri="{BB962C8B-B14F-4D97-AF65-F5344CB8AC3E}">
        <p14:creationId xmlns:p14="http://schemas.microsoft.com/office/powerpoint/2010/main" val="126405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451">
        <p15:prstTrans prst="fallOver"/>
      </p:transition>
    </mc:Choice>
    <mc:Fallback xmlns="">
      <p:transition spd="slow" advTm="5451">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6865" y="0"/>
            <a:ext cx="9160475" cy="6870357"/>
          </a:xfrm>
          <a:prstGeom prst="rect">
            <a:avLst/>
          </a:prstGeom>
        </p:spPr>
      </p:pic>
    </p:spTree>
    <p:extLst>
      <p:ext uri="{BB962C8B-B14F-4D97-AF65-F5344CB8AC3E}">
        <p14:creationId xmlns:p14="http://schemas.microsoft.com/office/powerpoint/2010/main" val="3009774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448">
        <p15:prstTrans prst="fallOver"/>
      </p:transition>
    </mc:Choice>
    <mc:Fallback xmlns="">
      <p:transition spd="slow" advTm="5448">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102" y="0"/>
            <a:ext cx="9144000" cy="6858000"/>
          </a:xfrm>
          <a:prstGeom prst="rect">
            <a:avLst/>
          </a:prstGeom>
        </p:spPr>
      </p:pic>
    </p:spTree>
    <p:extLst>
      <p:ext uri="{BB962C8B-B14F-4D97-AF65-F5344CB8AC3E}">
        <p14:creationId xmlns:p14="http://schemas.microsoft.com/office/powerpoint/2010/main" val="1025170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676">
        <p15:prstTrans prst="fallOver"/>
      </p:transition>
    </mc:Choice>
    <mc:Fallback xmlns="">
      <p:transition spd="slow" advTm="7676">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579" y="0"/>
            <a:ext cx="9144000" cy="6858000"/>
          </a:xfrm>
          <a:prstGeom prst="rect">
            <a:avLst/>
          </a:prstGeom>
        </p:spPr>
      </p:pic>
    </p:spTree>
    <p:extLst>
      <p:ext uri="{BB962C8B-B14F-4D97-AF65-F5344CB8AC3E}">
        <p14:creationId xmlns:p14="http://schemas.microsoft.com/office/powerpoint/2010/main" val="308808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656">
        <p15:prstTrans prst="fallOver"/>
      </p:transition>
    </mc:Choice>
    <mc:Fallback xmlns="">
      <p:transition spd="slow" advTm="4656">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8055" y="0"/>
            <a:ext cx="9135759" cy="6851821"/>
          </a:xfrm>
          <a:prstGeom prst="rect">
            <a:avLst/>
          </a:prstGeom>
        </p:spPr>
      </p:pic>
    </p:spTree>
    <p:extLst>
      <p:ext uri="{BB962C8B-B14F-4D97-AF65-F5344CB8AC3E}">
        <p14:creationId xmlns:p14="http://schemas.microsoft.com/office/powerpoint/2010/main" val="2412332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116">
        <p15:prstTrans prst="fallOver"/>
      </p:transition>
    </mc:Choice>
    <mc:Fallback xmlns="">
      <p:transition spd="slow" advTm="5116">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56" y="0"/>
            <a:ext cx="10283979" cy="6877411"/>
          </a:xfrm>
          <a:prstGeom prst="rect">
            <a:avLst/>
          </a:prstGeom>
        </p:spPr>
      </p:pic>
    </p:spTree>
    <p:extLst>
      <p:ext uri="{BB962C8B-B14F-4D97-AF65-F5344CB8AC3E}">
        <p14:creationId xmlns:p14="http://schemas.microsoft.com/office/powerpoint/2010/main" val="2083482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5573">
        <p15:prstTrans prst="curtains"/>
      </p:transition>
    </mc:Choice>
    <mc:Fallback xmlns="">
      <p:transition spd="slow" advTm="5573">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17" y="0"/>
            <a:ext cx="10338118" cy="6926539"/>
          </a:xfrm>
          <a:prstGeom prst="rect">
            <a:avLst/>
          </a:prstGeom>
        </p:spPr>
      </p:pic>
    </p:spTree>
    <p:extLst>
      <p:ext uri="{BB962C8B-B14F-4D97-AF65-F5344CB8AC3E}">
        <p14:creationId xmlns:p14="http://schemas.microsoft.com/office/powerpoint/2010/main" val="23944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847">
        <p15:prstTrans prst="fallOver"/>
      </p:transition>
    </mc:Choice>
    <mc:Fallback xmlns="">
      <p:transition spd="slow" advTm="5847">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Netzwerke - Gruppenbegegnungen</a:t>
            </a:r>
            <a:endParaRPr lang="de-DE"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85130" y="2570549"/>
            <a:ext cx="6244756" cy="4032210"/>
          </a:xfrm>
        </p:spPr>
      </p:pic>
    </p:spTree>
    <p:extLst>
      <p:ext uri="{BB962C8B-B14F-4D97-AF65-F5344CB8AC3E}">
        <p14:creationId xmlns:p14="http://schemas.microsoft.com/office/powerpoint/2010/main" val="4219001728"/>
      </p:ext>
    </p:extLst>
  </p:cSld>
  <p:clrMapOvr>
    <a:masterClrMapping/>
  </p:clrMapOvr>
  <p:transition spd="slow" advTm="4618">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41" y="0"/>
            <a:ext cx="10358050" cy="6905366"/>
          </a:xfrm>
          <a:prstGeom prst="rect">
            <a:avLst/>
          </a:prstGeom>
        </p:spPr>
      </p:pic>
    </p:spTree>
    <p:extLst>
      <p:ext uri="{BB962C8B-B14F-4D97-AF65-F5344CB8AC3E}">
        <p14:creationId xmlns:p14="http://schemas.microsoft.com/office/powerpoint/2010/main" val="3469517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504">
        <p15:prstTrans prst="prestige"/>
      </p:transition>
    </mc:Choice>
    <mc:Fallback xmlns="">
      <p:transition spd="slow" advTm="4504">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83" y="0"/>
            <a:ext cx="10233302" cy="6924534"/>
          </a:xfrm>
          <a:prstGeom prst="rect">
            <a:avLst/>
          </a:prstGeom>
        </p:spPr>
      </p:pic>
    </p:spTree>
    <p:extLst>
      <p:ext uri="{BB962C8B-B14F-4D97-AF65-F5344CB8AC3E}">
        <p14:creationId xmlns:p14="http://schemas.microsoft.com/office/powerpoint/2010/main" val="2565263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138">
        <p15:prstTrans prst="prestige"/>
      </p:transition>
    </mc:Choice>
    <mc:Fallback xmlns="">
      <p:transition spd="slow" advTm="5138">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676" y="0"/>
            <a:ext cx="10272507" cy="6858000"/>
          </a:xfrm>
          <a:prstGeom prst="rect">
            <a:avLst/>
          </a:prstGeom>
        </p:spPr>
      </p:pic>
    </p:spTree>
    <p:extLst>
      <p:ext uri="{BB962C8B-B14F-4D97-AF65-F5344CB8AC3E}">
        <p14:creationId xmlns:p14="http://schemas.microsoft.com/office/powerpoint/2010/main" val="2096189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723">
        <p15:prstTrans prst="prestige"/>
      </p:transition>
    </mc:Choice>
    <mc:Fallback xmlns="">
      <p:transition spd="slow" advTm="4723">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733" y="0"/>
            <a:ext cx="10235820" cy="6858000"/>
          </a:xfrm>
          <a:prstGeom prst="rect">
            <a:avLst/>
          </a:prstGeom>
        </p:spPr>
      </p:pic>
    </p:spTree>
    <p:extLst>
      <p:ext uri="{BB962C8B-B14F-4D97-AF65-F5344CB8AC3E}">
        <p14:creationId xmlns:p14="http://schemas.microsoft.com/office/powerpoint/2010/main" val="1095469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325">
        <p15:prstTrans prst="prestige"/>
      </p:transition>
    </mc:Choice>
    <mc:Fallback xmlns="">
      <p:transition spd="slow" advTm="3325">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27" y="-13573"/>
            <a:ext cx="10096883" cy="6916365"/>
          </a:xfrm>
          <a:prstGeom prst="rect">
            <a:avLst/>
          </a:prstGeom>
        </p:spPr>
      </p:pic>
    </p:spTree>
    <p:extLst>
      <p:ext uri="{BB962C8B-B14F-4D97-AF65-F5344CB8AC3E}">
        <p14:creationId xmlns:p14="http://schemas.microsoft.com/office/powerpoint/2010/main" val="163045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8454">
        <p15:prstTrans prst="prestige"/>
      </p:transition>
    </mc:Choice>
    <mc:Fallback xmlns="">
      <p:transition spd="slow" advTm="8454">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412668" cy="6750880"/>
          </a:xfrm>
          <a:prstGeom prst="rect">
            <a:avLst/>
          </a:prstGeom>
        </p:spPr>
      </p:pic>
    </p:spTree>
    <p:extLst>
      <p:ext uri="{BB962C8B-B14F-4D97-AF65-F5344CB8AC3E}">
        <p14:creationId xmlns:p14="http://schemas.microsoft.com/office/powerpoint/2010/main" val="3899467932"/>
      </p:ext>
    </p:extLst>
  </p:cSld>
  <p:clrMapOvr>
    <a:masterClrMapping/>
  </p:clrMapOvr>
  <mc:AlternateContent xmlns:mc="http://schemas.openxmlformats.org/markup-compatibility/2006" xmlns:p14="http://schemas.microsoft.com/office/powerpoint/2010/main">
    <mc:Choice Requires="p14">
      <p:transition spd="med" p14:dur="700" advTm="7207">
        <p:fade/>
      </p:transition>
    </mc:Choice>
    <mc:Fallback xmlns="">
      <p:transition spd="med" advTm="7207">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7076" y="578251"/>
            <a:ext cx="8761413" cy="1332927"/>
          </a:xfrm>
        </p:spPr>
        <p:txBody>
          <a:bodyPr/>
          <a:lstStyle/>
          <a:p>
            <a:r>
              <a:rPr lang="de-DE" sz="4000" b="1" dirty="0" err="1" smtClean="0"/>
              <a:t>Empowerment</a:t>
            </a:r>
            <a:r>
              <a:rPr lang="de-DE" sz="2800" b="1" dirty="0" smtClean="0"/>
              <a:t> für sozial-ausgegrenzte, benachteiligte und geflüchtete Jugendliche</a:t>
            </a:r>
            <a:endParaRPr lang="de-DE" sz="2800" b="1" dirty="0"/>
          </a:p>
        </p:txBody>
      </p:sp>
      <p:pic>
        <p:nvPicPr>
          <p:cNvPr id="24" name="Inhaltsplatzhalter 2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2957" y="2372840"/>
            <a:ext cx="4320167" cy="4320167"/>
          </a:xfrm>
          <a:prstGeom prst="rect">
            <a:avLst/>
          </a:prstGeom>
        </p:spPr>
      </p:pic>
    </p:spTree>
    <p:extLst>
      <p:ext uri="{BB962C8B-B14F-4D97-AF65-F5344CB8AC3E}">
        <p14:creationId xmlns:p14="http://schemas.microsoft.com/office/powerpoint/2010/main" val="593336807"/>
      </p:ext>
    </p:extLst>
  </p:cSld>
  <p:clrMapOvr>
    <a:masterClrMapping/>
  </p:clrMapOvr>
  <p:transition spd="slow" advTm="5356">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91" y="-1"/>
            <a:ext cx="12192002" cy="6858001"/>
          </a:xfrm>
          <a:prstGeom prst="rect">
            <a:avLst/>
          </a:prstGeom>
        </p:spPr>
      </p:pic>
    </p:spTree>
    <p:extLst>
      <p:ext uri="{BB962C8B-B14F-4D97-AF65-F5344CB8AC3E}">
        <p14:creationId xmlns:p14="http://schemas.microsoft.com/office/powerpoint/2010/main" val="1634756292"/>
      </p:ext>
    </p:extLst>
  </p:cSld>
  <p:clrMapOvr>
    <a:masterClrMapping/>
  </p:clrMapOvr>
  <p:transition spd="slow" advTm="9870">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849" y="-4119"/>
            <a:ext cx="9149492" cy="6862119"/>
          </a:xfrm>
          <a:prstGeom prst="rect">
            <a:avLst/>
          </a:prstGeom>
        </p:spPr>
      </p:pic>
    </p:spTree>
    <p:extLst>
      <p:ext uri="{BB962C8B-B14F-4D97-AF65-F5344CB8AC3E}">
        <p14:creationId xmlns:p14="http://schemas.microsoft.com/office/powerpoint/2010/main" val="2141052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365">
        <p15:prstTrans prst="curtains"/>
      </p:transition>
    </mc:Choice>
    <mc:Fallback xmlns="">
      <p:transition spd="slow" advTm="3365">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5485575"/>
      </p:ext>
    </p:extLst>
  </p:cSld>
  <p:clrMapOvr>
    <a:masterClrMapping/>
  </p:clrMapOvr>
  <p:transition spd="slow" advTm="5938">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894165"/>
      </p:ext>
    </p:extLst>
  </p:cSld>
  <p:clrMapOvr>
    <a:masterClrMapping/>
  </p:clrMapOvr>
  <p:transition spd="slow" advTm="5746">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341" y="0"/>
            <a:ext cx="9144000" cy="6858000"/>
          </a:xfrm>
          <a:prstGeom prst="rect">
            <a:avLst/>
          </a:prstGeom>
        </p:spPr>
      </p:pic>
    </p:spTree>
    <p:extLst>
      <p:ext uri="{BB962C8B-B14F-4D97-AF65-F5344CB8AC3E}">
        <p14:creationId xmlns:p14="http://schemas.microsoft.com/office/powerpoint/2010/main" val="4100264159"/>
      </p:ext>
    </p:extLst>
  </p:cSld>
  <p:clrMapOvr>
    <a:masterClrMapping/>
  </p:clrMapOvr>
  <p:transition spd="slow" advTm="5763">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9923474"/>
      </p:ext>
    </p:extLst>
  </p:cSld>
  <p:clrMapOvr>
    <a:masterClrMapping/>
  </p:clrMapOvr>
  <p:transition spd="slow" advTm="3651">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430" y="0"/>
            <a:ext cx="10287000" cy="6858000"/>
          </a:xfrm>
          <a:prstGeom prst="rect">
            <a:avLst/>
          </a:prstGeom>
        </p:spPr>
      </p:pic>
    </p:spTree>
    <p:extLst>
      <p:ext uri="{BB962C8B-B14F-4D97-AF65-F5344CB8AC3E}">
        <p14:creationId xmlns:p14="http://schemas.microsoft.com/office/powerpoint/2010/main" val="3096278446"/>
      </p:ext>
    </p:extLst>
  </p:cSld>
  <p:clrMapOvr>
    <a:masterClrMapping/>
  </p:clrMapOvr>
  <p:transition spd="slow" advTm="4328">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1981313"/>
      </p:ext>
    </p:extLst>
  </p:cSld>
  <p:clrMapOvr>
    <a:masterClrMapping/>
  </p:clrMapOvr>
  <p:transition spd="slow" advTm="4409">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5296305"/>
      </p:ext>
    </p:extLst>
  </p:cSld>
  <p:clrMapOvr>
    <a:masterClrMapping/>
  </p:clrMapOvr>
  <p:transition spd="slow" advTm="4392">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796"/>
            <a:ext cx="12192000" cy="6716407"/>
          </a:xfrm>
          <a:prstGeom prst="rect">
            <a:avLst/>
          </a:prstGeom>
        </p:spPr>
      </p:pic>
    </p:spTree>
    <p:extLst>
      <p:ext uri="{BB962C8B-B14F-4D97-AF65-F5344CB8AC3E}">
        <p14:creationId xmlns:p14="http://schemas.microsoft.com/office/powerpoint/2010/main" val="470240607"/>
      </p:ext>
    </p:extLst>
  </p:cSld>
  <p:clrMapOvr>
    <a:masterClrMapping/>
  </p:clrMapOvr>
  <p:transition spd="slow" advTm="4529">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9200" y="561776"/>
            <a:ext cx="8761413" cy="1341164"/>
          </a:xfrm>
        </p:spPr>
        <p:txBody>
          <a:bodyPr/>
          <a:lstStyle/>
          <a:p>
            <a:r>
              <a:rPr lang="de-DE" dirty="0" smtClean="0"/>
              <a:t>#was-ist-</a:t>
            </a:r>
            <a:r>
              <a:rPr lang="de-DE" dirty="0" err="1" smtClean="0"/>
              <a:t>forumtheater</a:t>
            </a:r>
            <a:r>
              <a:rPr lang="de-DE" dirty="0" smtClean="0"/>
              <a:t>? - im </a:t>
            </a:r>
            <a:r>
              <a:rPr lang="de-DE" b="1" dirty="0" smtClean="0"/>
              <a:t>Stadtteilladen Wilhelmstadt</a:t>
            </a:r>
            <a:endParaRPr lang="de-DE" b="1"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16409" y="2401093"/>
            <a:ext cx="4316627" cy="4316627"/>
          </a:xfrm>
        </p:spPr>
      </p:pic>
    </p:spTree>
    <p:extLst>
      <p:ext uri="{BB962C8B-B14F-4D97-AF65-F5344CB8AC3E}">
        <p14:creationId xmlns:p14="http://schemas.microsoft.com/office/powerpoint/2010/main" val="2687835272"/>
      </p:ext>
    </p:extLst>
  </p:cSld>
  <p:clrMapOvr>
    <a:masterClrMapping/>
  </p:clrMapOvr>
  <p:transition spd="slow" advTm="4385">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6" y="0"/>
            <a:ext cx="12080147" cy="6858000"/>
          </a:xfrm>
          <a:prstGeom prst="rect">
            <a:avLst/>
          </a:prstGeom>
        </p:spPr>
      </p:pic>
    </p:spTree>
    <p:extLst>
      <p:ext uri="{BB962C8B-B14F-4D97-AF65-F5344CB8AC3E}">
        <p14:creationId xmlns:p14="http://schemas.microsoft.com/office/powerpoint/2010/main" val="2295389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7478">
        <p15:prstTrans prst="curtains"/>
      </p:transition>
    </mc:Choice>
    <mc:Fallback xmlns="">
      <p:transition spd="slow" advTm="7478">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26" y="1"/>
            <a:ext cx="10297056" cy="6857999"/>
          </a:xfrm>
          <a:prstGeom prst="rect">
            <a:avLst/>
          </a:prstGeom>
        </p:spPr>
      </p:pic>
    </p:spTree>
    <p:extLst>
      <p:ext uri="{BB962C8B-B14F-4D97-AF65-F5344CB8AC3E}">
        <p14:creationId xmlns:p14="http://schemas.microsoft.com/office/powerpoint/2010/main" val="1958213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786">
        <p15:prstTrans prst="curtains"/>
      </p:transition>
    </mc:Choice>
    <mc:Fallback xmlns="">
      <p:transition spd="slow" advTm="6786">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6" y="0"/>
            <a:ext cx="12080147" cy="6858000"/>
          </a:xfrm>
          <a:prstGeom prst="rect">
            <a:avLst/>
          </a:prstGeom>
        </p:spPr>
      </p:pic>
    </p:spTree>
    <p:extLst>
      <p:ext uri="{BB962C8B-B14F-4D97-AF65-F5344CB8AC3E}">
        <p14:creationId xmlns:p14="http://schemas.microsoft.com/office/powerpoint/2010/main" val="2469765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945">
        <p15:prstTrans prst="curtains"/>
      </p:transition>
    </mc:Choice>
    <mc:Fallback xmlns="">
      <p:transition spd="slow" advTm="1945">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6" y="0"/>
            <a:ext cx="12080147" cy="6858000"/>
          </a:xfrm>
          <a:prstGeom prst="rect">
            <a:avLst/>
          </a:prstGeom>
        </p:spPr>
      </p:pic>
    </p:spTree>
    <p:extLst>
      <p:ext uri="{BB962C8B-B14F-4D97-AF65-F5344CB8AC3E}">
        <p14:creationId xmlns:p14="http://schemas.microsoft.com/office/powerpoint/2010/main" val="272658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41">
        <p15:prstTrans prst="curtains"/>
      </p:transition>
    </mc:Choice>
    <mc:Fallback xmlns="">
      <p:transition spd="slow" advTm="641">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6" y="0"/>
            <a:ext cx="12080147" cy="6858000"/>
          </a:xfrm>
          <a:prstGeom prst="rect">
            <a:avLst/>
          </a:prstGeom>
        </p:spPr>
      </p:pic>
    </p:spTree>
    <p:extLst>
      <p:ext uri="{BB962C8B-B14F-4D97-AF65-F5344CB8AC3E}">
        <p14:creationId xmlns:p14="http://schemas.microsoft.com/office/powerpoint/2010/main" val="979204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291">
        <p15:prstTrans prst="curtains"/>
      </p:transition>
    </mc:Choice>
    <mc:Fallback xmlns="">
      <p:transition spd="slow" advTm="1291">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732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4079">
        <p15:prstTrans prst="curtains"/>
      </p:transition>
    </mc:Choice>
    <mc:Fallback xmlns="">
      <p:transition spd="slow" advTm="4079">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6591369"/>
      </p:ext>
    </p:extLst>
  </p:cSld>
  <p:clrMapOvr>
    <a:masterClrMapping/>
  </p:clrMapOvr>
  <mc:AlternateContent xmlns:mc="http://schemas.openxmlformats.org/markup-compatibility/2006" xmlns:p14="http://schemas.microsoft.com/office/powerpoint/2010/main">
    <mc:Choice Requires="p14">
      <p:transition spd="slow" p14:dur="800" advTm="9714">
        <p:circle/>
      </p:transition>
    </mc:Choice>
    <mc:Fallback xmlns="">
      <p:transition spd="slow" advTm="9714">
        <p:circl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578" y="0"/>
            <a:ext cx="9144000" cy="6858000"/>
          </a:xfrm>
          <a:prstGeom prst="rect">
            <a:avLst/>
          </a:prstGeom>
        </p:spPr>
      </p:pic>
    </p:spTree>
    <p:extLst>
      <p:ext uri="{BB962C8B-B14F-4D97-AF65-F5344CB8AC3E}">
        <p14:creationId xmlns:p14="http://schemas.microsoft.com/office/powerpoint/2010/main" val="2354101197"/>
      </p:ext>
    </p:extLst>
  </p:cSld>
  <p:clrMapOvr>
    <a:masterClrMapping/>
  </p:clrMapOvr>
  <mc:AlternateContent xmlns:mc="http://schemas.openxmlformats.org/markup-compatibility/2006" xmlns:p14="http://schemas.microsoft.com/office/powerpoint/2010/main">
    <mc:Choice Requires="p14">
      <p:transition spd="slow" p14:dur="800" advTm="5772">
        <p:circle/>
      </p:transition>
    </mc:Choice>
    <mc:Fallback xmlns="">
      <p:transition spd="slow" advTm="5772">
        <p:circl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578" y="0"/>
            <a:ext cx="9144000" cy="6858000"/>
          </a:xfrm>
          <a:prstGeom prst="rect">
            <a:avLst/>
          </a:prstGeom>
        </p:spPr>
      </p:pic>
    </p:spTree>
    <p:extLst>
      <p:ext uri="{BB962C8B-B14F-4D97-AF65-F5344CB8AC3E}">
        <p14:creationId xmlns:p14="http://schemas.microsoft.com/office/powerpoint/2010/main" val="1018161259"/>
      </p:ext>
    </p:extLst>
  </p:cSld>
  <p:clrMapOvr>
    <a:masterClrMapping/>
  </p:clrMapOvr>
  <mc:AlternateContent xmlns:mc="http://schemas.openxmlformats.org/markup-compatibility/2006" xmlns:p14="http://schemas.microsoft.com/office/powerpoint/2010/main">
    <mc:Choice Requires="p14">
      <p:transition spd="slow" p14:dur="800" advTm="2706">
        <p:circle/>
      </p:transition>
    </mc:Choice>
    <mc:Fallback xmlns="">
      <p:transition spd="slow" advTm="2706">
        <p:circl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341" y="0"/>
            <a:ext cx="9144000" cy="6858000"/>
          </a:xfrm>
          <a:prstGeom prst="rect">
            <a:avLst/>
          </a:prstGeom>
        </p:spPr>
      </p:pic>
    </p:spTree>
    <p:extLst>
      <p:ext uri="{BB962C8B-B14F-4D97-AF65-F5344CB8AC3E}">
        <p14:creationId xmlns:p14="http://schemas.microsoft.com/office/powerpoint/2010/main" val="264509154"/>
      </p:ext>
    </p:extLst>
  </p:cSld>
  <p:clrMapOvr>
    <a:masterClrMapping/>
  </p:clrMapOvr>
  <mc:AlternateContent xmlns:mc="http://schemas.openxmlformats.org/markup-compatibility/2006" xmlns:p14="http://schemas.microsoft.com/office/powerpoint/2010/main">
    <mc:Choice Requires="p14">
      <p:transition spd="slow" p14:dur="800" advTm="2590">
        <p:circle/>
      </p:transition>
    </mc:Choice>
    <mc:Fallback xmlns="">
      <p:transition spd="slow" advTm="2590">
        <p:circl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341" y="0"/>
            <a:ext cx="9144000" cy="6858000"/>
          </a:xfrm>
          <a:prstGeom prst="rect">
            <a:avLst/>
          </a:prstGeom>
        </p:spPr>
      </p:pic>
    </p:spTree>
    <p:extLst>
      <p:ext uri="{BB962C8B-B14F-4D97-AF65-F5344CB8AC3E}">
        <p14:creationId xmlns:p14="http://schemas.microsoft.com/office/powerpoint/2010/main" val="1549830220"/>
      </p:ext>
    </p:extLst>
  </p:cSld>
  <p:clrMapOvr>
    <a:masterClrMapping/>
  </p:clrMapOvr>
  <mc:AlternateContent xmlns:mc="http://schemas.openxmlformats.org/markup-compatibility/2006" xmlns:p14="http://schemas.microsoft.com/office/powerpoint/2010/main">
    <mc:Choice Requires="p14">
      <p:transition spd="slow" p14:dur="800" advTm="2252">
        <p:circle/>
      </p:transition>
    </mc:Choice>
    <mc:Fallback xmlns="">
      <p:transition spd="slow" advTm="2252">
        <p:circl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6" y="0"/>
            <a:ext cx="12080147" cy="6858000"/>
          </a:xfrm>
          <a:prstGeom prst="rect">
            <a:avLst/>
          </a:prstGeom>
        </p:spPr>
      </p:pic>
    </p:spTree>
    <p:extLst>
      <p:ext uri="{BB962C8B-B14F-4D97-AF65-F5344CB8AC3E}">
        <p14:creationId xmlns:p14="http://schemas.microsoft.com/office/powerpoint/2010/main" val="293373637"/>
      </p:ext>
    </p:extLst>
  </p:cSld>
  <p:clrMapOvr>
    <a:masterClrMapping/>
  </p:clrMapOvr>
  <mc:AlternateContent xmlns:mc="http://schemas.openxmlformats.org/markup-compatibility/2006" xmlns:p14="http://schemas.microsoft.com/office/powerpoint/2010/main">
    <mc:Choice Requires="p14">
      <p:transition spd="slow" p14:dur="800" advTm="3425">
        <p:circle/>
      </p:transition>
    </mc:Choice>
    <mc:Fallback xmlns="">
      <p:transition spd="slow" advTm="3425">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816" y="1"/>
            <a:ext cx="9144000" cy="6858000"/>
          </a:xfrm>
          <a:prstGeom prst="rect">
            <a:avLst/>
          </a:prstGeom>
        </p:spPr>
      </p:pic>
    </p:spTree>
    <p:extLst>
      <p:ext uri="{BB962C8B-B14F-4D97-AF65-F5344CB8AC3E}">
        <p14:creationId xmlns:p14="http://schemas.microsoft.com/office/powerpoint/2010/main" val="2288515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336">
        <p15:prstTrans prst="curtains"/>
      </p:transition>
    </mc:Choice>
    <mc:Fallback xmlns="">
      <p:transition spd="slow" advTm="3336">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83" y="0"/>
            <a:ext cx="11894634" cy="6858000"/>
          </a:xfrm>
          <a:prstGeom prst="rect">
            <a:avLst/>
          </a:prstGeom>
        </p:spPr>
      </p:pic>
    </p:spTree>
    <p:extLst>
      <p:ext uri="{BB962C8B-B14F-4D97-AF65-F5344CB8AC3E}">
        <p14:creationId xmlns:p14="http://schemas.microsoft.com/office/powerpoint/2010/main" val="2160158555"/>
      </p:ext>
    </p:extLst>
  </p:cSld>
  <p:clrMapOvr>
    <a:masterClrMapping/>
  </p:clrMapOvr>
  <mc:AlternateContent xmlns:mc="http://schemas.openxmlformats.org/markup-compatibility/2006" xmlns:p14="http://schemas.microsoft.com/office/powerpoint/2010/main">
    <mc:Choice Requires="p14">
      <p:transition spd="slow" p14:dur="800" advTm="2528">
        <p:circle/>
      </p:transition>
    </mc:Choice>
    <mc:Fallback xmlns="">
      <p:transition spd="slow" advTm="2528">
        <p:circl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6" y="0"/>
            <a:ext cx="12080147" cy="6858000"/>
          </a:xfrm>
          <a:prstGeom prst="rect">
            <a:avLst/>
          </a:prstGeom>
        </p:spPr>
      </p:pic>
    </p:spTree>
    <p:extLst>
      <p:ext uri="{BB962C8B-B14F-4D97-AF65-F5344CB8AC3E}">
        <p14:creationId xmlns:p14="http://schemas.microsoft.com/office/powerpoint/2010/main" val="2715127763"/>
      </p:ext>
    </p:extLst>
  </p:cSld>
  <p:clrMapOvr>
    <a:masterClrMapping/>
  </p:clrMapOvr>
  <mc:AlternateContent xmlns:mc="http://schemas.openxmlformats.org/markup-compatibility/2006" xmlns:p14="http://schemas.microsoft.com/office/powerpoint/2010/main">
    <mc:Choice Requires="p14">
      <p:transition spd="slow" p14:dur="800" advTm="4375">
        <p:circle/>
      </p:transition>
    </mc:Choice>
    <mc:Fallback xmlns="">
      <p:transition spd="slow" advTm="4375">
        <p:circl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43" y="0"/>
            <a:ext cx="9990859" cy="6858000"/>
          </a:xfrm>
          <a:prstGeom prst="rect">
            <a:avLst/>
          </a:prstGeom>
        </p:spPr>
      </p:pic>
    </p:spTree>
    <p:extLst>
      <p:ext uri="{BB962C8B-B14F-4D97-AF65-F5344CB8AC3E}">
        <p14:creationId xmlns:p14="http://schemas.microsoft.com/office/powerpoint/2010/main" val="285124914"/>
      </p:ext>
    </p:extLst>
  </p:cSld>
  <p:clrMapOvr>
    <a:masterClrMapping/>
  </p:clrMapOvr>
  <mc:AlternateContent xmlns:mc="http://schemas.openxmlformats.org/markup-compatibility/2006" xmlns:p14="http://schemas.microsoft.com/office/powerpoint/2010/main">
    <mc:Choice Requires="p14">
      <p:transition spd="slow" p14:dur="800" advTm="2904">
        <p:circle/>
      </p:transition>
    </mc:Choice>
    <mc:Fallback xmlns="">
      <p:transition spd="slow" advTm="2904">
        <p:circl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6" y="0"/>
            <a:ext cx="12080147" cy="6858000"/>
          </a:xfrm>
          <a:prstGeom prst="rect">
            <a:avLst/>
          </a:prstGeom>
        </p:spPr>
      </p:pic>
    </p:spTree>
    <p:extLst>
      <p:ext uri="{BB962C8B-B14F-4D97-AF65-F5344CB8AC3E}">
        <p14:creationId xmlns:p14="http://schemas.microsoft.com/office/powerpoint/2010/main" val="1790898727"/>
      </p:ext>
    </p:extLst>
  </p:cSld>
  <p:clrMapOvr>
    <a:masterClrMapping/>
  </p:clrMapOvr>
  <mc:AlternateContent xmlns:mc="http://schemas.openxmlformats.org/markup-compatibility/2006" xmlns:p14="http://schemas.microsoft.com/office/powerpoint/2010/main">
    <mc:Choice Requires="p14">
      <p:transition spd="slow" p14:dur="800" advTm="3329">
        <p:circle/>
      </p:transition>
    </mc:Choice>
    <mc:Fallback xmlns="">
      <p:transition spd="slow" advTm="3329">
        <p:circl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6" y="0"/>
            <a:ext cx="12080147" cy="6858000"/>
          </a:xfrm>
          <a:prstGeom prst="rect">
            <a:avLst/>
          </a:prstGeom>
        </p:spPr>
      </p:pic>
    </p:spTree>
    <p:extLst>
      <p:ext uri="{BB962C8B-B14F-4D97-AF65-F5344CB8AC3E}">
        <p14:creationId xmlns:p14="http://schemas.microsoft.com/office/powerpoint/2010/main" val="3529937697"/>
      </p:ext>
    </p:extLst>
  </p:cSld>
  <p:clrMapOvr>
    <a:masterClrMapping/>
  </p:clrMapOvr>
  <mc:AlternateContent xmlns:mc="http://schemas.openxmlformats.org/markup-compatibility/2006" xmlns:p14="http://schemas.microsoft.com/office/powerpoint/2010/main">
    <mc:Choice Requires="p14">
      <p:transition spd="slow" p14:dur="800" advTm="2843">
        <p:circle/>
      </p:transition>
    </mc:Choice>
    <mc:Fallback xmlns="">
      <p:transition spd="slow" advTm="2843">
        <p:circl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6" y="0"/>
            <a:ext cx="12080147" cy="6858000"/>
          </a:xfrm>
          <a:prstGeom prst="rect">
            <a:avLst/>
          </a:prstGeom>
        </p:spPr>
      </p:pic>
    </p:spTree>
    <p:extLst>
      <p:ext uri="{BB962C8B-B14F-4D97-AF65-F5344CB8AC3E}">
        <p14:creationId xmlns:p14="http://schemas.microsoft.com/office/powerpoint/2010/main" val="1252660428"/>
      </p:ext>
    </p:extLst>
  </p:cSld>
  <p:clrMapOvr>
    <a:masterClrMapping/>
  </p:clrMapOvr>
  <mc:AlternateContent xmlns:mc="http://schemas.openxmlformats.org/markup-compatibility/2006" xmlns:p14="http://schemas.microsoft.com/office/powerpoint/2010/main">
    <mc:Choice Requires="p14">
      <p:transition spd="slow" p14:dur="800" advTm="2511">
        <p:circle/>
      </p:transition>
    </mc:Choice>
    <mc:Fallback xmlns="">
      <p:transition spd="slow" advTm="2511">
        <p:circl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6" y="0"/>
            <a:ext cx="12080147" cy="6858000"/>
          </a:xfrm>
          <a:prstGeom prst="rect">
            <a:avLst/>
          </a:prstGeom>
        </p:spPr>
      </p:pic>
    </p:spTree>
    <p:extLst>
      <p:ext uri="{BB962C8B-B14F-4D97-AF65-F5344CB8AC3E}">
        <p14:creationId xmlns:p14="http://schemas.microsoft.com/office/powerpoint/2010/main" val="3027425793"/>
      </p:ext>
    </p:extLst>
  </p:cSld>
  <p:clrMapOvr>
    <a:masterClrMapping/>
  </p:clrMapOvr>
  <mc:AlternateContent xmlns:mc="http://schemas.openxmlformats.org/markup-compatibility/2006" xmlns:p14="http://schemas.microsoft.com/office/powerpoint/2010/main">
    <mc:Choice Requires="p14">
      <p:transition spd="slow" p14:dur="800" advTm="2937">
        <p:circle/>
      </p:transition>
    </mc:Choice>
    <mc:Fallback xmlns="">
      <p:transition spd="slow" advTm="2937">
        <p:circl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6" y="0"/>
            <a:ext cx="12080147" cy="6858000"/>
          </a:xfrm>
          <a:prstGeom prst="rect">
            <a:avLst/>
          </a:prstGeom>
        </p:spPr>
      </p:pic>
    </p:spTree>
    <p:extLst>
      <p:ext uri="{BB962C8B-B14F-4D97-AF65-F5344CB8AC3E}">
        <p14:creationId xmlns:p14="http://schemas.microsoft.com/office/powerpoint/2010/main" val="3956254737"/>
      </p:ext>
    </p:extLst>
  </p:cSld>
  <p:clrMapOvr>
    <a:masterClrMapping/>
  </p:clrMapOvr>
  <mc:AlternateContent xmlns:mc="http://schemas.openxmlformats.org/markup-compatibility/2006" xmlns:p14="http://schemas.microsoft.com/office/powerpoint/2010/main">
    <mc:Choice Requires="p14">
      <p:transition spd="slow" p14:dur="800" advTm="2715">
        <p:circle/>
      </p:transition>
    </mc:Choice>
    <mc:Fallback xmlns="">
      <p:transition spd="slow" advTm="2715">
        <p:circl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a:t>Forumtheater</a:t>
            </a:r>
            <a:r>
              <a:rPr lang="de-DE" b="1" dirty="0"/>
              <a:t> in Spandau </a:t>
            </a:r>
            <a:r>
              <a:rPr lang="de-DE" dirty="0"/>
              <a:t>–</a:t>
            </a:r>
            <a:r>
              <a:rPr lang="de-DE" b="1" dirty="0"/>
              <a:t> </a:t>
            </a:r>
            <a:r>
              <a:rPr lang="de-DE" dirty="0" smtClean="0"/>
              <a:t>Was</a:t>
            </a:r>
            <a:r>
              <a:rPr lang="de-DE" dirty="0"/>
              <a:t>? Warum?</a:t>
            </a:r>
          </a:p>
        </p:txBody>
      </p:sp>
      <p:sp>
        <p:nvSpPr>
          <p:cNvPr id="3" name="Inhaltsplatzhalter 2"/>
          <p:cNvSpPr>
            <a:spLocks noGrp="1"/>
          </p:cNvSpPr>
          <p:nvPr>
            <p:ph idx="1"/>
          </p:nvPr>
        </p:nvSpPr>
        <p:spPr/>
        <p:txBody>
          <a:bodyPr>
            <a:normAutofit/>
          </a:bodyPr>
          <a:lstStyle/>
          <a:p>
            <a:r>
              <a:rPr lang="de-DE" sz="2800" dirty="0"/>
              <a:t>Dieses Projekt will Theater als ein Instrument der persönlichen und sozialen Transformation erfahrbar machen, für eine lebendige Wertediskussion nutzen und allen interessierten </a:t>
            </a:r>
            <a:r>
              <a:rPr lang="de-DE" sz="2800" dirty="0" smtClean="0"/>
              <a:t>jungen Menschen </a:t>
            </a:r>
            <a:r>
              <a:rPr lang="de-DE" sz="2800" dirty="0"/>
              <a:t>kulturelle Teilhabe und Integration ermöglichen</a:t>
            </a:r>
            <a:r>
              <a:rPr lang="de-DE" sz="2800" dirty="0" smtClean="0"/>
              <a:t>.</a:t>
            </a:r>
          </a:p>
        </p:txBody>
      </p:sp>
    </p:spTree>
    <p:extLst>
      <p:ext uri="{BB962C8B-B14F-4D97-AF65-F5344CB8AC3E}">
        <p14:creationId xmlns:p14="http://schemas.microsoft.com/office/powerpoint/2010/main" val="1653934926"/>
      </p:ext>
    </p:extLst>
  </p:cSld>
  <p:clrMapOvr>
    <a:masterClrMapping/>
  </p:clrMapOvr>
  <p:transition spd="slow" advTm="15318">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a:t>Forumtheater</a:t>
            </a:r>
            <a:r>
              <a:rPr lang="de-DE" b="1" dirty="0"/>
              <a:t> in Spandau </a:t>
            </a:r>
            <a:r>
              <a:rPr lang="de-DE" dirty="0"/>
              <a:t>– Was? Warum?</a:t>
            </a:r>
          </a:p>
        </p:txBody>
      </p:sp>
      <p:sp>
        <p:nvSpPr>
          <p:cNvPr id="3" name="Inhaltsplatzhalter 2"/>
          <p:cNvSpPr>
            <a:spLocks noGrp="1"/>
          </p:cNvSpPr>
          <p:nvPr>
            <p:ph idx="1"/>
          </p:nvPr>
        </p:nvSpPr>
        <p:spPr/>
        <p:txBody>
          <a:bodyPr>
            <a:noAutofit/>
          </a:bodyPr>
          <a:lstStyle/>
          <a:p>
            <a:r>
              <a:rPr lang="de-DE" sz="3200" dirty="0"/>
              <a:t>Wir leben in einer Epoche der Schnelllebigkeit, in der die menschlichen Beziehungen in einem enormen Tempo und Komplexität ablaufen. Jeden Tag stoßen wir auf unzählige Konflikte und wissen kaum damit umzugehen</a:t>
            </a:r>
            <a:r>
              <a:rPr lang="de-DE" sz="3200" dirty="0" smtClean="0"/>
              <a:t>.</a:t>
            </a:r>
            <a:endParaRPr lang="de-DE" sz="3200" dirty="0"/>
          </a:p>
        </p:txBody>
      </p:sp>
    </p:spTree>
    <p:extLst>
      <p:ext uri="{BB962C8B-B14F-4D97-AF65-F5344CB8AC3E}">
        <p14:creationId xmlns:p14="http://schemas.microsoft.com/office/powerpoint/2010/main" val="1417395578"/>
      </p:ext>
    </p:extLst>
  </p:cSld>
  <p:clrMapOvr>
    <a:masterClrMapping/>
  </p:clrMapOvr>
  <p:transition spd="slow" advTm="12440">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94170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4631">
        <p15:prstTrans prst="curtains"/>
      </p:transition>
    </mc:Choice>
    <mc:Fallback xmlns="">
      <p:transition spd="slow" advTm="4631">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a:t>Forumtheater</a:t>
            </a:r>
            <a:r>
              <a:rPr lang="de-DE" b="1" dirty="0"/>
              <a:t> in Spandau </a:t>
            </a:r>
            <a:r>
              <a:rPr lang="de-DE" dirty="0"/>
              <a:t>– Was? Warum?</a:t>
            </a:r>
          </a:p>
        </p:txBody>
      </p:sp>
      <p:sp>
        <p:nvSpPr>
          <p:cNvPr id="3" name="Inhaltsplatzhalter 2"/>
          <p:cNvSpPr>
            <a:spLocks noGrp="1"/>
          </p:cNvSpPr>
          <p:nvPr>
            <p:ph idx="1"/>
          </p:nvPr>
        </p:nvSpPr>
        <p:spPr/>
        <p:txBody>
          <a:bodyPr>
            <a:noAutofit/>
          </a:bodyPr>
          <a:lstStyle/>
          <a:p>
            <a:r>
              <a:rPr lang="de-DE" sz="2400" b="1" dirty="0"/>
              <a:t>Das Debattier-Theater, das Theater-Spiel kommt mit der Möglichkeit daher, Strukturen der Lösungsfindung zu schaffen und hilft uns, unsere Zeit und uns selbst besser kennen zu </a:t>
            </a:r>
            <a:r>
              <a:rPr lang="de-DE" sz="2400" b="1" dirty="0" smtClean="0"/>
              <a:t>lernen.</a:t>
            </a:r>
            <a:endParaRPr lang="de-DE" sz="2400" dirty="0" smtClean="0"/>
          </a:p>
          <a:p>
            <a:r>
              <a:rPr lang="de-DE" sz="2400" dirty="0" smtClean="0"/>
              <a:t>Es </a:t>
            </a:r>
            <a:r>
              <a:rPr lang="de-DE" sz="2400" dirty="0"/>
              <a:t>ist eine sozial-politische und therapeutische Theaterkunst, die angesichts alter und neuer Herausforderungen des Alltags die Menschen zum Nachdenken anregt und plötzlich Lösungen für die angesprochenen Probleme aufwirft</a:t>
            </a:r>
            <a:r>
              <a:rPr lang="de-DE" sz="2400" dirty="0" smtClean="0"/>
              <a:t>.</a:t>
            </a:r>
            <a:endParaRPr lang="de-DE" sz="2400" dirty="0"/>
          </a:p>
        </p:txBody>
      </p:sp>
    </p:spTree>
    <p:extLst>
      <p:ext uri="{BB962C8B-B14F-4D97-AF65-F5344CB8AC3E}">
        <p14:creationId xmlns:p14="http://schemas.microsoft.com/office/powerpoint/2010/main" val="1903254097"/>
      </p:ext>
    </p:extLst>
  </p:cSld>
  <p:clrMapOvr>
    <a:masterClrMapping/>
  </p:clrMapOvr>
  <p:transition spd="slow" advTm="14852">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Forumtheater in Spandau </a:t>
            </a:r>
            <a:r>
              <a:rPr lang="de-DE" dirty="0"/>
              <a:t>– Was? Warum?</a:t>
            </a:r>
          </a:p>
        </p:txBody>
      </p:sp>
      <p:sp>
        <p:nvSpPr>
          <p:cNvPr id="3" name="Inhaltsplatzhalter 2"/>
          <p:cNvSpPr>
            <a:spLocks noGrp="1"/>
          </p:cNvSpPr>
          <p:nvPr>
            <p:ph idx="1"/>
          </p:nvPr>
        </p:nvSpPr>
        <p:spPr>
          <a:xfrm>
            <a:off x="1122830" y="3402570"/>
            <a:ext cx="8825659" cy="1737841"/>
          </a:xfrm>
        </p:spPr>
        <p:txBody>
          <a:bodyPr>
            <a:normAutofit/>
          </a:bodyPr>
          <a:lstStyle/>
          <a:p>
            <a:r>
              <a:rPr lang="de-DE" sz="3200" b="1" dirty="0" smtClean="0"/>
              <a:t>Theater </a:t>
            </a:r>
            <a:r>
              <a:rPr lang="de-DE" sz="3200" b="1" dirty="0"/>
              <a:t>soll unseren Blick öffnen und uns einander näher bringen, einander verstehen und wertschätzen lehren</a:t>
            </a:r>
            <a:r>
              <a:rPr lang="de-DE" sz="3200" b="1" dirty="0" smtClean="0"/>
              <a:t>.</a:t>
            </a:r>
            <a:endParaRPr lang="de-DE" sz="3200" b="1" dirty="0"/>
          </a:p>
        </p:txBody>
      </p:sp>
    </p:spTree>
    <p:extLst>
      <p:ext uri="{BB962C8B-B14F-4D97-AF65-F5344CB8AC3E}">
        <p14:creationId xmlns:p14="http://schemas.microsoft.com/office/powerpoint/2010/main" val="1466864760"/>
      </p:ext>
    </p:extLst>
  </p:cSld>
  <p:clrMapOvr>
    <a:masterClrMapping/>
  </p:clrMapOvr>
  <p:transition spd="slow" advTm="8440">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3976" y="945592"/>
            <a:ext cx="4530661" cy="724931"/>
          </a:xfrm>
        </p:spPr>
        <p:txBody>
          <a:bodyPr>
            <a:normAutofit/>
          </a:bodyPr>
          <a:lstStyle/>
          <a:p>
            <a:r>
              <a:rPr lang="de-DE" sz="2800" b="1" dirty="0" smtClean="0"/>
              <a:t>#was-ist-</a:t>
            </a:r>
            <a:r>
              <a:rPr lang="de-DE" sz="2800" b="1" dirty="0" err="1" smtClean="0"/>
              <a:t>forumtheater</a:t>
            </a:r>
            <a:r>
              <a:rPr lang="de-DE" sz="2800" b="1" dirty="0" smtClean="0"/>
              <a:t>?</a:t>
            </a:r>
            <a:endParaRPr lang="fr-FR" sz="2800" b="1" dirty="0"/>
          </a:p>
        </p:txBody>
      </p:sp>
      <p:pic>
        <p:nvPicPr>
          <p:cNvPr id="7" name="Bildplatzhalter 6"/>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0836" b="-20836"/>
          <a:stretch/>
        </p:blipFill>
        <p:spPr>
          <a:xfrm>
            <a:off x="6029386" y="238720"/>
            <a:ext cx="4317338" cy="6116421"/>
          </a:xfrm>
        </p:spPr>
      </p:pic>
      <p:sp>
        <p:nvSpPr>
          <p:cNvPr id="4" name="Textplatzhalter 3"/>
          <p:cNvSpPr>
            <a:spLocks noGrp="1"/>
          </p:cNvSpPr>
          <p:nvPr>
            <p:ph type="body" sz="half" idx="2"/>
          </p:nvPr>
        </p:nvSpPr>
        <p:spPr>
          <a:xfrm>
            <a:off x="1280782" y="1839826"/>
            <a:ext cx="4386732" cy="749643"/>
          </a:xfrm>
        </p:spPr>
        <p:txBody>
          <a:bodyPr/>
          <a:lstStyle/>
          <a:p>
            <a:r>
              <a:rPr lang="fr-FR" dirty="0" smtClean="0">
                <a:hlinkClick r:id="rId3"/>
              </a:rPr>
              <a:t>www.facebook.com/groups/wasistforumtheater</a:t>
            </a:r>
            <a:endParaRPr lang="fr-FR" dirty="0" smtClean="0"/>
          </a:p>
        </p:txBody>
      </p:sp>
      <p:sp>
        <p:nvSpPr>
          <p:cNvPr id="5" name="Textfeld 4"/>
          <p:cNvSpPr txBox="1"/>
          <p:nvPr/>
        </p:nvSpPr>
        <p:spPr>
          <a:xfrm>
            <a:off x="2339545" y="4331544"/>
            <a:ext cx="2937022" cy="646331"/>
          </a:xfrm>
          <a:prstGeom prst="rect">
            <a:avLst/>
          </a:prstGeom>
          <a:noFill/>
        </p:spPr>
        <p:txBody>
          <a:bodyPr wrap="none" rtlCol="0">
            <a:spAutoFit/>
          </a:bodyPr>
          <a:lstStyle/>
          <a:p>
            <a:r>
              <a:rPr lang="de-DE" b="1" spc="300" dirty="0">
                <a:solidFill>
                  <a:srgbClr val="FFFF00"/>
                </a:solidFill>
              </a:rPr>
              <a:t>www.metaforen.de</a:t>
            </a:r>
            <a:endParaRPr lang="fr-FR" b="1" spc="300" dirty="0">
              <a:solidFill>
                <a:srgbClr val="FFFF00"/>
              </a:solidFill>
            </a:endParaRPr>
          </a:p>
          <a:p>
            <a:endParaRPr lang="fr-FR" dirty="0"/>
          </a:p>
        </p:txBody>
      </p:sp>
      <p:sp>
        <p:nvSpPr>
          <p:cNvPr id="6" name="Textfeld 5"/>
          <p:cNvSpPr txBox="1"/>
          <p:nvPr/>
        </p:nvSpPr>
        <p:spPr>
          <a:xfrm>
            <a:off x="963976" y="3296931"/>
            <a:ext cx="4406976" cy="369332"/>
          </a:xfrm>
          <a:prstGeom prst="rect">
            <a:avLst/>
          </a:prstGeom>
          <a:noFill/>
        </p:spPr>
        <p:txBody>
          <a:bodyPr wrap="none" rtlCol="0">
            <a:spAutoFit/>
          </a:bodyPr>
          <a:lstStyle/>
          <a:p>
            <a:r>
              <a:rPr lang="de-DE" b="1" dirty="0" smtClean="0"/>
              <a:t>www.</a:t>
            </a:r>
            <a:r>
              <a:rPr lang="de-DE" b="1" spc="300" dirty="0" smtClean="0"/>
              <a:t>kulturderreinenherzen</a:t>
            </a:r>
            <a:r>
              <a:rPr lang="de-DE" b="1" dirty="0" smtClean="0"/>
              <a:t>.de</a:t>
            </a:r>
            <a:endParaRPr lang="fr-FR" b="1" dirty="0"/>
          </a:p>
        </p:txBody>
      </p:sp>
    </p:spTree>
    <p:extLst>
      <p:ext uri="{BB962C8B-B14F-4D97-AF65-F5344CB8AC3E}">
        <p14:creationId xmlns:p14="http://schemas.microsoft.com/office/powerpoint/2010/main" val="18648485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Danke für Ihre Aufmerksamkeit !</a:t>
            </a:r>
            <a:endParaRPr lang="de-DE" dirty="0"/>
          </a:p>
        </p:txBody>
      </p:sp>
      <p:pic>
        <p:nvPicPr>
          <p:cNvPr id="6" name="Bildplatzhalt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6707" b="16707"/>
          <a:stretch>
            <a:fillRect/>
          </a:stretch>
        </p:blipFill>
        <p:spPr>
          <a:xfrm>
            <a:off x="1781030" y="529281"/>
            <a:ext cx="7924541" cy="3078892"/>
          </a:xfrm>
        </p:spPr>
      </p:pic>
      <p:sp>
        <p:nvSpPr>
          <p:cNvPr id="4" name="Textplatzhalter 3"/>
          <p:cNvSpPr>
            <a:spLocks noGrp="1"/>
          </p:cNvSpPr>
          <p:nvPr>
            <p:ph type="body" sz="half" idx="2"/>
          </p:nvPr>
        </p:nvSpPr>
        <p:spPr>
          <a:effectLst>
            <a:reflection blurRad="6350" stA="52000" endA="300" endPos="35000" dir="5400000" sy="-100000" algn="bl" rotWithShape="0"/>
          </a:effectLst>
        </p:spPr>
        <p:txBody>
          <a:bodyPr>
            <a:normAutofit/>
          </a:bodyPr>
          <a:lstStyle/>
          <a:p>
            <a:r>
              <a:rPr lang="de-DE" sz="1800" b="1" dirty="0" smtClean="0">
                <a:effectLst>
                  <a:outerShdw blurRad="38100" dist="38100" dir="2700000" algn="tl">
                    <a:srgbClr val="000000">
                      <a:alpha val="43137"/>
                    </a:srgbClr>
                  </a:outerShdw>
                </a:effectLst>
              </a:rPr>
              <a:t>Metaforen für Kunst und Kultur e.V.</a:t>
            </a:r>
            <a:endParaRPr lang="de-DE" sz="1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8083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8708">
        <p15:prstTrans prst="prestige"/>
      </p:transition>
    </mc:Choice>
    <mc:Fallback xmlns="">
      <p:transition spd="slow" advTm="8708">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pt-BR" dirty="0" smtClean="0"/>
              <a:t>Augusto </a:t>
            </a:r>
            <a:r>
              <a:rPr lang="pt-BR" dirty="0"/>
              <a:t>Boal und </a:t>
            </a:r>
            <a:r>
              <a:rPr lang="pt-BR" dirty="0" smtClean="0"/>
              <a:t>Paulo </a:t>
            </a:r>
            <a:r>
              <a:rPr lang="pt-BR" dirty="0"/>
              <a:t>Freire </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6608" y="2479934"/>
            <a:ext cx="5108485" cy="3416300"/>
          </a:xfrm>
        </p:spPr>
      </p:pic>
      <p:sp>
        <p:nvSpPr>
          <p:cNvPr id="5" name="Textfeld 4"/>
          <p:cNvSpPr txBox="1"/>
          <p:nvPr/>
        </p:nvSpPr>
        <p:spPr>
          <a:xfrm>
            <a:off x="5271899" y="6077466"/>
            <a:ext cx="1697901" cy="369332"/>
          </a:xfrm>
          <a:prstGeom prst="rect">
            <a:avLst/>
          </a:prstGeom>
          <a:noFill/>
        </p:spPr>
        <p:txBody>
          <a:bodyPr wrap="none" rtlCol="0">
            <a:spAutoFit/>
          </a:bodyPr>
          <a:lstStyle/>
          <a:p>
            <a:r>
              <a:rPr lang="pt-BR" dirty="0" smtClean="0"/>
              <a:t>1996, Omaha</a:t>
            </a:r>
            <a:endParaRPr lang="de-DE" dirty="0"/>
          </a:p>
        </p:txBody>
      </p:sp>
    </p:spTree>
    <p:extLst>
      <p:ext uri="{BB962C8B-B14F-4D97-AF65-F5344CB8AC3E}">
        <p14:creationId xmlns:p14="http://schemas.microsoft.com/office/powerpoint/2010/main" val="2934290244"/>
      </p:ext>
    </p:extLst>
  </p:cSld>
  <p:clrMapOvr>
    <a:masterClrMapping/>
  </p:clrMapOvr>
  <p:transition spd="slow" advTm="7320">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Sitzungssaal">
  <a:themeElements>
    <a:clrScheme name="Ion-Sitzungssaal">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Sitzungssaal">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Sitzungssaal">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0</TotalTime>
  <Words>311</Words>
  <Application>Microsoft Office PowerPoint</Application>
  <PresentationFormat>Breitbild</PresentationFormat>
  <Paragraphs>30</Paragraphs>
  <Slides>83</Slides>
  <Notes>0</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83</vt:i4>
      </vt:variant>
    </vt:vector>
  </HeadingPairs>
  <TitlesOfParts>
    <vt:vector size="88" baseType="lpstr">
      <vt:lpstr>Arial</vt:lpstr>
      <vt:lpstr>Century Gothic</vt:lpstr>
      <vt:lpstr>Euphemia</vt:lpstr>
      <vt:lpstr>Wingdings 3</vt:lpstr>
      <vt:lpstr>Ion-Sitzungssaal</vt:lpstr>
      <vt:lpstr>Was ist Forumtheater?</vt:lpstr>
      <vt:lpstr>Theater ist Gemeinschaft, bedeutet Teil einer Gruppe zu sein, die etwas hervorbringt, etwas aufbaut und dabei der Gesellschaft Umwandlungen vorschlägt. Theater ist auch ein Aktionsraum, ist Austausch von Wissen, ist szenische Erfahrung und damit ein besonderer Raum für Schöpfung und Ausdruck. </vt:lpstr>
      <vt:lpstr>PowerPoint-Präsentation</vt:lpstr>
      <vt:lpstr>PowerPoint-Präsentation</vt:lpstr>
      <vt:lpstr>PowerPoint-Präsentation</vt:lpstr>
      <vt:lpstr>PowerPoint-Präsentation</vt:lpstr>
      <vt:lpstr>PowerPoint-Präsentation</vt:lpstr>
      <vt:lpstr>PowerPoint-Präsentation</vt:lpstr>
      <vt:lpstr>Augusto Boal und Paulo Freire </vt:lpstr>
      <vt:lpstr>Jeder stellt etwas dar, agiert, interpretiert. Wir sind alle Schauspieler – sogar die Schauspieler.</vt:lpstr>
      <vt:lpstr>Übungen und Spiele für Schauspieler und Nicht-Schauspieler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Diskussionen</vt:lpstr>
      <vt:lpstr>PowerPoint-Präsentation</vt:lpstr>
      <vt:lpstr>PowerPoint-Präsentation</vt:lpstr>
      <vt:lpstr>PowerPoint-Präsentation</vt:lpstr>
      <vt:lpstr>Gruppenbildung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Netzwerke - Gruppenbegegnungen</vt:lpstr>
      <vt:lpstr>PowerPoint-Präsentation</vt:lpstr>
      <vt:lpstr>PowerPoint-Präsentation</vt:lpstr>
      <vt:lpstr>PowerPoint-Präsentation</vt:lpstr>
      <vt:lpstr>PowerPoint-Präsentation</vt:lpstr>
      <vt:lpstr>PowerPoint-Präsentation</vt:lpstr>
      <vt:lpstr>PowerPoint-Präsentation</vt:lpstr>
      <vt:lpstr>Empowerment für sozial-ausgegrenzte, benachteiligte und geflüchtete Jugendliche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#was-ist-forumtheater? - im Stadtteilladen Wilhelmstadt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Forumtheater in Spandau – Was? Warum?</vt:lpstr>
      <vt:lpstr>Forumtheater in Spandau – Was? Warum?</vt:lpstr>
      <vt:lpstr>Forumtheater in Spandau – Was? Warum?</vt:lpstr>
      <vt:lpstr>Forumtheater in Spandau – Was? Warum?</vt:lpstr>
      <vt:lpstr>#was-ist-forumtheater?</vt:lpstr>
      <vt:lpstr>Danke für Ihre Aufmerksamkeit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 ist Forumtheater?</dc:title>
  <dc:creator>Celso</dc:creator>
  <cp:lastModifiedBy>Veronika Willusa</cp:lastModifiedBy>
  <cp:revision>31</cp:revision>
  <dcterms:created xsi:type="dcterms:W3CDTF">2018-05-01T10:48:29Z</dcterms:created>
  <dcterms:modified xsi:type="dcterms:W3CDTF">2018-09-25T12:06:50Z</dcterms:modified>
  <cp:contentStatus>Endgültig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