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56" r:id="rId5"/>
    <p:sldId id="564" r:id="rId6"/>
    <p:sldId id="557" r:id="rId7"/>
    <p:sldId id="562" r:id="rId8"/>
    <p:sldId id="556" r:id="rId9"/>
    <p:sldId id="272" r:id="rId10"/>
    <p:sldId id="308" r:id="rId11"/>
    <p:sldId id="568" r:id="rId12"/>
    <p:sldId id="558" r:id="rId13"/>
    <p:sldId id="566" r:id="rId14"/>
    <p:sldId id="569" r:id="rId1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F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196F4F-2A4F-4FA9-9ADF-5670A0F3DE05}" v="4" dt="2025-09-30T11:06:28.6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2" autoAdjust="0"/>
    <p:restoredTop sz="77487" autoAdjust="0"/>
  </p:normalViewPr>
  <p:slideViewPr>
    <p:cSldViewPr snapToGrid="0" showGuides="1">
      <p:cViewPr varScale="1">
        <p:scale>
          <a:sx n="55" d="100"/>
          <a:sy n="55" d="100"/>
        </p:scale>
        <p:origin x="1096" y="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D4A5F8-EF3C-47A7-BBF4-8DD030F26003}" type="datetimeFigureOut">
              <a:rPr lang="sv-SE" smtClean="0"/>
              <a:t>2025-09-30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80C3B6-9917-44E6-9635-9698CB6809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9103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F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3024901"/>
            <a:ext cx="9144000" cy="1093334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4264090"/>
            <a:ext cx="9144000" cy="99371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79AC-B61C-421D-B714-B2AC2A9B8176}" type="datetimeFigureOut">
              <a:rPr lang="sv-SE" smtClean="0"/>
              <a:t>2025-09-30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DF59-B487-473B-8956-A022176A7126}" type="slidenum">
              <a:rPr lang="sv-SE" smtClean="0"/>
              <a:t>‹#›</a:t>
            </a:fld>
            <a:endParaRPr lang="sv-SE"/>
          </a:p>
        </p:txBody>
      </p:sp>
      <p:pic>
        <p:nvPicPr>
          <p:cNvPr id="13" name="Bildobjekt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504" y="469478"/>
            <a:ext cx="2480992" cy="255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463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79AC-B61C-421D-B714-B2AC2A9B8176}" type="datetimeFigureOut">
              <a:rPr lang="sv-SE" smtClean="0"/>
              <a:t>2025-09-30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DF59-B487-473B-8956-A022176A7126}" type="slidenum">
              <a:rPr lang="sv-SE" smtClean="0"/>
              <a:t>‹#›</a:t>
            </a:fld>
            <a:endParaRPr lang="sv-SE"/>
          </a:p>
        </p:txBody>
      </p:sp>
      <p:grpSp>
        <p:nvGrpSpPr>
          <p:cNvPr id="7" name="Grupp 6"/>
          <p:cNvGrpSpPr/>
          <p:nvPr userDrawn="1"/>
        </p:nvGrpSpPr>
        <p:grpSpPr>
          <a:xfrm>
            <a:off x="8954135" y="178118"/>
            <a:ext cx="2399665" cy="852170"/>
            <a:chOff x="0" y="0"/>
            <a:chExt cx="2400178" cy="852170"/>
          </a:xfrm>
        </p:grpSpPr>
        <p:pic>
          <p:nvPicPr>
            <p:cNvPr id="8" name="Bildobjekt 7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323" y="77822"/>
              <a:ext cx="2268855" cy="691515"/>
            </a:xfrm>
            <a:prstGeom prst="rect">
              <a:avLst/>
            </a:prstGeom>
          </p:spPr>
        </p:pic>
        <p:pic>
          <p:nvPicPr>
            <p:cNvPr id="9" name="Bildobjekt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827405" cy="8521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63000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79AC-B61C-421D-B714-B2AC2A9B8176}" type="datetimeFigureOut">
              <a:rPr lang="sv-SE" smtClean="0"/>
              <a:t>2025-09-30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DF59-B487-473B-8956-A022176A7126}" type="slidenum">
              <a:rPr lang="sv-SE" smtClean="0"/>
              <a:t>‹#›</a:t>
            </a:fld>
            <a:endParaRPr lang="sv-SE"/>
          </a:p>
        </p:txBody>
      </p:sp>
      <p:grpSp>
        <p:nvGrpSpPr>
          <p:cNvPr id="7" name="Grupp 6"/>
          <p:cNvGrpSpPr/>
          <p:nvPr userDrawn="1"/>
        </p:nvGrpSpPr>
        <p:grpSpPr>
          <a:xfrm>
            <a:off x="8954135" y="178118"/>
            <a:ext cx="2399665" cy="852170"/>
            <a:chOff x="0" y="0"/>
            <a:chExt cx="2400178" cy="852170"/>
          </a:xfrm>
        </p:grpSpPr>
        <p:pic>
          <p:nvPicPr>
            <p:cNvPr id="8" name="Bildobjekt 7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323" y="77822"/>
              <a:ext cx="2268855" cy="691515"/>
            </a:xfrm>
            <a:prstGeom prst="rect">
              <a:avLst/>
            </a:prstGeom>
          </p:spPr>
        </p:pic>
        <p:pic>
          <p:nvPicPr>
            <p:cNvPr id="9" name="Bildobjekt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827405" cy="8521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977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Rubrik och diagram eller organisationssch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SmartArt 2"/>
          <p:cNvSpPr>
            <a:spLocks noGrp="1"/>
          </p:cNvSpPr>
          <p:nvPr>
            <p:ph type="dgm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sv-SE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83DA93-2797-4274-8145-032AA5EBFEA2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70804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79AC-B61C-421D-B714-B2AC2A9B8176}" type="datetimeFigureOut">
              <a:rPr lang="sv-SE" smtClean="0"/>
              <a:t>2025-09-30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DF59-B487-473B-8956-A022176A7126}" type="slidenum">
              <a:rPr lang="sv-SE" smtClean="0"/>
              <a:t>‹#›</a:t>
            </a:fld>
            <a:endParaRPr lang="sv-SE"/>
          </a:p>
        </p:txBody>
      </p:sp>
      <p:grpSp>
        <p:nvGrpSpPr>
          <p:cNvPr id="7" name="Grupp 6"/>
          <p:cNvGrpSpPr/>
          <p:nvPr userDrawn="1"/>
        </p:nvGrpSpPr>
        <p:grpSpPr>
          <a:xfrm>
            <a:off x="8954135" y="178118"/>
            <a:ext cx="2399665" cy="852170"/>
            <a:chOff x="0" y="0"/>
            <a:chExt cx="2400178" cy="852170"/>
          </a:xfrm>
        </p:grpSpPr>
        <p:pic>
          <p:nvPicPr>
            <p:cNvPr id="8" name="Bildobjekt 7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323" y="77822"/>
              <a:ext cx="2268855" cy="691515"/>
            </a:xfrm>
            <a:prstGeom prst="rect">
              <a:avLst/>
            </a:prstGeom>
          </p:spPr>
        </p:pic>
        <p:pic>
          <p:nvPicPr>
            <p:cNvPr id="9" name="Bildobjekt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827405" cy="8521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9312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F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79AC-B61C-421D-B714-B2AC2A9B8176}" type="datetimeFigureOut">
              <a:rPr lang="sv-SE" smtClean="0"/>
              <a:t>2025-09-30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DF59-B487-473B-8956-A022176A7126}" type="slidenum">
              <a:rPr lang="sv-SE" smtClean="0"/>
              <a:t>‹#›</a:t>
            </a:fld>
            <a:endParaRPr lang="sv-SE"/>
          </a:p>
        </p:txBody>
      </p:sp>
      <p:sp>
        <p:nvSpPr>
          <p:cNvPr id="19" name="Platshållare för text 18"/>
          <p:cNvSpPr>
            <a:spLocks noGrp="1"/>
          </p:cNvSpPr>
          <p:nvPr>
            <p:ph type="body" sz="quarter" idx="13"/>
          </p:nvPr>
        </p:nvSpPr>
        <p:spPr>
          <a:xfrm>
            <a:off x="838200" y="373063"/>
            <a:ext cx="10515600" cy="5722937"/>
          </a:xfr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69381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79AC-B61C-421D-B714-B2AC2A9B8176}" type="datetimeFigureOut">
              <a:rPr lang="sv-SE" smtClean="0"/>
              <a:t>2025-09-30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DF59-B487-473B-8956-A022176A7126}" type="slidenum">
              <a:rPr lang="sv-SE" smtClean="0"/>
              <a:t>‹#›</a:t>
            </a:fld>
            <a:endParaRPr lang="sv-SE"/>
          </a:p>
        </p:txBody>
      </p:sp>
      <p:grpSp>
        <p:nvGrpSpPr>
          <p:cNvPr id="8" name="Grupp 7"/>
          <p:cNvGrpSpPr/>
          <p:nvPr userDrawn="1"/>
        </p:nvGrpSpPr>
        <p:grpSpPr>
          <a:xfrm>
            <a:off x="8954135" y="178118"/>
            <a:ext cx="2399665" cy="852170"/>
            <a:chOff x="0" y="0"/>
            <a:chExt cx="2400178" cy="852170"/>
          </a:xfrm>
        </p:grpSpPr>
        <p:pic>
          <p:nvPicPr>
            <p:cNvPr id="9" name="Bildobjekt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323" y="77822"/>
              <a:ext cx="2268855" cy="691515"/>
            </a:xfrm>
            <a:prstGeom prst="rect">
              <a:avLst/>
            </a:prstGeom>
          </p:spPr>
        </p:pic>
        <p:pic>
          <p:nvPicPr>
            <p:cNvPr id="10" name="Bildobjekt 9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827405" cy="8521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911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79AC-B61C-421D-B714-B2AC2A9B8176}" type="datetimeFigureOut">
              <a:rPr lang="sv-SE" smtClean="0"/>
              <a:t>2025-09-30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DF59-B487-473B-8956-A022176A7126}" type="slidenum">
              <a:rPr lang="sv-SE" smtClean="0"/>
              <a:t>‹#›</a:t>
            </a:fld>
            <a:endParaRPr lang="sv-SE"/>
          </a:p>
        </p:txBody>
      </p:sp>
      <p:grpSp>
        <p:nvGrpSpPr>
          <p:cNvPr id="10" name="Grupp 9"/>
          <p:cNvGrpSpPr/>
          <p:nvPr userDrawn="1"/>
        </p:nvGrpSpPr>
        <p:grpSpPr>
          <a:xfrm>
            <a:off x="8954135" y="178118"/>
            <a:ext cx="2399665" cy="852170"/>
            <a:chOff x="0" y="0"/>
            <a:chExt cx="2400178" cy="852170"/>
          </a:xfrm>
        </p:grpSpPr>
        <p:pic>
          <p:nvPicPr>
            <p:cNvPr id="11" name="Bildobjekt 10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323" y="77822"/>
              <a:ext cx="2268855" cy="691515"/>
            </a:xfrm>
            <a:prstGeom prst="rect">
              <a:avLst/>
            </a:prstGeom>
          </p:spPr>
        </p:pic>
        <p:pic>
          <p:nvPicPr>
            <p:cNvPr id="12" name="Bildobjekt 11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827405" cy="8521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00140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79AC-B61C-421D-B714-B2AC2A9B8176}" type="datetimeFigureOut">
              <a:rPr lang="sv-SE" smtClean="0"/>
              <a:t>2025-09-30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DF59-B487-473B-8956-A022176A7126}" type="slidenum">
              <a:rPr lang="sv-SE" smtClean="0"/>
              <a:t>‹#›</a:t>
            </a:fld>
            <a:endParaRPr lang="sv-SE"/>
          </a:p>
        </p:txBody>
      </p:sp>
      <p:grpSp>
        <p:nvGrpSpPr>
          <p:cNvPr id="6" name="Grupp 5"/>
          <p:cNvGrpSpPr/>
          <p:nvPr userDrawn="1"/>
        </p:nvGrpSpPr>
        <p:grpSpPr>
          <a:xfrm>
            <a:off x="8954135" y="178118"/>
            <a:ext cx="2399665" cy="852170"/>
            <a:chOff x="0" y="0"/>
            <a:chExt cx="2400178" cy="852170"/>
          </a:xfrm>
        </p:grpSpPr>
        <p:pic>
          <p:nvPicPr>
            <p:cNvPr id="7" name="Bildobjekt 6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323" y="77822"/>
              <a:ext cx="2268855" cy="691515"/>
            </a:xfrm>
            <a:prstGeom prst="rect">
              <a:avLst/>
            </a:prstGeom>
          </p:spPr>
        </p:pic>
        <p:pic>
          <p:nvPicPr>
            <p:cNvPr id="8" name="Bildobjekt 7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827405" cy="8521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87228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79AC-B61C-421D-B714-B2AC2A9B8176}" type="datetimeFigureOut">
              <a:rPr lang="sv-SE" smtClean="0"/>
              <a:t>2025-09-30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DF59-B487-473B-8956-A022176A7126}" type="slidenum">
              <a:rPr lang="sv-SE" smtClean="0"/>
              <a:t>‹#›</a:t>
            </a:fld>
            <a:endParaRPr lang="sv-SE"/>
          </a:p>
        </p:txBody>
      </p:sp>
      <p:grpSp>
        <p:nvGrpSpPr>
          <p:cNvPr id="5" name="Grupp 4"/>
          <p:cNvGrpSpPr/>
          <p:nvPr userDrawn="1"/>
        </p:nvGrpSpPr>
        <p:grpSpPr>
          <a:xfrm>
            <a:off x="8954135" y="178118"/>
            <a:ext cx="2399665" cy="852170"/>
            <a:chOff x="0" y="0"/>
            <a:chExt cx="2400178" cy="852170"/>
          </a:xfrm>
        </p:grpSpPr>
        <p:pic>
          <p:nvPicPr>
            <p:cNvPr id="6" name="Bildobjekt 5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323" y="77822"/>
              <a:ext cx="2268855" cy="691515"/>
            </a:xfrm>
            <a:prstGeom prst="rect">
              <a:avLst/>
            </a:prstGeom>
          </p:spPr>
        </p:pic>
        <p:pic>
          <p:nvPicPr>
            <p:cNvPr id="7" name="Bildobjekt 6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827405" cy="8521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0481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79AC-B61C-421D-B714-B2AC2A9B8176}" type="datetimeFigureOut">
              <a:rPr lang="sv-SE" smtClean="0"/>
              <a:t>2025-09-30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DF59-B487-473B-8956-A022176A7126}" type="slidenum">
              <a:rPr lang="sv-SE" smtClean="0"/>
              <a:t>‹#›</a:t>
            </a:fld>
            <a:endParaRPr lang="sv-SE"/>
          </a:p>
        </p:txBody>
      </p:sp>
      <p:grpSp>
        <p:nvGrpSpPr>
          <p:cNvPr id="8" name="Grupp 7"/>
          <p:cNvGrpSpPr/>
          <p:nvPr userDrawn="1"/>
        </p:nvGrpSpPr>
        <p:grpSpPr>
          <a:xfrm>
            <a:off x="8954135" y="178118"/>
            <a:ext cx="2399665" cy="852170"/>
            <a:chOff x="0" y="0"/>
            <a:chExt cx="2400178" cy="852170"/>
          </a:xfrm>
        </p:grpSpPr>
        <p:pic>
          <p:nvPicPr>
            <p:cNvPr id="9" name="Bildobjekt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323" y="77822"/>
              <a:ext cx="2268855" cy="691515"/>
            </a:xfrm>
            <a:prstGeom prst="rect">
              <a:avLst/>
            </a:prstGeom>
          </p:spPr>
        </p:pic>
        <p:pic>
          <p:nvPicPr>
            <p:cNvPr id="10" name="Bildobjekt 9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827405" cy="8521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641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79AC-B61C-421D-B714-B2AC2A9B8176}" type="datetimeFigureOut">
              <a:rPr lang="sv-SE" smtClean="0"/>
              <a:t>2025-09-30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DF59-B487-473B-8956-A022176A7126}" type="slidenum">
              <a:rPr lang="sv-SE" smtClean="0"/>
              <a:t>‹#›</a:t>
            </a:fld>
            <a:endParaRPr lang="sv-SE"/>
          </a:p>
        </p:txBody>
      </p:sp>
      <p:grpSp>
        <p:nvGrpSpPr>
          <p:cNvPr id="8" name="Grupp 7"/>
          <p:cNvGrpSpPr/>
          <p:nvPr userDrawn="1"/>
        </p:nvGrpSpPr>
        <p:grpSpPr>
          <a:xfrm>
            <a:off x="8954135" y="178118"/>
            <a:ext cx="2399665" cy="852170"/>
            <a:chOff x="0" y="0"/>
            <a:chExt cx="2400178" cy="852170"/>
          </a:xfrm>
        </p:grpSpPr>
        <p:pic>
          <p:nvPicPr>
            <p:cNvPr id="9" name="Bildobjekt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323" y="77822"/>
              <a:ext cx="2268855" cy="691515"/>
            </a:xfrm>
            <a:prstGeom prst="rect">
              <a:avLst/>
            </a:prstGeom>
          </p:spPr>
        </p:pic>
        <p:pic>
          <p:nvPicPr>
            <p:cNvPr id="10" name="Bildobjekt 9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827405" cy="8521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7605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EDF59-B487-473B-8956-A022176A7126}" type="slidenum">
              <a:rPr lang="sv-SE" smtClean="0"/>
              <a:t>‹#›</a:t>
            </a:fld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7C6E3B10-0504-50C7-8344-2250AADA6F19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1141075" y="63500"/>
            <a:ext cx="101600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Öppen information</a:t>
            </a:r>
          </a:p>
        </p:txBody>
      </p:sp>
    </p:spTree>
    <p:extLst>
      <p:ext uri="{BB962C8B-B14F-4D97-AF65-F5344CB8AC3E}">
        <p14:creationId xmlns:p14="http://schemas.microsoft.com/office/powerpoint/2010/main" val="1367797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>
            <a:spLocks noChangeArrowheads="1"/>
          </p:cNvSpPr>
          <p:nvPr/>
        </p:nvSpPr>
        <p:spPr bwMode="auto">
          <a:xfrm>
            <a:off x="391885" y="3567764"/>
            <a:ext cx="1180011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Aft>
                <a:spcPct val="0"/>
              </a:spcAft>
              <a:buFontTx/>
              <a:buNone/>
            </a:pPr>
            <a:r>
              <a:rPr lang="sv-SE" altLang="sv-SE" sz="4400" dirty="0">
                <a:solidFill>
                  <a:schemeClr val="bg2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”Kärringar har inget på röda sidan att göra”</a:t>
            </a:r>
          </a:p>
        </p:txBody>
      </p:sp>
    </p:spTree>
    <p:extLst>
      <p:ext uri="{BB962C8B-B14F-4D97-AF65-F5344CB8AC3E}">
        <p14:creationId xmlns:p14="http://schemas.microsoft.com/office/powerpoint/2010/main" val="167641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D4810B-8623-C7A5-B08A-3F34416DE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233" y="681037"/>
            <a:ext cx="10515600" cy="1325563"/>
          </a:xfrm>
        </p:spPr>
        <p:txBody>
          <a:bodyPr/>
          <a:lstStyle/>
          <a:p>
            <a:r>
              <a:rPr lang="sv-SE" sz="4000" dirty="0">
                <a:latin typeface="Cambria" panose="02040503050406030204" pitchFamily="18" charset="0"/>
                <a:ea typeface="Cambria" panose="02040503050406030204" pitchFamily="18" charset="0"/>
              </a:rPr>
              <a:t>Vi har rätt att vara annorlunda och arbeta på våra villkor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9389C7B-21A1-A66D-5BCD-33F220A4C8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3233" y="2166819"/>
            <a:ext cx="6981967" cy="4351338"/>
          </a:xfrm>
        </p:spPr>
        <p:txBody>
          <a:bodyPr/>
          <a:lstStyle/>
          <a:p>
            <a:r>
              <a:rPr lang="sv-SE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Första kvinnan som blev gravid i utryckningstjänst 1994??</a:t>
            </a:r>
          </a:p>
          <a:p>
            <a:r>
              <a:rPr lang="sv-SE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Första kvinnan i utryckningstjänst i klimakteriet 2015??</a:t>
            </a:r>
          </a:p>
          <a:p>
            <a:r>
              <a:rPr lang="sv-SE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Skyddskläder och utrustning ska minsann passa 2025</a:t>
            </a:r>
          </a:p>
          <a:p>
            <a:r>
              <a:rPr lang="sv-SE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Individanpassad fysisk träning</a:t>
            </a:r>
          </a:p>
          <a:p>
            <a:r>
              <a:rPr lang="sv-SE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Inkludera psykisk hälsa i hälsokontroller och arbete</a:t>
            </a:r>
          </a:p>
          <a:p>
            <a:r>
              <a:rPr lang="sv-SE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Flexibilitet från arbetsgivare under graviditet, småbarnsår och </a:t>
            </a:r>
            <a:r>
              <a:rPr lang="sv-SE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klimakterie</a:t>
            </a:r>
            <a:endParaRPr lang="sv-SE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Kulturfrågan – känslan av att vara ensam i ett mansdominerat yrke</a:t>
            </a:r>
            <a:endParaRPr lang="sv-SE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Sluta aldrig arbeta </a:t>
            </a:r>
            <a:r>
              <a:rPr lang="sv-SE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 frågorna!</a:t>
            </a:r>
            <a:endParaRPr lang="sv-SE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FC684901-DCB3-BBF0-15DC-131A31E3C5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018" y="2166819"/>
            <a:ext cx="4985982" cy="3739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427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75DF178-98E4-5F9F-9601-287D5DCDE3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6150" y="1896538"/>
            <a:ext cx="6810231" cy="3415853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Allas ansvar – chefer och arbetstagare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Tack för </a:t>
            </a:r>
            <a:r>
              <a:rPr lang="en-US" dirty="0" err="1"/>
              <a:t>mig</a:t>
            </a:r>
            <a:r>
              <a:rPr lang="en-US" dirty="0"/>
              <a:t>!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FDDEACF-8D14-020B-6BA2-ABD954EF65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60" y="1896538"/>
            <a:ext cx="4072591" cy="265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78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166072-BEFF-D93C-3624-5965555E6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01352"/>
            <a:ext cx="10515600" cy="1325563"/>
          </a:xfrm>
        </p:spPr>
        <p:txBody>
          <a:bodyPr anchor="ctr">
            <a:normAutofit/>
          </a:bodyPr>
          <a:lstStyle/>
          <a:p>
            <a:r>
              <a:rPr lang="sv-SE" sz="4000" dirty="0">
                <a:latin typeface="Cambria" panose="02040503050406030204" pitchFamily="18" charset="0"/>
                <a:ea typeface="Cambria" panose="02040503050406030204" pitchFamily="18" charset="0"/>
              </a:rPr>
              <a:t>Vem är jag?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2B9F90B-0638-7EA9-D8FD-38232F7BDE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392072"/>
            <a:ext cx="10898876" cy="5100803"/>
          </a:xfrm>
        </p:spPr>
        <p:txBody>
          <a:bodyPr>
            <a:normAutofit fontScale="85000" lnSpcReduction="20000"/>
          </a:bodyPr>
          <a:lstStyle/>
          <a:p>
            <a:r>
              <a:rPr lang="sv-SE" sz="2400" dirty="0"/>
              <a:t>Mamma, farmor och sambo – alltid först och främst</a:t>
            </a:r>
          </a:p>
          <a:p>
            <a:pPr marL="0" indent="0">
              <a:buNone/>
            </a:pPr>
            <a:endParaRPr lang="sv-SE" sz="2400" dirty="0"/>
          </a:p>
          <a:p>
            <a:r>
              <a:rPr lang="sv-SE" sz="2400" dirty="0"/>
              <a:t>Räddningschef/</a:t>
            </a:r>
            <a:r>
              <a:rPr lang="sv-SE" sz="2400" dirty="0" err="1"/>
              <a:t>förbundschef</a:t>
            </a:r>
            <a:r>
              <a:rPr lang="sv-SE" sz="2400" dirty="0"/>
              <a:t> Östra Blekinge tom årsskiftet därefter Nerikes brandkår</a:t>
            </a:r>
          </a:p>
          <a:p>
            <a:r>
              <a:rPr lang="sv-SE" sz="2400" dirty="0"/>
              <a:t>Expert i </a:t>
            </a:r>
            <a:r>
              <a:rPr lang="sv-SE" sz="2400" dirty="0" err="1"/>
              <a:t>RescEU</a:t>
            </a:r>
            <a:r>
              <a:rPr lang="sv-SE" sz="2400" dirty="0"/>
              <a:t>-AFFF</a:t>
            </a:r>
          </a:p>
          <a:p>
            <a:r>
              <a:rPr lang="sv-SE" sz="2400" dirty="0"/>
              <a:t>MSB </a:t>
            </a:r>
            <a:r>
              <a:rPr lang="sv-SE" sz="2400" dirty="0" err="1"/>
              <a:t>teamleader</a:t>
            </a:r>
            <a:r>
              <a:rPr lang="sv-SE" sz="2400" dirty="0"/>
              <a:t>, ledningsstöd</a:t>
            </a:r>
          </a:p>
          <a:p>
            <a:pPr marL="0" indent="0">
              <a:buNone/>
            </a:pPr>
            <a:endParaRPr lang="sv-SE" sz="2400" dirty="0"/>
          </a:p>
          <a:p>
            <a:r>
              <a:rPr lang="sv-SE" sz="2400" dirty="0"/>
              <a:t>Byggnadsingenjör</a:t>
            </a:r>
          </a:p>
          <a:p>
            <a:r>
              <a:rPr lang="sv-SE" sz="2400" dirty="0"/>
              <a:t>”Ambulanspraktikant” i Arvika </a:t>
            </a:r>
          </a:p>
          <a:p>
            <a:r>
              <a:rPr lang="sv-SE" sz="2400" dirty="0"/>
              <a:t>Heltidsbrandman i Mora</a:t>
            </a:r>
          </a:p>
          <a:p>
            <a:r>
              <a:rPr lang="sv-SE" sz="2400" dirty="0"/>
              <a:t>Vice Brandchef i Årjäng</a:t>
            </a:r>
          </a:p>
          <a:p>
            <a:r>
              <a:rPr lang="sv-SE" sz="2400" dirty="0"/>
              <a:t>Vice Brandchef/industribrandchef på Hammarö</a:t>
            </a:r>
          </a:p>
          <a:p>
            <a:r>
              <a:rPr lang="sv-SE" sz="2400" dirty="0"/>
              <a:t>Operativ chef Nerikes Brandkår</a:t>
            </a:r>
          </a:p>
          <a:p>
            <a:r>
              <a:rPr lang="sv-SE" sz="2400" dirty="0"/>
              <a:t>”Expert” Polismyndigheten </a:t>
            </a:r>
          </a:p>
          <a:p>
            <a:r>
              <a:rPr lang="sv-SE" sz="2400" dirty="0"/>
              <a:t>Utredare – nationellt, regional och lokalt</a:t>
            </a:r>
          </a:p>
        </p:txBody>
      </p:sp>
      <p:pic>
        <p:nvPicPr>
          <p:cNvPr id="5" name="Bildobjekt 4" descr="En bild som visar utomhus, klädsel, person, brandman&#10;&#10;AI-genererat innehåll kan vara felaktigt.">
            <a:extLst>
              <a:ext uri="{FF2B5EF4-FFF2-40B4-BE49-F238E27FC236}">
                <a16:creationId xmlns:a16="http://schemas.microsoft.com/office/drawing/2014/main" id="{78461B81-D74C-F57E-3D04-92AC88BDD5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9" r="11469" b="1"/>
          <a:stretch>
            <a:fillRect/>
          </a:stretch>
        </p:blipFill>
        <p:spPr>
          <a:xfrm>
            <a:off x="7287903" y="2812704"/>
            <a:ext cx="2851245" cy="23943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72614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En bild som visar nyhetstidning, text, Publikation, Tidningspapper&#10;&#10;AI-genererat innehåll kan vara felaktigt.">
            <a:extLst>
              <a:ext uri="{FF2B5EF4-FFF2-40B4-BE49-F238E27FC236}">
                <a16:creationId xmlns:a16="http://schemas.microsoft.com/office/drawing/2014/main" id="{C2E512EA-4A47-D848-AACF-C132CE213C9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4" t="3323" r="3281" b="4408"/>
          <a:stretch>
            <a:fillRect/>
          </a:stretch>
        </p:blipFill>
        <p:spPr>
          <a:xfrm rot="5400000">
            <a:off x="-629758" y="629758"/>
            <a:ext cx="6872918" cy="5613402"/>
          </a:xfrm>
          <a:noFill/>
        </p:spPr>
      </p:pic>
      <p:pic>
        <p:nvPicPr>
          <p:cNvPr id="7" name="Platshållare för innehåll 6">
            <a:extLst>
              <a:ext uri="{FF2B5EF4-FFF2-40B4-BE49-F238E27FC236}">
                <a16:creationId xmlns:a16="http://schemas.microsoft.com/office/drawing/2014/main" id="{D53B4C5B-5C3F-FD8A-4EA9-D5A0FBEA1E8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207588" y="1407161"/>
            <a:ext cx="4283236" cy="4256037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415CD144-1554-0F1D-964B-CAE9F029D8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8655" y="1746131"/>
            <a:ext cx="2324669" cy="3578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07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F872FA-45BB-8E16-C556-8AF81E004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663" y="1130968"/>
            <a:ext cx="11815011" cy="559720"/>
          </a:xfrm>
        </p:spPr>
        <p:txBody>
          <a:bodyPr>
            <a:normAutofit fontScale="90000"/>
          </a:bodyPr>
          <a:lstStyle/>
          <a:p>
            <a:r>
              <a:rPr lang="sv-SE" dirty="0">
                <a:latin typeface="Cambria" panose="02040503050406030204" pitchFamily="18" charset="0"/>
                <a:ea typeface="Cambria" panose="02040503050406030204" pitchFamily="18" charset="0"/>
              </a:rPr>
              <a:t>”Räddningstjänst finns inte med på listan över farliga jobb”</a:t>
            </a:r>
          </a:p>
        </p:txBody>
      </p:sp>
      <p:pic>
        <p:nvPicPr>
          <p:cNvPr id="6" name="Platshållare för innehåll 5">
            <a:extLst>
              <a:ext uri="{FF2B5EF4-FFF2-40B4-BE49-F238E27FC236}">
                <a16:creationId xmlns:a16="http://schemas.microsoft.com/office/drawing/2014/main" id="{1C5A62AB-4437-8257-D7DB-75D393FF167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52663" y="2663526"/>
            <a:ext cx="2176745" cy="28305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D083F99E-BE2A-D6CB-DA3A-0FC315EA55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56280" y="1903155"/>
            <a:ext cx="5181600" cy="4351338"/>
          </a:xfrm>
        </p:spPr>
        <p:txBody>
          <a:bodyPr>
            <a:normAutofit fontScale="77500" lnSpcReduction="20000"/>
          </a:bodyPr>
          <a:lstStyle/>
          <a:p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AFS 2007:5, Gravida och ammande arbetstagare </a:t>
            </a:r>
          </a:p>
          <a:p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AFS 2007:7, Rök och kemdykning </a:t>
            </a:r>
          </a:p>
          <a:p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AFS 2010:16, Dykeriarbete </a:t>
            </a:r>
          </a:p>
          <a:p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SFS 2018:396, Strålskyddslagen </a:t>
            </a:r>
          </a:p>
          <a:p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AFS 2019:3, Medicinska kontroller i arbetslivet </a:t>
            </a:r>
          </a:p>
          <a:p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SFS 1995:484, Föräldraledighetslagen </a:t>
            </a:r>
          </a:p>
          <a:p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 24, Allmänna bestämmelser </a:t>
            </a:r>
          </a:p>
          <a:p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RiB-24, bestämmelser för räddningstjänstpersonal i beredskap </a:t>
            </a:r>
          </a:p>
          <a:p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SFS 2008:567, Diskrimineringslagen</a:t>
            </a:r>
          </a:p>
          <a:p>
            <a:r>
              <a:rPr lang="sv-SE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mfl</a:t>
            </a: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5" name="Platshållare för innehåll 13">
            <a:extLst>
              <a:ext uri="{FF2B5EF4-FFF2-40B4-BE49-F238E27FC236}">
                <a16:creationId xmlns:a16="http://schemas.microsoft.com/office/drawing/2014/main" id="{338C37C3-646D-54E3-E547-7A3377C29E56}"/>
              </a:ext>
            </a:extLst>
          </p:cNvPr>
          <p:cNvSpPr txBox="1">
            <a:spLocks/>
          </p:cNvSpPr>
          <p:nvPr/>
        </p:nvSpPr>
        <p:spPr>
          <a:xfrm>
            <a:off x="7629098" y="2090320"/>
            <a:ext cx="443857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dirty="0"/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A7CDAA3D-44F3-8BF2-9DFF-058D63EB5D8A}"/>
              </a:ext>
            </a:extLst>
          </p:cNvPr>
          <p:cNvSpPr txBox="1"/>
          <p:nvPr/>
        </p:nvSpPr>
        <p:spPr>
          <a:xfrm>
            <a:off x="8249566" y="2663526"/>
            <a:ext cx="3442647" cy="267765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v-SE" b="0" i="0" dirty="0">
                <a:solidFill>
                  <a:srgbClr val="545D7E"/>
                </a:solidFill>
                <a:effectLst/>
                <a:latin typeface="Google Sans"/>
              </a:rPr>
              <a:t>Infarkt i moderkakan</a:t>
            </a:r>
          </a:p>
          <a:p>
            <a:endParaRPr lang="sv-SE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b="0" i="0" dirty="0">
                <a:solidFill>
                  <a:srgbClr val="545D7E"/>
                </a:solidFill>
                <a:effectLst/>
                <a:latin typeface="Google Sans"/>
              </a:rPr>
              <a:t>Kolmonoxiden i röken binder till fostrets röda blodkroppar istället för syre, vilket leder till låg syresättning och att delar av moderkakan dör.</a:t>
            </a:r>
          </a:p>
          <a:p>
            <a:endParaRPr lang="sv-SE" dirty="0">
              <a:solidFill>
                <a:srgbClr val="545D7E"/>
              </a:solidFill>
              <a:latin typeface="Google Sans"/>
            </a:endParaRPr>
          </a:p>
          <a:p>
            <a:r>
              <a:rPr lang="sv-SE" dirty="0">
                <a:solidFill>
                  <a:srgbClr val="545D7E"/>
                </a:solidFill>
                <a:latin typeface="Google Sans"/>
              </a:rPr>
              <a:t>Källa: 1177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5215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12D5172D-04BB-857D-561D-7EBAC9589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9724" y="1542197"/>
            <a:ext cx="3715964" cy="4634766"/>
          </a:xfrm>
        </p:spPr>
        <p:txBody>
          <a:bodyPr/>
          <a:lstStyle/>
          <a:p>
            <a:pPr marL="0" indent="0">
              <a:buNone/>
            </a:pPr>
            <a:endParaRPr lang="sv-SE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sv-SE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sv-SE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sv-SE" dirty="0">
                <a:latin typeface="Cambria" panose="02040503050406030204" pitchFamily="18" charset="0"/>
                <a:ea typeface="Cambria" panose="02040503050406030204" pitchFamily="18" charset="0"/>
              </a:rPr>
              <a:t>Vad andra tycker kan vara nog så påfrestande det också</a:t>
            </a:r>
          </a:p>
          <a:p>
            <a:endParaRPr lang="sv-SE" dirty="0"/>
          </a:p>
        </p:txBody>
      </p:sp>
      <p:graphicFrame>
        <p:nvGraphicFramePr>
          <p:cNvPr id="4" name="Object 6">
            <a:extLst>
              <a:ext uri="{FF2B5EF4-FFF2-40B4-BE49-F238E27FC236}">
                <a16:creationId xmlns:a16="http://schemas.microsoft.com/office/drawing/2014/main" id="{C66FE19C-2997-0C55-2BEC-E046DC1FF2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8587321"/>
              </p:ext>
            </p:extLst>
          </p:nvPr>
        </p:nvGraphicFramePr>
        <p:xfrm>
          <a:off x="96312" y="690325"/>
          <a:ext cx="8160904" cy="5486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-foto" r:id="rId2" imgW="19504762" imgH="14628571" progId="MSPhotoEd.3">
                  <p:embed/>
                </p:oleObj>
              </mc:Choice>
              <mc:Fallback>
                <p:oleObj name="Photo Editor-foto" r:id="rId2" imgW="19504762" imgH="14628571" progId="MSPhotoEd.3">
                  <p:embed/>
                  <p:pic>
                    <p:nvPicPr>
                      <p:cNvPr id="4" name="Object 6">
                        <a:extLst>
                          <a:ext uri="{FF2B5EF4-FFF2-40B4-BE49-F238E27FC236}">
                            <a16:creationId xmlns:a16="http://schemas.microsoft.com/office/drawing/2014/main" id="{C66FE19C-2997-0C55-2BEC-E046DC1FF2D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312" y="690325"/>
                        <a:ext cx="8160904" cy="5486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0809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tshållare för innehåll 3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 rot="5400000">
            <a:off x="618108" y="170330"/>
            <a:ext cx="6838713" cy="6291619"/>
          </a:xfrm>
          <a:noFill/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A89BFCF-B338-59D5-3915-2300BC9569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51678" y="2743199"/>
            <a:ext cx="3548417" cy="1023583"/>
          </a:xfrm>
        </p:spPr>
        <p:txBody>
          <a:bodyPr/>
          <a:lstStyle/>
          <a:p>
            <a:pPr marL="0" indent="0">
              <a:buNone/>
            </a:pP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Är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 det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här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kul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903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A5C912B1-153D-46D8-A888-60E1ED77CF71" descr="image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688" y="450377"/>
            <a:ext cx="7979835" cy="600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0E1E35AC-8D50-1C76-17AB-B8AA3FC2D4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5826" y="1825625"/>
            <a:ext cx="3985147" cy="4351338"/>
          </a:xfrm>
        </p:spPr>
        <p:txBody>
          <a:bodyPr/>
          <a:lstStyle/>
          <a:p>
            <a:pPr marL="0" indent="0">
              <a:buNone/>
            </a:pPr>
            <a:r>
              <a:rPr lang="sv-SE" dirty="0">
                <a:latin typeface="Cambria" panose="02040503050406030204" pitchFamily="18" charset="0"/>
                <a:ea typeface="Cambria" panose="02040503050406030204" pitchFamily="18" charset="0"/>
              </a:rPr>
              <a:t>Leva som man lär</a:t>
            </a:r>
          </a:p>
          <a:p>
            <a:pPr marL="0" indent="0">
              <a:buNone/>
            </a:pPr>
            <a:endParaRPr lang="sv-SE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sv-SE" dirty="0">
                <a:latin typeface="Cambria" panose="02040503050406030204" pitchFamily="18" charset="0"/>
                <a:ea typeface="Cambria" panose="02040503050406030204" pitchFamily="18" charset="0"/>
              </a:rPr>
              <a:t>Får man ha familjen halvnaken på kontoret?</a:t>
            </a: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62819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76632D-68D4-B638-E08F-C4396AA8E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78" y="0"/>
            <a:ext cx="10930677" cy="1325563"/>
          </a:xfrm>
        </p:spPr>
        <p:txBody>
          <a:bodyPr/>
          <a:lstStyle/>
          <a:p>
            <a:r>
              <a:rPr lang="sv-SE" sz="4000" dirty="0">
                <a:latin typeface="Cambria" panose="02040503050406030204" pitchFamily="18" charset="0"/>
                <a:ea typeface="Cambria" panose="02040503050406030204" pitchFamily="18" charset="0"/>
              </a:rPr>
              <a:t>Tar det aldrig slut?</a:t>
            </a:r>
          </a:p>
        </p:txBody>
      </p:sp>
      <p:pic>
        <p:nvPicPr>
          <p:cNvPr id="4" name="Platshållare för innehåll 4">
            <a:extLst>
              <a:ext uri="{FF2B5EF4-FFF2-40B4-BE49-F238E27FC236}">
                <a16:creationId xmlns:a16="http://schemas.microsoft.com/office/drawing/2014/main" id="{20B4A03D-0158-DB24-9755-67DCA78778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68496"/>
            <a:ext cx="4904243" cy="57895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0DDF04AB-CC0A-608F-FA77-8D40FC7E18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5498" r="5127"/>
          <a:stretch>
            <a:fillRect/>
          </a:stretch>
        </p:blipFill>
        <p:spPr>
          <a:xfrm>
            <a:off x="6424291" y="3780430"/>
            <a:ext cx="5809356" cy="30775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3842E1F-3735-3B93-6589-48EA7DA019C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565" r="16177" b="11841"/>
          <a:stretch>
            <a:fillRect/>
          </a:stretch>
        </p:blipFill>
        <p:spPr>
          <a:xfrm>
            <a:off x="4383102" y="122830"/>
            <a:ext cx="2776870" cy="3657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3CA30C0C-65FC-70B6-E360-B12EEBB67C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6201" y="2141901"/>
            <a:ext cx="4601217" cy="163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501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5AA007-E2F7-3715-CECA-D446BEDD4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CD1F861-A1CC-E94F-9C1B-4ED7CA5C7D3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C52D6A3-54A1-FA41-584F-136C69D784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040919" cy="6492875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C62E5F08-906A-9806-5545-3D7EAECFE9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6858000" cy="1924334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83F0E3C6-9437-C0D3-18C5-27B6D604C1A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565" r="16177" b="11841"/>
          <a:stretch>
            <a:fillRect/>
          </a:stretch>
        </p:blipFill>
        <p:spPr>
          <a:xfrm>
            <a:off x="6858000" y="0"/>
            <a:ext cx="533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7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mall" id="{EAD59C0A-9983-4DB2-AB1D-8A5F525DCE05}" vid="{B7EB936D-252C-4635-BC7A-FE5C5289D8A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B9F5AFF03895C47B6CE5AA5D91C5778" ma:contentTypeVersion="13" ma:contentTypeDescription="Skapa ett nytt dokument." ma:contentTypeScope="" ma:versionID="44a6cedb44a85d76c35ee2539f2d634c">
  <xsd:schema xmlns:xsd="http://www.w3.org/2001/XMLSchema" xmlns:xs="http://www.w3.org/2001/XMLSchema" xmlns:p="http://schemas.microsoft.com/office/2006/metadata/properties" xmlns:ns3="98e9f731-9f3a-40ab-90f5-e4d7a90c4f32" xmlns:ns4="9a20a6ee-5dfd-403d-9b9e-910c1f42b0ad" targetNamespace="http://schemas.microsoft.com/office/2006/metadata/properties" ma:root="true" ma:fieldsID="7b0d4e0ae8a414e4738ec2032f61238f" ns3:_="" ns4:_="">
    <xsd:import namespace="98e9f731-9f3a-40ab-90f5-e4d7a90c4f32"/>
    <xsd:import namespace="9a20a6ee-5dfd-403d-9b9e-910c1f42b0a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e9f731-9f3a-40ab-90f5-e4d7a90c4f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20a6ee-5dfd-403d-9b9e-910c1f42b0a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Delar tips,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8e9f731-9f3a-40ab-90f5-e4d7a90c4f32" xsi:nil="true"/>
  </documentManagement>
</p:properties>
</file>

<file path=customXml/itemProps1.xml><?xml version="1.0" encoding="utf-8"?>
<ds:datastoreItem xmlns:ds="http://schemas.openxmlformats.org/officeDocument/2006/customXml" ds:itemID="{0B04F62D-8B8C-410D-87AD-6471A73BEC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e9f731-9f3a-40ab-90f5-e4d7a90c4f32"/>
    <ds:schemaRef ds:uri="9a20a6ee-5dfd-403d-9b9e-910c1f42b0a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B403179-B0EA-44EC-B14C-423297EAB0A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1FA6800-AB04-4718-A764-CAC9585E35C6}">
  <ds:schemaRefs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9a20a6ee-5dfd-403d-9b9e-910c1f42b0ad"/>
    <ds:schemaRef ds:uri="98e9f731-9f3a-40ab-90f5-e4d7a90c4f32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12896</TotalTime>
  <Words>278</Words>
  <Application>Microsoft Office PowerPoint</Application>
  <PresentationFormat>Bredbild</PresentationFormat>
  <Paragraphs>54</Paragraphs>
  <Slides>11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Cambria</vt:lpstr>
      <vt:lpstr>Google Sans</vt:lpstr>
      <vt:lpstr>Office-tema</vt:lpstr>
      <vt:lpstr>Photo Editor-foto</vt:lpstr>
      <vt:lpstr>PowerPoint-presentation</vt:lpstr>
      <vt:lpstr>Vem är jag?</vt:lpstr>
      <vt:lpstr>PowerPoint-presentation</vt:lpstr>
      <vt:lpstr>”Räddningstjänst finns inte med på listan över farliga jobb”</vt:lpstr>
      <vt:lpstr>PowerPoint-presentation</vt:lpstr>
      <vt:lpstr>PowerPoint-presentation</vt:lpstr>
      <vt:lpstr>PowerPoint-presentation</vt:lpstr>
      <vt:lpstr>Tar det aldrig slut?</vt:lpstr>
      <vt:lpstr>PowerPoint-presentation</vt:lpstr>
      <vt:lpstr>Vi har rätt att vara annorlunda och arbeta på våra villkor</vt:lpstr>
      <vt:lpstr>PowerPoint-presentation</vt:lpstr>
    </vt:vector>
  </TitlesOfParts>
  <Company>Karlskrona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Välkomna till Räddningstjänsten</dc:title>
  <dc:creator>Jonas Kullberg</dc:creator>
  <cp:lastModifiedBy>Mona Hjortzberg</cp:lastModifiedBy>
  <cp:revision>176</cp:revision>
  <dcterms:created xsi:type="dcterms:W3CDTF">2018-10-30T07:04:25Z</dcterms:created>
  <dcterms:modified xsi:type="dcterms:W3CDTF">2025-09-30T12:02:41Z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769b135-119e-46d3-9105-ea0a4421414c_Enabled">
    <vt:lpwstr>true</vt:lpwstr>
  </property>
  <property fmtid="{D5CDD505-2E9C-101B-9397-08002B2CF9AE}" pid="3" name="MSIP_Label_3769b135-119e-46d3-9105-ea0a4421414c_SetDate">
    <vt:lpwstr>2023-11-02T09:37:29Z</vt:lpwstr>
  </property>
  <property fmtid="{D5CDD505-2E9C-101B-9397-08002B2CF9AE}" pid="4" name="MSIP_Label_3769b135-119e-46d3-9105-ea0a4421414c_Method">
    <vt:lpwstr>Privileged</vt:lpwstr>
  </property>
  <property fmtid="{D5CDD505-2E9C-101B-9397-08002B2CF9AE}" pid="5" name="MSIP_Label_3769b135-119e-46d3-9105-ea0a4421414c_Name">
    <vt:lpwstr>Öppen information</vt:lpwstr>
  </property>
  <property fmtid="{D5CDD505-2E9C-101B-9397-08002B2CF9AE}" pid="6" name="MSIP_Label_3769b135-119e-46d3-9105-ea0a4421414c_SiteId">
    <vt:lpwstr>1ff1a55c-17d0-4282-b9a5-2567952b6bb2</vt:lpwstr>
  </property>
  <property fmtid="{D5CDD505-2E9C-101B-9397-08002B2CF9AE}" pid="7" name="MSIP_Label_3769b135-119e-46d3-9105-ea0a4421414c_ActionId">
    <vt:lpwstr>6bf3c1a8-d2ff-421a-a6df-43156b0a0c1c</vt:lpwstr>
  </property>
  <property fmtid="{D5CDD505-2E9C-101B-9397-08002B2CF9AE}" pid="8" name="MSIP_Label_3769b135-119e-46d3-9105-ea0a4421414c_ContentBits">
    <vt:lpwstr>1</vt:lpwstr>
  </property>
  <property fmtid="{D5CDD505-2E9C-101B-9397-08002B2CF9AE}" pid="9" name="ClassificationContentMarkingHeaderLocations">
    <vt:lpwstr>Office-tema:8</vt:lpwstr>
  </property>
  <property fmtid="{D5CDD505-2E9C-101B-9397-08002B2CF9AE}" pid="10" name="ClassificationContentMarkingHeaderText">
    <vt:lpwstr>Öppen information</vt:lpwstr>
  </property>
  <property fmtid="{D5CDD505-2E9C-101B-9397-08002B2CF9AE}" pid="11" name="ContentTypeId">
    <vt:lpwstr>0x0101002B9F5AFF03895C47B6CE5AA5D91C5778</vt:lpwstr>
  </property>
</Properties>
</file>