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BD167-A85B-64D7-7223-AD8B55F04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0859A0-1B4E-A3FC-5E2C-71CD9E076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59983-EC1B-4AA8-B2DA-14FC6751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8B09C-4231-6EC0-DFFB-3959F601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6AFB9E-16FE-8125-BB91-A4659A59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15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74A06-82DC-C63E-443A-7648D3C9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83143B-2EC7-93B1-847C-054CF6C6C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833C1-92CB-299B-42D2-CD127A18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917AC2-31B1-9733-8953-48FC3958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9DCB16-91C9-DC3C-D808-B8162191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421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E5342F-10F6-6023-4649-38ECBBBBE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E29444-48BA-CA5D-EC06-D66F3B815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B791B7-83EA-CF4A-E3ED-FD9CE4B7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BB4092-39A7-61B9-9F38-3AD96AA3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1C0515-0AC0-B8A2-8E44-552222FE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18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7C66A-DFF3-1C89-B0AC-76E1A5C4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6ED92F-9D08-6F8D-CB5D-A4878CE9E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97AC34-D346-9308-BD2E-FB15A516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A8356-A0C6-624C-F460-94802F6D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1E76F-9E11-8136-AF3C-2B7C63DC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893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661B1-DF5E-1125-1509-56A8863D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E9FE7-6BE9-CF5E-68AE-A0043327C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2F2FE-595F-C1BC-EA9F-EC14257D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79F9B1-F8C9-FE32-5AA0-B9A38240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AC48F-B5EE-32EA-7DC9-A7FF7E8F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03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82779-1B0B-871D-13D2-A2D291A1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0D041-38AF-4EE0-5BDB-99797994A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C20921-8200-7F92-A5D5-834E90505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796DCE-B5C2-5D4B-7F46-F9FE1366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80A307-265F-21CE-9970-0DDC4FC6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BA9E6B-8B39-BA58-B925-4CF51CEC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2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C1B72-5435-9C28-EE0E-73AA526C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32A576-02CB-4731-9970-1EBC3036D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CE0A0D-A345-1EB6-F4DB-72CFBA9B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80EB18-C0C1-57BB-F767-1B7E2E0CA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C0ABBC-4090-6A6E-2F4D-C6517DDE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997A5-1E27-A0DF-13C1-83722A01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11AF9D-0954-CCC6-A03E-E19AC839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9C6F0A-9E8C-5D34-D615-8CB105DD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434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A9740-911A-BD69-964D-218ADC4C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235ADF-1177-8383-94DD-06CEDACA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8BC415-DBFB-446D-624F-1C8503BF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347231-1AC4-0722-C6AB-DBDCB0A8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187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457E35-5CEF-8468-39FE-56C5807C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70A431-A594-4D0F-854F-01B324B5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7837A6-503F-FFB1-0E2B-613388E2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56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C1B9E-B053-8AA5-2836-6ED07FBD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FE3C96-551D-948A-E8C0-DE930E6D2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B83E50-DBEE-0BBE-0A61-D034A4388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DF0F3D-C67F-CFEE-64A9-4680936D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495E99-FEB4-B2CD-BDE6-92F84CEDC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87CFCC-3B4E-B5F1-7515-7CF10F73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13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50CA1-6566-3280-9F20-21629F65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BF3087-716F-85DC-C0BB-F7A1112A8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D8C6B-4632-7DE7-41F1-12ED88F1E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2BE61E-BDF4-92DE-CCE0-752DAAE5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63C671-550D-3A60-F014-76873E4E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B5161E-1904-3B69-32AD-AD0BB197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78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E4F36A-05C3-9703-2CFC-939A8D69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7468BB-0F41-1CC7-7308-92BB6C322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C6167-DE39-2071-858B-3FC50C40C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E679-8F9B-4425-B833-61FDCDBDAF25}" type="datetimeFigureOut">
              <a:rPr lang="es-CO" smtClean="0"/>
              <a:t>7/08/2023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97C5C-C360-F12E-47DF-20549CDF0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D6C6CF-D8FA-0358-E4B8-410F4CF45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995C-A57A-40C6-AEC8-325827F167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70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DF6CA11-4016-3B1C-337C-6862A298B1B7}"/>
              </a:ext>
            </a:extLst>
          </p:cNvPr>
          <p:cNvGraphicFramePr>
            <a:graphicFrameLocks noGrp="1"/>
          </p:cNvGraphicFramePr>
          <p:nvPr/>
        </p:nvGraphicFramePr>
        <p:xfrm>
          <a:off x="382876" y="1015598"/>
          <a:ext cx="11426241" cy="5560144"/>
        </p:xfrm>
        <a:graphic>
          <a:graphicData uri="http://schemas.openxmlformats.org/drawingml/2006/table">
            <a:tbl>
              <a:tblPr/>
              <a:tblGrid>
                <a:gridCol w="1474913">
                  <a:extLst>
                    <a:ext uri="{9D8B030D-6E8A-4147-A177-3AD203B41FA5}">
                      <a16:colId xmlns:a16="http://schemas.microsoft.com/office/drawing/2014/main" val="4116625836"/>
                    </a:ext>
                  </a:extLst>
                </a:gridCol>
                <a:gridCol w="2454856">
                  <a:extLst>
                    <a:ext uri="{9D8B030D-6E8A-4147-A177-3AD203B41FA5}">
                      <a16:colId xmlns:a16="http://schemas.microsoft.com/office/drawing/2014/main" val="3679796285"/>
                    </a:ext>
                  </a:extLst>
                </a:gridCol>
                <a:gridCol w="897308">
                  <a:extLst>
                    <a:ext uri="{9D8B030D-6E8A-4147-A177-3AD203B41FA5}">
                      <a16:colId xmlns:a16="http://schemas.microsoft.com/office/drawing/2014/main" val="3361144430"/>
                    </a:ext>
                  </a:extLst>
                </a:gridCol>
                <a:gridCol w="4828374">
                  <a:extLst>
                    <a:ext uri="{9D8B030D-6E8A-4147-A177-3AD203B41FA5}">
                      <a16:colId xmlns:a16="http://schemas.microsoft.com/office/drawing/2014/main" val="3293615421"/>
                    </a:ext>
                  </a:extLst>
                </a:gridCol>
                <a:gridCol w="1770790">
                  <a:extLst>
                    <a:ext uri="{9D8B030D-6E8A-4147-A177-3AD203B41FA5}">
                      <a16:colId xmlns:a16="http://schemas.microsoft.com/office/drawing/2014/main" val="4087020057"/>
                    </a:ext>
                  </a:extLst>
                </a:gridCol>
              </a:tblGrid>
              <a:tr h="2769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Hora Colombia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Institución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País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Ponente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s-CO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ema</a:t>
                      </a:r>
                      <a:endParaRPr kumimoji="0" lang="es-CO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258871"/>
                  </a:ext>
                </a:extLst>
              </a:tr>
              <a:tr h="381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07:00 am - 07:20 am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Escuela Superior de Guerra "General Rafael Reyes Prieto"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BG. Edgar Alexander Salamanca Rodríguez- Director ESDEG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Apertura del Seminario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08115"/>
                  </a:ext>
                </a:extLst>
              </a:tr>
              <a:tr h="366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07:20 am - 08:00 am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Instituto Colombo Alemán para la Paz CAPAZ-</a:t>
                      </a: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Alemania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Stefan Peters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-Director Instituto Colombo Alemán para la Paz CAPAZ-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DIH y Construcción de paz 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544205"/>
                  </a:ext>
                </a:extLst>
              </a:tr>
              <a:tr h="520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08:00 am - 08:40 am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s-MX" sz="12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Nacional Contra Violaciones de Derechos Humanos</a:t>
                      </a:r>
                      <a:endParaRPr lang="es-CO" sz="12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Dra. Gina Castro Majé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Fiscal </a:t>
                      </a: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Dirección Nacional Contra Violaciones de Derechos Humanos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 categorías Defensor de Derechos Humanos y Líder social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604462"/>
                  </a:ext>
                </a:extLst>
              </a:tr>
              <a:tr h="520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08:40 am - 09:20 am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MX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Misión de Instructores y Asesores en Desminado Humanitario en Colombia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Brasil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Coronel Sergio Torres</a:t>
                      </a:r>
                    </a:p>
                    <a:p>
                      <a:pPr algn="ctr" fontAlgn="b"/>
                      <a:r>
                        <a:rPr lang="es-MX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-Jefe de la Misión de Instructores y Asesores en Desminado Humanitario en Colombia-</a:t>
                      </a:r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Desminado humanitario y Construcción de paz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6973"/>
                  </a:ext>
                </a:extLst>
              </a:tr>
              <a:tr h="380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09:20 am - 09:40 am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Receso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Receso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Receso</a:t>
                      </a:r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Receso</a:t>
                      </a:r>
                    </a:p>
                    <a:p>
                      <a:pPr algn="ctr" fontAlgn="b"/>
                      <a:endParaRPr lang="es-CO" sz="1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437859"/>
                  </a:ext>
                </a:extLst>
              </a:tr>
              <a:tr h="4689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09:45 am - 10:25 am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Antonio de Nebrija</a:t>
                      </a:r>
                    </a:p>
                    <a:p>
                      <a:pPr lvl="0" algn="ctr">
                        <a:buNone/>
                      </a:pPr>
                      <a:endParaRPr lang="es-ES" sz="1200" dirty="0"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España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DR. Giuseppe </a:t>
                      </a:r>
                      <a:r>
                        <a:rPr lang="es-MX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Gangi</a:t>
                      </a: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Guillén (virtual)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Zona gris y la seguridad humana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586854"/>
                  </a:ext>
                </a:extLst>
              </a:tr>
              <a:tr h="3667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10:25 am – 11:05 am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Antonio de Nebrija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España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TC. María del Valle López </a:t>
                      </a:r>
                      <a:r>
                        <a:rPr lang="es-MX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Alfranca</a:t>
                      </a: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(virtual) 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Violencia sexual como arma de guerra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89351"/>
                  </a:ext>
                </a:extLst>
              </a:tr>
              <a:tr h="3801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 05 am - 11:35 am</a:t>
                      </a: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Instituto Internacional de Derecho Humanitario (San Remo)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Dr. Pedro Páez </a:t>
                      </a:r>
                    </a:p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-Representante en Colombia del Instituto Internacional de Derecho Humanitario (San Remo)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Estabilidad jurídica en las Fuerzas militares de Colombia 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91965"/>
                  </a:ext>
                </a:extLst>
              </a:tr>
              <a:tr h="380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11:35 am - 12:15 m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Universidad Antonio de Nebrija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España</a:t>
                      </a:r>
                    </a:p>
                    <a:p>
                      <a:pPr algn="ctr" fontAlgn="b"/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TC. Ana María Sánchez Diaz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-Docente asignatura de Derecho Internacional Humanitario y Derecho Operacional (Virtual) </a:t>
                      </a: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Retos de la justicia transicional</a:t>
                      </a:r>
                      <a:endParaRPr lang="es-E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697873"/>
                  </a:ext>
                </a:extLst>
              </a:tr>
              <a:tr h="3801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12:15 - 12:30 m</a:t>
                      </a:r>
                    </a:p>
                  </a:txBody>
                  <a:tcPr marL="11579" marR="11579" marT="11579" marB="55580" anchor="b">
                    <a:lnL w="12700" cmpd="sng">
                      <a:solidFill>
                        <a:srgbClr val="4472C4"/>
                      </a:solidFill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s-MX" sz="12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Escuela Superior de Guerra "General Rafael Reyes Prieto"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Colombia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Cr. Oscar Otoniel Torres Conde – Vicerrector Académico-</a:t>
                      </a:r>
                      <a:endParaRPr lang="es-ES" sz="1200" dirty="0">
                        <a:latin typeface="+mn-lt"/>
                      </a:endParaRP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s-ES" sz="1200" dirty="0">
                          <a:latin typeface="+mn-lt"/>
                        </a:rPr>
                        <a:t>Cierre</a:t>
                      </a:r>
                    </a:p>
                  </a:txBody>
                  <a:tcPr marL="11579" marR="11579" marT="11579" marB="5558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472C4"/>
                      </a:solidFill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118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DA16B32-57CF-32BC-B62A-DD76779B8280}"/>
              </a:ext>
            </a:extLst>
          </p:cNvPr>
          <p:cNvSpPr txBox="1"/>
          <p:nvPr/>
        </p:nvSpPr>
        <p:spPr>
          <a:xfrm>
            <a:off x="648052" y="153824"/>
            <a:ext cx="1089588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XIII SEMINARIO INTERNACIONAL DE DERECHOS HUMANOS “CONSTRUCCIÓN DE PAZ, SEGURIDAD HUMANA Y JUSTICIA TRANSICIONAL” MAEDH-ESDEG /viernes 11 ago.</a:t>
            </a:r>
          </a:p>
          <a:p>
            <a:pPr algn="ctr"/>
            <a:r>
              <a:rPr lang="es-MX" sz="1600" b="1" dirty="0"/>
              <a:t>(PONENTES)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386123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CD0A58E-5AFF-787A-B553-4A3FB9150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714776"/>
              </p:ext>
            </p:extLst>
          </p:nvPr>
        </p:nvGraphicFramePr>
        <p:xfrm>
          <a:off x="818638" y="1047203"/>
          <a:ext cx="10880026" cy="5610228"/>
        </p:xfrm>
        <a:graphic>
          <a:graphicData uri="http://schemas.openxmlformats.org/drawingml/2006/table">
            <a:tbl>
              <a:tblPr firstRow="1" firstCol="1" bandRow="1"/>
              <a:tblGrid>
                <a:gridCol w="1486256">
                  <a:extLst>
                    <a:ext uri="{9D8B030D-6E8A-4147-A177-3AD203B41FA5}">
                      <a16:colId xmlns:a16="http://schemas.microsoft.com/office/drawing/2014/main" val="3566912777"/>
                    </a:ext>
                  </a:extLst>
                </a:gridCol>
                <a:gridCol w="2206595">
                  <a:extLst>
                    <a:ext uri="{9D8B030D-6E8A-4147-A177-3AD203B41FA5}">
                      <a16:colId xmlns:a16="http://schemas.microsoft.com/office/drawing/2014/main" val="3898456583"/>
                    </a:ext>
                  </a:extLst>
                </a:gridCol>
                <a:gridCol w="734939">
                  <a:extLst>
                    <a:ext uri="{9D8B030D-6E8A-4147-A177-3AD203B41FA5}">
                      <a16:colId xmlns:a16="http://schemas.microsoft.com/office/drawing/2014/main" val="507377043"/>
                    </a:ext>
                  </a:extLst>
                </a:gridCol>
                <a:gridCol w="2983172">
                  <a:extLst>
                    <a:ext uri="{9D8B030D-6E8A-4147-A177-3AD203B41FA5}">
                      <a16:colId xmlns:a16="http://schemas.microsoft.com/office/drawing/2014/main" val="475820223"/>
                    </a:ext>
                  </a:extLst>
                </a:gridCol>
                <a:gridCol w="3469064">
                  <a:extLst>
                    <a:ext uri="{9D8B030D-6E8A-4147-A177-3AD203B41FA5}">
                      <a16:colId xmlns:a16="http://schemas.microsoft.com/office/drawing/2014/main" val="675502739"/>
                    </a:ext>
                  </a:extLst>
                </a:gridCol>
              </a:tblGrid>
              <a:tr h="454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Hora Colombia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Institución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País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Ponente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Temática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931922"/>
                  </a:ext>
                </a:extLst>
              </a:tr>
              <a:tr h="4547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13:30 pm - 13:40 pm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Escuela Superior de Guerra "General Rafael Reyes Prieto"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Colombia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Cr. Oscar Otoniel Torres Conde – Vicerrector Académico-</a:t>
                      </a: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Apertura Evento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7828"/>
                  </a:ext>
                </a:extLst>
              </a:tr>
              <a:tr h="454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13:40 pm - 14:20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Escuela Superior de Guerra "General Rafael Reyes Prieto"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Colombia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Mauricio Torres Guarnizo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TOAR en la Justicia Transicional</a:t>
                      </a: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102933"/>
                  </a:ext>
                </a:extLst>
              </a:tr>
              <a:tr h="4547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14:20 pm - 15:00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Instituto de Investigaciones en Humanidades y Ciencias Sociales UNPL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Argentina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DR. Emmanuel Nicolás Kahan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Docente titular UNPL-</a:t>
                      </a: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(Virtual)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Justicia Transicional en el DIH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78458"/>
                  </a:ext>
                </a:extLst>
              </a:tr>
              <a:tr h="840250">
                <a:tc>
                  <a:txBody>
                    <a:bodyPr/>
                    <a:lstStyle/>
                    <a:p>
                      <a:pPr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 15:00 am - 15:30 am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Maestría en Derechos Humanos y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Derecho Internacional de los Conflictos Armados</a:t>
                      </a:r>
                      <a:b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ctr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Colombia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Moisés David Ortells Cavanzo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Programa de evaluación y retroalimentación, concepto de capacidades operacionales (OCC E&amp;F) de la OTAN como un camino hacia la interoperabilidad en operaciones militares y la participación en Operaciones de Mantenimiento de Paz (OMP)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701029"/>
                  </a:ext>
                </a:extLst>
              </a:tr>
              <a:tr h="585679">
                <a:tc>
                  <a:txBody>
                    <a:bodyPr/>
                    <a:lstStyle/>
                    <a:p>
                      <a:pPr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  15:30 pm - 16:00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Colombia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Edgar Mauricio Pineda Gonzáles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Análisis comparativo de los años 2012 al 2022, de la siembra extensiva de cultivos de hoja de coca en Colombia, y sus consecuencias frente a la garantía de derecho al medio ambiente sano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98857"/>
                  </a:ext>
                </a:extLst>
              </a:tr>
              <a:tr h="32057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16:00 pm - 16:20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Receso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Receso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Receso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Receso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856532"/>
                  </a:ext>
                </a:extLst>
              </a:tr>
              <a:tr h="4980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16:20 pm - 17:00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</a:rPr>
                        <a:t>Maestría en Derechos Humanos y </a:t>
                      </a:r>
                    </a:p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</a:rPr>
                        <a:t>Derecho Internacional de los Conflictos Armados</a:t>
                      </a:r>
                      <a:br>
                        <a:rPr lang="es-MX" sz="1100" dirty="0">
                          <a:effectLst/>
                          <a:latin typeface="Calibri" panose="020F0502020204030204" pitchFamily="34" charset="0"/>
                        </a:rPr>
                      </a:br>
                      <a:endParaRPr lang="es-CO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Colombia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Fredy Arboleda Jaramillo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Políticas Ambientales en el Fuerte Militar de Tolemaida: Análisis desde la perspectiva de los Objetivos de Desarrollo Sostenible y los Derechos Humanos.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42736"/>
                  </a:ext>
                </a:extLst>
              </a:tr>
              <a:tr h="407202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17:00 pm - 17:30 pm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Maestría en Derechos Humanos y </a:t>
                      </a:r>
                    </a:p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Derecho Internacional de los Conflictos Armados</a:t>
                      </a:r>
                      <a:b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Escuela Superior de Guerra "General Rafael Reyes Prieto"</a:t>
                      </a: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Colombia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Luis Fernando Vallejo Coral</a:t>
                      </a:r>
                    </a:p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CEM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 guerra híbrida en el ciberespacio como amenaza al principio de participación ciudadana, la democracia y estabilidad del Estado colombiano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6075"/>
                  </a:ext>
                </a:extLst>
              </a:tr>
              <a:tr h="541687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17:30 pm - 18:00 pm</a:t>
                      </a: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Escuela Superior de Guerra "General Rafael Reyes Prieto"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TC (R) Luis Antonio Martín Moreno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Conflictos contemporáneos y procesos de paz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9983" marR="9983" marT="9983" marB="48807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47729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1FF3374-1F69-DA43-FEA1-A28CC6A37397}"/>
              </a:ext>
            </a:extLst>
          </p:cNvPr>
          <p:cNvSpPr txBox="1"/>
          <p:nvPr/>
        </p:nvSpPr>
        <p:spPr>
          <a:xfrm>
            <a:off x="648056" y="31540"/>
            <a:ext cx="108958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XIII SEMINARIO INTERNACIONAL DE DERECHOS HUMANOS “CONSTRUCCIÓN DE PAZ, SEGURIDAD HUMANA Y JUSTICIA TRANSICIONAL” MAEDH-ESDEG /jueves 10 </a:t>
            </a:r>
            <a:r>
              <a:rPr lang="es-MX" b="1" dirty="0" err="1"/>
              <a:t>ago</a:t>
            </a:r>
            <a:endParaRPr lang="es-MX" b="1" dirty="0"/>
          </a:p>
          <a:p>
            <a:pPr algn="ctr"/>
            <a:r>
              <a:rPr lang="es-MX" b="1" dirty="0"/>
              <a:t>(PONENTES)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797373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668</Words>
  <Application>Microsoft Office PowerPoint</Application>
  <PresentationFormat>Panorámica</PresentationFormat>
  <Paragraphs>117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antonio martin moreno</dc:creator>
  <cp:lastModifiedBy>luis antonio martin moreno</cp:lastModifiedBy>
  <cp:revision>2</cp:revision>
  <dcterms:created xsi:type="dcterms:W3CDTF">2023-08-07T18:29:37Z</dcterms:created>
  <dcterms:modified xsi:type="dcterms:W3CDTF">2023-08-07T18:37:09Z</dcterms:modified>
</cp:coreProperties>
</file>