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78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78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78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4223" y="3752215"/>
            <a:ext cx="4994402" cy="187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778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874258" y="10080614"/>
            <a:ext cx="58547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fld id="{81D60167-4931-47E6-BA6A-407CBD079E47}" type="slidenum">
              <a:rPr dirty="0" spc="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algn="ctr" marL="22860" marR="5080" indent="-5715">
              <a:lnSpc>
                <a:spcPct val="101800"/>
              </a:lnSpc>
              <a:spcBef>
                <a:spcPts val="35"/>
              </a:spcBef>
            </a:pPr>
            <a:r>
              <a:rPr dirty="0" spc="-15"/>
              <a:t>Le</a:t>
            </a:r>
            <a:r>
              <a:rPr dirty="0" spc="-90"/>
              <a:t> </a:t>
            </a:r>
            <a:r>
              <a:rPr dirty="0" spc="114"/>
              <a:t>Semi-Marathon</a:t>
            </a:r>
            <a:r>
              <a:rPr dirty="0" spc="-135"/>
              <a:t> </a:t>
            </a:r>
            <a:r>
              <a:rPr dirty="0" spc="150"/>
              <a:t>de</a:t>
            </a:r>
            <a:r>
              <a:rPr dirty="0" spc="-85"/>
              <a:t> </a:t>
            </a:r>
            <a:r>
              <a:rPr dirty="0" spc="70"/>
              <a:t>Paris</a:t>
            </a:r>
            <a:r>
              <a:rPr dirty="0" spc="-155"/>
              <a:t> </a:t>
            </a:r>
            <a:r>
              <a:rPr dirty="0" spc="145"/>
              <a:t>de  </a:t>
            </a:r>
            <a:r>
              <a:rPr dirty="0" spc="114"/>
              <a:t>retour:</a:t>
            </a:r>
            <a:r>
              <a:rPr dirty="0" spc="-10"/>
              <a:t> </a:t>
            </a:r>
            <a:r>
              <a:rPr dirty="0" spc="50"/>
              <a:t>les</a:t>
            </a:r>
            <a:r>
              <a:rPr dirty="0" spc="-114"/>
              <a:t> </a:t>
            </a:r>
            <a:r>
              <a:rPr dirty="0" spc="95"/>
              <a:t>records</a:t>
            </a:r>
            <a:r>
              <a:rPr dirty="0" spc="-130"/>
              <a:t> </a:t>
            </a:r>
            <a:r>
              <a:rPr dirty="0" spc="150"/>
              <a:t>de</a:t>
            </a:r>
            <a:r>
              <a:rPr dirty="0" spc="-80"/>
              <a:t> </a:t>
            </a:r>
            <a:r>
              <a:rPr dirty="0" spc="55"/>
              <a:t>la</a:t>
            </a:r>
            <a:r>
              <a:rPr dirty="0" spc="-150"/>
              <a:t> </a:t>
            </a:r>
            <a:r>
              <a:rPr dirty="0" spc="100"/>
              <a:t>course  </a:t>
            </a:r>
            <a:r>
              <a:rPr dirty="0" spc="160"/>
              <a:t>sont</a:t>
            </a:r>
            <a:r>
              <a:rPr dirty="0" spc="-110"/>
              <a:t> </a:t>
            </a:r>
            <a:r>
              <a:rPr dirty="0" spc="145"/>
              <a:t>tombés</a:t>
            </a:r>
          </a:p>
          <a:p>
            <a:pPr algn="ctr" marL="213360" marR="209550">
              <a:lnSpc>
                <a:spcPct val="111500"/>
              </a:lnSpc>
              <a:spcBef>
                <a:spcPts val="165"/>
              </a:spcBef>
            </a:pPr>
            <a:r>
              <a:rPr dirty="0" sz="1300" spc="-55">
                <a:solidFill>
                  <a:srgbClr val="585858"/>
                </a:solidFill>
              </a:rPr>
              <a:t>AVEC </a:t>
            </a:r>
            <a:r>
              <a:rPr dirty="0" sz="1300" spc="10">
                <a:solidFill>
                  <a:srgbClr val="585858"/>
                </a:solidFill>
              </a:rPr>
              <a:t>25.000 </a:t>
            </a:r>
            <a:r>
              <a:rPr dirty="0" sz="1300" spc="-15">
                <a:solidFill>
                  <a:srgbClr val="585858"/>
                </a:solidFill>
              </a:rPr>
              <a:t>PARTICIPANTS, </a:t>
            </a:r>
            <a:r>
              <a:rPr dirty="0" sz="1300" spc="-25">
                <a:solidFill>
                  <a:srgbClr val="585858"/>
                </a:solidFill>
              </a:rPr>
              <a:t>AU LIEU </a:t>
            </a:r>
            <a:r>
              <a:rPr dirty="0" sz="1300" spc="-5">
                <a:solidFill>
                  <a:srgbClr val="585858"/>
                </a:solidFill>
              </a:rPr>
              <a:t>DE </a:t>
            </a:r>
            <a:r>
              <a:rPr dirty="0" sz="1300" spc="30">
                <a:solidFill>
                  <a:srgbClr val="585858"/>
                </a:solidFill>
              </a:rPr>
              <a:t>40.000, </a:t>
            </a:r>
            <a:r>
              <a:rPr dirty="0" sz="1300" spc="-25">
                <a:solidFill>
                  <a:srgbClr val="585858"/>
                </a:solidFill>
              </a:rPr>
              <a:t>ET </a:t>
            </a:r>
            <a:r>
              <a:rPr dirty="0" sz="1300" spc="-60">
                <a:solidFill>
                  <a:srgbClr val="585858"/>
                </a:solidFill>
              </a:rPr>
              <a:t>LE </a:t>
            </a:r>
            <a:r>
              <a:rPr dirty="0" sz="1300" spc="-40">
                <a:solidFill>
                  <a:srgbClr val="585858"/>
                </a:solidFill>
              </a:rPr>
              <a:t>PASS  </a:t>
            </a:r>
            <a:r>
              <a:rPr dirty="0" sz="1300" spc="-30">
                <a:solidFill>
                  <a:srgbClr val="585858"/>
                </a:solidFill>
              </a:rPr>
              <a:t>SANITAIRE</a:t>
            </a:r>
            <a:endParaRPr sz="1300"/>
          </a:p>
        </p:txBody>
      </p:sp>
      <p:sp>
        <p:nvSpPr>
          <p:cNvPr id="3" name="object 3"/>
          <p:cNvSpPr txBox="1"/>
          <p:nvPr/>
        </p:nvSpPr>
        <p:spPr>
          <a:xfrm>
            <a:off x="1130604" y="5914110"/>
            <a:ext cx="5297805" cy="121348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807720">
              <a:lnSpc>
                <a:spcPct val="100000"/>
              </a:lnSpc>
              <a:spcBef>
                <a:spcPts val="254"/>
              </a:spcBef>
            </a:pP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Gabriel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MIHAI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60">
                <a:solidFill>
                  <a:srgbClr val="585858"/>
                </a:solidFill>
                <a:latin typeface="Times New Roman"/>
                <a:cs typeface="Times New Roman"/>
              </a:rPr>
              <a:t>|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Photos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et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vidéo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Gabriel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MIHAI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60">
                <a:solidFill>
                  <a:srgbClr val="585858"/>
                </a:solidFill>
                <a:latin typeface="Times New Roman"/>
                <a:cs typeface="Times New Roman"/>
              </a:rPr>
              <a:t>|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06/09/2021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11800"/>
              </a:lnSpc>
            </a:pP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Après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avoir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été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annulé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au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dernier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moment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29 février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2020,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veille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course,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 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cause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pandémie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Covid,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l’épreuve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est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retour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ce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dimanche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5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septembre.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2205990" marR="359410" indent="-1838325">
              <a:lnSpc>
                <a:spcPct val="111500"/>
              </a:lnSpc>
            </a:pPr>
            <a:r>
              <a:rPr dirty="0" sz="1300" spc="-55">
                <a:solidFill>
                  <a:srgbClr val="585858"/>
                </a:solidFill>
                <a:latin typeface="Times New Roman"/>
                <a:cs typeface="Times New Roman"/>
              </a:rPr>
              <a:t>AVEC </a:t>
            </a:r>
            <a:r>
              <a:rPr dirty="0" sz="1300" spc="10">
                <a:solidFill>
                  <a:srgbClr val="585858"/>
                </a:solidFill>
                <a:latin typeface="Times New Roman"/>
                <a:cs typeface="Times New Roman"/>
              </a:rPr>
              <a:t>25.000 </a:t>
            </a:r>
            <a:r>
              <a:rPr dirty="0" sz="1300" spc="-15">
                <a:solidFill>
                  <a:srgbClr val="585858"/>
                </a:solidFill>
                <a:latin typeface="Times New Roman"/>
                <a:cs typeface="Times New Roman"/>
              </a:rPr>
              <a:t>PARTICIPANTS, </a:t>
            </a:r>
            <a:r>
              <a:rPr dirty="0" sz="1300" spc="-25">
                <a:solidFill>
                  <a:srgbClr val="585858"/>
                </a:solidFill>
                <a:latin typeface="Times New Roman"/>
                <a:cs typeface="Times New Roman"/>
              </a:rPr>
              <a:t>AU LIEU </a:t>
            </a:r>
            <a:r>
              <a:rPr dirty="0" sz="1300" spc="-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300" spc="30">
                <a:solidFill>
                  <a:srgbClr val="585858"/>
                </a:solidFill>
                <a:latin typeface="Times New Roman"/>
                <a:cs typeface="Times New Roman"/>
              </a:rPr>
              <a:t>40.000, </a:t>
            </a:r>
            <a:r>
              <a:rPr dirty="0" sz="1300" spc="-25">
                <a:solidFill>
                  <a:srgbClr val="585858"/>
                </a:solidFill>
                <a:latin typeface="Times New Roman"/>
                <a:cs typeface="Times New Roman"/>
              </a:rPr>
              <a:t>ET </a:t>
            </a:r>
            <a:r>
              <a:rPr dirty="0" sz="1300" spc="-6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300" spc="-40">
                <a:solidFill>
                  <a:srgbClr val="585858"/>
                </a:solidFill>
                <a:latin typeface="Times New Roman"/>
                <a:cs typeface="Times New Roman"/>
              </a:rPr>
              <a:t>PASS  </a:t>
            </a:r>
            <a:r>
              <a:rPr dirty="0" sz="1300" spc="-25">
                <a:solidFill>
                  <a:srgbClr val="585858"/>
                </a:solidFill>
                <a:latin typeface="Times New Roman"/>
                <a:cs typeface="Times New Roman"/>
              </a:rPr>
              <a:t>SANITAIRE.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7600035"/>
            <a:ext cx="5302250" cy="1901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800"/>
              </a:lnSpc>
              <a:spcBef>
                <a:spcPts val="100"/>
              </a:spcBef>
            </a:pP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Pas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question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pour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autant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d'oublier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les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consignes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sanitaires,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puisqu'un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pass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sanitaire 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valide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sera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demandé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chacun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des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25.000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coureurs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attendus au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départ de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cette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course 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6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21,0975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kilomètres.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Près</a:t>
            </a:r>
            <a:r>
              <a:rPr dirty="0" sz="1100" spc="-6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6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deux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fois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moins</a:t>
            </a:r>
            <a:r>
              <a:rPr dirty="0" sz="1100" spc="-6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que</a:t>
            </a:r>
            <a:r>
              <a:rPr dirty="0" sz="1100" spc="-6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pour</a:t>
            </a:r>
            <a:r>
              <a:rPr dirty="0" sz="1100" spc="-6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les</a:t>
            </a:r>
            <a:r>
              <a:rPr dirty="0" sz="1100" spc="-6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précédentes</a:t>
            </a:r>
            <a:r>
              <a:rPr dirty="0" sz="1100" spc="-6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éditions,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où</a:t>
            </a:r>
            <a:r>
              <a:rPr dirty="0" sz="1100" spc="-6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plus 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40.000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coureurs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venus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toute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France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et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du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monde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entier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s'étaient retrouvés à 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Paris.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1900"/>
              </a:lnSpc>
            </a:pP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Mais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grande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nouveauté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cette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28e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édition,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c'est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nouveau parcours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dévoilé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au 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public.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Même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si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l'Harmonie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Mutuelle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Semi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Paris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prendra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bien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ses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quartiers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dans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l'est 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capitale,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départ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sera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cette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année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donné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sur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l'Île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Saint-Louis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(Paris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Centre)</a:t>
            </a:r>
            <a:r>
              <a:rPr dirty="0" sz="1100" spc="-114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pour 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une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arrivée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prévue,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rue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Lyon,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juste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après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place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Bastille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50">
                <a:solidFill>
                  <a:srgbClr val="585858"/>
                </a:solidFill>
                <a:latin typeface="Times New Roman"/>
                <a:cs typeface="Times New Roman"/>
              </a:rPr>
              <a:t>(11e).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1097279"/>
            <a:ext cx="5274310" cy="2373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4772025"/>
            <a:chOff x="1143000" y="1097279"/>
            <a:chExt cx="5274310" cy="4772025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97279"/>
            <a:ext cx="3657600" cy="81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30604" y="1058011"/>
            <a:ext cx="5301615" cy="380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11800"/>
              </a:lnSpc>
              <a:spcBef>
                <a:spcPts val="100"/>
              </a:spcBef>
            </a:pP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Les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records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5">
                <a:solidFill>
                  <a:srgbClr val="585858"/>
                </a:solidFill>
                <a:latin typeface="Times New Roman"/>
                <a:cs typeface="Times New Roman"/>
              </a:rPr>
              <a:t>du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semi-marathon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Paris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qui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dataient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50">
                <a:solidFill>
                  <a:srgbClr val="585858"/>
                </a:solidFill>
                <a:latin typeface="Times New Roman"/>
                <a:cs typeface="Times New Roman"/>
              </a:rPr>
              <a:t>2012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été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battus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par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les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Kenyans  Moses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Kibet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et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Betty Limpus. Après </a:t>
            </a:r>
            <a:r>
              <a:rPr dirty="0" sz="1100" spc="-85">
                <a:solidFill>
                  <a:srgbClr val="585858"/>
                </a:solidFill>
                <a:latin typeface="Times New Roman"/>
                <a:cs typeface="Times New Roman"/>
              </a:rPr>
              <a:t>18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mois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d’absence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pour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cause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pandémie,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les 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coureurs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avaient des</a:t>
            </a:r>
            <a:r>
              <a:rPr dirty="0" sz="1100" spc="-9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jambes.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2000"/>
              </a:lnSpc>
            </a:pP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Chez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les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hommes,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l'épreuve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été remportée par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Kenyan Moses Kibet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en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59'42'', 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battant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au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passage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record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l'épreuve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2'',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qui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était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détenu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depuis 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2012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par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son 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compatriote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Stanley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Biwott. 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victoire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s'est jouée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deux,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face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Hillary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Kipkoech 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(59'44'').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Justus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Kangogo 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(1h01')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complète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podium. 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premier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Français, Florian  Carvalho,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prend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4e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place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en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1h01'05''.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 marR="7620">
              <a:lnSpc>
                <a:spcPct val="111800"/>
              </a:lnSpc>
            </a:pP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Moses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Kibet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parcouru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distance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en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59′42′'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vitesse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hallucinante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-95">
                <a:solidFill>
                  <a:srgbClr val="585858"/>
                </a:solidFill>
                <a:latin typeface="Times New Roman"/>
                <a:cs typeface="Times New Roman"/>
              </a:rPr>
              <a:t>21,21 </a:t>
            </a:r>
            <a:r>
              <a:rPr dirty="0" sz="1100" spc="85">
                <a:solidFill>
                  <a:srgbClr val="585858"/>
                </a:solidFill>
                <a:latin typeface="Times New Roman"/>
                <a:cs typeface="Times New Roman"/>
              </a:rPr>
              <a:t>km/h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de  moyenne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ce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qui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correspond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80">
                <a:solidFill>
                  <a:srgbClr val="585858"/>
                </a:solidFill>
                <a:latin typeface="Times New Roman"/>
                <a:cs typeface="Times New Roman"/>
              </a:rPr>
              <a:t>un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chrono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2′49′'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au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kilomètre.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1800"/>
              </a:lnSpc>
            </a:pP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Chez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les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femmes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aussi, le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record est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tombé. 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Kényane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Betty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Lempus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est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arrivée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place 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Bastille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60">
                <a:solidFill>
                  <a:srgbClr val="585858"/>
                </a:solidFill>
                <a:latin typeface="Times New Roman"/>
                <a:cs typeface="Times New Roman"/>
              </a:rPr>
              <a:t>1h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05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 ′46′'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après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son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départ.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Là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aussi,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le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précédent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record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féminin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datait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de  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2012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et 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il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était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détenu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par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Pauline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Njeri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(Kenya)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en 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1h7′55′'.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Lempus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devancé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sa 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compatriote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Jackline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Chepngeno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et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Française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Mathilde 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Dantec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arrivée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troisième 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en 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1h14′55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moyenne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1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16,9km/h.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451484">
              <a:lnSpc>
                <a:spcPct val="100000"/>
              </a:lnSpc>
            </a:pPr>
            <a:r>
              <a:rPr dirty="0" sz="1300" spc="-6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300" spc="5">
                <a:solidFill>
                  <a:srgbClr val="585858"/>
                </a:solidFill>
                <a:latin typeface="Times New Roman"/>
                <a:cs typeface="Times New Roman"/>
              </a:rPr>
              <a:t>MARATHON </a:t>
            </a:r>
            <a:r>
              <a:rPr dirty="0" sz="1300" spc="-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300" spc="-30">
                <a:solidFill>
                  <a:srgbClr val="585858"/>
                </a:solidFill>
                <a:latin typeface="Times New Roman"/>
                <a:cs typeface="Times New Roman"/>
              </a:rPr>
              <a:t>PARIS </a:t>
            </a:r>
            <a:r>
              <a:rPr dirty="0" sz="1300" spc="-10">
                <a:solidFill>
                  <a:srgbClr val="585858"/>
                </a:solidFill>
                <a:latin typeface="Times New Roman"/>
                <a:cs typeface="Times New Roman"/>
              </a:rPr>
              <a:t>RENDEZ-VOUS </a:t>
            </a:r>
            <a:r>
              <a:rPr dirty="0" sz="1300" spc="-6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300" spc="-130">
                <a:solidFill>
                  <a:srgbClr val="585858"/>
                </a:solidFill>
                <a:latin typeface="Times New Roman"/>
                <a:cs typeface="Times New Roman"/>
              </a:rPr>
              <a:t>17</a:t>
            </a:r>
            <a:r>
              <a:rPr dirty="0" sz="13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300" spc="-5">
                <a:solidFill>
                  <a:srgbClr val="585858"/>
                </a:solidFill>
                <a:latin typeface="Times New Roman"/>
                <a:cs typeface="Times New Roman"/>
              </a:rPr>
              <a:t>OCTOBRE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5336514"/>
            <a:ext cx="5302250" cy="2089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2000"/>
              </a:lnSpc>
              <a:spcBef>
                <a:spcPts val="95"/>
              </a:spcBef>
            </a:pP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Les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25.000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coureurs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s’élanceront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l’île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Saint-Louis,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dans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cœur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Paris,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et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arriveront 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sur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place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Bastille,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après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être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passés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par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bibliothèque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François-Mitterrand,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le 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bois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Vincennes,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Bercy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et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mairie.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Un beau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programme,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sous </a:t>
            </a:r>
            <a:r>
              <a:rPr dirty="0" sz="1100" spc="80">
                <a:solidFill>
                  <a:srgbClr val="585858"/>
                </a:solidFill>
                <a:latin typeface="Times New Roman"/>
                <a:cs typeface="Times New Roman"/>
              </a:rPr>
              <a:t>un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soleil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qui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devrait 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être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assez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généreux. Dans </a:t>
            </a:r>
            <a:r>
              <a:rPr dirty="0" sz="1100" spc="80">
                <a:solidFill>
                  <a:srgbClr val="585858"/>
                </a:solidFill>
                <a:latin typeface="Times New Roman"/>
                <a:cs typeface="Times New Roman"/>
              </a:rPr>
              <a:t>un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peu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plus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d’un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mois,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-114">
                <a:solidFill>
                  <a:srgbClr val="585858"/>
                </a:solidFill>
                <a:latin typeface="Times New Roman"/>
                <a:cs typeface="Times New Roman"/>
              </a:rPr>
              <a:t>17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octobre,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c’est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marathon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qui 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reprendra</a:t>
            </a:r>
            <a:r>
              <a:rPr dirty="0" sz="1100" spc="-3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sa</a:t>
            </a:r>
            <a:r>
              <a:rPr dirty="0" sz="1100" spc="-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place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dans</a:t>
            </a:r>
            <a:r>
              <a:rPr dirty="0" sz="1100" spc="-3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les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rues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parisiennes.</a:t>
            </a:r>
            <a:r>
              <a:rPr dirty="0" sz="1100" spc="-4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Tous</a:t>
            </a:r>
            <a:r>
              <a:rPr dirty="0" sz="1100" spc="-3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les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dossards</a:t>
            </a:r>
            <a:r>
              <a:rPr dirty="0" sz="1100" spc="-4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ont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déjà</a:t>
            </a:r>
            <a:r>
              <a:rPr dirty="0" sz="1100" spc="-3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attribués,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depuis 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mi-juillet.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 marR="6985">
              <a:lnSpc>
                <a:spcPct val="111900"/>
              </a:lnSpc>
              <a:spcBef>
                <a:spcPts val="5"/>
              </a:spcBef>
            </a:pP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Le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retour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normalité,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donc,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pour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les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runners.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Mais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pas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encore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partout.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Si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Paris, les 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épreuves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sont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maintenues,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ce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n’est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pas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cas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par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exemple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Prague.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L’édition </a:t>
            </a:r>
            <a:r>
              <a:rPr dirty="0" sz="1100" spc="-55">
                <a:solidFill>
                  <a:srgbClr val="585858"/>
                </a:solidFill>
                <a:latin typeface="Times New Roman"/>
                <a:cs typeface="Times New Roman"/>
              </a:rPr>
              <a:t>2021 </a:t>
            </a:r>
            <a:r>
              <a:rPr dirty="0" sz="1100" spc="70">
                <a:solidFill>
                  <a:srgbClr val="585858"/>
                </a:solidFill>
                <a:latin typeface="Times New Roman"/>
                <a:cs typeface="Times New Roman"/>
              </a:rPr>
              <a:t>du 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marathon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4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 spc="-3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capitale</a:t>
            </a:r>
            <a:r>
              <a:rPr dirty="0" sz="1100" spc="-4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tchèque,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qui</a:t>
            </a:r>
            <a:r>
              <a:rPr dirty="0" sz="1100" spc="-4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été</a:t>
            </a:r>
            <a:r>
              <a:rPr dirty="0" sz="1100" spc="-3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prévue</a:t>
            </a:r>
            <a:r>
              <a:rPr dirty="0" sz="1100" spc="-4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9</a:t>
            </a:r>
            <a:r>
              <a:rPr dirty="0" sz="1100" spc="-4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octobre,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</a:t>
            </a:r>
            <a:r>
              <a:rPr dirty="0" sz="1100" spc="-4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été</a:t>
            </a:r>
            <a:r>
              <a:rPr dirty="0" sz="1100" spc="-2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annulée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en</a:t>
            </a:r>
            <a:r>
              <a:rPr dirty="0" sz="1100" spc="-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raison</a:t>
            </a:r>
            <a:r>
              <a:rPr dirty="0" sz="1100" spc="-3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des  restrictions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sanitaires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provoquées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par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reprise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pandémie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coronavirus.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4772025"/>
            <a:chOff x="1143000" y="1097279"/>
            <a:chExt cx="5274310" cy="4772025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22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30604" y="1075689"/>
            <a:ext cx="5231130" cy="426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0">
                <a:solidFill>
                  <a:srgbClr val="007788"/>
                </a:solidFill>
                <a:latin typeface="Times New Roman"/>
                <a:cs typeface="Times New Roman"/>
              </a:rPr>
              <a:t>Titre</a:t>
            </a:r>
            <a:r>
              <a:rPr dirty="0" sz="1600" spc="-5">
                <a:solidFill>
                  <a:srgbClr val="007788"/>
                </a:solidFill>
                <a:latin typeface="Times New Roman"/>
                <a:cs typeface="Times New Roman"/>
              </a:rPr>
              <a:t> </a:t>
            </a:r>
            <a:r>
              <a:rPr dirty="0" sz="1600" spc="-305">
                <a:solidFill>
                  <a:srgbClr val="007788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Pour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remplacer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texte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d’espace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réservé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sur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cette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page,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sélectionnez-le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et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commencez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taper.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Mais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attendez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80">
                <a:solidFill>
                  <a:srgbClr val="585858"/>
                </a:solidFill>
                <a:latin typeface="Times New Roman"/>
                <a:cs typeface="Times New Roman"/>
              </a:rPr>
              <a:t>un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peu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avant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vous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lancer.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341630">
              <a:lnSpc>
                <a:spcPct val="111800"/>
              </a:lnSpc>
            </a:pP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Consultez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d’abord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ces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quelques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conseils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pour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vous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aider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mettre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en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forme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votre 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document.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Vous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verrez, 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c’est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très</a:t>
            </a:r>
            <a:r>
              <a:rPr dirty="0" sz="1100" spc="-1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facile.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indent="-229235">
              <a:lnSpc>
                <a:spcPct val="100000"/>
              </a:lnSpc>
              <a:buClr>
                <a:srgbClr val="0D0D0D"/>
              </a:buClr>
              <a:buFont typeface="Verdana"/>
              <a:buChar char="−"/>
              <a:tabLst>
                <a:tab pos="469265" algn="l"/>
                <a:tab pos="469900" algn="l"/>
              </a:tabLst>
            </a:pP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Vous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avez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besoin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d’un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titre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?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Sous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l’onglet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Accueil,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dans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galerie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Styles,</a:t>
            </a:r>
            <a:endParaRPr sz="11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55"/>
              </a:spcBef>
            </a:pP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cliquez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sur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style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titre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votre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choix.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469265" marR="137160" indent="-228600">
              <a:lnSpc>
                <a:spcPct val="112300"/>
              </a:lnSpc>
              <a:spcBef>
                <a:spcPts val="5"/>
              </a:spcBef>
              <a:buClr>
                <a:srgbClr val="0D0D0D"/>
              </a:buClr>
              <a:buFont typeface="Verdana"/>
              <a:buChar char="−"/>
              <a:tabLst>
                <a:tab pos="469265" algn="l"/>
                <a:tab pos="469900" algn="l"/>
              </a:tabLst>
            </a:pP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Remarquez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également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les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autres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styles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disponibles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dans cette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galerie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(par 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exemple,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pour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une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citation,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une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liste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numérotée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ou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une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liste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puces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comme 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celle-ci).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D0D0D"/>
              </a:buClr>
              <a:buFont typeface="Verdana"/>
              <a:buChar char="−"/>
            </a:pPr>
            <a:endParaRPr sz="900">
              <a:latin typeface="Times New Roman"/>
              <a:cs typeface="Times New Roman"/>
            </a:endParaRPr>
          </a:p>
          <a:p>
            <a:pPr marL="469265" marR="5080" indent="-228600">
              <a:lnSpc>
                <a:spcPct val="111800"/>
              </a:lnSpc>
              <a:buClr>
                <a:srgbClr val="0D0D0D"/>
              </a:buClr>
              <a:buFont typeface="Verdana"/>
              <a:buChar char="−"/>
              <a:tabLst>
                <a:tab pos="469265" algn="l"/>
                <a:tab pos="469900" algn="l"/>
              </a:tabLst>
            </a:pP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Pour </a:t>
            </a:r>
            <a:r>
              <a:rPr dirty="0" sz="1100" spc="80">
                <a:solidFill>
                  <a:srgbClr val="585858"/>
                </a:solidFill>
                <a:latin typeface="Times New Roman"/>
                <a:cs typeface="Times New Roman"/>
              </a:rPr>
              <a:t>un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résultat optimal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lors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sélection </a:t>
            </a:r>
            <a:r>
              <a:rPr dirty="0" sz="1100" spc="75">
                <a:solidFill>
                  <a:srgbClr val="585858"/>
                </a:solidFill>
                <a:latin typeface="Times New Roman"/>
                <a:cs typeface="Times New Roman"/>
              </a:rPr>
              <a:t>du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texte à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copier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ou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modifier, 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n’incluez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pas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d’espace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gauche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ou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droite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des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caractères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dans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votre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sélection.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20">
                <a:solidFill>
                  <a:srgbClr val="007788"/>
                </a:solidFill>
                <a:latin typeface="Times New Roman"/>
                <a:cs typeface="Times New Roman"/>
              </a:rPr>
              <a:t>TITRE</a:t>
            </a:r>
            <a:r>
              <a:rPr dirty="0" sz="1200" spc="-10">
                <a:solidFill>
                  <a:srgbClr val="007788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007788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00" marR="276860">
              <a:lnSpc>
                <a:spcPct val="111800"/>
              </a:lnSpc>
              <a:spcBef>
                <a:spcPts val="615"/>
              </a:spcBef>
            </a:pP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Peut-être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que,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comme</a:t>
            </a:r>
            <a:r>
              <a:rPr dirty="0" sz="1100" spc="-1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nous,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vous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aimez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cette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photo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585858"/>
                </a:solidFill>
                <a:latin typeface="Times New Roman"/>
                <a:cs typeface="Times New Roman"/>
              </a:rPr>
              <a:t>de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couverture,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mais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si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elle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585858"/>
                </a:solidFill>
                <a:latin typeface="Times New Roman"/>
                <a:cs typeface="Times New Roman"/>
              </a:rPr>
              <a:t>ne 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convient</a:t>
            </a:r>
            <a:r>
              <a:rPr dirty="0" sz="1100" spc="-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pas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à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votre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rapport,</a:t>
            </a:r>
            <a:r>
              <a:rPr dirty="0" sz="1100" spc="1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vous</a:t>
            </a:r>
            <a:r>
              <a:rPr dirty="0" sz="1100" spc="-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pouvez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la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remplacer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très</a:t>
            </a:r>
            <a:r>
              <a:rPr dirty="0" sz="110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facilement.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65100">
              <a:lnSpc>
                <a:spcPct val="112000"/>
              </a:lnSpc>
              <a:spcBef>
                <a:spcPts val="5"/>
              </a:spcBef>
            </a:pP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Supprimez </a:t>
            </a:r>
            <a:r>
              <a:rPr dirty="0" sz="1100" spc="50">
                <a:solidFill>
                  <a:srgbClr val="585858"/>
                </a:solidFill>
                <a:latin typeface="Times New Roman"/>
                <a:cs typeface="Times New Roman"/>
              </a:rPr>
              <a:t>simplement </a:t>
            </a:r>
            <a:r>
              <a:rPr dirty="0" sz="1100" spc="5">
                <a:solidFill>
                  <a:srgbClr val="585858"/>
                </a:solidFill>
                <a:latin typeface="Times New Roman"/>
                <a:cs typeface="Times New Roman"/>
              </a:rPr>
              <a:t>l’image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d’espace </a:t>
            </a:r>
            <a:r>
              <a:rPr dirty="0" sz="1100" spc="25">
                <a:solidFill>
                  <a:srgbClr val="585858"/>
                </a:solidFill>
                <a:latin typeface="Times New Roman"/>
                <a:cs typeface="Times New Roman"/>
              </a:rPr>
              <a:t>réservé.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Sous </a:t>
            </a:r>
            <a:r>
              <a:rPr dirty="0" sz="1100" spc="15">
                <a:solidFill>
                  <a:srgbClr val="585858"/>
                </a:solidFill>
                <a:latin typeface="Times New Roman"/>
                <a:cs typeface="Times New Roman"/>
              </a:rPr>
              <a:t>l’onglet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Insertion, </a:t>
            </a:r>
            <a:r>
              <a:rPr dirty="0" sz="1100" spc="30">
                <a:solidFill>
                  <a:srgbClr val="585858"/>
                </a:solidFill>
                <a:latin typeface="Times New Roman"/>
                <a:cs typeface="Times New Roman"/>
              </a:rPr>
              <a:t>cliquez</a:t>
            </a:r>
            <a:r>
              <a:rPr dirty="0" sz="1100" spc="-18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585858"/>
                </a:solidFill>
                <a:latin typeface="Times New Roman"/>
                <a:cs typeface="Times New Roman"/>
              </a:rPr>
              <a:t>sur  </a:t>
            </a:r>
            <a:r>
              <a:rPr dirty="0" sz="1100" spc="35">
                <a:solidFill>
                  <a:srgbClr val="585858"/>
                </a:solidFill>
                <a:latin typeface="Times New Roman"/>
                <a:cs typeface="Times New Roman"/>
              </a:rPr>
              <a:t>Image </a:t>
            </a:r>
            <a:r>
              <a:rPr dirty="0" sz="1100" spc="60">
                <a:solidFill>
                  <a:srgbClr val="585858"/>
                </a:solidFill>
                <a:latin typeface="Times New Roman"/>
                <a:cs typeface="Times New Roman"/>
              </a:rPr>
              <a:t>pour </a:t>
            </a:r>
            <a:r>
              <a:rPr dirty="0" sz="1100" spc="40">
                <a:solidFill>
                  <a:srgbClr val="585858"/>
                </a:solidFill>
                <a:latin typeface="Times New Roman"/>
                <a:cs typeface="Times New Roman"/>
              </a:rPr>
              <a:t>sélectionner </a:t>
            </a:r>
            <a:r>
              <a:rPr dirty="0" sz="1100" spc="80">
                <a:solidFill>
                  <a:srgbClr val="585858"/>
                </a:solidFill>
                <a:latin typeface="Times New Roman"/>
                <a:cs typeface="Times New Roman"/>
              </a:rPr>
              <a:t>un</a:t>
            </a:r>
            <a:r>
              <a:rPr dirty="0" sz="1100" spc="-16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585858"/>
                </a:solidFill>
                <a:latin typeface="Times New Roman"/>
                <a:cs typeface="Times New Roman"/>
              </a:rPr>
              <a:t>fichier.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97279"/>
            <a:ext cx="3657600" cy="81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97279"/>
            <a:ext cx="5274310" cy="2373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97279"/>
            <a:ext cx="3657600" cy="81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097279"/>
            <a:ext cx="5274310" cy="7170420"/>
            <a:chOff x="1143000" y="1097279"/>
            <a:chExt cx="5274310" cy="7170420"/>
          </a:xfrm>
        </p:grpSpPr>
        <p:sp>
          <p:nvSpPr>
            <p:cNvPr id="3" name="object 3"/>
            <p:cNvSpPr/>
            <p:nvPr/>
          </p:nvSpPr>
          <p:spPr>
            <a:xfrm>
              <a:off x="1143000" y="1097279"/>
              <a:ext cx="5274310" cy="2373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43000" y="3495547"/>
              <a:ext cx="5274310" cy="23736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000" y="5893942"/>
              <a:ext cx="5274310" cy="2373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pc="-25"/>
              <a:t>PAGE</a:t>
            </a:r>
            <a:r>
              <a:rPr dirty="0" spc="-40"/>
              <a:t> </a:t>
            </a:r>
            <a:r>
              <a:rPr dirty="0" spc="1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impact european</dc:creator>
  <dcterms:created xsi:type="dcterms:W3CDTF">2021-09-06T13:30:56Z</dcterms:created>
  <dcterms:modified xsi:type="dcterms:W3CDTF">2021-09-06T13:30:56Z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2021-09-06T00:00:00Z</vt:filetime>
  </property>
  <property fmtid="{D5CDD505-2E9C-101B-9397-08002B2CF9AE}" pid="3" name="Creator">
    <vt:lpwstr>Microsoft® Word pour Microsoft 365</vt:lpwstr>
  </property>
  <property fmtid="{D5CDD505-2E9C-101B-9397-08002B2CF9AE}" pid="4" name="LastSaved">
    <vt:filetime>2021-09-06T00:00:00Z</vt:filetime>
  </property>
</Properties>
</file>