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8" r:id="rId3"/>
    <p:sldId id="266" r:id="rId4"/>
    <p:sldId id="264" r:id="rId5"/>
    <p:sldId id="279" r:id="rId6"/>
    <p:sldId id="280" r:id="rId7"/>
    <p:sldId id="278" r:id="rId8"/>
    <p:sldId id="261" r:id="rId9"/>
    <p:sldId id="262" r:id="rId10"/>
    <p:sldId id="259" r:id="rId11"/>
    <p:sldId id="265" r:id="rId12"/>
    <p:sldId id="270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417624-226D-39C3-D5BC-CB7751DEC205}" v="1" dt="2023-09-14T07:02:20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57BAF0-71C1-EFCB-484F-8BCC131D3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50E2DF3-5EAD-FD06-CE17-73E992FC4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sv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63D672-93C6-37DC-5A72-AAE0DF60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8F84C7-1EEC-B9A9-671D-74A79642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D32156-E449-C3CC-AAE8-22E95B94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1513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6D9E49-5D2C-66C5-B89D-8FE8EEE2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5A33F24-2C1E-7D5D-0945-5368C2BD2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274C04-7D1C-63ED-9195-14638055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933D31-4FAC-AEDA-2C16-34DDD002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4567BF-E541-3A36-4374-AD8255F2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00156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B70C4A1-F391-41FD-BB7B-A8377ADBC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C9234B4-38DD-ECDB-777F-4F5899211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2975AA-88F4-CC6A-0501-6844BAFD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CA7D51-9B87-F167-6491-6AD4F3AB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214A33-F5BC-9832-3C98-EF843AFC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2397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657580-7809-5D87-995B-30043EE9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924120-D12F-6354-155E-B66F2CD27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DB8F16C-C395-7A6F-5D15-9A004AD60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F1A87A-BEFB-07AB-CC18-B92902AD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C0F751-12FE-0D23-7265-5EC68038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4635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C2A8F6-D55F-ADC3-3364-03CEF7B2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6339C34-F1B4-EBEB-C2B0-AC5300310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874AB0-A8D4-1B1E-446A-2546949A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B3D26C-44ED-47F3-F42F-453C5BD2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18F8C6-A75C-0A94-7AFD-D19FFE3CC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0161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CB4FE4-DDCE-514B-25BB-6D0348EFC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238618-EA55-E8F0-6AEB-1C9AAC2F4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B81EC43-036D-1C6E-15CB-2FC7D480D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6412076-398E-5338-6D60-1F6A3E72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D59D44E-965F-95C9-5085-CE23370F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9F241D-DF4A-60CB-454F-A9DEAF5D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1463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A0DB91-44E1-2218-23BB-F392FE6E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402025-5A20-894B-D9CD-BF1487FA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C54550-7C13-2ADF-25C5-7E0031C47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DFE2DF2-6CCC-4D50-9747-2F867D94F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CE3A367-D05D-1409-C495-637CF3039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35F37AC-11D7-C246-AC7D-48966D9C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36777B6-C709-C08F-2A8C-615F47FB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EEBE3E8-00FE-7F3B-5DF8-FD0A8EB2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6233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3355DA-152C-99A1-1A89-2924E16E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3E1050F-79C3-1C75-1E70-8EB44921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DACB861-2214-227D-ADC0-06E90EB6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0F35E3F-0022-30EA-0847-C38E0B8D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818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23C59F5-F720-E8C3-7158-C0EE47F95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2550977-6DD9-516D-9647-1E00F960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93D1176-3B71-39E0-B056-B5EF9949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5738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D64D19-2497-4EC0-3DF3-B8320AFE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5BFB4F-E88B-9A81-55FA-94C9765BE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2560CA3-BED5-0E94-6C7D-670AED665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AA8D82-1124-D30F-3A28-2DF036EC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193D1D1-6D1B-738A-D555-7C2A9D6ED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9F7EFDD-DAB2-32B7-E9D8-B92527A7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767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96ED21-65F1-7F61-6D21-D4F709D7B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FCCC24C-99F2-5306-E20F-B28D38B62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A3C991E-3C64-1EDD-FF06-E4F963C5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2283378-1B8F-21BB-19F9-1879BAC1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781AEF8-C613-727E-454D-D1899271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7EE793A-E453-2515-C0AE-B6887628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3658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1792EA7-7FEE-F872-08E9-3A98E2F1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D07503-F95B-8AE9-45F2-2A912174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5A00CF-B704-A3EF-1CF5-2A43D32BE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B25B-C12C-4A58-BC92-ADD9FFAE4E4B}" type="datetimeFigureOut">
              <a:rPr lang="sv-FI" smtClean="0"/>
              <a:t>18-09-2023</a:t>
            </a:fld>
            <a:endParaRPr lang="sv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7E6F1A-B4C4-B4EA-B7BF-587E1B4C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DDA4BB9-A2DB-114F-7893-356ED3B9F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7AB2E-ADD0-4511-B0FB-88AE82B76C8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5154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-domain-image.com/full-image/people-public-domain-images-pictures/children-kids-public-domain-images-pictures/child-boy-face-with-butterfly.jpg-copyright-friendly-picture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pictures.net/view-image.php?image=118158&amp;picture=child-sitting-on-doc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isällön paikkamerkki 14" descr="Kuva, joka sisältää kohteen henkilö, Yöperhoset ja perhoset, puu, piha-&#10;&#10;Kuvaus luotu automaattisesti">
            <a:extLst>
              <a:ext uri="{FF2B5EF4-FFF2-40B4-BE49-F238E27FC236}">
                <a16:creationId xmlns:a16="http://schemas.microsoft.com/office/drawing/2014/main" id="{0E2F94C0-24D4-CE70-88A4-B048C2428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000" b="13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63" name="Rectangle 515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D3AE275-A9A9-3ABC-EE2E-F88C882B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4865" y="5260646"/>
            <a:ext cx="12540343" cy="12941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Två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exempel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på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implementering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av ICDP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inom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barnskydd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Finland</a:t>
            </a:r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164" name="Straight Connector 515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2" name="Straight Connector 516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uva 17">
            <a:extLst>
              <a:ext uri="{FF2B5EF4-FFF2-40B4-BE49-F238E27FC236}">
                <a16:creationId xmlns:a16="http://schemas.microsoft.com/office/drawing/2014/main" id="{F1F7DBB8-1EEA-0C4C-E7B7-768B5E4C8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75" y="0"/>
            <a:ext cx="163387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2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95B80E-0206-BCA9-24D4-6F5B853F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339" y="606491"/>
            <a:ext cx="3389515" cy="948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Utvärdering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</p:txBody>
      </p:sp>
      <p:pic>
        <p:nvPicPr>
          <p:cNvPr id="8" name="Sisällön paikkamerkki 7" descr="Kuva, joka sisältää kohteen teksti, kirja, sisä-, pyyhe&#10;&#10;Kuvaus luotu automaattisesti">
            <a:extLst>
              <a:ext uri="{FF2B5EF4-FFF2-40B4-BE49-F238E27FC236}">
                <a16:creationId xmlns:a16="http://schemas.microsoft.com/office/drawing/2014/main" id="{572308B7-350D-79EB-655C-F6037A61E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10740" b="1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2039F9A-11A2-30CA-2AA4-F038366F4381}"/>
              </a:ext>
            </a:extLst>
          </p:cNvPr>
          <p:cNvSpPr txBox="1"/>
          <p:nvPr/>
        </p:nvSpPr>
        <p:spPr>
          <a:xfrm>
            <a:off x="8428654" y="2133992"/>
            <a:ext cx="35238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/>
              <a:t>Två slutarbeten från yrkeshögskolenivå, ett tredje slutarbete på kommande</a:t>
            </a:r>
          </a:p>
        </p:txBody>
      </p:sp>
    </p:spTree>
    <p:extLst>
      <p:ext uri="{BB962C8B-B14F-4D97-AF65-F5344CB8AC3E}">
        <p14:creationId xmlns:p14="http://schemas.microsoft.com/office/powerpoint/2010/main" val="69941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C31FC7B-5D34-6EEC-CA46-DAC53AEDF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Autofit/>
          </a:bodyPr>
          <a:lstStyle/>
          <a:p>
            <a:r>
              <a:rPr lang="sv-SE" b="1" dirty="0"/>
              <a:t>ICDP inom Förbundet för mödra- och skyddshem (ETKL)</a:t>
            </a:r>
            <a:endParaRPr lang="sv-FI" b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685A233-6E70-8D81-548D-BBA653742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" r="6558"/>
          <a:stretch/>
        </p:blipFill>
        <p:spPr>
          <a:xfrm>
            <a:off x="427840" y="9341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506827-46CB-14A4-B286-6894380F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715" y="3183970"/>
            <a:ext cx="6251110" cy="1441647"/>
          </a:xfrm>
        </p:spPr>
        <p:txBody>
          <a:bodyPr>
            <a:normAutofit/>
          </a:bodyPr>
          <a:lstStyle/>
          <a:p>
            <a:r>
              <a:rPr lang="fi-FI" sz="2000" dirty="0"/>
              <a:t>En </a:t>
            </a:r>
            <a:r>
              <a:rPr lang="fi-FI" sz="2000" dirty="0" err="1"/>
              <a:t>riksomfattande</a:t>
            </a:r>
            <a:r>
              <a:rPr lang="fi-FI" sz="2000" dirty="0"/>
              <a:t> </a:t>
            </a:r>
            <a:r>
              <a:rPr lang="fi-FI" sz="2000" dirty="0" err="1"/>
              <a:t>barn</a:t>
            </a:r>
            <a:r>
              <a:rPr lang="fi-FI" sz="2000" dirty="0"/>
              <a:t>- </a:t>
            </a:r>
            <a:r>
              <a:rPr lang="fi-FI" sz="2000" dirty="0" err="1"/>
              <a:t>och</a:t>
            </a:r>
            <a:r>
              <a:rPr lang="fi-FI" sz="2000" dirty="0"/>
              <a:t> </a:t>
            </a:r>
            <a:r>
              <a:rPr lang="fi-FI" sz="2000" dirty="0" err="1"/>
              <a:t>familjeorganisatiom</a:t>
            </a:r>
            <a:r>
              <a:rPr lang="fi-FI" sz="2000" dirty="0"/>
              <a:t>, </a:t>
            </a:r>
            <a:r>
              <a:rPr lang="fi-FI" sz="2000" dirty="0" err="1"/>
              <a:t>som</a:t>
            </a:r>
            <a:r>
              <a:rPr lang="fi-FI" sz="2000" dirty="0"/>
              <a:t> </a:t>
            </a:r>
            <a:r>
              <a:rPr lang="fi-FI" sz="2000" dirty="0" err="1"/>
              <a:t>hjälper</a:t>
            </a:r>
            <a:r>
              <a:rPr lang="fi-FI" sz="2000" dirty="0"/>
              <a:t> </a:t>
            </a:r>
            <a:r>
              <a:rPr lang="fi-FI" sz="2000" dirty="0" err="1"/>
              <a:t>barn</a:t>
            </a:r>
            <a:r>
              <a:rPr lang="fi-FI" sz="2000" dirty="0"/>
              <a:t> </a:t>
            </a:r>
            <a:r>
              <a:rPr lang="fi-FI" sz="2000" dirty="0" err="1"/>
              <a:t>och</a:t>
            </a:r>
            <a:r>
              <a:rPr lang="fi-FI" sz="2000" dirty="0"/>
              <a:t> </a:t>
            </a:r>
            <a:r>
              <a:rPr lang="fi-FI" sz="2000" dirty="0" err="1"/>
              <a:t>familjer</a:t>
            </a:r>
            <a:r>
              <a:rPr lang="fi-FI" sz="2000" dirty="0"/>
              <a:t> </a:t>
            </a:r>
            <a:r>
              <a:rPr lang="fi-FI" sz="2000" dirty="0" err="1"/>
              <a:t>under</a:t>
            </a:r>
            <a:r>
              <a:rPr lang="fi-FI" sz="2000" dirty="0"/>
              <a:t> </a:t>
            </a:r>
            <a:r>
              <a:rPr lang="fi-FI" sz="2000" dirty="0" err="1"/>
              <a:t>svåra</a:t>
            </a:r>
            <a:r>
              <a:rPr lang="fi-FI" sz="2000" dirty="0"/>
              <a:t> </a:t>
            </a:r>
            <a:r>
              <a:rPr lang="fi-FI" sz="2000" dirty="0" err="1"/>
              <a:t>och</a:t>
            </a:r>
            <a:r>
              <a:rPr lang="fi-FI" sz="2000" dirty="0"/>
              <a:t> </a:t>
            </a:r>
            <a:r>
              <a:rPr lang="fi-FI" sz="2000" dirty="0" err="1"/>
              <a:t>otrygga</a:t>
            </a:r>
            <a:r>
              <a:rPr lang="fi-FI" sz="2000" dirty="0"/>
              <a:t> </a:t>
            </a:r>
            <a:r>
              <a:rPr lang="fi-FI" sz="2000" dirty="0" err="1"/>
              <a:t>omständigheter</a:t>
            </a:r>
            <a:r>
              <a:rPr lang="fi-FI" sz="2000" dirty="0"/>
              <a:t>, </a:t>
            </a:r>
            <a:r>
              <a:rPr lang="fi-FI" sz="2000" dirty="0" err="1"/>
              <a:t>samt</a:t>
            </a:r>
            <a:r>
              <a:rPr lang="fi-FI" sz="2000" dirty="0"/>
              <a:t> </a:t>
            </a:r>
            <a:r>
              <a:rPr lang="fi-FI" sz="2000" dirty="0" err="1"/>
              <a:t>förebygger</a:t>
            </a:r>
            <a:r>
              <a:rPr lang="fi-FI" sz="2000" dirty="0"/>
              <a:t> </a:t>
            </a:r>
            <a:r>
              <a:rPr lang="fi-FI" sz="2000" dirty="0" err="1"/>
              <a:t>familjevåld</a:t>
            </a:r>
            <a:r>
              <a:rPr lang="fi-FI" sz="2000" dirty="0"/>
              <a:t>. </a:t>
            </a:r>
            <a:endParaRPr lang="sv-FI" sz="2000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585057E-562A-519D-004B-619703E882E3}"/>
              </a:ext>
            </a:extLst>
          </p:cNvPr>
          <p:cNvSpPr/>
          <p:nvPr/>
        </p:nvSpPr>
        <p:spPr>
          <a:xfrm>
            <a:off x="427840" y="2393235"/>
            <a:ext cx="4657344" cy="3363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Förbundet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har</a:t>
            </a:r>
            <a:r>
              <a:rPr lang="fi-FI" dirty="0">
                <a:solidFill>
                  <a:schemeClr val="tx1"/>
                </a:solidFill>
              </a:rPr>
              <a:t> 31 </a:t>
            </a:r>
            <a:r>
              <a:rPr lang="fi-FI" dirty="0" err="1">
                <a:solidFill>
                  <a:schemeClr val="tx1"/>
                </a:solidFill>
              </a:rPr>
              <a:t>medlemsföreningar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runt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om</a:t>
            </a:r>
            <a:r>
              <a:rPr lang="fi-FI" dirty="0">
                <a:solidFill>
                  <a:schemeClr val="tx1"/>
                </a:solidFill>
              </a:rPr>
              <a:t> i Finland</a:t>
            </a:r>
          </a:p>
          <a:p>
            <a:pPr algn="ctr"/>
            <a:r>
              <a:rPr lang="fi-FI" dirty="0" err="1">
                <a:solidFill>
                  <a:schemeClr val="tx1"/>
                </a:solidFill>
              </a:rPr>
              <a:t>Medlemsföreningarna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hjälper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årligen</a:t>
            </a:r>
            <a:r>
              <a:rPr lang="fi-FI" dirty="0">
                <a:solidFill>
                  <a:schemeClr val="tx1"/>
                </a:solidFill>
              </a:rPr>
              <a:t> 16.000 </a:t>
            </a:r>
            <a:r>
              <a:rPr lang="fi-FI" dirty="0" err="1">
                <a:solidFill>
                  <a:schemeClr val="tx1"/>
                </a:solidFill>
              </a:rPr>
              <a:t>personer</a:t>
            </a:r>
            <a:endParaRPr lang="fi-FI" dirty="0">
              <a:solidFill>
                <a:schemeClr val="tx1"/>
              </a:solidFill>
            </a:endParaRPr>
          </a:p>
          <a:p>
            <a:pPr algn="ctr"/>
            <a:endParaRPr lang="sv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8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346C03B-425F-D00F-A032-D02A5E5A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Implementeringen av programmet startade år 2011: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88B3A06B-F465-10E1-9D5B-CF0A2E526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147" b="12029"/>
          <a:stretch/>
        </p:blipFill>
        <p:spPr>
          <a:xfrm>
            <a:off x="3144437" y="2665137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6151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ngen fotobeskrivning tillgänglig.">
            <a:extLst>
              <a:ext uri="{FF2B5EF4-FFF2-40B4-BE49-F238E27FC236}">
                <a16:creationId xmlns:a16="http://schemas.microsoft.com/office/drawing/2014/main" id="{BC86FF31-AC4A-1E48-19E4-3A891384D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5264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C4F6BD-DE88-CB07-0B73-53F84D23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3100"/>
              <a:t>Under 2011-2014 utbildades inom ETKL och två andra organisationer:</a:t>
            </a:r>
            <a:endParaRPr lang="sv-FI" sz="31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8E3067-3E0E-9C42-6970-6F22F7C30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900" dirty="0"/>
          </a:p>
          <a:p>
            <a:r>
              <a:rPr lang="sv-SE" sz="1900" dirty="0"/>
              <a:t>99 personer i nivå 1 (basutbildning)</a:t>
            </a:r>
          </a:p>
          <a:p>
            <a:r>
              <a:rPr lang="sv-SE" sz="1900" dirty="0"/>
              <a:t>60 i nivå 2 (vägledare)</a:t>
            </a:r>
          </a:p>
          <a:p>
            <a:r>
              <a:rPr lang="sv-SE" sz="1900" dirty="0"/>
              <a:t>11 ICDP-utbildare/ 4 från ETKL</a:t>
            </a:r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r>
              <a:rPr lang="sv-SE" sz="1900" b="1" dirty="0"/>
              <a:t>Projektets mål:</a:t>
            </a:r>
          </a:p>
          <a:p>
            <a:pPr marL="0" indent="0">
              <a:buNone/>
            </a:pPr>
            <a:r>
              <a:rPr lang="sv-SE" sz="1900" dirty="0"/>
              <a:t>Implementera ICDP-programmet som en del av stödet till barnfamiljer där föräldrar har missbruksproblem </a:t>
            </a:r>
          </a:p>
          <a:p>
            <a:endParaRPr lang="sv-FI" sz="1900" dirty="0"/>
          </a:p>
        </p:txBody>
      </p:sp>
    </p:spTree>
    <p:extLst>
      <p:ext uri="{BB962C8B-B14F-4D97-AF65-F5344CB8AC3E}">
        <p14:creationId xmlns:p14="http://schemas.microsoft.com/office/powerpoint/2010/main" val="238763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7" name="Rectangle 2086">
            <a:extLst>
              <a:ext uri="{FF2B5EF4-FFF2-40B4-BE49-F238E27FC236}">
                <a16:creationId xmlns:a16="http://schemas.microsoft.com/office/drawing/2014/main" id="{F83B1BEA-1159-4AE5-AD9B-9440E518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DC26C5-9F4C-5D2B-5D4E-C3425126F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anchor="ctr">
            <a:normAutofit/>
          </a:bodyPr>
          <a:lstStyle/>
          <a:p>
            <a:r>
              <a:rPr lang="fi-FI" sz="2600" b="1" dirty="0"/>
              <a:t>2021-</a:t>
            </a:r>
            <a:r>
              <a:rPr lang="sv-SE" sz="2600" b="1" dirty="0"/>
              <a:t>2022 utbildades </a:t>
            </a:r>
            <a:br>
              <a:rPr lang="sv-SE" sz="2600" b="1" dirty="0"/>
            </a:br>
            <a:r>
              <a:rPr lang="sv-SE" sz="2600" b="1" dirty="0"/>
              <a:t>9 nya ICDP-utbildare i Förbundet för mödra- och skyddshem. </a:t>
            </a:r>
            <a:br>
              <a:rPr lang="sv-SE" sz="2600" dirty="0"/>
            </a:br>
            <a:endParaRPr lang="sv-FI" sz="2600" dirty="0"/>
          </a:p>
        </p:txBody>
      </p:sp>
      <p:sp>
        <p:nvSpPr>
          <p:cNvPr id="2089" name="sketch line">
            <a:extLst>
              <a:ext uri="{FF2B5EF4-FFF2-40B4-BE49-F238E27FC236}">
                <a16:creationId xmlns:a16="http://schemas.microsoft.com/office/drawing/2014/main" id="{5D50C310-510F-45B8-81D2-BE905D5C6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D24FE9-DAED-9842-6C18-5C6D3198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381000"/>
            <a:ext cx="6894576" cy="2003057"/>
          </a:xfrm>
        </p:spPr>
        <p:txBody>
          <a:bodyPr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2200"/>
              <a:t>Under utbildningen utbildades:</a:t>
            </a:r>
          </a:p>
          <a:p>
            <a:r>
              <a:rPr lang="sv-SE" sz="2200"/>
              <a:t>45 personer i nivå 1</a:t>
            </a:r>
          </a:p>
          <a:p>
            <a:r>
              <a:rPr lang="sv-SE" sz="2200"/>
              <a:t>35 personer i nivå 2 </a:t>
            </a:r>
          </a:p>
          <a:p>
            <a:r>
              <a:rPr lang="sv-SE" sz="2200"/>
              <a:t>17 ICDP-vägledningsgrupper förverkligades för familjer och personal</a:t>
            </a:r>
            <a:endParaRPr lang="sv-FI" sz="22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049822-93DA-BD58-A85C-F9A4987D3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08" r="-1" b="12669"/>
          <a:stretch/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2054" name="Picture 6" descr="Ingen fotobeskrivning tillgänglig.">
            <a:extLst>
              <a:ext uri="{FF2B5EF4-FFF2-40B4-BE49-F238E27FC236}">
                <a16:creationId xmlns:a16="http://schemas.microsoft.com/office/drawing/2014/main" id="{908C66FF-0E21-57B4-FA26-6F0145CAF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727"/>
          <a:stretch/>
        </p:blipFill>
        <p:spPr bwMode="auto">
          <a:xfrm>
            <a:off x="6019800" y="2657872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0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316843-F6AC-BA0F-2A9A-1AB1A4BCE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sv-SE" sz="4000" b="1"/>
              <a:t>Målet:</a:t>
            </a:r>
            <a:br>
              <a:rPr lang="sv-SE" sz="4000" b="1"/>
            </a:br>
            <a:endParaRPr lang="sv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E4DF86-137A-9075-1C84-84C47E55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2000" dirty="0"/>
              <a:t>Implementera ICDP-programmet mer brett för att stödja medlemsföreningarnas arbete i familjer med bebisar och barn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2000" dirty="0"/>
              <a:t>Programmet används 2023 inom: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2000" dirty="0"/>
              <a:t>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Nio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medlemsföreningar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Centralorganisationen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v-SE" sz="2000" dirty="0"/>
          </a:p>
          <a:p>
            <a:pPr marL="0" indent="0">
              <a:buFont typeface="Arial" panose="020B0604020202020204" pitchFamily="34" charset="0"/>
              <a:buNone/>
            </a:pPr>
            <a:endParaRPr lang="sv-SE" sz="2000" dirty="0"/>
          </a:p>
          <a:p>
            <a:endParaRPr lang="sv-FI" sz="2000" dirty="0"/>
          </a:p>
        </p:txBody>
      </p:sp>
      <p:pic>
        <p:nvPicPr>
          <p:cNvPr id="3074" name="Picture 2" descr="Kaikkein tärkein ihmissuhde - Ensi- ja turvakotien liitto">
            <a:extLst>
              <a:ext uri="{FF2B5EF4-FFF2-40B4-BE49-F238E27FC236}">
                <a16:creationId xmlns:a16="http://schemas.microsoft.com/office/drawing/2014/main" id="{21F2E68D-3CB6-AAA8-E4FF-F36B3569C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r="32924" b="-1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3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BC6202A-0E32-8305-DA4D-A11B7FDC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fi-FI" sz="3600" b="1" dirty="0"/>
              <a:t>ICDP </a:t>
            </a:r>
            <a:r>
              <a:rPr lang="fi-FI" sz="3600" b="1" dirty="0" err="1"/>
              <a:t>inom</a:t>
            </a:r>
            <a:r>
              <a:rPr lang="fi-FI" sz="3600" b="1" dirty="0"/>
              <a:t> </a:t>
            </a:r>
            <a:r>
              <a:rPr lang="fi-FI" sz="3600" b="1" dirty="0" err="1"/>
              <a:t>barn</a:t>
            </a:r>
            <a:r>
              <a:rPr lang="fi-FI" sz="3600" b="1" dirty="0"/>
              <a:t>- </a:t>
            </a:r>
            <a:r>
              <a:rPr lang="fi-FI" sz="3600" b="1" dirty="0" err="1"/>
              <a:t>och</a:t>
            </a:r>
            <a:r>
              <a:rPr lang="fi-FI" sz="3600" b="1" dirty="0"/>
              <a:t> </a:t>
            </a:r>
            <a:r>
              <a:rPr lang="fi-FI" sz="3600" b="1" dirty="0" err="1"/>
              <a:t>familjesocialarbete</a:t>
            </a:r>
            <a:r>
              <a:rPr lang="fi-FI" sz="3600" b="1" dirty="0"/>
              <a:t> i </a:t>
            </a:r>
            <a:r>
              <a:rPr lang="fi-FI" sz="3600" b="1" dirty="0" err="1"/>
              <a:t>Österbottens</a:t>
            </a:r>
            <a:r>
              <a:rPr lang="fi-FI" sz="3600" b="1" dirty="0"/>
              <a:t> </a:t>
            </a:r>
            <a:r>
              <a:rPr lang="fi-FI" sz="3600" b="1" dirty="0" err="1"/>
              <a:t>välfärdsområde</a:t>
            </a:r>
            <a:endParaRPr lang="sv-FI" sz="3600" b="1" dirty="0"/>
          </a:p>
        </p:txBody>
      </p:sp>
      <p:sp>
        <p:nvSpPr>
          <p:cNvPr id="10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Content Placeholder 1042">
            <a:extLst>
              <a:ext uri="{FF2B5EF4-FFF2-40B4-BE49-F238E27FC236}">
                <a16:creationId xmlns:a16="http://schemas.microsoft.com/office/drawing/2014/main" id="{E434010D-A94A-4822-E067-4E677B1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Ett</a:t>
            </a:r>
            <a:r>
              <a:rPr lang="en-US" sz="2200" dirty="0"/>
              <a:t> av </a:t>
            </a:r>
            <a:r>
              <a:rPr lang="en-US" sz="2200" dirty="0" err="1"/>
              <a:t>Finlands</a:t>
            </a:r>
            <a:r>
              <a:rPr lang="en-US" sz="2200" dirty="0"/>
              <a:t> 21 </a:t>
            </a:r>
            <a:r>
              <a:rPr lang="en-US" sz="2200" dirty="0" err="1"/>
              <a:t>välfärdsområden</a:t>
            </a:r>
            <a:r>
              <a:rPr lang="en-US" sz="2200" dirty="0"/>
              <a:t>,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ansvarar</a:t>
            </a:r>
            <a:r>
              <a:rPr lang="en-US" sz="2200" dirty="0"/>
              <a:t> för </a:t>
            </a:r>
            <a:r>
              <a:rPr lang="en-US" sz="2200" dirty="0" err="1"/>
              <a:t>bl.a</a:t>
            </a:r>
            <a:r>
              <a:rPr lang="en-US" sz="2200" dirty="0"/>
              <a:t>. social </a:t>
            </a:r>
            <a:r>
              <a:rPr lang="en-US" sz="2200" dirty="0" err="1"/>
              <a:t>och</a:t>
            </a:r>
            <a:r>
              <a:rPr lang="en-US" sz="2200" dirty="0"/>
              <a:t> </a:t>
            </a:r>
            <a:r>
              <a:rPr lang="en-US" sz="2200" dirty="0" err="1"/>
              <a:t>hälsovårdstjänster</a:t>
            </a:r>
            <a:endParaRPr lang="en-US" sz="2200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517F8DE-300B-78C0-EE3D-FD4776E3F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" r="32076" b="-1"/>
          <a:stretch/>
        </p:blipFill>
        <p:spPr>
          <a:xfrm>
            <a:off x="5244007" y="4191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Kuva 5" descr="Kuva, joka sisältää kohteen piha-, järvi, taivas, vesi&#10;&#10;Kuvaus luotu automaattisesti">
            <a:extLst>
              <a:ext uri="{FF2B5EF4-FFF2-40B4-BE49-F238E27FC236}">
                <a16:creationId xmlns:a16="http://schemas.microsoft.com/office/drawing/2014/main" id="{2C091BE7-F35C-27A7-4080-D383B80FC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4221" y="4420013"/>
            <a:ext cx="4155306" cy="27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F14DE1F-9D0E-5759-8685-F7A27DE0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Implementeringen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programmet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/>
              <a:t>s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tartade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år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2016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51B99A5-2D5B-42B2-DB3F-B7973478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47" b="12029"/>
          <a:stretch/>
        </p:blipFill>
        <p:spPr>
          <a:xfrm>
            <a:off x="20" y="2665139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5" name="Sisällön paikkamerkki 4" descr="Kuva, joka sisältää kohteen piirros, Lapsitaide, kuvitus, luonnos&#10;&#10;Kuvaus luotu automaattisesti">
            <a:extLst>
              <a:ext uri="{FF2B5EF4-FFF2-40B4-BE49-F238E27FC236}">
                <a16:creationId xmlns:a16="http://schemas.microsoft.com/office/drawing/2014/main" id="{3D09F06F-1373-882E-C6D7-1F4A57531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r="10558" b="-2"/>
          <a:stretch/>
        </p:blipFill>
        <p:spPr>
          <a:xfrm>
            <a:off x="6096001" y="2654313"/>
            <a:ext cx="6096002" cy="420368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250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B0046C-5DFD-8705-E3BD-5681A2B0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ICDP används inom:</a:t>
            </a:r>
            <a:endParaRPr lang="sv-FI" sz="540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7C8AEB-D610-E5D9-64EE-40494E4C3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fi-FI" sz="3200" dirty="0" err="1"/>
              <a:t>Familjevård</a:t>
            </a:r>
            <a:r>
              <a:rPr lang="fi-FI" sz="3200" dirty="0"/>
              <a:t> (</a:t>
            </a:r>
            <a:r>
              <a:rPr lang="fi-FI" sz="3200" dirty="0" err="1"/>
              <a:t>familjehem</a:t>
            </a:r>
            <a:r>
              <a:rPr lang="fi-FI" sz="3200" dirty="0"/>
              <a:t>, </a:t>
            </a:r>
            <a:r>
              <a:rPr lang="fi-FI" sz="3200" dirty="0" err="1"/>
              <a:t>fosterhjem</a:t>
            </a:r>
            <a:r>
              <a:rPr lang="fi-FI" sz="3200" dirty="0"/>
              <a:t>)</a:t>
            </a:r>
          </a:p>
          <a:p>
            <a:r>
              <a:rPr lang="fi-FI" sz="3200" dirty="0" err="1"/>
              <a:t>Instititutionsvård</a:t>
            </a:r>
            <a:r>
              <a:rPr lang="fi-FI" sz="3200" dirty="0"/>
              <a:t> (en av </a:t>
            </a:r>
            <a:r>
              <a:rPr lang="fi-FI" sz="3200" dirty="0" err="1"/>
              <a:t>välfärdsområdets</a:t>
            </a:r>
            <a:r>
              <a:rPr lang="fi-FI" sz="3200" dirty="0"/>
              <a:t> </a:t>
            </a:r>
            <a:r>
              <a:rPr lang="fi-FI" sz="3200" dirty="0" err="1"/>
              <a:t>barnskyddsenheter</a:t>
            </a:r>
            <a:r>
              <a:rPr lang="fi-FI" sz="3200" dirty="0"/>
              <a:t> ”Mäntykoti”)</a:t>
            </a:r>
          </a:p>
          <a:p>
            <a:r>
              <a:rPr lang="fi-FI" sz="3200" dirty="0" err="1"/>
              <a:t>Familjearbete</a:t>
            </a:r>
            <a:r>
              <a:rPr lang="fi-FI" sz="3200" dirty="0"/>
              <a:t> </a:t>
            </a:r>
            <a:r>
              <a:rPr lang="fi-FI" sz="3200" dirty="0" err="1"/>
              <a:t>och</a:t>
            </a:r>
            <a:r>
              <a:rPr lang="fi-FI" sz="3200" dirty="0"/>
              <a:t> </a:t>
            </a:r>
            <a:r>
              <a:rPr lang="fi-FI" sz="3200" dirty="0" err="1"/>
              <a:t>familjesocialarbete</a:t>
            </a:r>
            <a:r>
              <a:rPr lang="fi-FI" sz="3200" dirty="0"/>
              <a:t> </a:t>
            </a:r>
          </a:p>
          <a:p>
            <a:pPr marL="0" indent="0">
              <a:buNone/>
            </a:pPr>
            <a:endParaRPr lang="fi-FI" sz="2200" dirty="0"/>
          </a:p>
          <a:p>
            <a:endParaRPr lang="fi-FI" sz="2200" dirty="0"/>
          </a:p>
          <a:p>
            <a:endParaRPr lang="sv-FI" sz="2200" dirty="0"/>
          </a:p>
        </p:txBody>
      </p:sp>
      <p:pic>
        <p:nvPicPr>
          <p:cNvPr id="5" name="Kuva 4" descr="Kuva, joka sisältää kohteen piha-, taivas, vaate, maa&#10;&#10;Kuvaus luotu automaattisesti">
            <a:extLst>
              <a:ext uri="{FF2B5EF4-FFF2-40B4-BE49-F238E27FC236}">
                <a16:creationId xmlns:a16="http://schemas.microsoft.com/office/drawing/2014/main" id="{7C1B3F11-7DAC-57E1-3782-204D372FA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r="457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34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48" y="589568"/>
            <a:ext cx="10515600" cy="1325563"/>
          </a:xfrm>
        </p:spPr>
        <p:txBody>
          <a:bodyPr/>
          <a:lstStyle/>
          <a:p>
            <a:r>
              <a:rPr lang="en-US" dirty="0"/>
              <a:t>ICDP </a:t>
            </a:r>
            <a:r>
              <a:rPr lang="en-US" dirty="0" err="1"/>
              <a:t>inom</a:t>
            </a:r>
            <a:r>
              <a:rPr lang="en-US" dirty="0"/>
              <a:t> </a:t>
            </a:r>
            <a:r>
              <a:rPr lang="en-US" dirty="0" err="1"/>
              <a:t>familjehemsvården</a:t>
            </a:r>
            <a:r>
              <a:rPr lang="en-US" dirty="0"/>
              <a:t> I </a:t>
            </a:r>
            <a:r>
              <a:rPr lang="en-US" dirty="0" err="1"/>
              <a:t>Österbottens</a:t>
            </a:r>
            <a:r>
              <a:rPr lang="en-US" dirty="0"/>
              <a:t> </a:t>
            </a:r>
            <a:r>
              <a:rPr lang="en-US" dirty="0" err="1"/>
              <a:t>välfärdsområde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" y="2432454"/>
            <a:ext cx="10647219" cy="3261764"/>
          </a:xfrm>
        </p:spPr>
        <p:txBody>
          <a:bodyPr/>
          <a:lstStyle/>
          <a:p>
            <a:r>
              <a:rPr lang="fi-FI" dirty="0"/>
              <a:t>Hela </a:t>
            </a:r>
            <a:r>
              <a:rPr lang="fi-FI" dirty="0" err="1"/>
              <a:t>familjevårdsteamet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utbildade</a:t>
            </a:r>
            <a:r>
              <a:rPr lang="fi-FI" dirty="0"/>
              <a:t> i </a:t>
            </a:r>
            <a:r>
              <a:rPr lang="fi-FI" dirty="0" err="1"/>
              <a:t>nivå</a:t>
            </a:r>
            <a:r>
              <a:rPr lang="fi-FI" dirty="0"/>
              <a:t> 1 (</a:t>
            </a:r>
            <a:r>
              <a:rPr lang="fi-FI" dirty="0" err="1"/>
              <a:t>basutbildning</a:t>
            </a:r>
            <a:r>
              <a:rPr lang="fi-FI" dirty="0"/>
              <a:t>)</a:t>
            </a:r>
          </a:p>
          <a:p>
            <a:r>
              <a:rPr lang="fi-FI" dirty="0"/>
              <a:t>Tre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nivå</a:t>
            </a:r>
            <a:r>
              <a:rPr lang="fi-FI" dirty="0"/>
              <a:t> 2 (ICDP-</a:t>
            </a:r>
            <a:r>
              <a:rPr lang="fi-FI" dirty="0" err="1"/>
              <a:t>vägledare</a:t>
            </a:r>
            <a:r>
              <a:rPr lang="fi-FI" dirty="0"/>
              <a:t>) </a:t>
            </a:r>
            <a:r>
              <a:rPr lang="fi-FI" dirty="0" err="1"/>
              <a:t>och</a:t>
            </a:r>
            <a:r>
              <a:rPr lang="fi-FI" dirty="0"/>
              <a:t> en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nivå</a:t>
            </a:r>
            <a:r>
              <a:rPr lang="fi-FI" dirty="0"/>
              <a:t> 3 (</a:t>
            </a:r>
            <a:r>
              <a:rPr lang="fi-FI" dirty="0" err="1"/>
              <a:t>utbildare</a:t>
            </a:r>
            <a:r>
              <a:rPr lang="fi-FI" dirty="0"/>
              <a:t>)</a:t>
            </a:r>
          </a:p>
          <a:p>
            <a:r>
              <a:rPr lang="fi-FI" dirty="0" err="1"/>
              <a:t>Vägledarna</a:t>
            </a:r>
            <a:r>
              <a:rPr lang="fi-FI" dirty="0"/>
              <a:t> </a:t>
            </a:r>
            <a:r>
              <a:rPr lang="fi-FI" dirty="0" err="1"/>
              <a:t>planerar</a:t>
            </a:r>
            <a:r>
              <a:rPr lang="fi-FI" dirty="0"/>
              <a:t> </a:t>
            </a:r>
            <a:r>
              <a:rPr lang="fi-FI" dirty="0" err="1"/>
              <a:t>turvis</a:t>
            </a:r>
            <a:r>
              <a:rPr lang="fi-FI" dirty="0"/>
              <a:t> ett </a:t>
            </a:r>
            <a:r>
              <a:rPr lang="fi-FI" dirty="0" err="1"/>
              <a:t>vägledningstillfälle</a:t>
            </a:r>
            <a:r>
              <a:rPr lang="fi-FI" dirty="0"/>
              <a:t> per </a:t>
            </a:r>
            <a:r>
              <a:rPr lang="fi-FI" dirty="0" err="1"/>
              <a:t>månad</a:t>
            </a:r>
            <a:r>
              <a:rPr lang="fi-FI" dirty="0"/>
              <a:t> för </a:t>
            </a:r>
            <a:r>
              <a:rPr lang="fi-FI" dirty="0" err="1"/>
              <a:t>teamet</a:t>
            </a:r>
            <a:endParaRPr lang="fi-FI" dirty="0"/>
          </a:p>
          <a:p>
            <a:r>
              <a:rPr lang="fi-FI" dirty="0" err="1"/>
              <a:t>Vägledningsgrupper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en del av </a:t>
            </a:r>
            <a:r>
              <a:rPr lang="fi-FI" dirty="0" err="1"/>
              <a:t>familjehemsföräldrarnas</a:t>
            </a:r>
            <a:r>
              <a:rPr lang="fi-FI" dirty="0"/>
              <a:t> </a:t>
            </a:r>
            <a:r>
              <a:rPr lang="fi-FI" dirty="0" err="1"/>
              <a:t>inledande</a:t>
            </a:r>
            <a:r>
              <a:rPr lang="fi-FI" dirty="0"/>
              <a:t> </a:t>
            </a:r>
            <a:r>
              <a:rPr lang="fi-FI" dirty="0" err="1"/>
              <a:t>stöd</a:t>
            </a:r>
            <a:r>
              <a:rPr lang="fi-FI" dirty="0"/>
              <a:t> </a:t>
            </a:r>
            <a:r>
              <a:rPr lang="fi-FI" dirty="0" err="1"/>
              <a:t>ordnas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finska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svenska</a:t>
            </a:r>
            <a:r>
              <a:rPr lang="fi-FI" dirty="0"/>
              <a:t> </a:t>
            </a:r>
            <a:r>
              <a:rPr lang="fi-FI" dirty="0" err="1"/>
              <a:t>årligen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695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ICDP </a:t>
            </a:r>
            <a:r>
              <a:rPr lang="fi-FI" dirty="0" err="1"/>
              <a:t>inom</a:t>
            </a:r>
            <a:r>
              <a:rPr lang="fi-FI" dirty="0"/>
              <a:t> </a:t>
            </a:r>
            <a:r>
              <a:rPr lang="fi-FI" dirty="0" err="1"/>
              <a:t>institutionsvård</a:t>
            </a:r>
            <a:r>
              <a:rPr lang="fi-FI" dirty="0"/>
              <a:t> -</a:t>
            </a:r>
            <a:br>
              <a:rPr lang="fi-FI" dirty="0"/>
            </a:br>
            <a:r>
              <a:rPr lang="fi-FI" dirty="0" err="1"/>
              <a:t>barnskyddets</a:t>
            </a:r>
            <a:r>
              <a:rPr lang="fi-FI" dirty="0"/>
              <a:t> </a:t>
            </a:r>
            <a:r>
              <a:rPr lang="fi-FI" dirty="0" err="1"/>
              <a:t>boendeenhet</a:t>
            </a:r>
            <a:r>
              <a:rPr lang="fi-FI" dirty="0"/>
              <a:t> Mäntykoti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" y="2506662"/>
            <a:ext cx="10813473" cy="2081963"/>
          </a:xfrm>
        </p:spPr>
        <p:txBody>
          <a:bodyPr/>
          <a:lstStyle/>
          <a:p>
            <a:r>
              <a:rPr lang="fi-FI" dirty="0"/>
              <a:t>Hela personalen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utbildad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nivå</a:t>
            </a:r>
            <a:r>
              <a:rPr lang="fi-FI" dirty="0"/>
              <a:t> 1 (</a:t>
            </a:r>
            <a:r>
              <a:rPr lang="fi-FI" dirty="0" err="1"/>
              <a:t>basutbildning</a:t>
            </a:r>
            <a:r>
              <a:rPr lang="fi-FI" dirty="0"/>
              <a:t>)</a:t>
            </a:r>
          </a:p>
          <a:p>
            <a:r>
              <a:rPr lang="fi-FI" dirty="0" err="1"/>
              <a:t>Förhållningssättet</a:t>
            </a:r>
            <a:r>
              <a:rPr lang="fi-FI" dirty="0"/>
              <a:t> </a:t>
            </a:r>
            <a:r>
              <a:rPr lang="fi-FI" dirty="0" err="1"/>
              <a:t>upprätthålls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ett </a:t>
            </a:r>
            <a:r>
              <a:rPr lang="fi-FI" dirty="0" err="1"/>
              <a:t>vägledningstillfälle</a:t>
            </a:r>
            <a:r>
              <a:rPr lang="fi-FI" dirty="0"/>
              <a:t> i </a:t>
            </a:r>
            <a:r>
              <a:rPr lang="fi-FI" dirty="0" err="1"/>
              <a:t>månaden</a:t>
            </a:r>
            <a:endParaRPr lang="fi-FI" dirty="0"/>
          </a:p>
          <a:p>
            <a:r>
              <a:rPr lang="fi-FI" dirty="0" err="1"/>
              <a:t>Sjätte</a:t>
            </a:r>
            <a:r>
              <a:rPr lang="fi-FI" dirty="0"/>
              <a:t> </a:t>
            </a:r>
            <a:r>
              <a:rPr lang="fi-FI" dirty="0" err="1"/>
              <a:t>implementeringsåret</a:t>
            </a:r>
            <a:r>
              <a:rPr lang="fi-FI" dirty="0"/>
              <a:t> </a:t>
            </a:r>
            <a:r>
              <a:rPr lang="fi-FI" dirty="0" err="1"/>
              <a:t>inleds</a:t>
            </a:r>
            <a:r>
              <a:rPr lang="fi-FI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11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102" y="4062567"/>
            <a:ext cx="3057698" cy="22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7FEC1D5-F447-5A12-C9CE-FA692E76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1554187"/>
            <a:ext cx="6002110" cy="1495425"/>
          </a:xfrm>
        </p:spPr>
        <p:txBody>
          <a:bodyPr>
            <a:normAutofit/>
          </a:bodyPr>
          <a:lstStyle/>
          <a:p>
            <a:r>
              <a:rPr lang="fi-FI" sz="4000" dirty="0" err="1"/>
              <a:t>Totalantal</a:t>
            </a:r>
            <a:r>
              <a:rPr lang="fi-FI" sz="4000" dirty="0"/>
              <a:t> </a:t>
            </a:r>
            <a:r>
              <a:rPr lang="fi-FI" sz="4000" dirty="0" err="1"/>
              <a:t>utbildade</a:t>
            </a:r>
            <a:r>
              <a:rPr lang="fi-FI" sz="4000" dirty="0"/>
              <a:t> i organisationen:</a:t>
            </a:r>
            <a:endParaRPr lang="sv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CCDEF0-105E-07FD-0357-BCF81FBBD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3128966"/>
            <a:ext cx="6002110" cy="3729034"/>
          </a:xfrm>
        </p:spPr>
        <p:txBody>
          <a:bodyPr>
            <a:normAutofit/>
          </a:bodyPr>
          <a:lstStyle/>
          <a:p>
            <a:r>
              <a:rPr lang="fi-FI" dirty="0"/>
              <a:t>Nivå 3: 1 ICDP-</a:t>
            </a:r>
            <a:r>
              <a:rPr lang="fi-FI" dirty="0" err="1"/>
              <a:t>utbildare</a:t>
            </a:r>
            <a:endParaRPr lang="fi-FI" dirty="0"/>
          </a:p>
          <a:p>
            <a:endParaRPr lang="fi-FI" dirty="0"/>
          </a:p>
          <a:p>
            <a:r>
              <a:rPr lang="fi-FI" dirty="0"/>
              <a:t>Nivå 2: 7 ICDP-</a:t>
            </a:r>
            <a:r>
              <a:rPr lang="fi-FI" dirty="0" err="1"/>
              <a:t>vägledare</a:t>
            </a:r>
            <a:r>
              <a:rPr lang="fi-FI" dirty="0"/>
              <a:t> (5 </a:t>
            </a:r>
            <a:r>
              <a:rPr lang="fi-FI" dirty="0" err="1"/>
              <a:t>kvar</a:t>
            </a:r>
            <a:r>
              <a:rPr lang="fi-FI" dirty="0"/>
              <a:t> i organisationen)</a:t>
            </a:r>
          </a:p>
          <a:p>
            <a:endParaRPr lang="fi-FI" dirty="0"/>
          </a:p>
          <a:p>
            <a:r>
              <a:rPr lang="fi-FI" dirty="0"/>
              <a:t>Nivå 1: 74 ICDP-</a:t>
            </a:r>
            <a:r>
              <a:rPr lang="fi-FI" dirty="0" err="1"/>
              <a:t>basutbildning</a:t>
            </a:r>
            <a:r>
              <a:rPr lang="fi-FI" dirty="0"/>
              <a:t> (54 </a:t>
            </a:r>
            <a:r>
              <a:rPr lang="fi-FI" dirty="0" err="1"/>
              <a:t>kvar</a:t>
            </a:r>
            <a:r>
              <a:rPr lang="fi-FI" dirty="0"/>
              <a:t> i organisationen)</a:t>
            </a:r>
            <a:endParaRPr lang="sv-FI" dirty="0"/>
          </a:p>
          <a:p>
            <a:endParaRPr lang="sv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316A39B-E93B-EFE6-FEEC-2F5C662E1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" r="1862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76852AF-99B9-8651-059D-8681342C4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734" y="0"/>
            <a:ext cx="163387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uva, joka sisältää kohteen puu, piha-, hedelmä, oksa&#10;&#10;Kuvaus luotu automaattisesti">
            <a:extLst>
              <a:ext uri="{FF2B5EF4-FFF2-40B4-BE49-F238E27FC236}">
                <a16:creationId xmlns:a16="http://schemas.microsoft.com/office/drawing/2014/main" id="{54BEFE7D-8BF4-D29C-2182-A99EAF445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4418272-D90D-30CE-C0F2-1FF411C2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05878"/>
            <a:ext cx="6343048" cy="1899912"/>
          </a:xfrm>
        </p:spPr>
        <p:txBody>
          <a:bodyPr>
            <a:normAutofit/>
          </a:bodyPr>
          <a:lstStyle/>
          <a:p>
            <a:r>
              <a:rPr lang="sv-FI" sz="4000" b="1" dirty="0"/>
              <a:t>Implementeringsplan för professionella</a:t>
            </a:r>
            <a:br>
              <a:rPr lang="sv-FI" sz="4000" b="1" dirty="0"/>
            </a:br>
            <a:r>
              <a:rPr lang="sv-FI" sz="4000" b="1" dirty="0"/>
              <a:t>2016-2023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84A971-D729-1759-F69B-7E860FAE6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2" y="2434200"/>
            <a:ext cx="4419757" cy="4423790"/>
          </a:xfrm>
        </p:spPr>
        <p:txBody>
          <a:bodyPr>
            <a:normAutofit/>
          </a:bodyPr>
          <a:lstStyle/>
          <a:p>
            <a:r>
              <a:rPr lang="fi-FI" sz="2000" dirty="0"/>
              <a:t>Basutbildning, </a:t>
            </a:r>
            <a:r>
              <a:rPr lang="fi-FI" sz="2000" dirty="0" err="1"/>
              <a:t>nivå</a:t>
            </a:r>
            <a:r>
              <a:rPr lang="fi-FI" sz="2000" dirty="0"/>
              <a:t> 1: </a:t>
            </a:r>
            <a:r>
              <a:rPr lang="fi-FI" sz="2000" dirty="0" err="1"/>
              <a:t>Utbildning</a:t>
            </a:r>
            <a:r>
              <a:rPr lang="fi-FI" sz="2000" dirty="0"/>
              <a:t> </a:t>
            </a:r>
            <a:r>
              <a:rPr lang="fi-FI" sz="2000" dirty="0" err="1"/>
              <a:t>årligen</a:t>
            </a:r>
            <a:endParaRPr lang="fi-FI" sz="2000" dirty="0"/>
          </a:p>
          <a:p>
            <a:r>
              <a:rPr lang="fi-FI" sz="2000" dirty="0" err="1"/>
              <a:t>Vägledarutbildning</a:t>
            </a:r>
            <a:r>
              <a:rPr lang="fi-FI" sz="2000" dirty="0"/>
              <a:t>, </a:t>
            </a:r>
            <a:r>
              <a:rPr lang="fi-FI" sz="2000" dirty="0" err="1"/>
              <a:t>nivå</a:t>
            </a:r>
            <a:r>
              <a:rPr lang="fi-FI" sz="2000" dirty="0"/>
              <a:t> 2: </a:t>
            </a:r>
            <a:r>
              <a:rPr lang="fi-FI" sz="2000" dirty="0" err="1"/>
              <a:t>Utbildning</a:t>
            </a:r>
            <a:r>
              <a:rPr lang="fi-FI" sz="2000" dirty="0"/>
              <a:t> </a:t>
            </a:r>
            <a:r>
              <a:rPr lang="fi-FI" sz="2000" dirty="0" err="1"/>
              <a:t>efter</a:t>
            </a:r>
            <a:r>
              <a:rPr lang="fi-FI" sz="2000" dirty="0"/>
              <a:t> </a:t>
            </a:r>
            <a:r>
              <a:rPr lang="fi-FI" sz="2000" dirty="0" err="1"/>
              <a:t>behov</a:t>
            </a:r>
            <a:endParaRPr lang="fi-FI" sz="2000" dirty="0"/>
          </a:p>
          <a:p>
            <a:r>
              <a:rPr lang="fi-FI" sz="2000" dirty="0" err="1"/>
              <a:t>Vägledningstillfälle</a:t>
            </a:r>
            <a:r>
              <a:rPr lang="fi-FI" sz="2000" dirty="0"/>
              <a:t> (2 h/</a:t>
            </a:r>
            <a:r>
              <a:rPr lang="fi-FI" sz="2000" dirty="0" err="1"/>
              <a:t>månad</a:t>
            </a:r>
            <a:r>
              <a:rPr lang="fi-FI" sz="2000" dirty="0"/>
              <a:t> per team)</a:t>
            </a:r>
          </a:p>
          <a:p>
            <a:r>
              <a:rPr lang="fi-FI" sz="2000" dirty="0" err="1"/>
              <a:t>Träff</a:t>
            </a:r>
            <a:r>
              <a:rPr lang="fi-FI" sz="2000" dirty="0"/>
              <a:t> för </a:t>
            </a:r>
            <a:r>
              <a:rPr lang="fi-FI" sz="2000" dirty="0" err="1"/>
              <a:t>vägledare</a:t>
            </a:r>
            <a:r>
              <a:rPr lang="fi-FI" sz="2000" dirty="0"/>
              <a:t> (2 </a:t>
            </a:r>
            <a:r>
              <a:rPr lang="fi-FI" sz="2000" dirty="0" err="1"/>
              <a:t>ggr</a:t>
            </a:r>
            <a:r>
              <a:rPr lang="fi-FI" sz="2000" dirty="0"/>
              <a:t> per </a:t>
            </a:r>
            <a:r>
              <a:rPr lang="fi-FI" sz="2000" dirty="0" err="1"/>
              <a:t>år</a:t>
            </a:r>
            <a:r>
              <a:rPr lang="fi-FI" sz="2000" dirty="0"/>
              <a:t>)</a:t>
            </a:r>
          </a:p>
          <a:p>
            <a:r>
              <a:rPr lang="fi-FI" sz="2000" dirty="0" err="1"/>
              <a:t>Inspirationsdag</a:t>
            </a:r>
            <a:r>
              <a:rPr lang="fi-FI" sz="2000" dirty="0"/>
              <a:t> (1 </a:t>
            </a:r>
            <a:r>
              <a:rPr lang="fi-FI" sz="2000" dirty="0" err="1"/>
              <a:t>gång</a:t>
            </a:r>
            <a:r>
              <a:rPr lang="fi-FI" sz="2000" dirty="0"/>
              <a:t> per </a:t>
            </a:r>
            <a:r>
              <a:rPr lang="fi-FI" sz="2000" dirty="0" err="1"/>
              <a:t>år</a:t>
            </a:r>
            <a:r>
              <a:rPr lang="fi-FI" sz="2000" dirty="0"/>
              <a:t>)</a:t>
            </a:r>
          </a:p>
          <a:p>
            <a:r>
              <a:rPr lang="fi-FI" sz="2000" dirty="0" err="1"/>
              <a:t>Vägledningsgrupper</a:t>
            </a:r>
            <a:r>
              <a:rPr lang="fi-FI" sz="2000" dirty="0"/>
              <a:t> för </a:t>
            </a:r>
            <a:r>
              <a:rPr lang="fi-FI" sz="2000" dirty="0" err="1"/>
              <a:t>familjehemsföräldrar</a:t>
            </a:r>
            <a:r>
              <a:rPr lang="fi-FI" sz="2000" dirty="0"/>
              <a:t> </a:t>
            </a:r>
            <a:r>
              <a:rPr lang="fi-FI" sz="2000" dirty="0" err="1"/>
              <a:t>och</a:t>
            </a:r>
            <a:r>
              <a:rPr lang="fi-FI" sz="2000" dirty="0"/>
              <a:t> </a:t>
            </a:r>
            <a:r>
              <a:rPr lang="fi-FI" sz="2000" dirty="0" err="1"/>
              <a:t>föräldrar</a:t>
            </a:r>
            <a:r>
              <a:rPr lang="fi-FI" sz="2000" dirty="0"/>
              <a:t> </a:t>
            </a:r>
            <a:r>
              <a:rPr lang="fi-FI" sz="2000" dirty="0" err="1"/>
              <a:t>inom</a:t>
            </a:r>
            <a:r>
              <a:rPr lang="fi-FI" sz="2000" dirty="0"/>
              <a:t> </a:t>
            </a:r>
            <a:r>
              <a:rPr lang="fi-FI" sz="2000" dirty="0" err="1"/>
              <a:t>barnskyddets</a:t>
            </a:r>
            <a:r>
              <a:rPr lang="fi-FI" sz="2000" dirty="0"/>
              <a:t> </a:t>
            </a:r>
            <a:r>
              <a:rPr lang="fi-FI" sz="2000" dirty="0" err="1"/>
              <a:t>öppenvård</a:t>
            </a:r>
            <a:r>
              <a:rPr lang="fi-FI" sz="2000" dirty="0"/>
              <a:t> </a:t>
            </a:r>
            <a:r>
              <a:rPr lang="fi-FI" sz="2000" dirty="0" err="1"/>
              <a:t>årligen</a:t>
            </a:r>
            <a:endParaRPr lang="fi-FI" sz="2000" dirty="0"/>
          </a:p>
          <a:p>
            <a:endParaRPr lang="sv-FI" sz="1700" dirty="0"/>
          </a:p>
        </p:txBody>
      </p:sp>
    </p:spTree>
    <p:extLst>
      <p:ext uri="{BB962C8B-B14F-4D97-AF65-F5344CB8AC3E}">
        <p14:creationId xmlns:p14="http://schemas.microsoft.com/office/powerpoint/2010/main" val="2656376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BF6FEEBB4C344B86989B54ED832E27" ma:contentTypeVersion="12" ma:contentTypeDescription="Opprett et nytt dokument." ma:contentTypeScope="" ma:versionID="3501189586de1fab5982bc00f1e855cd">
  <xsd:schema xmlns:xsd="http://www.w3.org/2001/XMLSchema" xmlns:xs="http://www.w3.org/2001/XMLSchema" xmlns:p="http://schemas.microsoft.com/office/2006/metadata/properties" xmlns:ns2="dc238bb7-003a-417f-ba33-94d5e2dcf420" xmlns:ns3="834516e6-4eb6-409e-8c5d-f395c34f31af" targetNamespace="http://schemas.microsoft.com/office/2006/metadata/properties" ma:root="true" ma:fieldsID="e31cce1361589cc01d7a192f2ed03f5a" ns2:_="" ns3:_="">
    <xsd:import namespace="dc238bb7-003a-417f-ba33-94d5e2dcf420"/>
    <xsd:import namespace="834516e6-4eb6-409e-8c5d-f395c34f31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38bb7-003a-417f-ba33-94d5e2dcf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adf8bd55-5f83-4a6f-a9d2-83357c5a87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516e6-4eb6-409e-8c5d-f395c34f31a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238bb7-003a-417f-ba33-94d5e2dcf42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246E14-C6AF-4CA1-9953-478703868557}"/>
</file>

<file path=customXml/itemProps2.xml><?xml version="1.0" encoding="utf-8"?>
<ds:datastoreItem xmlns:ds="http://schemas.openxmlformats.org/officeDocument/2006/customXml" ds:itemID="{88265C79-7DE7-42A0-B2BA-67B44CF943B3}"/>
</file>

<file path=customXml/itemProps3.xml><?xml version="1.0" encoding="utf-8"?>
<ds:datastoreItem xmlns:ds="http://schemas.openxmlformats.org/officeDocument/2006/customXml" ds:itemID="{216748B2-6611-43B5-8119-3360B4FCA5D4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400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6" baseType="lpstr">
      <vt:lpstr>Office-teema</vt:lpstr>
      <vt:lpstr>Två exempel på implementering av ICDP inom barnskydd i Finland </vt:lpstr>
      <vt:lpstr>ICDP inom barn- och familjesocialarbete i Österbottens välfärdsområde</vt:lpstr>
      <vt:lpstr>Implementeringen av programmet startade år 2016</vt:lpstr>
      <vt:lpstr>ICDP används inom:</vt:lpstr>
      <vt:lpstr>ICDP inom familjehemsvården I Österbottens välfärdsområde</vt:lpstr>
      <vt:lpstr>ICDP inom institutionsvård - barnskyddets boendeenhet Mäntykoti</vt:lpstr>
      <vt:lpstr>PowerPoint-presentasjon</vt:lpstr>
      <vt:lpstr>Totalantal utbildade i organisationen:</vt:lpstr>
      <vt:lpstr>Implementeringsplan för professionella 2016-2023</vt:lpstr>
      <vt:lpstr>Utvärdering:</vt:lpstr>
      <vt:lpstr>ICDP inom Förbundet för mödra- och skyddshem (ETKL)</vt:lpstr>
      <vt:lpstr>Implementeringen av programmet startade år 2011:</vt:lpstr>
      <vt:lpstr>Under 2011-2014 utbildades inom ETKL och två andra organisationer:</vt:lpstr>
      <vt:lpstr>2021-2022 utbildades  9 nya ICDP-utbildare i Förbundet för mödra- och skyddshem.  </vt:lpstr>
      <vt:lpstr>Målet: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Pamela Antila</dc:creator>
  <cp:lastModifiedBy>Antila Pamela</cp:lastModifiedBy>
  <cp:revision>13</cp:revision>
  <dcterms:created xsi:type="dcterms:W3CDTF">2023-09-12T17:05:06Z</dcterms:created>
  <dcterms:modified xsi:type="dcterms:W3CDTF">2023-09-18T12:49:50Z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0x01010014BF6FEEBB4C344B86989B54ED832E27</vt:lpwstr>
  </property>
</Properties>
</file>