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90" r:id="rId2"/>
    <p:sldId id="616" r:id="rId3"/>
    <p:sldId id="1102" r:id="rId4"/>
    <p:sldId id="1105" r:id="rId5"/>
    <p:sldId id="1106" r:id="rId6"/>
    <p:sldId id="1104" r:id="rId7"/>
    <p:sldId id="1086" r:id="rId8"/>
    <p:sldId id="1090" r:id="rId9"/>
    <p:sldId id="1103" r:id="rId10"/>
    <p:sldId id="613" r:id="rId11"/>
    <p:sldId id="1088" r:id="rId12"/>
    <p:sldId id="598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4114"/>
    <a:srgbClr val="EA4E23"/>
    <a:srgbClr val="991842"/>
    <a:srgbClr val="661127"/>
    <a:srgbClr val="EF7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834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03D02-4600-4423-9DBF-C0848125A600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15FAB-0739-4EBF-B32C-B8F0205FB5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79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5FCEEF-A4A3-41E4-BFC2-B46CF34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7FC7535-568C-4925-AFCC-6D77FCF7B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D1F7A9-BDF9-45F6-94E7-B71309D7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9F85-9A2D-49B0-B473-79848A458B3F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F17FB0-5592-44ED-AA7B-B217CFB5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069C353-38C8-42FD-B2FE-E794C2BA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9CDA-DCB1-4656-B3A2-4D2E2B190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09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7576C0-AB20-489B-BAEB-A1BFF692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B062F62-FF74-4F73-999C-18C46A8A0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A79384-F7C4-4DC6-A90E-C2D00E09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9F85-9A2D-49B0-B473-79848A458B3F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A0FCEA-CB2E-4BFE-8CA7-F3B55224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987D6A-3C45-45F5-AB40-45486409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9CDA-DCB1-4656-B3A2-4D2E2B190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28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88181E4-3003-444C-8D09-0BCF5EB34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46D63A6-C42E-4ABE-A6F3-0B282281D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24E7FF-59A8-49A7-B589-CF9F8684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9F85-9A2D-49B0-B473-79848A458B3F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66DCBE-D2B6-4599-B2EB-77AD86BF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520A0B-EE5E-4510-9CAB-5E0B3E88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9CDA-DCB1-4656-B3A2-4D2E2B190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93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side">
  <p:cSld name="Forside">
    <p:bg>
      <p:bgPr>
        <a:solidFill>
          <a:srgbClr val="DA4114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094489" y="1715317"/>
            <a:ext cx="9677600" cy="1886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094500" y="3259351"/>
            <a:ext cx="10253200" cy="1056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300"/>
              <a:buNone/>
              <a:defRPr sz="3067">
                <a:solidFill>
                  <a:srgbClr val="D9D9D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53571" y="1715331"/>
            <a:ext cx="6840167" cy="710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767" y="4635500"/>
            <a:ext cx="1177068" cy="111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54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42F2D3-F52A-447B-A957-29692C06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170161-0B3B-4AA4-8BF6-349DD282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C15F4D-14B5-41B4-902B-E96723F2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9F85-9A2D-49B0-B473-79848A458B3F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BEDAC5-3457-4A0A-8546-1948190C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A6E090-6176-44EC-9AC1-7336EF6D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9CDA-DCB1-4656-B3A2-4D2E2B190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1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F24638-ED2A-4033-9452-1FAD5D8D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D3C16D-A7DB-49BF-A98C-F07023B8F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CAC9A6-598D-49A7-9AF3-E85EB3A8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9F85-9A2D-49B0-B473-79848A458B3F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01F1B4-1860-4CA6-96AC-7DFC8155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491843-91DE-42C9-8968-F4733A63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9CDA-DCB1-4656-B3A2-4D2E2B190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59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C6A219-CB78-412C-A1D4-86AF5433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EEAC19-D5FA-4AFC-A854-5190944F2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D4B45D-2C6E-424E-A378-490EA089F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2CD3F9-D262-4812-9AF4-8D381C6B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9F85-9A2D-49B0-B473-79848A458B3F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83113B5-6BF7-4816-AC84-07D67E47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552FC00-CC37-4AC8-A879-E83A93FF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9CDA-DCB1-4656-B3A2-4D2E2B190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61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882E89-A029-46E6-8512-8E9C0D0B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438CCC-1A87-4136-819B-289DF6CF3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35376E5-7695-4FD6-9247-40E62AB35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9D91DDF-6D25-49D6-B9B2-6C57BADF1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A7D6710-FBDA-4372-B4C8-4642CDF5D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E78A0EF-F548-4E7E-B821-8A3FD776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9F85-9A2D-49B0-B473-79848A458B3F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A21BEB2-9AD3-49AA-8621-EF918B5A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EBE646A-C305-4A1C-97D6-D320E90A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9CDA-DCB1-4656-B3A2-4D2E2B190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8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FFA01D-0248-4E4C-8B10-CD0C0907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67F62EB-FB4C-419A-BEBB-2BD133EA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9F85-9A2D-49B0-B473-79848A458B3F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489C478-86CA-4B05-BCFD-EFB2297A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CDE67EF-4A51-4449-B3E2-C8E2BB45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9CDA-DCB1-4656-B3A2-4D2E2B190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337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7BB5808-34AD-4176-BEE2-C3CB284C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9F85-9A2D-49B0-B473-79848A458B3F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E1FB37E-F14F-4E3B-B5D9-3F41F935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9A58043-C911-4F8D-BD47-81E66EB7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9CDA-DCB1-4656-B3A2-4D2E2B190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20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B6CC7E-A0D2-4B2E-A0C1-6A5E1244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76A39F-0122-4BC2-9BD0-D3EE406A4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C2368E7-C58E-42F0-A6FF-456D61FF4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04A59A6-7ABA-4E1D-A0EF-C9F21DD3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9F85-9A2D-49B0-B473-79848A458B3F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535B1C-DE40-4D97-A680-1B3FDF90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6EBAB4D-6FF4-41B1-AC92-CA024729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9CDA-DCB1-4656-B3A2-4D2E2B190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291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AC69FD-7823-467F-A497-8DC0610C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074B9F0-B1CA-4B31-8194-CB208C6AF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BE0EE01-F23E-4D8A-8C2E-B40B92AB9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3A1CB9C-B25C-4849-92D2-69AA1AAE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9F85-9A2D-49B0-B473-79848A458B3F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D2FA246-C929-4034-893C-19394EB7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E505B5E-7E96-495D-A4BE-F09194D0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9CDA-DCB1-4656-B3A2-4D2E2B190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91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48AF8A-E0DB-4565-AB9B-18D66A09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0F726A-B7D6-4C6D-9116-8C3648C3A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93C846-1B6D-4414-BD38-7D9B28937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69F85-9A2D-49B0-B473-79848A458B3F}" type="datetimeFigureOut">
              <a:rPr lang="nb-NO" smtClean="0"/>
              <a:t>22.09.2023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7A0E11-EDE8-45C6-941A-9AEB5F196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09AB28-CCD4-4426-B297-96BDD0F7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09CDA-DCB1-4656-B3A2-4D2E2B190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00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9B132DE-D203-42EE-812D-7BCE5DEF5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72" y="914555"/>
            <a:ext cx="11847367" cy="1795354"/>
          </a:xfrm>
        </p:spPr>
        <p:txBody>
          <a:bodyPr/>
          <a:lstStyle/>
          <a:p>
            <a:r>
              <a:rPr lang="nb-NO" sz="4000" b="1" dirty="0">
                <a:solidFill>
                  <a:schemeClr val="bg1"/>
                </a:solidFill>
                <a:latin typeface="+mj-lt"/>
              </a:rPr>
              <a:t>Prosjektskisse</a:t>
            </a:r>
          </a:p>
          <a:p>
            <a:r>
              <a:rPr lang="nb-NO" sz="5400" dirty="0">
                <a:solidFill>
                  <a:schemeClr val="bg1"/>
                </a:solidFill>
                <a:latin typeface="+mj-lt"/>
              </a:rPr>
              <a:t>Foreldre og nærmiljø på </a:t>
            </a:r>
            <a:r>
              <a:rPr lang="nb-NO" sz="5400" dirty="0">
                <a:solidFill>
                  <a:schemeClr val="accent4"/>
                </a:solidFill>
                <a:latin typeface="+mj-lt"/>
              </a:rPr>
              <a:t>Haugerud</a:t>
            </a:r>
            <a:endParaRPr lang="nb-NO" sz="5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11CE3D5-0D01-461F-8B0C-5EF3B40AEF9B}"/>
              </a:ext>
            </a:extLst>
          </p:cNvPr>
          <p:cNvSpPr txBox="1"/>
          <p:nvPr/>
        </p:nvSpPr>
        <p:spPr>
          <a:xfrm>
            <a:off x="6542843" y="6191390"/>
            <a:ext cx="5580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dirty="0">
                <a:solidFill>
                  <a:schemeClr val="bg1"/>
                </a:solidFill>
              </a:rPr>
              <a:t>Nordisk konferanse 2023</a:t>
            </a:r>
          </a:p>
          <a:p>
            <a:pPr algn="r"/>
            <a:r>
              <a:rPr lang="nb-NO" sz="1600" dirty="0">
                <a:solidFill>
                  <a:schemeClr val="bg1"/>
                </a:solidFill>
              </a:rPr>
              <a:t>Ved Heidi Westborg Steel, Anne Haga og Almas Ali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D280E96-4A4F-48DE-BB24-64081C89839B}"/>
              </a:ext>
            </a:extLst>
          </p:cNvPr>
          <p:cNvSpPr txBox="1"/>
          <p:nvPr/>
        </p:nvSpPr>
        <p:spPr>
          <a:xfrm>
            <a:off x="3323700" y="3105834"/>
            <a:ext cx="510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ICDP Norge i samarbeid med Bydel Alna og forskjellige aktører på Haugerud</a:t>
            </a:r>
          </a:p>
        </p:txBody>
      </p:sp>
    </p:spTree>
    <p:extLst>
      <p:ext uri="{BB962C8B-B14F-4D97-AF65-F5344CB8AC3E}">
        <p14:creationId xmlns:p14="http://schemas.microsoft.com/office/powerpoint/2010/main" val="300416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B921D6-DBAA-4751-8B14-B2F4AD8B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306"/>
            <a:ext cx="10515600" cy="753461"/>
          </a:xfrm>
        </p:spPr>
        <p:txBody>
          <a:bodyPr>
            <a:normAutofit/>
          </a:bodyPr>
          <a:lstStyle/>
          <a:p>
            <a:r>
              <a:rPr lang="nb-NO" sz="4800" dirty="0">
                <a:solidFill>
                  <a:srgbClr val="DA4114"/>
                </a:solidFill>
              </a:rPr>
              <a:t>Oppsummering vurdering ICDP i Alna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59C435-DCF7-4E41-80B9-16F34029D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127"/>
            <a:ext cx="10515600" cy="56448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000" b="1" dirty="0"/>
              <a:t>RESSURSER</a:t>
            </a:r>
          </a:p>
          <a:p>
            <a:r>
              <a:rPr lang="nb-NO" sz="1600" b="1" dirty="0">
                <a:solidFill>
                  <a:schemeClr val="accent6"/>
                </a:solidFill>
              </a:rPr>
              <a:t>SAMARBEIDSFORUMET </a:t>
            </a:r>
            <a:r>
              <a:rPr lang="nb-NO" sz="1600" dirty="0"/>
              <a:t>inkludert en Whatsapp gruppe på Haugerud initiert av Politiet.</a:t>
            </a:r>
          </a:p>
          <a:p>
            <a:r>
              <a:rPr lang="nb-NO" sz="1600" dirty="0"/>
              <a:t>Bydel - Har en langsiktig satsning på ICDP. </a:t>
            </a:r>
          </a:p>
          <a:p>
            <a:r>
              <a:rPr lang="nb-NO" sz="1600" dirty="0"/>
              <a:t>Bydel – Tidligere prosjekt ICDP </a:t>
            </a:r>
            <a:r>
              <a:rPr lang="nb-NO" sz="1600" dirty="0" err="1"/>
              <a:t>ift</a:t>
            </a:r>
            <a:r>
              <a:rPr lang="nb-NO" sz="1600" dirty="0"/>
              <a:t> radikalisering (ungdom). </a:t>
            </a:r>
          </a:p>
          <a:p>
            <a:r>
              <a:rPr lang="nb-NO" sz="1600" dirty="0"/>
              <a:t>Bydel – Prioritet på ledernivå. Mye dedikasjon. </a:t>
            </a:r>
          </a:p>
          <a:p>
            <a:r>
              <a:rPr lang="nb-NO" sz="1600" dirty="0"/>
              <a:t>Bydel – Satsning barn og unge med tett samarbeid… (2017-2019)</a:t>
            </a:r>
          </a:p>
          <a:p>
            <a:r>
              <a:rPr lang="nb-NO" sz="1600" dirty="0"/>
              <a:t>Gode eksempler på effekt av satsninger på barn og unge på Furuset.</a:t>
            </a:r>
          </a:p>
          <a:p>
            <a:r>
              <a:rPr lang="nb-NO" sz="1600" dirty="0"/>
              <a:t>ICDP ligger inn i de fleste handlingsplaner. Søkt mye prosjektmidler.  </a:t>
            </a:r>
          </a:p>
          <a:p>
            <a:r>
              <a:rPr lang="nb-NO" sz="1600" dirty="0"/>
              <a:t>Mange ICDP-prosjekt og trene ICDP-veiledere i Alna bydel siden starten på 2000-tallet. </a:t>
            </a:r>
          </a:p>
          <a:p>
            <a:r>
              <a:rPr lang="nb-NO" sz="1600" dirty="0"/>
              <a:t>Mange har med seg ICDP-filosofi som en naturlig del av seg og sitt virke.</a:t>
            </a:r>
          </a:p>
          <a:p>
            <a:r>
              <a:rPr lang="nb-NO" sz="1600" dirty="0"/>
              <a:t>Flere av aktørene som ønsker å delta i prosjektet har allerede ICDP-veiledere/trenere internt, andre kjenner godt til programmet.</a:t>
            </a:r>
          </a:p>
          <a:p>
            <a:pPr marL="0" indent="0">
              <a:buNone/>
            </a:pPr>
            <a:r>
              <a:rPr lang="nb-NO" sz="2000" b="1" dirty="0"/>
              <a:t>UTFORDRINGER</a:t>
            </a:r>
          </a:p>
          <a:p>
            <a:r>
              <a:rPr lang="nb-NO" sz="1600" dirty="0"/>
              <a:t>Noe økt uro i nærmiljøet etter pandemien (Få fakta fra barnevern og politi).</a:t>
            </a:r>
          </a:p>
          <a:p>
            <a:r>
              <a:rPr lang="nb-NO" sz="1600" dirty="0"/>
              <a:t>Det finnes ikke samhandlingsarenaer med fokus på foreldrene.</a:t>
            </a:r>
          </a:p>
          <a:p>
            <a:r>
              <a:rPr lang="nb-NO" sz="1600" dirty="0"/>
              <a:t>Det er blitt investert i mange avsluttede ICDP-prosjekt gjennom mange år.</a:t>
            </a:r>
          </a:p>
          <a:p>
            <a:r>
              <a:rPr lang="nb-NO" sz="1600" dirty="0"/>
              <a:t>Mange ICDP-veiledere blir inaktive etter noen år – noen er sovende fordi prosjektet ikke har midler, noen har sosialfaglig jobber på dagtid, i tillegg til oppfølging av familier på fritiden, der det å ha ICDP-grupper etter arbeidstid blir krevende over tid. </a:t>
            </a:r>
          </a:p>
          <a:p>
            <a:r>
              <a:rPr lang="nb-NO" sz="1600" dirty="0"/>
              <a:t>Krevende å fortsette å sikre tverrfaglig samarbeid. </a:t>
            </a:r>
          </a:p>
          <a:p>
            <a:r>
              <a:rPr lang="nb-NO" sz="1600" dirty="0"/>
              <a:t>Økonomi har alltid vært et stort dilemma. (Betale for å være med i gruppa. Overtid?/avspasering i stedet… Lovpålagte tjenester.). </a:t>
            </a:r>
          </a:p>
          <a:p>
            <a:endParaRPr lang="nb-NO" sz="1600" dirty="0"/>
          </a:p>
          <a:p>
            <a:pPr marL="0" indent="0">
              <a:buNone/>
            </a:pPr>
            <a:endParaRPr lang="nb-NO" sz="1500" b="1" dirty="0"/>
          </a:p>
        </p:txBody>
      </p:sp>
    </p:spTree>
    <p:extLst>
      <p:ext uri="{BB962C8B-B14F-4D97-AF65-F5344CB8AC3E}">
        <p14:creationId xmlns:p14="http://schemas.microsoft.com/office/powerpoint/2010/main" val="230656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B921D6-DBAA-4751-8B14-B2F4AD8B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306"/>
            <a:ext cx="10515600" cy="753461"/>
          </a:xfrm>
        </p:spPr>
        <p:txBody>
          <a:bodyPr/>
          <a:lstStyle/>
          <a:p>
            <a:r>
              <a:rPr lang="nb-NO" dirty="0">
                <a:solidFill>
                  <a:srgbClr val="DA4114"/>
                </a:solidFill>
              </a:rPr>
              <a:t>Om Haugerud «landsbyen»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59C435-DCF7-4E41-80B9-16F34029D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767"/>
            <a:ext cx="10515600" cy="56448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sz="1600" dirty="0"/>
              <a:t>Enormt engasjement over lang tid – både fra kommune og bydel og frivillighet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u="sng" dirty="0"/>
              <a:t>Tverrfaglig forum </a:t>
            </a:r>
            <a:r>
              <a:rPr lang="nb-NO" sz="1600" dirty="0"/>
              <a:t>– Alna Sør (Skjønhaug til Teisen skole) – Idrettsforeninger inkl. – snakker igjennom hvor det er utfordringer. (Skolen følger med på dagtid, </a:t>
            </a:r>
            <a:r>
              <a:rPr lang="nb-NO" sz="1600" dirty="0" err="1"/>
              <a:t>Idrettforeningen</a:t>
            </a:r>
            <a:r>
              <a:rPr lang="nb-NO" sz="1600" dirty="0"/>
              <a:t> følger med på kveldstid. Men noen bortenfor </a:t>
            </a:r>
            <a:r>
              <a:rPr lang="nb-NO" sz="1600" dirty="0" err="1"/>
              <a:t>reach</a:t>
            </a:r>
            <a:r>
              <a:rPr lang="nb-NO" sz="1600" dirty="0"/>
              <a:t>… hjelper ikke med flere fritidstilbud til dem. Andre tiltak må til.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i="1" u="sng" dirty="0"/>
              <a:t>Haugerud samarbeidsforum </a:t>
            </a:r>
            <a:r>
              <a:rPr lang="nb-NO" sz="1600" dirty="0"/>
              <a:t>– Whatsapp gruppe –utover SALTO (Sammen lager vi et tryggere Oslo som er kun bydel).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i="1" u="sng" dirty="0"/>
              <a:t>Områdeløft </a:t>
            </a:r>
            <a:r>
              <a:rPr lang="nb-NO" sz="1600" dirty="0"/>
              <a:t>– Ny satsning Prosjekt </a:t>
            </a:r>
            <a:r>
              <a:rPr lang="nb-NO" sz="1600" i="1" u="sng" dirty="0"/>
              <a:t>Stedsidentitet </a:t>
            </a:r>
            <a:r>
              <a:rPr lang="nb-NO" sz="1600" dirty="0"/>
              <a:t>(prate opp, bli kjent med kvalitetene som du ikke er kjent med)..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i="1" u="sng" dirty="0"/>
              <a:t>Hva skjer på Haugerud </a:t>
            </a:r>
            <a:r>
              <a:rPr lang="nb-NO" sz="1600" dirty="0"/>
              <a:t>– FB-gruppe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i="1" u="sng" dirty="0"/>
              <a:t>Ukentlige samhandlingsmøter mellom etater </a:t>
            </a:r>
            <a:r>
              <a:rPr lang="nb-NO" sz="1600" dirty="0"/>
              <a:t>i bydelen – egen satsning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dirty="0"/>
              <a:t>Velfungerende med mange som prater godt sammen. Haugerud er å regne som trygt!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dirty="0"/>
              <a:t>Vanligvis lite trøbbel, men utfordrende den siste måneden – kanskje mer utfordrende etter pandemien. Mye er normal utfordringer når det er mange ungdom. Men det går fort på </a:t>
            </a:r>
            <a:r>
              <a:rPr lang="nb-NO" sz="1600" dirty="0" err="1"/>
              <a:t>sms</a:t>
            </a:r>
            <a:r>
              <a:rPr lang="nb-NO" sz="1600" dirty="0"/>
              <a:t>.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dirty="0"/>
              <a:t>Gode skoler som arbeider systematisk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dirty="0"/>
              <a:t>Målet er </a:t>
            </a:r>
            <a:r>
              <a:rPr lang="nb-NO" sz="1600" dirty="0">
                <a:solidFill>
                  <a:srgbClr val="DA4114"/>
                </a:solidFill>
              </a:rPr>
              <a:t>«FLERE FOLK UT MELLOM HUSA»</a:t>
            </a:r>
            <a:endParaRPr lang="nb-NO" sz="1500" b="1" dirty="0"/>
          </a:p>
          <a:p>
            <a:pPr marL="0" indent="0">
              <a:lnSpc>
                <a:spcPct val="110000"/>
              </a:lnSpc>
              <a:buNone/>
            </a:pPr>
            <a:r>
              <a:rPr lang="nb-NO" sz="1500" dirty="0"/>
              <a:t>Viktig å snakke Haugerud opp!  Lett å snakke om det som er negativt.  Medias rolle! Jf. prosjekt </a:t>
            </a:r>
            <a:r>
              <a:rPr lang="nb-NO" sz="1500" dirty="0" err="1"/>
              <a:t>Stedsidentiet</a:t>
            </a:r>
            <a:r>
              <a:rPr lang="nb-NO" sz="1500" dirty="0"/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500" dirty="0"/>
              <a:t>Bygge nærmiljø for småbarnsforeldre….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500" dirty="0"/>
              <a:t>Artikkel i Aftenposten</a:t>
            </a:r>
            <a:r>
              <a:rPr lang="nb-NO" sz="1500" b="1" dirty="0"/>
              <a:t>; </a:t>
            </a:r>
            <a:r>
              <a:rPr lang="nb-NO" sz="1500" dirty="0">
                <a:solidFill>
                  <a:srgbClr val="DA4114"/>
                </a:solidFill>
              </a:rPr>
              <a:t>«Vi er ikke redde for volden, men for at voksne skal gi oss opp…..»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500" dirty="0">
                <a:solidFill>
                  <a:srgbClr val="DA4114"/>
                </a:solidFill>
              </a:rPr>
              <a:t>91 år gamle – for strenge for unge – vi må gi dem kjærlighet.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500" dirty="0"/>
              <a:t>Kontinuerlig arbeid! Må og kan aldri slippe tak!  - jf. erfaring med ICDP satsning gjennom mange år. </a:t>
            </a:r>
          </a:p>
        </p:txBody>
      </p:sp>
    </p:spTree>
    <p:extLst>
      <p:ext uri="{BB962C8B-B14F-4D97-AF65-F5344CB8AC3E}">
        <p14:creationId xmlns:p14="http://schemas.microsoft.com/office/powerpoint/2010/main" val="411435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74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4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1CAFEB-9472-4F3C-9A7F-B8B8131F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Drømmen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 Haugerud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Nærmiljø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4C454A3A-2FB9-4779-AB2D-B4C6D134E0A6}"/>
              </a:ext>
            </a:extLst>
          </p:cNvPr>
          <p:cNvSpPr txBox="1">
            <a:spLocks/>
          </p:cNvSpPr>
          <p:nvPr/>
        </p:nvSpPr>
        <p:spPr>
          <a:xfrm>
            <a:off x="805543" y="2871982"/>
            <a:ext cx="4558309" cy="33068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nb-NO" dirty="0">
                <a:latin typeface="+mj-lt"/>
              </a:rPr>
              <a:t>I samarbeid med sentrale nærmiljøaktører på Haugerud, utvikle en inkluderende og støttende foreldrekultur basert på bærekraftig gjennomføring av foreldrestøtteprogrammet ICDP.</a:t>
            </a:r>
          </a:p>
          <a:p>
            <a:pPr marL="0" indent="0">
              <a:spcBef>
                <a:spcPts val="300"/>
              </a:spcBef>
              <a:buNone/>
            </a:pPr>
            <a:endParaRPr lang="nb-NO" dirty="0">
              <a:latin typeface="+mj-lt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b-NO" sz="1600" dirty="0">
                <a:latin typeface="+mj-lt"/>
              </a:rPr>
              <a:t>Dette viser seg på antall foreldre som deltar på foreldremøter, fritidstilbud, er med i foreldregrupper, lager sine egne oppfølgingsgrupper, engasjerer seg i nærmiljøspørsmål, er </a:t>
            </a:r>
            <a:r>
              <a:rPr lang="nb-NO" sz="1600" dirty="0" err="1">
                <a:latin typeface="+mj-lt"/>
              </a:rPr>
              <a:t>natteravnere</a:t>
            </a:r>
            <a:r>
              <a:rPr lang="nb-NO" sz="1600" dirty="0">
                <a:latin typeface="+mj-lt"/>
              </a:rPr>
              <a:t> og som «går mellom husa». Noe kan telles, men det meste kan kjennes. En indikator er også at når vanskeligheter oppstår er foreldre en part for å være med å bidra til at det løses så raskt som mulig.</a:t>
            </a:r>
            <a:endParaRPr lang="nb-NO" sz="2400" dirty="0">
              <a:latin typeface="+mj-lt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20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Bilde 18" descr="Et bilde som inneholder tekst, krets, elektronikk&#10;&#10;Automatisk generert beskrivelse">
            <a:extLst>
              <a:ext uri="{FF2B5EF4-FFF2-40B4-BE49-F238E27FC236}">
                <a16:creationId xmlns:a16="http://schemas.microsoft.com/office/drawing/2014/main" id="{CE43AF6B-1AC7-4008-95EF-26588A0B7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r="13374" b="2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21" name="Bilde 20" descr="Et bilde som inneholder tre, utendørs, gress, person&#10;&#10;Automatisk generert beskrivelse">
            <a:extLst>
              <a:ext uri="{FF2B5EF4-FFF2-40B4-BE49-F238E27FC236}">
                <a16:creationId xmlns:a16="http://schemas.microsoft.com/office/drawing/2014/main" id="{70AF924E-BC80-4E4A-83B3-35E7D7059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r="16216" b="3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Bilde 16" descr="Et bilde som inneholder gress, bygning, utendørs, hus&#10;&#10;Automatisk generert beskrivelse">
            <a:extLst>
              <a:ext uri="{FF2B5EF4-FFF2-40B4-BE49-F238E27FC236}">
                <a16:creationId xmlns:a16="http://schemas.microsoft.com/office/drawing/2014/main" id="{198AFA88-63A0-4766-990D-12EEFDC1D6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6" r="11488" b="2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7177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4A0C25AC-483D-A5F2-CBBA-0B9071AEA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2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0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klær, person, mann, Menneskeansikt&#10;&#10;Automatisk generert beskrivelse">
            <a:extLst>
              <a:ext uri="{FF2B5EF4-FFF2-40B4-BE49-F238E27FC236}">
                <a16:creationId xmlns:a16="http://schemas.microsoft.com/office/drawing/2014/main" id="{33440E66-B8F2-8B9F-2D3A-9C588D92E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r="9220" b="-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klær, person, sko, Menneskeansikt&#10;&#10;Automatisk generert beskrivelse">
            <a:extLst>
              <a:ext uri="{FF2B5EF4-FFF2-40B4-BE49-F238E27FC236}">
                <a16:creationId xmlns:a16="http://schemas.microsoft.com/office/drawing/2014/main" id="{BC299828-3F65-577B-AF0E-CA7877FD68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2042" b="-1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7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tekst, klær, sko, kvinne&#10;&#10;Automatisk generert beskrivelse">
            <a:extLst>
              <a:ext uri="{FF2B5EF4-FFF2-40B4-BE49-F238E27FC236}">
                <a16:creationId xmlns:a16="http://schemas.microsoft.com/office/drawing/2014/main" id="{E9100FB9-A8A4-0C6F-6CDC-75FA607B8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2" r="-1" b="3345"/>
          <a:stretch/>
        </p:blipFill>
        <p:spPr>
          <a:xfrm rot="5400000">
            <a:off x="-1282062" y="1920239"/>
            <a:ext cx="5581644" cy="3017520"/>
          </a:xfrm>
          <a:prstGeom prst="rect">
            <a:avLst/>
          </a:prstGeom>
        </p:spPr>
      </p:pic>
      <p:pic>
        <p:nvPicPr>
          <p:cNvPr id="5" name="Bilde 4" descr="Et bilde som inneholder person, klær, Menneskeansikt, smil&#10;&#10;Automatisk generert beskrivelse">
            <a:extLst>
              <a:ext uri="{FF2B5EF4-FFF2-40B4-BE49-F238E27FC236}">
                <a16:creationId xmlns:a16="http://schemas.microsoft.com/office/drawing/2014/main" id="{8EA89887-3A49-FFFB-1F0F-6292B63B2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r="21594" b="-1"/>
          <a:stretch/>
        </p:blipFill>
        <p:spPr>
          <a:xfrm rot="5400000">
            <a:off x="3305178" y="504273"/>
            <a:ext cx="5581644" cy="5849456"/>
          </a:xfrm>
          <a:prstGeom prst="rect">
            <a:avLst/>
          </a:prstGeom>
        </p:spPr>
      </p:pic>
      <p:pic>
        <p:nvPicPr>
          <p:cNvPr id="6" name="Bilde 5" descr="Et bilde som inneholder tekst, klær, sko, person&#10;&#10;Automatisk generert beskrivelse">
            <a:extLst>
              <a:ext uri="{FF2B5EF4-FFF2-40B4-BE49-F238E27FC236}">
                <a16:creationId xmlns:a16="http://schemas.microsoft.com/office/drawing/2014/main" id="{A875449D-DCC8-3EF8-3C3A-A35B8E223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4" r="-1" b="294"/>
          <a:stretch/>
        </p:blipFill>
        <p:spPr>
          <a:xfrm rot="5400000">
            <a:off x="7892418" y="1920240"/>
            <a:ext cx="5581644" cy="30175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 descr="Et bilde som inneholder tegnefilm, person, innendørs, stabel&#10;&#10;Automatisk generert beskrivelse">
            <a:extLst>
              <a:ext uri="{FF2B5EF4-FFF2-40B4-BE49-F238E27FC236}">
                <a16:creationId xmlns:a16="http://schemas.microsoft.com/office/drawing/2014/main" id="{62D66EF4-6748-606E-26B5-280F4796E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 b="-2"/>
          <a:stretch/>
        </p:blipFill>
        <p:spPr>
          <a:xfrm rot="5400000">
            <a:off x="6200394" y="864108"/>
            <a:ext cx="5571066" cy="51297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e 1" descr="Et bilde som inneholder klær, person, utendørs, konstruksjon&#10;&#10;Automatisk generert beskrivelse">
            <a:extLst>
              <a:ext uri="{FF2B5EF4-FFF2-40B4-BE49-F238E27FC236}">
                <a16:creationId xmlns:a16="http://schemas.microsoft.com/office/drawing/2014/main" id="{604A5EB1-6C29-23A5-1BCB-1AB35B70D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 b="-2"/>
          <a:stretch/>
        </p:blipFill>
        <p:spPr>
          <a:xfrm rot="5400000">
            <a:off x="420539" y="864108"/>
            <a:ext cx="5571066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9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6D4088-2363-4170-B686-9FC5B670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>
                <a:solidFill>
                  <a:srgbClr val="DA4114"/>
                </a:solidFill>
              </a:rPr>
              <a:t>ICDP i Alna bydel - historisk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67A98B-3E9E-47CB-99D0-7E6FC7F45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17268"/>
          </a:xfrm>
        </p:spPr>
        <p:txBody>
          <a:bodyPr>
            <a:normAutofit lnSpcReduction="10000"/>
          </a:bodyPr>
          <a:lstStyle/>
          <a:p>
            <a:r>
              <a:rPr lang="nb-NO" dirty="0">
                <a:solidFill>
                  <a:srgbClr val="DA4114"/>
                </a:solidFill>
              </a:rPr>
              <a:t>Historien om ICDP i Alna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54CA84-CDDC-4930-B4F2-FCBA38743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2215"/>
            <a:ext cx="5157787" cy="3997448"/>
          </a:xfrm>
        </p:spPr>
        <p:txBody>
          <a:bodyPr>
            <a:no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Startet i 2003 første gruppene (urdu) via barnevernet.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Siden </a:t>
            </a: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helgegrupper for fedre (urdu).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2005 Bydels satsning på forebygging - 2 trenere. Egen koordinator siden 2008 knyttet til Fagsenter for barn og unge. 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Siden 2007 årlige opplæring. Tverrfaglig satsning mellom fagsenteret for barn og unge, barnehagesektoren, helsestasjon, barnevern – i tillegg til samarbeid med skolene, NAV og frivillige organisasjoner. 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Kontinuerlig grupper på urdu</a:t>
            </a:r>
            <a:r>
              <a:rPr lang="nb-NO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Mer sporadisk på</a:t>
            </a: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andre </a:t>
            </a:r>
            <a:r>
              <a:rPr lang="nb-NO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språkgruppersom</a:t>
            </a: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arabisk, polsk, tamilsk, persisk, russisk etc.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Andre versjoner: Grupper for foreldre til barn med funksjonsnedsettelse og foreldre til ungdom.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Egen barnehageplan – med egen ICDP trener. Foreldregrupper og grupper for ansatte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326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67A98B-3E9E-47CB-99D0-7E6FC7F45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17268"/>
          </a:xfrm>
        </p:spPr>
        <p:txBody>
          <a:bodyPr>
            <a:normAutofit lnSpcReduction="10000"/>
          </a:bodyPr>
          <a:lstStyle/>
          <a:p>
            <a:r>
              <a:rPr lang="nb-NO" dirty="0">
                <a:solidFill>
                  <a:srgbClr val="DA4114"/>
                </a:solidFill>
              </a:rPr>
              <a:t>Gjennomførte ICDP-grupper i 2022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54CA84-CDDC-4930-B4F2-FCBA38743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2215"/>
            <a:ext cx="5157787" cy="3997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dirty="0"/>
              <a:t>2 grupper,  Urdu, åpen barnehage, utvidet minoritetsversjon</a:t>
            </a:r>
          </a:p>
          <a:p>
            <a:pPr marL="0" indent="0">
              <a:buNone/>
            </a:pPr>
            <a:r>
              <a:rPr lang="nb-NO" sz="1600" dirty="0"/>
              <a:t>1 gruppe, Regnbuen </a:t>
            </a:r>
            <a:r>
              <a:rPr lang="nb-NO" sz="1600" dirty="0" err="1"/>
              <a:t>bhg</a:t>
            </a:r>
            <a:r>
              <a:rPr lang="nb-NO" sz="1600" dirty="0"/>
              <a:t>. For foreldre til barn med spesielle behov</a:t>
            </a:r>
          </a:p>
          <a:p>
            <a:pPr marL="0" indent="0">
              <a:buNone/>
            </a:pPr>
            <a:r>
              <a:rPr lang="nb-NO" sz="1600" dirty="0"/>
              <a:t>1  gruppe, Åpen barnehage, standard norsk, småbarnsforeldre, </a:t>
            </a:r>
          </a:p>
          <a:p>
            <a:pPr marL="0" indent="0">
              <a:buNone/>
            </a:pPr>
            <a:r>
              <a:rPr lang="nb-NO" sz="1600" dirty="0"/>
              <a:t>1  gruppe, Trosterud/ Haugerud skole , minoritetsversjon,  på  norsk</a:t>
            </a:r>
          </a:p>
          <a:p>
            <a:pPr marL="0" indent="0">
              <a:buNone/>
            </a:pPr>
            <a:r>
              <a:rPr lang="nb-NO" sz="1600" dirty="0"/>
              <a:t>1 gruppe,  Barneslottet </a:t>
            </a:r>
            <a:r>
              <a:rPr lang="nb-NO" sz="1600" dirty="0" err="1"/>
              <a:t>bhg</a:t>
            </a:r>
            <a:r>
              <a:rPr lang="nb-NO" sz="1600" dirty="0"/>
              <a:t>.,  minoritetsversjon, på norsk</a:t>
            </a:r>
          </a:p>
          <a:p>
            <a:pPr marL="0" indent="0">
              <a:buNone/>
            </a:pPr>
            <a:r>
              <a:rPr lang="nb-NO" sz="1600" dirty="0"/>
              <a:t>1 gruppe, ungdomsforeldre, Bydelshuset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9DECFA8-0773-4EF2-81AE-64649B778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17268"/>
          </a:xfrm>
        </p:spPr>
        <p:txBody>
          <a:bodyPr>
            <a:normAutofit lnSpcReduction="10000"/>
          </a:bodyPr>
          <a:lstStyle/>
          <a:p>
            <a:r>
              <a:rPr lang="nb-NO" dirty="0">
                <a:solidFill>
                  <a:srgbClr val="DA4114"/>
                </a:solidFill>
              </a:rPr>
              <a:t>Planlagte ICDP-grupper i 2023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8AB6A13-D815-4985-A75C-6E33C09FA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8431"/>
            <a:ext cx="5183188" cy="4091232"/>
          </a:xfrm>
        </p:spPr>
        <p:txBody>
          <a:bodyPr>
            <a:normAutofit/>
          </a:bodyPr>
          <a:lstStyle/>
          <a:p>
            <a:r>
              <a:rPr lang="nb-NO" sz="1600" dirty="0"/>
              <a:t>1 gruppe, tyrkisk minoritetsversjon. Januar -23</a:t>
            </a:r>
          </a:p>
          <a:p>
            <a:r>
              <a:rPr lang="nb-NO" sz="1600" dirty="0"/>
              <a:t>1 gruppe arabisk, minoritetsversjon,  for introduksjonsprogrammet, </a:t>
            </a:r>
            <a:r>
              <a:rPr lang="nb-NO" sz="1600" dirty="0" err="1"/>
              <a:t>evnt</a:t>
            </a:r>
            <a:r>
              <a:rPr lang="nb-NO" sz="1600" dirty="0"/>
              <a:t> . andre? Jan –23</a:t>
            </a:r>
          </a:p>
          <a:p>
            <a:r>
              <a:rPr lang="nb-NO" sz="1600" dirty="0"/>
              <a:t>1 gruppe  barnehagebarns foreldre, Fagerholt </a:t>
            </a:r>
            <a:r>
              <a:rPr lang="nb-NO" sz="1600" dirty="0" err="1"/>
              <a:t>bhg</a:t>
            </a:r>
            <a:r>
              <a:rPr lang="nb-NO" sz="1600" dirty="0"/>
              <a:t>. andre? Februar-23</a:t>
            </a:r>
          </a:p>
          <a:p>
            <a:r>
              <a:rPr lang="nb-NO" sz="1600" dirty="0"/>
              <a:t>Ungdomsforeldre april-23 ?</a:t>
            </a:r>
          </a:p>
          <a:p>
            <a:r>
              <a:rPr lang="nb-NO" sz="1600" dirty="0"/>
              <a:t>2-4 grupper, urdu </a:t>
            </a:r>
          </a:p>
          <a:p>
            <a:r>
              <a:rPr lang="nb-NO" sz="1600" dirty="0"/>
              <a:t>Ellingsrudåsen skole, standard norsk. Vår-23</a:t>
            </a:r>
          </a:p>
          <a:p>
            <a:r>
              <a:rPr lang="nb-NO" sz="1600" dirty="0"/>
              <a:t>1 gruppe for foreldre til barn med spesielle behov, i løpet av 2023.</a:t>
            </a:r>
          </a:p>
          <a:p>
            <a:r>
              <a:rPr lang="nb-NO" sz="1600" dirty="0">
                <a:solidFill>
                  <a:srgbClr val="DA4114"/>
                </a:solidFill>
              </a:rPr>
              <a:t>Veilederopplæring??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EF1214A2-EC2D-431D-A5EB-0B4B2591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4800" dirty="0">
                <a:solidFill>
                  <a:srgbClr val="DA4114"/>
                </a:solidFill>
              </a:rPr>
              <a:t>ICDP i Alna bydel – i dag</a:t>
            </a:r>
          </a:p>
        </p:txBody>
      </p:sp>
    </p:spTree>
    <p:extLst>
      <p:ext uri="{BB962C8B-B14F-4D97-AF65-F5344CB8AC3E}">
        <p14:creationId xmlns:p14="http://schemas.microsoft.com/office/powerpoint/2010/main" val="26062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99EE123-B555-2CC4-1CA6-51332881A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20" y="643466"/>
            <a:ext cx="932396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2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BF6FEEBB4C344B86989B54ED832E27" ma:contentTypeVersion="12" ma:contentTypeDescription="Opprett et nytt dokument." ma:contentTypeScope="" ma:versionID="3501189586de1fab5982bc00f1e855cd">
  <xsd:schema xmlns:xsd="http://www.w3.org/2001/XMLSchema" xmlns:xs="http://www.w3.org/2001/XMLSchema" xmlns:p="http://schemas.microsoft.com/office/2006/metadata/properties" xmlns:ns2="dc238bb7-003a-417f-ba33-94d5e2dcf420" xmlns:ns3="834516e6-4eb6-409e-8c5d-f395c34f31af" targetNamespace="http://schemas.microsoft.com/office/2006/metadata/properties" ma:root="true" ma:fieldsID="e31cce1361589cc01d7a192f2ed03f5a" ns2:_="" ns3:_="">
    <xsd:import namespace="dc238bb7-003a-417f-ba33-94d5e2dcf420"/>
    <xsd:import namespace="834516e6-4eb6-409e-8c5d-f395c34f3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38bb7-003a-417f-ba33-94d5e2dcf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adf8bd55-5f83-4a6f-a9d2-83357c5a87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516e6-4eb6-409e-8c5d-f395c34f3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238bb7-003a-417f-ba33-94d5e2dcf42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9EF9BB-DD8E-4F77-80F7-04FAF1B8FDF0}"/>
</file>

<file path=customXml/itemProps2.xml><?xml version="1.0" encoding="utf-8"?>
<ds:datastoreItem xmlns:ds="http://schemas.openxmlformats.org/officeDocument/2006/customXml" ds:itemID="{F878F63C-4273-4570-B51D-0EAD7FD38849}"/>
</file>

<file path=customXml/itemProps3.xml><?xml version="1.0" encoding="utf-8"?>
<ds:datastoreItem xmlns:ds="http://schemas.openxmlformats.org/officeDocument/2006/customXml" ds:itemID="{0F633D95-8B32-4F15-B6E9-45BE13271E37}"/>
</file>

<file path=docProps/app.xml><?xml version="1.0" encoding="utf-8"?>
<Properties xmlns="http://schemas.openxmlformats.org/officeDocument/2006/extended-properties" xmlns:vt="http://schemas.openxmlformats.org/officeDocument/2006/docPropsVTypes">
  <TotalTime>27520</TotalTime>
  <Words>931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Office-tema</vt:lpstr>
      <vt:lpstr>PowerPoint-presentasjon</vt:lpstr>
      <vt:lpstr>Drømmen  om Haugerud Nærmiljø</vt:lpstr>
      <vt:lpstr>PowerPoint-presentasjon</vt:lpstr>
      <vt:lpstr>PowerPoint-presentasjon</vt:lpstr>
      <vt:lpstr>PowerPoint-presentasjon</vt:lpstr>
      <vt:lpstr>PowerPoint-presentasjon</vt:lpstr>
      <vt:lpstr>ICDP i Alna bydel - historisk</vt:lpstr>
      <vt:lpstr>ICDP i Alna bydel – i dag</vt:lpstr>
      <vt:lpstr>PowerPoint-presentasjon</vt:lpstr>
      <vt:lpstr>Oppsummering vurdering ICDP i Alna</vt:lpstr>
      <vt:lpstr>Om Haugerud «landsbyen»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Heidi Westborg Steel</dc:creator>
  <cp:lastModifiedBy>Heidi Steel</cp:lastModifiedBy>
  <cp:revision>171</cp:revision>
  <dcterms:created xsi:type="dcterms:W3CDTF">2021-10-22T12:43:17Z</dcterms:created>
  <dcterms:modified xsi:type="dcterms:W3CDTF">2023-09-22T05:56:39Z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0x01010014BF6FEEBB4C344B86989B54ED832E27</vt:lpwstr>
  </property>
</Properties>
</file>