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88" r:id="rId2"/>
    <p:sldId id="311" r:id="rId3"/>
    <p:sldId id="385" r:id="rId4"/>
    <p:sldId id="406" r:id="rId5"/>
    <p:sldId id="404" r:id="rId6"/>
    <p:sldId id="389" r:id="rId7"/>
    <p:sldId id="407" r:id="rId8"/>
    <p:sldId id="408" r:id="rId9"/>
    <p:sldId id="409" r:id="rId10"/>
    <p:sldId id="405" r:id="rId11"/>
    <p:sldId id="410" r:id="rId12"/>
    <p:sldId id="256" r:id="rId13"/>
  </p:sldIdLst>
  <p:sldSz cx="12192000" cy="6858000"/>
  <p:notesSz cx="6735763" cy="9866313"/>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5" autoAdjust="0"/>
    <p:restoredTop sz="94660"/>
  </p:normalViewPr>
  <p:slideViewPr>
    <p:cSldViewPr snapToGrid="0">
      <p:cViewPr>
        <p:scale>
          <a:sx n="67" d="100"/>
          <a:sy n="67" d="100"/>
        </p:scale>
        <p:origin x="64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475F03A7-7E61-4457-A16F-C7E304FEC242}" type="datetimeFigureOut">
              <a:rPr lang="nb-NO" smtClean="0"/>
              <a:t>18.09.2023</a:t>
            </a:fld>
            <a:endParaRPr lang="nb-NO"/>
          </a:p>
        </p:txBody>
      </p:sp>
      <p:sp>
        <p:nvSpPr>
          <p:cNvPr id="4" name="Plassholder for lysbilde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3D5C02A4-464E-4907-807C-D9F3E0B8EE85}" type="slidenum">
              <a:rPr lang="nb-NO" smtClean="0"/>
              <a:t>‹#›</a:t>
            </a:fld>
            <a:endParaRPr lang="nb-NO"/>
          </a:p>
        </p:txBody>
      </p:sp>
    </p:spTree>
    <p:extLst>
      <p:ext uri="{BB962C8B-B14F-4D97-AF65-F5344CB8AC3E}">
        <p14:creationId xmlns:p14="http://schemas.microsoft.com/office/powerpoint/2010/main" val="34242756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299D2EAD-8EAB-4B41-8A41-E0956ADC393D}" type="slidenum">
              <a:rPr lang="nb-NO" altLang="nb-NO" sz="1200"/>
              <a:pPr/>
              <a:t>3</a:t>
            </a:fld>
            <a:endParaRPr lang="nb-NO" altLang="nb-NO" sz="1200"/>
          </a:p>
        </p:txBody>
      </p:sp>
      <p:sp>
        <p:nvSpPr>
          <p:cNvPr id="32771" name="Rectangle 7"/>
          <p:cNvSpPr txBox="1">
            <a:spLocks noGrp="1" noChangeArrowheads="1"/>
          </p:cNvSpPr>
          <p:nvPr/>
        </p:nvSpPr>
        <p:spPr bwMode="auto">
          <a:xfrm>
            <a:off x="3682079" y="10912288"/>
            <a:ext cx="2815708" cy="574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4236A541-1FFE-4D5F-AE1A-DD239BFDB98C}" type="slidenum">
              <a:rPr lang="nb-NO" altLang="nb-NO" sz="1200"/>
              <a:pPr/>
              <a:t>3</a:t>
            </a:fld>
            <a:endParaRPr lang="nb-NO" altLang="nb-NO" sz="1200"/>
          </a:p>
        </p:txBody>
      </p:sp>
      <p:sp>
        <p:nvSpPr>
          <p:cNvPr id="32772" name="Rectangle 2"/>
          <p:cNvSpPr>
            <a:spLocks noGrp="1" noRot="1" noChangeAspect="1" noChangeArrowheads="1" noTextEdit="1"/>
          </p:cNvSpPr>
          <p:nvPr>
            <p:ph type="sldImg"/>
          </p:nvPr>
        </p:nvSpPr>
        <p:spPr>
          <a:ln/>
        </p:spPr>
      </p:sp>
      <p:sp>
        <p:nvSpPr>
          <p:cNvPr id="32773" name="Rectangle 3"/>
          <p:cNvSpPr>
            <a:spLocks noGrp="1" noChangeArrowheads="1"/>
          </p:cNvSpPr>
          <p:nvPr>
            <p:ph type="body" idx="1"/>
          </p:nvPr>
        </p:nvSpPr>
        <p:spPr>
          <a:xfrm>
            <a:off x="649780" y="5456146"/>
            <a:ext cx="5198228" cy="5168979"/>
          </a:xfrm>
          <a:noFill/>
        </p:spPr>
        <p:txBody>
          <a:bodyPr/>
          <a:lstStyle/>
          <a:p>
            <a:endParaRPr lang="nn-NO" altLang="nb-NO">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809298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dirty="0"/>
          </a:p>
          <a:p>
            <a:r>
              <a:rPr lang="nb-NO" dirty="0"/>
              <a:t>ICDP blir brukt i mange land i verden, der oppfatninger om barn og barneoppdragelse er svært forskjellige. Likevel er de anekdotiske tilbakemeldingene gjennomgående at ICDP passer inn og at temaene er gjenkjennbare uavhengig av kultur. Forskning som pågår i ulike land og ulike kulturer, viser foreløpig gode resultater med hensyn til effekt (Ane-Marthe Solheim Skar, pågående forskning i Nepal, India, Filippinene, Zambia og Somaliland). Her i Norge er vi opptatt av å ivareta foreldre og barn som flytter til Norge med andre tradisjoner og verdier i bagasjen, slik at foreldrene får hjelp til å bygge bro mellom disse tradisjonene og de tradisjonene og verdiene de møter her. For å kunne gi barna hjelp til å utvikle sin identitet i Norge samtidig som de har en annen etnisk bakgrunn, er det nødvendig at foreldrene finner nye måter å være gode foreldre på i et nytt samfunn, samtidig som de ivaretar de tradisjonene og verdiene som de har med seg og som fortsatt er nyttige.</a:t>
            </a:r>
          </a:p>
          <a:p>
            <a:endParaRPr lang="nb-NO" dirty="0"/>
          </a:p>
          <a:p>
            <a:r>
              <a:rPr lang="nb-NO" dirty="0"/>
              <a:t>Håndboka s. 31</a:t>
            </a:r>
          </a:p>
          <a:p>
            <a:endParaRPr lang="nb-NO" dirty="0"/>
          </a:p>
          <a:p>
            <a:endParaRPr lang="nb-NO" dirty="0"/>
          </a:p>
        </p:txBody>
      </p:sp>
      <p:sp>
        <p:nvSpPr>
          <p:cNvPr id="4" name="Slide Number Placeholder 3"/>
          <p:cNvSpPr>
            <a:spLocks noGrp="1"/>
          </p:cNvSpPr>
          <p:nvPr>
            <p:ph type="sldNum" sz="quarter" idx="10"/>
          </p:nvPr>
        </p:nvSpPr>
        <p:spPr/>
        <p:txBody>
          <a:bodyPr/>
          <a:lstStyle/>
          <a:p>
            <a:fld id="{089F2583-61A8-417A-A5D5-F76910D02A27}" type="slidenum">
              <a:rPr lang="nb-NO" smtClean="0"/>
              <a:t>6</a:t>
            </a:fld>
            <a:endParaRPr lang="nb-NO"/>
          </a:p>
        </p:txBody>
      </p:sp>
    </p:spTree>
    <p:extLst>
      <p:ext uri="{BB962C8B-B14F-4D97-AF65-F5344CB8AC3E}">
        <p14:creationId xmlns:p14="http://schemas.microsoft.com/office/powerpoint/2010/main" val="481321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CE6173F-2C12-F567-AEB7-6292F1ADCFC6}"/>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4256C435-EF97-C88E-8FDC-56A44AC46C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66954332-CE35-9E57-7B90-C3930B15B338}"/>
              </a:ext>
            </a:extLst>
          </p:cNvPr>
          <p:cNvSpPr>
            <a:spLocks noGrp="1"/>
          </p:cNvSpPr>
          <p:nvPr>
            <p:ph type="dt" sz="half" idx="10"/>
          </p:nvPr>
        </p:nvSpPr>
        <p:spPr/>
        <p:txBody>
          <a:bodyPr/>
          <a:lstStyle/>
          <a:p>
            <a:fld id="{53FE2479-9F77-4A51-A0A4-DAB7D17263E5}" type="datetimeFigureOut">
              <a:rPr lang="nb-NO" smtClean="0"/>
              <a:t>18.09.2023</a:t>
            </a:fld>
            <a:endParaRPr lang="nb-NO"/>
          </a:p>
        </p:txBody>
      </p:sp>
      <p:sp>
        <p:nvSpPr>
          <p:cNvPr id="5" name="Plassholder for bunntekst 4">
            <a:extLst>
              <a:ext uri="{FF2B5EF4-FFF2-40B4-BE49-F238E27FC236}">
                <a16:creationId xmlns:a16="http://schemas.microsoft.com/office/drawing/2014/main" id="{2B8B7057-3CBA-20FC-8709-1B543257BB84}"/>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7DF048D0-7C4F-3376-B14A-5D243ADD96B7}"/>
              </a:ext>
            </a:extLst>
          </p:cNvPr>
          <p:cNvSpPr>
            <a:spLocks noGrp="1"/>
          </p:cNvSpPr>
          <p:nvPr>
            <p:ph type="sldNum" sz="quarter" idx="12"/>
          </p:nvPr>
        </p:nvSpPr>
        <p:spPr/>
        <p:txBody>
          <a:bodyPr/>
          <a:lstStyle/>
          <a:p>
            <a:fld id="{DBD95425-9AD8-46F2-B4B6-0D7CE28069F9}" type="slidenum">
              <a:rPr lang="nb-NO" smtClean="0"/>
              <a:t>‹#›</a:t>
            </a:fld>
            <a:endParaRPr lang="nb-NO"/>
          </a:p>
        </p:txBody>
      </p:sp>
    </p:spTree>
    <p:extLst>
      <p:ext uri="{BB962C8B-B14F-4D97-AF65-F5344CB8AC3E}">
        <p14:creationId xmlns:p14="http://schemas.microsoft.com/office/powerpoint/2010/main" val="4247329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665BB9D-49AD-EC04-E3F3-E3642444858C}"/>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27C936FD-B49D-7C31-81B0-14FD77ABBCC1}"/>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A281B541-EF8E-671A-7401-6EE10A93349B}"/>
              </a:ext>
            </a:extLst>
          </p:cNvPr>
          <p:cNvSpPr>
            <a:spLocks noGrp="1"/>
          </p:cNvSpPr>
          <p:nvPr>
            <p:ph type="dt" sz="half" idx="10"/>
          </p:nvPr>
        </p:nvSpPr>
        <p:spPr/>
        <p:txBody>
          <a:bodyPr/>
          <a:lstStyle/>
          <a:p>
            <a:fld id="{53FE2479-9F77-4A51-A0A4-DAB7D17263E5}" type="datetimeFigureOut">
              <a:rPr lang="nb-NO" smtClean="0"/>
              <a:t>18.09.2023</a:t>
            </a:fld>
            <a:endParaRPr lang="nb-NO"/>
          </a:p>
        </p:txBody>
      </p:sp>
      <p:sp>
        <p:nvSpPr>
          <p:cNvPr id="5" name="Plassholder for bunntekst 4">
            <a:extLst>
              <a:ext uri="{FF2B5EF4-FFF2-40B4-BE49-F238E27FC236}">
                <a16:creationId xmlns:a16="http://schemas.microsoft.com/office/drawing/2014/main" id="{057F6B4C-290B-8284-1377-0A7F47830245}"/>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D83B410C-F1B9-9FBB-2129-C1B046701828}"/>
              </a:ext>
            </a:extLst>
          </p:cNvPr>
          <p:cNvSpPr>
            <a:spLocks noGrp="1"/>
          </p:cNvSpPr>
          <p:nvPr>
            <p:ph type="sldNum" sz="quarter" idx="12"/>
          </p:nvPr>
        </p:nvSpPr>
        <p:spPr/>
        <p:txBody>
          <a:bodyPr/>
          <a:lstStyle/>
          <a:p>
            <a:fld id="{DBD95425-9AD8-46F2-B4B6-0D7CE28069F9}" type="slidenum">
              <a:rPr lang="nb-NO" smtClean="0"/>
              <a:t>‹#›</a:t>
            </a:fld>
            <a:endParaRPr lang="nb-NO"/>
          </a:p>
        </p:txBody>
      </p:sp>
    </p:spTree>
    <p:extLst>
      <p:ext uri="{BB962C8B-B14F-4D97-AF65-F5344CB8AC3E}">
        <p14:creationId xmlns:p14="http://schemas.microsoft.com/office/powerpoint/2010/main" val="4048324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37954F64-F655-8513-0DC9-92A81EE0A124}"/>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FBE846BA-C7D6-88A4-8A2C-8D2AD0B06C63}"/>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6C8C6F48-5064-30EC-ACE1-5FAACAC29D87}"/>
              </a:ext>
            </a:extLst>
          </p:cNvPr>
          <p:cNvSpPr>
            <a:spLocks noGrp="1"/>
          </p:cNvSpPr>
          <p:nvPr>
            <p:ph type="dt" sz="half" idx="10"/>
          </p:nvPr>
        </p:nvSpPr>
        <p:spPr/>
        <p:txBody>
          <a:bodyPr/>
          <a:lstStyle/>
          <a:p>
            <a:fld id="{53FE2479-9F77-4A51-A0A4-DAB7D17263E5}" type="datetimeFigureOut">
              <a:rPr lang="nb-NO" smtClean="0"/>
              <a:t>18.09.2023</a:t>
            </a:fld>
            <a:endParaRPr lang="nb-NO"/>
          </a:p>
        </p:txBody>
      </p:sp>
      <p:sp>
        <p:nvSpPr>
          <p:cNvPr id="5" name="Plassholder for bunntekst 4">
            <a:extLst>
              <a:ext uri="{FF2B5EF4-FFF2-40B4-BE49-F238E27FC236}">
                <a16:creationId xmlns:a16="http://schemas.microsoft.com/office/drawing/2014/main" id="{D587B04B-DA9D-7D81-4857-39A982FEC20C}"/>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3455DE3D-AD9E-13B4-4BB5-F40C621F01D9}"/>
              </a:ext>
            </a:extLst>
          </p:cNvPr>
          <p:cNvSpPr>
            <a:spLocks noGrp="1"/>
          </p:cNvSpPr>
          <p:nvPr>
            <p:ph type="sldNum" sz="quarter" idx="12"/>
          </p:nvPr>
        </p:nvSpPr>
        <p:spPr/>
        <p:txBody>
          <a:bodyPr/>
          <a:lstStyle/>
          <a:p>
            <a:fld id="{DBD95425-9AD8-46F2-B4B6-0D7CE28069F9}" type="slidenum">
              <a:rPr lang="nb-NO" smtClean="0"/>
              <a:t>‹#›</a:t>
            </a:fld>
            <a:endParaRPr lang="nb-NO"/>
          </a:p>
        </p:txBody>
      </p:sp>
    </p:spTree>
    <p:extLst>
      <p:ext uri="{BB962C8B-B14F-4D97-AF65-F5344CB8AC3E}">
        <p14:creationId xmlns:p14="http://schemas.microsoft.com/office/powerpoint/2010/main" val="388527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30B5D9A-73AC-EA36-E805-2FAC854080B7}"/>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09B23B3A-B0F5-733C-C30E-AECA8B4781C2}"/>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9D7C6531-8218-1243-B8FF-03C3245FF57A}"/>
              </a:ext>
            </a:extLst>
          </p:cNvPr>
          <p:cNvSpPr>
            <a:spLocks noGrp="1"/>
          </p:cNvSpPr>
          <p:nvPr>
            <p:ph type="dt" sz="half" idx="10"/>
          </p:nvPr>
        </p:nvSpPr>
        <p:spPr/>
        <p:txBody>
          <a:bodyPr/>
          <a:lstStyle/>
          <a:p>
            <a:fld id="{53FE2479-9F77-4A51-A0A4-DAB7D17263E5}" type="datetimeFigureOut">
              <a:rPr lang="nb-NO" smtClean="0"/>
              <a:t>18.09.2023</a:t>
            </a:fld>
            <a:endParaRPr lang="nb-NO"/>
          </a:p>
        </p:txBody>
      </p:sp>
      <p:sp>
        <p:nvSpPr>
          <p:cNvPr id="5" name="Plassholder for bunntekst 4">
            <a:extLst>
              <a:ext uri="{FF2B5EF4-FFF2-40B4-BE49-F238E27FC236}">
                <a16:creationId xmlns:a16="http://schemas.microsoft.com/office/drawing/2014/main" id="{31754EB7-1D24-7735-46CB-D0B41F95181D}"/>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F730D884-891B-FB38-1E9F-E4AFC2FD3E6F}"/>
              </a:ext>
            </a:extLst>
          </p:cNvPr>
          <p:cNvSpPr>
            <a:spLocks noGrp="1"/>
          </p:cNvSpPr>
          <p:nvPr>
            <p:ph type="sldNum" sz="quarter" idx="12"/>
          </p:nvPr>
        </p:nvSpPr>
        <p:spPr/>
        <p:txBody>
          <a:bodyPr/>
          <a:lstStyle/>
          <a:p>
            <a:fld id="{DBD95425-9AD8-46F2-B4B6-0D7CE28069F9}" type="slidenum">
              <a:rPr lang="nb-NO" smtClean="0"/>
              <a:t>‹#›</a:t>
            </a:fld>
            <a:endParaRPr lang="nb-NO"/>
          </a:p>
        </p:txBody>
      </p:sp>
    </p:spTree>
    <p:extLst>
      <p:ext uri="{BB962C8B-B14F-4D97-AF65-F5344CB8AC3E}">
        <p14:creationId xmlns:p14="http://schemas.microsoft.com/office/powerpoint/2010/main" val="1483332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686ACE7-2693-CDC6-6F11-A472B133DB4B}"/>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057E7DBB-C44A-928E-F57C-787825CD90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1762952D-5AB9-2369-D090-DBE720335077}"/>
              </a:ext>
            </a:extLst>
          </p:cNvPr>
          <p:cNvSpPr>
            <a:spLocks noGrp="1"/>
          </p:cNvSpPr>
          <p:nvPr>
            <p:ph type="dt" sz="half" idx="10"/>
          </p:nvPr>
        </p:nvSpPr>
        <p:spPr/>
        <p:txBody>
          <a:bodyPr/>
          <a:lstStyle/>
          <a:p>
            <a:fld id="{53FE2479-9F77-4A51-A0A4-DAB7D17263E5}" type="datetimeFigureOut">
              <a:rPr lang="nb-NO" smtClean="0"/>
              <a:t>18.09.2023</a:t>
            </a:fld>
            <a:endParaRPr lang="nb-NO"/>
          </a:p>
        </p:txBody>
      </p:sp>
      <p:sp>
        <p:nvSpPr>
          <p:cNvPr id="5" name="Plassholder for bunntekst 4">
            <a:extLst>
              <a:ext uri="{FF2B5EF4-FFF2-40B4-BE49-F238E27FC236}">
                <a16:creationId xmlns:a16="http://schemas.microsoft.com/office/drawing/2014/main" id="{669677D5-E5B3-CBD9-2A69-F4795C752084}"/>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E0424A9E-10EC-F14A-9A73-B255ACF33581}"/>
              </a:ext>
            </a:extLst>
          </p:cNvPr>
          <p:cNvSpPr>
            <a:spLocks noGrp="1"/>
          </p:cNvSpPr>
          <p:nvPr>
            <p:ph type="sldNum" sz="quarter" idx="12"/>
          </p:nvPr>
        </p:nvSpPr>
        <p:spPr/>
        <p:txBody>
          <a:bodyPr/>
          <a:lstStyle/>
          <a:p>
            <a:fld id="{DBD95425-9AD8-46F2-B4B6-0D7CE28069F9}" type="slidenum">
              <a:rPr lang="nb-NO" smtClean="0"/>
              <a:t>‹#›</a:t>
            </a:fld>
            <a:endParaRPr lang="nb-NO"/>
          </a:p>
        </p:txBody>
      </p:sp>
    </p:spTree>
    <p:extLst>
      <p:ext uri="{BB962C8B-B14F-4D97-AF65-F5344CB8AC3E}">
        <p14:creationId xmlns:p14="http://schemas.microsoft.com/office/powerpoint/2010/main" val="128408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78359BA-2C2D-0BB2-0AA8-718BFD22F766}"/>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9458E0E2-5337-E6F2-3691-FC68F973D458}"/>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DEAECDB6-A10B-C2AE-DD73-8286CABF00D8}"/>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698C2E70-7D05-894A-6EF9-BB70F13ECA62}"/>
              </a:ext>
            </a:extLst>
          </p:cNvPr>
          <p:cNvSpPr>
            <a:spLocks noGrp="1"/>
          </p:cNvSpPr>
          <p:nvPr>
            <p:ph type="dt" sz="half" idx="10"/>
          </p:nvPr>
        </p:nvSpPr>
        <p:spPr/>
        <p:txBody>
          <a:bodyPr/>
          <a:lstStyle/>
          <a:p>
            <a:fld id="{53FE2479-9F77-4A51-A0A4-DAB7D17263E5}" type="datetimeFigureOut">
              <a:rPr lang="nb-NO" smtClean="0"/>
              <a:t>18.09.2023</a:t>
            </a:fld>
            <a:endParaRPr lang="nb-NO"/>
          </a:p>
        </p:txBody>
      </p:sp>
      <p:sp>
        <p:nvSpPr>
          <p:cNvPr id="6" name="Plassholder for bunntekst 5">
            <a:extLst>
              <a:ext uri="{FF2B5EF4-FFF2-40B4-BE49-F238E27FC236}">
                <a16:creationId xmlns:a16="http://schemas.microsoft.com/office/drawing/2014/main" id="{BA4CA3CD-2894-857A-665D-55882F958729}"/>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5B4B2BAF-B028-3669-50D7-602959C52D21}"/>
              </a:ext>
            </a:extLst>
          </p:cNvPr>
          <p:cNvSpPr>
            <a:spLocks noGrp="1"/>
          </p:cNvSpPr>
          <p:nvPr>
            <p:ph type="sldNum" sz="quarter" idx="12"/>
          </p:nvPr>
        </p:nvSpPr>
        <p:spPr/>
        <p:txBody>
          <a:bodyPr/>
          <a:lstStyle/>
          <a:p>
            <a:fld id="{DBD95425-9AD8-46F2-B4B6-0D7CE28069F9}" type="slidenum">
              <a:rPr lang="nb-NO" smtClean="0"/>
              <a:t>‹#›</a:t>
            </a:fld>
            <a:endParaRPr lang="nb-NO"/>
          </a:p>
        </p:txBody>
      </p:sp>
    </p:spTree>
    <p:extLst>
      <p:ext uri="{BB962C8B-B14F-4D97-AF65-F5344CB8AC3E}">
        <p14:creationId xmlns:p14="http://schemas.microsoft.com/office/powerpoint/2010/main" val="4074965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604EE01-B157-504E-28BE-C8A97AAD62FE}"/>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B69D22F1-A2D3-BFA1-CD2A-78F45B9C90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FB33C560-FBF1-7F64-8572-538A511DC0DA}"/>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67C76B0E-21CC-C7F2-86F6-F18ED1E2B3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A1FAE588-54CC-B07E-B427-DA4B54B6E3BB}"/>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BF2585B8-DAD2-08A3-71B2-49B2FB7FECDC}"/>
              </a:ext>
            </a:extLst>
          </p:cNvPr>
          <p:cNvSpPr>
            <a:spLocks noGrp="1"/>
          </p:cNvSpPr>
          <p:nvPr>
            <p:ph type="dt" sz="half" idx="10"/>
          </p:nvPr>
        </p:nvSpPr>
        <p:spPr/>
        <p:txBody>
          <a:bodyPr/>
          <a:lstStyle/>
          <a:p>
            <a:fld id="{53FE2479-9F77-4A51-A0A4-DAB7D17263E5}" type="datetimeFigureOut">
              <a:rPr lang="nb-NO" smtClean="0"/>
              <a:t>18.09.2023</a:t>
            </a:fld>
            <a:endParaRPr lang="nb-NO"/>
          </a:p>
        </p:txBody>
      </p:sp>
      <p:sp>
        <p:nvSpPr>
          <p:cNvPr id="8" name="Plassholder for bunntekst 7">
            <a:extLst>
              <a:ext uri="{FF2B5EF4-FFF2-40B4-BE49-F238E27FC236}">
                <a16:creationId xmlns:a16="http://schemas.microsoft.com/office/drawing/2014/main" id="{AF2224ED-7FF9-9286-D511-A211D8530D81}"/>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27DF2F3E-4BAD-4B01-2D5D-58DAA4E3F66C}"/>
              </a:ext>
            </a:extLst>
          </p:cNvPr>
          <p:cNvSpPr>
            <a:spLocks noGrp="1"/>
          </p:cNvSpPr>
          <p:nvPr>
            <p:ph type="sldNum" sz="quarter" idx="12"/>
          </p:nvPr>
        </p:nvSpPr>
        <p:spPr/>
        <p:txBody>
          <a:bodyPr/>
          <a:lstStyle/>
          <a:p>
            <a:fld id="{DBD95425-9AD8-46F2-B4B6-0D7CE28069F9}" type="slidenum">
              <a:rPr lang="nb-NO" smtClean="0"/>
              <a:t>‹#›</a:t>
            </a:fld>
            <a:endParaRPr lang="nb-NO"/>
          </a:p>
        </p:txBody>
      </p:sp>
    </p:spTree>
    <p:extLst>
      <p:ext uri="{BB962C8B-B14F-4D97-AF65-F5344CB8AC3E}">
        <p14:creationId xmlns:p14="http://schemas.microsoft.com/office/powerpoint/2010/main" val="96114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2EF2353-595C-EFDD-E4D0-409A4C172C94}"/>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DFC275C3-8BF1-7179-7E50-CFA46E89DB20}"/>
              </a:ext>
            </a:extLst>
          </p:cNvPr>
          <p:cNvSpPr>
            <a:spLocks noGrp="1"/>
          </p:cNvSpPr>
          <p:nvPr>
            <p:ph type="dt" sz="half" idx="10"/>
          </p:nvPr>
        </p:nvSpPr>
        <p:spPr/>
        <p:txBody>
          <a:bodyPr/>
          <a:lstStyle/>
          <a:p>
            <a:fld id="{53FE2479-9F77-4A51-A0A4-DAB7D17263E5}" type="datetimeFigureOut">
              <a:rPr lang="nb-NO" smtClean="0"/>
              <a:t>18.09.2023</a:t>
            </a:fld>
            <a:endParaRPr lang="nb-NO"/>
          </a:p>
        </p:txBody>
      </p:sp>
      <p:sp>
        <p:nvSpPr>
          <p:cNvPr id="4" name="Plassholder for bunntekst 3">
            <a:extLst>
              <a:ext uri="{FF2B5EF4-FFF2-40B4-BE49-F238E27FC236}">
                <a16:creationId xmlns:a16="http://schemas.microsoft.com/office/drawing/2014/main" id="{17C2E561-17D3-6E53-9FF5-380BBA222CB5}"/>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121C6776-666D-FDF5-C4CB-976C5C757D7E}"/>
              </a:ext>
            </a:extLst>
          </p:cNvPr>
          <p:cNvSpPr>
            <a:spLocks noGrp="1"/>
          </p:cNvSpPr>
          <p:nvPr>
            <p:ph type="sldNum" sz="quarter" idx="12"/>
          </p:nvPr>
        </p:nvSpPr>
        <p:spPr/>
        <p:txBody>
          <a:bodyPr/>
          <a:lstStyle/>
          <a:p>
            <a:fld id="{DBD95425-9AD8-46F2-B4B6-0D7CE28069F9}" type="slidenum">
              <a:rPr lang="nb-NO" smtClean="0"/>
              <a:t>‹#›</a:t>
            </a:fld>
            <a:endParaRPr lang="nb-NO"/>
          </a:p>
        </p:txBody>
      </p:sp>
    </p:spTree>
    <p:extLst>
      <p:ext uri="{BB962C8B-B14F-4D97-AF65-F5344CB8AC3E}">
        <p14:creationId xmlns:p14="http://schemas.microsoft.com/office/powerpoint/2010/main" val="3507385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9208C731-CB42-903F-9A87-A6DAF0DDA1BD}"/>
              </a:ext>
            </a:extLst>
          </p:cNvPr>
          <p:cNvSpPr>
            <a:spLocks noGrp="1"/>
          </p:cNvSpPr>
          <p:nvPr>
            <p:ph type="dt" sz="half" idx="10"/>
          </p:nvPr>
        </p:nvSpPr>
        <p:spPr/>
        <p:txBody>
          <a:bodyPr/>
          <a:lstStyle/>
          <a:p>
            <a:fld id="{53FE2479-9F77-4A51-A0A4-DAB7D17263E5}" type="datetimeFigureOut">
              <a:rPr lang="nb-NO" smtClean="0"/>
              <a:t>18.09.2023</a:t>
            </a:fld>
            <a:endParaRPr lang="nb-NO"/>
          </a:p>
        </p:txBody>
      </p:sp>
      <p:sp>
        <p:nvSpPr>
          <p:cNvPr id="3" name="Plassholder for bunntekst 2">
            <a:extLst>
              <a:ext uri="{FF2B5EF4-FFF2-40B4-BE49-F238E27FC236}">
                <a16:creationId xmlns:a16="http://schemas.microsoft.com/office/drawing/2014/main" id="{88189A0D-86C6-D3D9-E122-0DAA7AC08285}"/>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74D70ADF-FC68-D03F-0DED-717E68A2995E}"/>
              </a:ext>
            </a:extLst>
          </p:cNvPr>
          <p:cNvSpPr>
            <a:spLocks noGrp="1"/>
          </p:cNvSpPr>
          <p:nvPr>
            <p:ph type="sldNum" sz="quarter" idx="12"/>
          </p:nvPr>
        </p:nvSpPr>
        <p:spPr/>
        <p:txBody>
          <a:bodyPr/>
          <a:lstStyle/>
          <a:p>
            <a:fld id="{DBD95425-9AD8-46F2-B4B6-0D7CE28069F9}" type="slidenum">
              <a:rPr lang="nb-NO" smtClean="0"/>
              <a:t>‹#›</a:t>
            </a:fld>
            <a:endParaRPr lang="nb-NO"/>
          </a:p>
        </p:txBody>
      </p:sp>
    </p:spTree>
    <p:extLst>
      <p:ext uri="{BB962C8B-B14F-4D97-AF65-F5344CB8AC3E}">
        <p14:creationId xmlns:p14="http://schemas.microsoft.com/office/powerpoint/2010/main" val="3521501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969347B-DC2A-AF46-DCD4-8440B515B175}"/>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220C9139-7449-9353-DBA7-BBB1973D6B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61629283-884B-4D80-26CC-32A74A03C1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E3942747-01E0-7E70-381E-3DC9518811EE}"/>
              </a:ext>
            </a:extLst>
          </p:cNvPr>
          <p:cNvSpPr>
            <a:spLocks noGrp="1"/>
          </p:cNvSpPr>
          <p:nvPr>
            <p:ph type="dt" sz="half" idx="10"/>
          </p:nvPr>
        </p:nvSpPr>
        <p:spPr/>
        <p:txBody>
          <a:bodyPr/>
          <a:lstStyle/>
          <a:p>
            <a:fld id="{53FE2479-9F77-4A51-A0A4-DAB7D17263E5}" type="datetimeFigureOut">
              <a:rPr lang="nb-NO" smtClean="0"/>
              <a:t>18.09.2023</a:t>
            </a:fld>
            <a:endParaRPr lang="nb-NO"/>
          </a:p>
        </p:txBody>
      </p:sp>
      <p:sp>
        <p:nvSpPr>
          <p:cNvPr id="6" name="Plassholder for bunntekst 5">
            <a:extLst>
              <a:ext uri="{FF2B5EF4-FFF2-40B4-BE49-F238E27FC236}">
                <a16:creationId xmlns:a16="http://schemas.microsoft.com/office/drawing/2014/main" id="{1847C6B2-4229-6783-2312-111D9B42C0BE}"/>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CC27777C-F424-0E2C-1907-09AB02BC49F5}"/>
              </a:ext>
            </a:extLst>
          </p:cNvPr>
          <p:cNvSpPr>
            <a:spLocks noGrp="1"/>
          </p:cNvSpPr>
          <p:nvPr>
            <p:ph type="sldNum" sz="quarter" idx="12"/>
          </p:nvPr>
        </p:nvSpPr>
        <p:spPr/>
        <p:txBody>
          <a:bodyPr/>
          <a:lstStyle/>
          <a:p>
            <a:fld id="{DBD95425-9AD8-46F2-B4B6-0D7CE28069F9}" type="slidenum">
              <a:rPr lang="nb-NO" smtClean="0"/>
              <a:t>‹#›</a:t>
            </a:fld>
            <a:endParaRPr lang="nb-NO"/>
          </a:p>
        </p:txBody>
      </p:sp>
    </p:spTree>
    <p:extLst>
      <p:ext uri="{BB962C8B-B14F-4D97-AF65-F5344CB8AC3E}">
        <p14:creationId xmlns:p14="http://schemas.microsoft.com/office/powerpoint/2010/main" val="665069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4384EF5-A3F7-E282-72F0-DE164BEDBFCB}"/>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A7D952B3-33DC-4426-C25A-A560F45EA9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1999FF3D-725D-9649-C552-66A669049F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0F788FDA-4420-BE62-85FD-8ADA59F8BB4B}"/>
              </a:ext>
            </a:extLst>
          </p:cNvPr>
          <p:cNvSpPr>
            <a:spLocks noGrp="1"/>
          </p:cNvSpPr>
          <p:nvPr>
            <p:ph type="dt" sz="half" idx="10"/>
          </p:nvPr>
        </p:nvSpPr>
        <p:spPr/>
        <p:txBody>
          <a:bodyPr/>
          <a:lstStyle/>
          <a:p>
            <a:fld id="{53FE2479-9F77-4A51-A0A4-DAB7D17263E5}" type="datetimeFigureOut">
              <a:rPr lang="nb-NO" smtClean="0"/>
              <a:t>18.09.2023</a:t>
            </a:fld>
            <a:endParaRPr lang="nb-NO"/>
          </a:p>
        </p:txBody>
      </p:sp>
      <p:sp>
        <p:nvSpPr>
          <p:cNvPr id="6" name="Plassholder for bunntekst 5">
            <a:extLst>
              <a:ext uri="{FF2B5EF4-FFF2-40B4-BE49-F238E27FC236}">
                <a16:creationId xmlns:a16="http://schemas.microsoft.com/office/drawing/2014/main" id="{1D1898E3-848B-3976-666E-C26E4EE1CFD5}"/>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7736D9BD-A807-5FA6-B0B2-4A205DD1DA76}"/>
              </a:ext>
            </a:extLst>
          </p:cNvPr>
          <p:cNvSpPr>
            <a:spLocks noGrp="1"/>
          </p:cNvSpPr>
          <p:nvPr>
            <p:ph type="sldNum" sz="quarter" idx="12"/>
          </p:nvPr>
        </p:nvSpPr>
        <p:spPr/>
        <p:txBody>
          <a:bodyPr/>
          <a:lstStyle/>
          <a:p>
            <a:fld id="{DBD95425-9AD8-46F2-B4B6-0D7CE28069F9}" type="slidenum">
              <a:rPr lang="nb-NO" smtClean="0"/>
              <a:t>‹#›</a:t>
            </a:fld>
            <a:endParaRPr lang="nb-NO"/>
          </a:p>
        </p:txBody>
      </p:sp>
    </p:spTree>
    <p:extLst>
      <p:ext uri="{BB962C8B-B14F-4D97-AF65-F5344CB8AC3E}">
        <p14:creationId xmlns:p14="http://schemas.microsoft.com/office/powerpoint/2010/main" val="2061677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70A8E19B-EBC2-5070-0709-CF2E327706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5A3477EA-8130-6929-002A-313D368823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30053B50-B3B0-8D39-3959-B0FC010BD7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FE2479-9F77-4A51-A0A4-DAB7D17263E5}" type="datetimeFigureOut">
              <a:rPr lang="nb-NO" smtClean="0"/>
              <a:t>18.09.2023</a:t>
            </a:fld>
            <a:endParaRPr lang="nb-NO"/>
          </a:p>
        </p:txBody>
      </p:sp>
      <p:sp>
        <p:nvSpPr>
          <p:cNvPr id="5" name="Plassholder for bunntekst 4">
            <a:extLst>
              <a:ext uri="{FF2B5EF4-FFF2-40B4-BE49-F238E27FC236}">
                <a16:creationId xmlns:a16="http://schemas.microsoft.com/office/drawing/2014/main" id="{17CE461E-AEAC-766D-AC71-AACF6CA420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E8794EF4-559F-138E-8004-99657CFEAB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D95425-9AD8-46F2-B4B6-0D7CE28069F9}" type="slidenum">
              <a:rPr lang="nb-NO" smtClean="0"/>
              <a:t>‹#›</a:t>
            </a:fld>
            <a:endParaRPr lang="nb-NO"/>
          </a:p>
        </p:txBody>
      </p:sp>
    </p:spTree>
    <p:extLst>
      <p:ext uri="{BB962C8B-B14F-4D97-AF65-F5344CB8AC3E}">
        <p14:creationId xmlns:p14="http://schemas.microsoft.com/office/powerpoint/2010/main" val="2517443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lak6phf7bOs" TargetMode="External"/><Relationship Id="rId2" Type="http://schemas.openxmlformats.org/officeDocument/2006/relationships/hyperlink" Target="https://youtu.be/fOBVINKEd8I" TargetMode="External"/><Relationship Id="rId1" Type="http://schemas.openxmlformats.org/officeDocument/2006/relationships/slideLayout" Target="../slideLayouts/slideLayout2.xml"/><Relationship Id="rId4" Type="http://schemas.openxmlformats.org/officeDocument/2006/relationships/hyperlink" Target="https://youtu.be/N5SSUmdaLl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D457C531-D41D-E137-0415-303CC01896BC}"/>
              </a:ext>
            </a:extLst>
          </p:cNvPr>
          <p:cNvSpPr>
            <a:spLocks noGrp="1"/>
          </p:cNvSpPr>
          <p:nvPr>
            <p:ph idx="1"/>
          </p:nvPr>
        </p:nvSpPr>
        <p:spPr>
          <a:xfrm>
            <a:off x="838200" y="904568"/>
            <a:ext cx="10515600" cy="5272395"/>
          </a:xfrm>
        </p:spPr>
        <p:txBody>
          <a:bodyPr/>
          <a:lstStyle/>
          <a:p>
            <a:endParaRPr lang="nb-NO" dirty="0"/>
          </a:p>
          <a:p>
            <a:pPr marL="0" indent="0">
              <a:buNone/>
            </a:pPr>
            <a:r>
              <a:rPr lang="nb-NO" sz="4400" dirty="0"/>
              <a:t>ICDP i flyktningarbeid i over 18 år</a:t>
            </a:r>
          </a:p>
          <a:p>
            <a:endParaRPr lang="nb-NO" dirty="0"/>
          </a:p>
          <a:p>
            <a:pPr marL="0" indent="0">
              <a:buNone/>
            </a:pPr>
            <a:r>
              <a:rPr lang="nb-NO" dirty="0"/>
              <a:t> </a:t>
            </a:r>
            <a:r>
              <a:rPr lang="nb-NO" sz="3600" dirty="0"/>
              <a:t>- erfaringer fra flyktning- og inkluderingstjenesten i Rælingen kommune</a:t>
            </a:r>
          </a:p>
          <a:p>
            <a:pPr marL="0" indent="0">
              <a:buNone/>
            </a:pPr>
            <a:r>
              <a:rPr lang="nb-NO" sz="3600" dirty="0"/>
              <a:t>	- Narges Pourzia, avdelingsleder</a:t>
            </a:r>
          </a:p>
        </p:txBody>
      </p:sp>
    </p:spTree>
    <p:extLst>
      <p:ext uri="{BB962C8B-B14F-4D97-AF65-F5344CB8AC3E}">
        <p14:creationId xmlns:p14="http://schemas.microsoft.com/office/powerpoint/2010/main" val="2160313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3869446-F335-0226-CE04-713248C83D7C}"/>
              </a:ext>
            </a:extLst>
          </p:cNvPr>
          <p:cNvSpPr>
            <a:spLocks noGrp="1"/>
          </p:cNvSpPr>
          <p:nvPr>
            <p:ph type="title"/>
          </p:nvPr>
        </p:nvSpPr>
        <p:spPr>
          <a:xfrm>
            <a:off x="838200" y="365125"/>
            <a:ext cx="10515600" cy="930275"/>
          </a:xfrm>
        </p:spPr>
        <p:txBody>
          <a:bodyPr>
            <a:normAutofit/>
          </a:bodyPr>
          <a:lstStyle/>
          <a:p>
            <a:r>
              <a:rPr lang="nb-NO" sz="2800" dirty="0"/>
              <a:t>Hvorfor er ICDP satsningsområde for flyktning- og inkluderingstjenesten i Rælingen kommune?</a:t>
            </a:r>
          </a:p>
        </p:txBody>
      </p:sp>
      <p:sp>
        <p:nvSpPr>
          <p:cNvPr id="3" name="Plassholder for innhold 2">
            <a:extLst>
              <a:ext uri="{FF2B5EF4-FFF2-40B4-BE49-F238E27FC236}">
                <a16:creationId xmlns:a16="http://schemas.microsoft.com/office/drawing/2014/main" id="{E89D07E9-8262-2614-5E79-8A536FEFC2B6}"/>
              </a:ext>
            </a:extLst>
          </p:cNvPr>
          <p:cNvSpPr>
            <a:spLocks noGrp="1"/>
          </p:cNvSpPr>
          <p:nvPr>
            <p:ph idx="1"/>
          </p:nvPr>
        </p:nvSpPr>
        <p:spPr>
          <a:xfrm>
            <a:off x="838200" y="1438275"/>
            <a:ext cx="10515600" cy="5054600"/>
          </a:xfrm>
        </p:spPr>
        <p:txBody>
          <a:bodyPr>
            <a:normAutofit lnSpcReduction="10000"/>
          </a:bodyPr>
          <a:lstStyle/>
          <a:p>
            <a:r>
              <a:rPr lang="nb-NO" sz="2400" dirty="0"/>
              <a:t>ICDP har vært brukt til flyktningfamilier siden 2005</a:t>
            </a:r>
          </a:p>
          <a:p>
            <a:r>
              <a:rPr lang="nb-NO" sz="2400" dirty="0"/>
              <a:t>Få barnevernssaker, og i de få sakene har de som regel mer positivt samarbeid med barnevernstjenesten, fordi de har vært på ICDP</a:t>
            </a:r>
          </a:p>
          <a:p>
            <a:pPr lvl="1"/>
            <a:r>
              <a:rPr lang="nb-NO" sz="2000" dirty="0"/>
              <a:t>Vi pleier enten å ta med barnevernet på en av samlingene i kurset, eller så har vi også temadager med barnevernet for flyktningforeldrene</a:t>
            </a:r>
          </a:p>
          <a:p>
            <a:r>
              <a:rPr lang="nb-NO" sz="2400" dirty="0"/>
              <a:t>Få saker om negativ sosial kontroll</a:t>
            </a:r>
          </a:p>
          <a:p>
            <a:r>
              <a:rPr lang="nb-NO" sz="2400" dirty="0"/>
              <a:t>Vi når mange foreldre og enda flere barn og unge </a:t>
            </a:r>
          </a:p>
          <a:p>
            <a:r>
              <a:rPr lang="nb-NO" sz="2400" dirty="0"/>
              <a:t>Vi får bedre kommunikasjon og relasjon med våre flyktninger gjennom prosessen med kurset</a:t>
            </a:r>
          </a:p>
          <a:p>
            <a:r>
              <a:rPr lang="nb-NO" sz="2400" dirty="0"/>
              <a:t>Foreldre får mestringsfølelse både i sin rolle som foreldre men også som foreldre i en ny kultur – ICDP er et godt integreringsverktøy da det skaper mye viktig refleksjon</a:t>
            </a:r>
          </a:p>
          <a:p>
            <a:r>
              <a:rPr lang="nb-NO" sz="2400" dirty="0"/>
              <a:t>Mange var skeptiske i forkant av kurs men ble motivert underveis og ønsket oppfølgingskurs senere – må alle være motivert før kurset starter??</a:t>
            </a:r>
          </a:p>
        </p:txBody>
      </p:sp>
    </p:spTree>
    <p:extLst>
      <p:ext uri="{BB962C8B-B14F-4D97-AF65-F5344CB8AC3E}">
        <p14:creationId xmlns:p14="http://schemas.microsoft.com/office/powerpoint/2010/main" val="1200064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75CA3FDA-0852-8613-F9AA-A39F4EF1B3CF}"/>
              </a:ext>
            </a:extLst>
          </p:cNvPr>
          <p:cNvSpPr>
            <a:spLocks noGrp="1"/>
          </p:cNvSpPr>
          <p:nvPr>
            <p:ph idx="1"/>
          </p:nvPr>
        </p:nvSpPr>
        <p:spPr>
          <a:xfrm>
            <a:off x="838200" y="1104900"/>
            <a:ext cx="10515600" cy="5072063"/>
          </a:xfrm>
        </p:spPr>
        <p:txBody>
          <a:bodyPr/>
          <a:lstStyle/>
          <a:p>
            <a:r>
              <a:rPr lang="nb-NO" sz="2800" dirty="0"/>
              <a:t>ICDP som felles verktøy på tvers av faggrupper har styrket internt samarbeid mellom avdelinger i kommunen og skapt mindre redsel for barnevernet blant foreldregruppene som har vært på kurs</a:t>
            </a:r>
          </a:p>
          <a:p>
            <a:r>
              <a:rPr lang="nb-NO" dirty="0"/>
              <a:t>Vår erfaring er at trygge foreldre som mestrer foreldrerollen i et nytt land, er tryggere på arbeidsplassen og har mer kapasitet til språklæring og god integrering generelt</a:t>
            </a:r>
          </a:p>
          <a:p>
            <a:r>
              <a:rPr lang="nb-NO" sz="2800" dirty="0"/>
              <a:t>Disse tingene jeg har sagt nå, kan være lette å si, men krevende å praktisere i en hektisk hver</a:t>
            </a:r>
            <a:r>
              <a:rPr lang="nb-NO" dirty="0"/>
              <a:t>dag. Derfor har vi et vedvarende sterkt fokus på ICDP og vårt perspektiv på barnefamiliene som gjennomgående metode i vårt arbeid, i alle fasene vi jobber med flyktningene. </a:t>
            </a:r>
            <a:endParaRPr lang="nb-NO" sz="2800" dirty="0"/>
          </a:p>
          <a:p>
            <a:endParaRPr lang="nb-NO" sz="2800" dirty="0"/>
          </a:p>
          <a:p>
            <a:endParaRPr lang="nb-NO" dirty="0"/>
          </a:p>
        </p:txBody>
      </p:sp>
    </p:spTree>
    <p:extLst>
      <p:ext uri="{BB962C8B-B14F-4D97-AF65-F5344CB8AC3E}">
        <p14:creationId xmlns:p14="http://schemas.microsoft.com/office/powerpoint/2010/main" val="3348569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e 4" descr="Et bilde som inneholder tekst, skjermbilde, papir, Trykk">
            <a:extLst>
              <a:ext uri="{FF2B5EF4-FFF2-40B4-BE49-F238E27FC236}">
                <a16:creationId xmlns:a16="http://schemas.microsoft.com/office/drawing/2014/main" id="{FC6F565D-0A56-2042-EDBF-6D18E6CA57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825799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9499DED-D78D-138C-A2B1-6035722891F3}"/>
              </a:ext>
            </a:extLst>
          </p:cNvPr>
          <p:cNvSpPr>
            <a:spLocks noGrp="1"/>
          </p:cNvSpPr>
          <p:nvPr>
            <p:ph type="title"/>
          </p:nvPr>
        </p:nvSpPr>
        <p:spPr/>
        <p:txBody>
          <a:bodyPr/>
          <a:lstStyle/>
          <a:p>
            <a:r>
              <a:rPr lang="nb-NO" dirty="0"/>
              <a:t>Er det normalt?</a:t>
            </a:r>
          </a:p>
        </p:txBody>
      </p:sp>
      <p:sp>
        <p:nvSpPr>
          <p:cNvPr id="3" name="Plassholder for innhold 2">
            <a:extLst>
              <a:ext uri="{FF2B5EF4-FFF2-40B4-BE49-F238E27FC236}">
                <a16:creationId xmlns:a16="http://schemas.microsoft.com/office/drawing/2014/main" id="{FE0802A6-2AAA-D99A-B5D7-261DA3B84FE3}"/>
              </a:ext>
            </a:extLst>
          </p:cNvPr>
          <p:cNvSpPr>
            <a:spLocks noGrp="1"/>
          </p:cNvSpPr>
          <p:nvPr>
            <p:ph idx="1"/>
          </p:nvPr>
        </p:nvSpPr>
        <p:spPr/>
        <p:txBody>
          <a:bodyPr/>
          <a:lstStyle/>
          <a:p>
            <a:r>
              <a:rPr lang="nb-NO" dirty="0">
                <a:latin typeface="YouTube Noto"/>
              </a:rPr>
              <a:t>Foreldrehverdag.no: </a:t>
            </a:r>
            <a:endParaRPr lang="nb-NO" b="0" i="0" u="none" strike="noStrike" dirty="0">
              <a:effectLst/>
              <a:latin typeface="YouTube Noto"/>
              <a:hlinkClick r:id="rId2" tooltip="Del linken"/>
            </a:endParaRPr>
          </a:p>
          <a:p>
            <a:r>
              <a:rPr lang="nb-NO" b="0" i="0" u="none" strike="noStrike" dirty="0">
                <a:effectLst/>
                <a:latin typeface="YouTube Noto"/>
                <a:hlinkClick r:id="rId2" tooltip="Del linken"/>
              </a:rPr>
              <a:t>https://youtu.be/fOBVINKEd8I</a:t>
            </a:r>
            <a:r>
              <a:rPr lang="nb-NO" b="0" i="0" u="none" strike="noStrike" dirty="0">
                <a:effectLst/>
                <a:latin typeface="YouTube Noto"/>
              </a:rPr>
              <a:t> </a:t>
            </a:r>
          </a:p>
          <a:p>
            <a:pPr marL="0" indent="0">
              <a:buNone/>
            </a:pPr>
            <a:endParaRPr lang="nb-NO" dirty="0">
              <a:latin typeface="YouTube Noto"/>
            </a:endParaRPr>
          </a:p>
          <a:p>
            <a:r>
              <a:rPr lang="nb-NO" dirty="0">
                <a:latin typeface="YouTube Noto"/>
              </a:rPr>
              <a:t>ICDP:</a:t>
            </a:r>
          </a:p>
          <a:p>
            <a:r>
              <a:rPr lang="nb-NO" dirty="0">
                <a:hlinkClick r:id="rId3"/>
              </a:rPr>
              <a:t>https://youtu.be/lak6phf7bOs</a:t>
            </a:r>
            <a:r>
              <a:rPr lang="nb-NO" dirty="0">
                <a:latin typeface="YouTube Noto"/>
              </a:rPr>
              <a:t> </a:t>
            </a:r>
          </a:p>
          <a:p>
            <a:endParaRPr lang="nb-NO" dirty="0">
              <a:latin typeface="YouTube Noto"/>
            </a:endParaRPr>
          </a:p>
          <a:p>
            <a:r>
              <a:rPr lang="nb-NO" dirty="0">
                <a:latin typeface="YouTube Noto"/>
              </a:rPr>
              <a:t>Mamma ser seg selv: </a:t>
            </a:r>
          </a:p>
          <a:p>
            <a:r>
              <a:rPr lang="nb-NO" dirty="0">
                <a:latin typeface="YouTube Noto"/>
                <a:hlinkClick r:id="rId4"/>
              </a:rPr>
              <a:t>https://youtu.be/N5SSUmdaLl0</a:t>
            </a:r>
            <a:r>
              <a:rPr lang="nb-NO" dirty="0">
                <a:latin typeface="YouTube Noto"/>
              </a:rPr>
              <a:t> </a:t>
            </a:r>
          </a:p>
        </p:txBody>
      </p:sp>
    </p:spTree>
    <p:extLst>
      <p:ext uri="{BB962C8B-B14F-4D97-AF65-F5344CB8AC3E}">
        <p14:creationId xmlns:p14="http://schemas.microsoft.com/office/powerpoint/2010/main" val="239653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2"/>
          <p:cNvSpPr>
            <a:spLocks noGrp="1" noChangeArrowheads="1"/>
          </p:cNvSpPr>
          <p:nvPr>
            <p:ph type="title" idx="4294967295"/>
          </p:nvPr>
        </p:nvSpPr>
        <p:spPr/>
        <p:txBody>
          <a:bodyPr>
            <a:normAutofit/>
          </a:bodyPr>
          <a:lstStyle/>
          <a:p>
            <a:r>
              <a:rPr lang="nb-NO" altLang="nb-NO" sz="2000" dirty="0"/>
              <a:t>Utfordringer i foreldrerollen – foreldre med innvandrerbakgrunn</a:t>
            </a:r>
          </a:p>
        </p:txBody>
      </p:sp>
      <p:sp>
        <p:nvSpPr>
          <p:cNvPr id="44037" name="Rectangle 3"/>
          <p:cNvSpPr>
            <a:spLocks noGrp="1" noChangeArrowheads="1"/>
          </p:cNvSpPr>
          <p:nvPr>
            <p:ph type="body" idx="4294967295"/>
          </p:nvPr>
        </p:nvSpPr>
        <p:spPr>
          <a:xfrm>
            <a:off x="738231" y="1331914"/>
            <a:ext cx="9243969" cy="4846637"/>
          </a:xfrm>
        </p:spPr>
        <p:txBody>
          <a:bodyPr>
            <a:normAutofit/>
          </a:bodyPr>
          <a:lstStyle/>
          <a:p>
            <a:pPr>
              <a:lnSpc>
                <a:spcPct val="90000"/>
              </a:lnSpc>
              <a:defRPr/>
            </a:pPr>
            <a:r>
              <a:rPr lang="nb-NO" altLang="nb-NO" sz="1800" dirty="0"/>
              <a:t>Usikre på norske verdier</a:t>
            </a:r>
          </a:p>
          <a:p>
            <a:pPr>
              <a:lnSpc>
                <a:spcPct val="90000"/>
              </a:lnSpc>
              <a:defRPr/>
            </a:pPr>
            <a:r>
              <a:rPr lang="nb-NO" altLang="nb-NO" sz="1800" dirty="0"/>
              <a:t>Nedvurdering av egen omsorgspraksis og egne verdier</a:t>
            </a:r>
          </a:p>
          <a:p>
            <a:pPr>
              <a:lnSpc>
                <a:spcPct val="90000"/>
              </a:lnSpc>
              <a:defRPr/>
            </a:pPr>
            <a:r>
              <a:rPr lang="nb-NO" altLang="nb-NO" sz="1800" dirty="0"/>
              <a:t>Redd for at det offentlige griper inn i familiens sfære</a:t>
            </a:r>
          </a:p>
          <a:p>
            <a:pPr>
              <a:lnSpc>
                <a:spcPct val="90000"/>
              </a:lnSpc>
              <a:defRPr/>
            </a:pPr>
            <a:r>
              <a:rPr lang="nb-NO" altLang="nb-NO" sz="1800" dirty="0"/>
              <a:t>Barna tilpasser seg språk, verdier og væremåte </a:t>
            </a:r>
          </a:p>
          <a:p>
            <a:pPr>
              <a:lnSpc>
                <a:spcPct val="90000"/>
              </a:lnSpc>
              <a:defRPr/>
            </a:pPr>
            <a:r>
              <a:rPr lang="nb-NO" altLang="nb-NO" sz="1800" dirty="0"/>
              <a:t>Foreldrenes respekt og status blir svekket</a:t>
            </a:r>
          </a:p>
          <a:p>
            <a:pPr>
              <a:lnSpc>
                <a:spcPct val="90000"/>
              </a:lnSpc>
              <a:defRPr/>
            </a:pPr>
            <a:r>
              <a:rPr lang="nb-NO" altLang="nb-NO" sz="1800" dirty="0"/>
              <a:t>Mange foreldre bærer med seg traumer og vanskelige erfaringer fra</a:t>
            </a:r>
          </a:p>
          <a:p>
            <a:pPr lvl="1">
              <a:lnSpc>
                <a:spcPct val="90000"/>
              </a:lnSpc>
              <a:defRPr/>
            </a:pPr>
            <a:r>
              <a:rPr lang="nb-NO" altLang="nb-NO" sz="1800" dirty="0"/>
              <a:t>livet i opprinnelseslandet</a:t>
            </a:r>
          </a:p>
          <a:p>
            <a:pPr lvl="1">
              <a:lnSpc>
                <a:spcPct val="90000"/>
              </a:lnSpc>
              <a:defRPr/>
            </a:pPr>
            <a:r>
              <a:rPr lang="nb-NO" altLang="nb-NO" sz="1800" dirty="0"/>
              <a:t>reisen</a:t>
            </a:r>
          </a:p>
          <a:p>
            <a:pPr lvl="1">
              <a:lnSpc>
                <a:spcPct val="90000"/>
              </a:lnSpc>
              <a:defRPr/>
            </a:pPr>
            <a:r>
              <a:rPr lang="nb-NO" altLang="nb-NO" sz="1800" dirty="0"/>
              <a:t>asylperioden</a:t>
            </a:r>
          </a:p>
          <a:p>
            <a:pPr>
              <a:lnSpc>
                <a:spcPct val="90000"/>
              </a:lnSpc>
              <a:defRPr/>
            </a:pPr>
            <a:r>
              <a:rPr lang="nb-NO" altLang="nb-NO" sz="1800" dirty="0"/>
              <a:t>Mange opplever fortsatt usikkerhet i integreringsfasen: nytt sted, vanskelig økonomi, usikkerhet </a:t>
            </a:r>
            <a:r>
              <a:rPr lang="nb-NO" altLang="nb-NO" sz="1800" dirty="0" err="1"/>
              <a:t>mht</a:t>
            </a:r>
            <a:r>
              <a:rPr lang="nb-NO" altLang="nb-NO" sz="1800" dirty="0"/>
              <a:t> jobb </a:t>
            </a:r>
            <a:r>
              <a:rPr lang="nb-NO" altLang="nb-NO" sz="1800" dirty="0" err="1"/>
              <a:t>etc</a:t>
            </a:r>
            <a:endParaRPr lang="nb-NO" altLang="nb-NO" sz="2400" dirty="0"/>
          </a:p>
          <a:p>
            <a:pPr>
              <a:lnSpc>
                <a:spcPct val="90000"/>
              </a:lnSpc>
              <a:defRPr/>
            </a:pPr>
            <a:endParaRPr lang="nb-NO" altLang="nb-NO" sz="2400" dirty="0"/>
          </a:p>
          <a:p>
            <a:pPr marL="0" indent="0">
              <a:buNone/>
              <a:defRPr/>
            </a:pPr>
            <a:r>
              <a:rPr lang="nb-NO" altLang="nb-NO" sz="1800" dirty="0"/>
              <a:t>Og: mange av barna har også opplevd mye vanskelig – og har dermed ekstra omsorgsbehov…</a:t>
            </a:r>
          </a:p>
          <a:p>
            <a:pPr>
              <a:lnSpc>
                <a:spcPct val="90000"/>
              </a:lnSpc>
              <a:buFontTx/>
              <a:buNone/>
              <a:defRPr/>
            </a:pPr>
            <a:endParaRPr lang="nb-NO" altLang="nb-NO" sz="2400" dirty="0"/>
          </a:p>
        </p:txBody>
      </p:sp>
    </p:spTree>
    <p:extLst>
      <p:ext uri="{BB962C8B-B14F-4D97-AF65-F5344CB8AC3E}">
        <p14:creationId xmlns:p14="http://schemas.microsoft.com/office/powerpoint/2010/main" val="1759032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Plassholder for lysbildenummer 3"/>
          <p:cNvSpPr>
            <a:spLocks noGrp="1"/>
          </p:cNvSpPr>
          <p:nvPr>
            <p:ph type="sldNum" sz="quarter" idx="10"/>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nb-NO" altLang="nb-NO" sz="900"/>
              <a:t>Side  </a:t>
            </a:r>
            <a:fld id="{76BD0FE2-4C95-4E66-A575-3D433C2C9D19}" type="slidenum">
              <a:rPr lang="nb-NO" altLang="nb-NO" sz="900"/>
              <a:pPr/>
              <a:t>4</a:t>
            </a:fld>
            <a:endParaRPr lang="nb-NO" altLang="nb-NO" sz="900"/>
          </a:p>
        </p:txBody>
      </p:sp>
      <p:sp>
        <p:nvSpPr>
          <p:cNvPr id="24580" name="Rectangle 2"/>
          <p:cNvSpPr>
            <a:spLocks noGrp="1" noChangeArrowheads="1"/>
          </p:cNvSpPr>
          <p:nvPr>
            <p:ph type="title"/>
          </p:nvPr>
        </p:nvSpPr>
        <p:spPr>
          <a:xfrm>
            <a:off x="838200" y="365125"/>
            <a:ext cx="10515600" cy="644525"/>
          </a:xfrm>
        </p:spPr>
        <p:txBody>
          <a:bodyPr>
            <a:normAutofit/>
          </a:bodyPr>
          <a:lstStyle/>
          <a:p>
            <a:pPr eaLnBrk="1" hangingPunct="1"/>
            <a:r>
              <a:rPr lang="nb-NO" altLang="nb-NO" sz="3200" dirty="0"/>
              <a:t>Hva sier foreldrene etter at de har vært på kurs?</a:t>
            </a:r>
          </a:p>
        </p:txBody>
      </p:sp>
      <p:sp>
        <p:nvSpPr>
          <p:cNvPr id="111619" name="Rectangle 3"/>
          <p:cNvSpPr>
            <a:spLocks noGrp="1" noChangeArrowheads="1"/>
          </p:cNvSpPr>
          <p:nvPr>
            <p:ph type="body" idx="1"/>
          </p:nvPr>
        </p:nvSpPr>
        <p:spPr>
          <a:xfrm>
            <a:off x="838200" y="1143001"/>
            <a:ext cx="10515600" cy="5213350"/>
          </a:xfrm>
        </p:spPr>
        <p:txBody>
          <a:bodyPr>
            <a:normAutofit/>
          </a:bodyPr>
          <a:lstStyle/>
          <a:p>
            <a:pPr eaLnBrk="1" hangingPunct="1">
              <a:lnSpc>
                <a:spcPct val="80000"/>
              </a:lnSpc>
            </a:pPr>
            <a:r>
              <a:rPr lang="nb-NO" altLang="nb-NO" sz="2600" i="1" dirty="0"/>
              <a:t>Vi skulle fått dette kurset enda tidligere</a:t>
            </a:r>
          </a:p>
          <a:p>
            <a:pPr eaLnBrk="1" hangingPunct="1">
              <a:lnSpc>
                <a:spcPct val="80000"/>
              </a:lnSpc>
            </a:pPr>
            <a:r>
              <a:rPr lang="nb-NO" altLang="nb-NO" sz="2600" i="1" dirty="0"/>
              <a:t>Jeg lærte fra andre at jeg ikke er alene</a:t>
            </a:r>
          </a:p>
          <a:p>
            <a:pPr eaLnBrk="1" hangingPunct="1">
              <a:lnSpc>
                <a:spcPct val="80000"/>
              </a:lnSpc>
            </a:pPr>
            <a:r>
              <a:rPr lang="nb-NO" altLang="nb-NO" sz="2600" i="1" dirty="0"/>
              <a:t>Jeg har lært at det er viktig hvordan jeg gjør ting, ikke bare hva jeg sier til barna</a:t>
            </a:r>
          </a:p>
          <a:p>
            <a:pPr eaLnBrk="1" hangingPunct="1">
              <a:lnSpc>
                <a:spcPct val="80000"/>
              </a:lnSpc>
            </a:pPr>
            <a:r>
              <a:rPr lang="nb-NO" altLang="nb-NO" sz="2600" i="1" dirty="0"/>
              <a:t>Jeg setter grenser for barnet mitt på en annen måte nå</a:t>
            </a:r>
          </a:p>
          <a:p>
            <a:pPr eaLnBrk="1" hangingPunct="1">
              <a:lnSpc>
                <a:spcPct val="80000"/>
              </a:lnSpc>
            </a:pPr>
            <a:r>
              <a:rPr lang="nb-NO" altLang="nb-NO" sz="2600" i="1" dirty="0"/>
              <a:t>Jeg har bedre kontakt med barna mine nå</a:t>
            </a:r>
          </a:p>
          <a:p>
            <a:pPr eaLnBrk="1" hangingPunct="1">
              <a:lnSpc>
                <a:spcPct val="80000"/>
              </a:lnSpc>
            </a:pPr>
            <a:r>
              <a:rPr lang="nb-NO" altLang="nb-NO" sz="2600" i="1" dirty="0"/>
              <a:t>Jeg har også skjønt at man kan lære av barna faktisk</a:t>
            </a:r>
          </a:p>
          <a:p>
            <a:pPr eaLnBrk="1" hangingPunct="1">
              <a:lnSpc>
                <a:spcPct val="80000"/>
              </a:lnSpc>
            </a:pPr>
            <a:r>
              <a:rPr lang="nb-NO" altLang="nb-NO" sz="2600" i="1" dirty="0"/>
              <a:t>Etter kurset begynte jeg å skjønne mine barn</a:t>
            </a:r>
          </a:p>
          <a:p>
            <a:pPr eaLnBrk="1" hangingPunct="1">
              <a:lnSpc>
                <a:spcPct val="80000"/>
              </a:lnSpc>
            </a:pPr>
            <a:r>
              <a:rPr lang="nb-NO" altLang="nb-NO" sz="2600" i="1" dirty="0"/>
              <a:t>Jeg har bedre kommunikasjon med partneren min om barna</a:t>
            </a:r>
          </a:p>
          <a:p>
            <a:pPr eaLnBrk="1" hangingPunct="1">
              <a:lnSpc>
                <a:spcPct val="80000"/>
              </a:lnSpc>
            </a:pPr>
            <a:r>
              <a:rPr lang="nb-NO" altLang="nb-NO" sz="2600" i="1" dirty="0"/>
              <a:t>Jeg trodde aldri at sønnen min kunne sitte stille og kose seg med høytlesning og oppmerksomhet, han som alltid har så mye energi</a:t>
            </a:r>
          </a:p>
          <a:p>
            <a:pPr eaLnBrk="1" hangingPunct="1">
              <a:lnSpc>
                <a:spcPct val="80000"/>
              </a:lnSpc>
            </a:pPr>
            <a:r>
              <a:rPr lang="nb-NO" altLang="nb-NO" sz="2600" i="1" dirty="0"/>
              <a:t>Det var godt å få bekreftet at jeg allerede gjør mye bra for barna mine</a:t>
            </a:r>
          </a:p>
          <a:p>
            <a:pPr marL="0" indent="0" eaLnBrk="1" hangingPunct="1">
              <a:lnSpc>
                <a:spcPct val="80000"/>
              </a:lnSpc>
              <a:buNone/>
            </a:pPr>
            <a:endParaRPr lang="nb-NO" altLang="nb-NO" i="1" dirty="0"/>
          </a:p>
        </p:txBody>
      </p:sp>
    </p:spTree>
    <p:extLst>
      <p:ext uri="{BB962C8B-B14F-4D97-AF65-F5344CB8AC3E}">
        <p14:creationId xmlns:p14="http://schemas.microsoft.com/office/powerpoint/2010/main" val="1510917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16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16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16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161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161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1619">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1619">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161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1619">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161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Plassholder for lysbildenummer 3"/>
          <p:cNvSpPr>
            <a:spLocks noGrp="1"/>
          </p:cNvSpPr>
          <p:nvPr>
            <p:ph type="sldNum" sz="quarter" idx="10"/>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nb-NO" altLang="nb-NO" sz="900"/>
              <a:t>Side  </a:t>
            </a:r>
            <a:fld id="{AC310DCA-463C-4A39-BC1C-27BC3158293C}" type="slidenum">
              <a:rPr lang="nb-NO" altLang="nb-NO" sz="900"/>
              <a:pPr/>
              <a:t>5</a:t>
            </a:fld>
            <a:endParaRPr lang="nb-NO" altLang="nb-NO" sz="900"/>
          </a:p>
        </p:txBody>
      </p:sp>
      <p:sp>
        <p:nvSpPr>
          <p:cNvPr id="23556" name="Rectangle 2"/>
          <p:cNvSpPr>
            <a:spLocks noGrp="1" noChangeArrowheads="1"/>
          </p:cNvSpPr>
          <p:nvPr>
            <p:ph type="title"/>
          </p:nvPr>
        </p:nvSpPr>
        <p:spPr>
          <a:xfrm>
            <a:off x="838200" y="365126"/>
            <a:ext cx="10515600" cy="884238"/>
          </a:xfrm>
        </p:spPr>
        <p:txBody>
          <a:bodyPr>
            <a:normAutofit/>
          </a:bodyPr>
          <a:lstStyle/>
          <a:p>
            <a:pPr eaLnBrk="1" hangingPunct="1"/>
            <a:r>
              <a:rPr lang="nb-NO" altLang="nb-NO" sz="3200" dirty="0"/>
              <a:t>Bevisste og reflekterte veiledere er avgjørende</a:t>
            </a:r>
          </a:p>
        </p:txBody>
      </p:sp>
      <p:sp>
        <p:nvSpPr>
          <p:cNvPr id="116739" name="Rectangle 3"/>
          <p:cNvSpPr>
            <a:spLocks noGrp="1" noChangeArrowheads="1"/>
          </p:cNvSpPr>
          <p:nvPr>
            <p:ph type="body" idx="1"/>
          </p:nvPr>
        </p:nvSpPr>
        <p:spPr>
          <a:xfrm>
            <a:off x="838200" y="1428750"/>
            <a:ext cx="10515600" cy="4748213"/>
          </a:xfrm>
        </p:spPr>
        <p:txBody>
          <a:bodyPr>
            <a:normAutofit lnSpcReduction="10000"/>
          </a:bodyPr>
          <a:lstStyle/>
          <a:p>
            <a:pPr eaLnBrk="1" hangingPunct="1">
              <a:lnSpc>
                <a:spcPct val="90000"/>
              </a:lnSpc>
            </a:pPr>
            <a:r>
              <a:rPr lang="nb-NO" altLang="nb-NO" sz="1800" dirty="0"/>
              <a:t>Være ikke-ekspert – utgangspunkt at foreldrene er likeverdige samarbeids- og samtalepartnere</a:t>
            </a:r>
          </a:p>
          <a:p>
            <a:pPr eaLnBrk="1" hangingPunct="1">
              <a:lnSpc>
                <a:spcPct val="90000"/>
              </a:lnSpc>
            </a:pPr>
            <a:r>
              <a:rPr lang="nb-NO" altLang="nb-NO" sz="1800" dirty="0"/>
              <a:t>Etablere tillitsfull kontakt – bygge allianse</a:t>
            </a:r>
          </a:p>
          <a:p>
            <a:pPr eaLnBrk="1" hangingPunct="1">
              <a:lnSpc>
                <a:spcPct val="90000"/>
              </a:lnSpc>
            </a:pPr>
            <a:r>
              <a:rPr lang="nb-NO" altLang="nb-NO" sz="1800" dirty="0"/>
              <a:t>Ta utgangspunkt i foreldrenes behov for veiledning</a:t>
            </a:r>
          </a:p>
          <a:p>
            <a:pPr eaLnBrk="1" hangingPunct="1">
              <a:lnSpc>
                <a:spcPct val="90000"/>
              </a:lnSpc>
            </a:pPr>
            <a:r>
              <a:rPr lang="nb-NO" altLang="nb-NO" sz="1800" dirty="0"/>
              <a:t>Aktivere foreldrene</a:t>
            </a:r>
          </a:p>
          <a:p>
            <a:pPr eaLnBrk="1" hangingPunct="1">
              <a:lnSpc>
                <a:spcPct val="90000"/>
              </a:lnSpc>
            </a:pPr>
            <a:r>
              <a:rPr lang="nb-NO" altLang="nb-NO" sz="1800" dirty="0"/>
              <a:t>Stille bevisstgjørende spørsmål i stedet for å gi de rette svarene</a:t>
            </a:r>
          </a:p>
          <a:p>
            <a:pPr eaLnBrk="1" hangingPunct="1">
              <a:lnSpc>
                <a:spcPct val="90000"/>
              </a:lnSpc>
            </a:pPr>
            <a:r>
              <a:rPr lang="nb-NO" altLang="nb-NO" sz="1800" dirty="0"/>
              <a:t>Fremme kommunikasjonen i gruppen – være ”et skritt bak” som gruppeleder</a:t>
            </a:r>
          </a:p>
          <a:p>
            <a:pPr eaLnBrk="1" hangingPunct="1">
              <a:lnSpc>
                <a:spcPct val="90000"/>
              </a:lnSpc>
            </a:pPr>
            <a:r>
              <a:rPr lang="nb-NO" altLang="nb-NO" sz="1800" dirty="0"/>
              <a:t>Supplere med informasjon når det er ønskelig</a:t>
            </a:r>
          </a:p>
          <a:p>
            <a:pPr eaLnBrk="1" hangingPunct="1">
              <a:lnSpc>
                <a:spcPct val="90000"/>
              </a:lnSpc>
            </a:pPr>
            <a:r>
              <a:rPr lang="nb-NO" altLang="nb-NO" sz="1800" dirty="0"/>
              <a:t>Gi forslag til løsninger som kan prøves ut – etter at  gruppemedlemmene har sagt sitt</a:t>
            </a:r>
          </a:p>
          <a:p>
            <a:pPr eaLnBrk="1" hangingPunct="1">
              <a:lnSpc>
                <a:spcPct val="90000"/>
              </a:lnSpc>
            </a:pPr>
            <a:r>
              <a:rPr lang="nb-NO" altLang="nb-NO" sz="1800" dirty="0"/>
              <a:t>Støtte foreldrene, kommentere positivt fungerende praksis</a:t>
            </a:r>
          </a:p>
          <a:p>
            <a:pPr eaLnBrk="1" hangingPunct="1">
              <a:lnSpc>
                <a:spcPct val="90000"/>
              </a:lnSpc>
            </a:pPr>
            <a:endParaRPr lang="nb-NO" altLang="nb-NO" sz="1800" dirty="0"/>
          </a:p>
          <a:p>
            <a:pPr eaLnBrk="1" hangingPunct="1">
              <a:lnSpc>
                <a:spcPct val="90000"/>
              </a:lnSpc>
            </a:pPr>
            <a:r>
              <a:rPr lang="nb-NO" altLang="nb-NO" sz="1800" dirty="0"/>
              <a:t>I Rælingen er vi alltid bevisste på å se etter ressurser blant kursdeltakerne våre for å rekruttere fremtidige veiledere med minoritetsbakgrunn. Å kunne få foreldreveiledning på eget hjertespråk/morsmål er avgjørende. Det er alltid bedre om en av veilederne har samme morsmål som gruppen, fremfor en tolk. </a:t>
            </a:r>
          </a:p>
          <a:p>
            <a:pPr eaLnBrk="1" hangingPunct="1">
              <a:lnSpc>
                <a:spcPct val="90000"/>
              </a:lnSpc>
            </a:pPr>
            <a:r>
              <a:rPr lang="nb-NO" altLang="nb-NO" sz="1800" dirty="0"/>
              <a:t>Har man ikke mulighet til veileder med samme morsmål må man bruke en dyktig tolk.</a:t>
            </a:r>
          </a:p>
          <a:p>
            <a:pPr eaLnBrk="1" hangingPunct="1">
              <a:lnSpc>
                <a:spcPct val="90000"/>
              </a:lnSpc>
            </a:pPr>
            <a:endParaRPr lang="nb-NO" altLang="nb-NO" sz="1800" dirty="0"/>
          </a:p>
          <a:p>
            <a:pPr eaLnBrk="1" hangingPunct="1">
              <a:lnSpc>
                <a:spcPct val="90000"/>
              </a:lnSpc>
            </a:pPr>
            <a:endParaRPr lang="nb-NO" altLang="nb-NO" sz="1800" dirty="0"/>
          </a:p>
        </p:txBody>
      </p:sp>
    </p:spTree>
    <p:extLst>
      <p:ext uri="{BB962C8B-B14F-4D97-AF65-F5344CB8AC3E}">
        <p14:creationId xmlns:p14="http://schemas.microsoft.com/office/powerpoint/2010/main" val="19098273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67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67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67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673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673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6739">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6739">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6739">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6739">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6739">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673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64107" y="1384183"/>
            <a:ext cx="10419085" cy="5270617"/>
          </a:xfrm>
        </p:spPr>
        <p:txBody>
          <a:bodyPr>
            <a:normAutofit fontScale="92500" lnSpcReduction="20000"/>
          </a:bodyPr>
          <a:lstStyle/>
          <a:p>
            <a:r>
              <a:rPr lang="nb-NO" dirty="0"/>
              <a:t>I dette ligger både en anerkjennelse av at omsorgsgiveres syn på barn varierer, og at oppdragelsen av barna følgelig varierer.</a:t>
            </a:r>
          </a:p>
          <a:p>
            <a:r>
              <a:rPr lang="nb-NO" dirty="0"/>
              <a:t>Barn utvikler sin identitet innenfor en (eller flere) kultur(er), og måten omsorg og oppdragelse utøves på vil variere avhengig av hvilken kultur de vokser opp i.</a:t>
            </a:r>
          </a:p>
          <a:p>
            <a:r>
              <a:rPr lang="nb-NO" dirty="0"/>
              <a:t>ICDP bygger på forskning omkring foreldres oppfatning av sine barn. Forskningen viser at det er stor variasjon, både mellom enkeltforeldre og mellom forskjellige sosiale og kulturelle grupper når det gjelder mål for barneoppdragelsen og hvordan oppdragelsen skal gjennomføres.</a:t>
            </a:r>
          </a:p>
          <a:p>
            <a:r>
              <a:rPr lang="nb-NO" dirty="0"/>
              <a:t>De åtte temaene for godt samspill er utformet ut fra hva vi vet om barns utvikling og hvilke behov de har for omsorg og læring. Temaene kommer i praksis til uttrykk på ulike måter i ulike kulturer.</a:t>
            </a:r>
          </a:p>
          <a:p>
            <a:r>
              <a:rPr lang="nb-NO" dirty="0"/>
              <a:t>Tilnærmingen til veiledningen er preget av en positiv nysgjerrighet og utforsking av hva foreldrene tenker og hvordan de handler med hensyn til barn og barneoppdragelse, ikke en normativ formidling av hvordan de bør være som foreldre.</a:t>
            </a:r>
          </a:p>
          <a:p>
            <a:endParaRPr lang="nb-NO" dirty="0"/>
          </a:p>
          <a:p>
            <a:endParaRPr lang="nb-NO" dirty="0"/>
          </a:p>
        </p:txBody>
      </p:sp>
      <p:sp>
        <p:nvSpPr>
          <p:cNvPr id="3" name="Slide Number Placeholder 2"/>
          <p:cNvSpPr>
            <a:spLocks noGrp="1"/>
          </p:cNvSpPr>
          <p:nvPr>
            <p:ph type="sldNum" sz="quarter" idx="12"/>
          </p:nvPr>
        </p:nvSpPr>
        <p:spPr/>
        <p:txBody>
          <a:bodyPr/>
          <a:lstStyle/>
          <a:p>
            <a:fld id="{74DC5C6B-5FF5-4C51-B1C4-3E46E479ECBD}" type="slidenum">
              <a:rPr lang="nb-NO" smtClean="0"/>
              <a:t>6</a:t>
            </a:fld>
            <a:endParaRPr lang="nb-NO"/>
          </a:p>
        </p:txBody>
      </p:sp>
      <p:sp>
        <p:nvSpPr>
          <p:cNvPr id="4" name="Title 3"/>
          <p:cNvSpPr>
            <a:spLocks noGrp="1"/>
          </p:cNvSpPr>
          <p:nvPr>
            <p:ph type="title"/>
          </p:nvPr>
        </p:nvSpPr>
        <p:spPr>
          <a:xfrm>
            <a:off x="838200" y="365125"/>
            <a:ext cx="10515600" cy="851279"/>
          </a:xfrm>
        </p:spPr>
        <p:txBody>
          <a:bodyPr>
            <a:normAutofit/>
          </a:bodyPr>
          <a:lstStyle/>
          <a:p>
            <a:r>
              <a:rPr lang="nb-NO" sz="3200" dirty="0"/>
              <a:t>Hva betyr det at ICDP er et kultursensitivt program?</a:t>
            </a:r>
          </a:p>
        </p:txBody>
      </p:sp>
    </p:spTree>
    <p:extLst>
      <p:ext uri="{BB962C8B-B14F-4D97-AF65-F5344CB8AC3E}">
        <p14:creationId xmlns:p14="http://schemas.microsoft.com/office/powerpoint/2010/main" val="1723349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04F6A11-200B-747A-9C49-7DC4E061901E}"/>
              </a:ext>
            </a:extLst>
          </p:cNvPr>
          <p:cNvSpPr>
            <a:spLocks noGrp="1"/>
          </p:cNvSpPr>
          <p:nvPr>
            <p:ph type="title"/>
          </p:nvPr>
        </p:nvSpPr>
        <p:spPr>
          <a:xfrm>
            <a:off x="838200" y="365126"/>
            <a:ext cx="10515600" cy="1016000"/>
          </a:xfrm>
        </p:spPr>
        <p:txBody>
          <a:bodyPr/>
          <a:lstStyle/>
          <a:p>
            <a:r>
              <a:rPr lang="nb-NO" dirty="0"/>
              <a:t>Våre erfaringer med foreldres behov:</a:t>
            </a:r>
          </a:p>
        </p:txBody>
      </p:sp>
      <p:sp>
        <p:nvSpPr>
          <p:cNvPr id="3" name="Plassholder for innhold 2">
            <a:extLst>
              <a:ext uri="{FF2B5EF4-FFF2-40B4-BE49-F238E27FC236}">
                <a16:creationId xmlns:a16="http://schemas.microsoft.com/office/drawing/2014/main" id="{7FD26296-BFBA-3B7C-0B89-05C421AA43BB}"/>
              </a:ext>
            </a:extLst>
          </p:cNvPr>
          <p:cNvSpPr>
            <a:spLocks noGrp="1"/>
          </p:cNvSpPr>
          <p:nvPr>
            <p:ph idx="1"/>
          </p:nvPr>
        </p:nvSpPr>
        <p:spPr>
          <a:xfrm>
            <a:off x="838200" y="1825625"/>
            <a:ext cx="10515600" cy="3956050"/>
          </a:xfrm>
        </p:spPr>
        <p:txBody>
          <a:bodyPr/>
          <a:lstStyle/>
          <a:p>
            <a:r>
              <a:rPr lang="nb-NO" dirty="0"/>
              <a:t>Foreldre har behov for å ha gode forbilder</a:t>
            </a:r>
          </a:p>
          <a:p>
            <a:r>
              <a:rPr lang="nb-NO" dirty="0"/>
              <a:t>Ikke dømmende holdninger fra veilederne </a:t>
            </a:r>
          </a:p>
          <a:p>
            <a:r>
              <a:rPr lang="nb-NO" dirty="0"/>
              <a:t>Erkjenne at stress og fluktprosess kan svekke </a:t>
            </a:r>
            <a:r>
              <a:rPr lang="nb-NO" dirty="0" err="1"/>
              <a:t>mentaliseringsevnen</a:t>
            </a:r>
            <a:endParaRPr lang="nb-NO" dirty="0"/>
          </a:p>
          <a:p>
            <a:r>
              <a:rPr lang="nb-NO" dirty="0"/>
              <a:t>Oppleve at små endringer kan skape store forskjeller som bidrar til mestring </a:t>
            </a:r>
          </a:p>
          <a:p>
            <a:r>
              <a:rPr lang="nb-NO" dirty="0"/>
              <a:t>Få tilbakemeldinger om at det de har med seg også er gjeldende i Norge, men også at det krever en viss tilpasning</a:t>
            </a:r>
          </a:p>
          <a:p>
            <a:r>
              <a:rPr lang="nb-NO" dirty="0"/>
              <a:t>Behov for å bli sett </a:t>
            </a:r>
          </a:p>
        </p:txBody>
      </p:sp>
    </p:spTree>
    <p:extLst>
      <p:ext uri="{BB962C8B-B14F-4D97-AF65-F5344CB8AC3E}">
        <p14:creationId xmlns:p14="http://schemas.microsoft.com/office/powerpoint/2010/main" val="4081174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5C8E416-E39E-C419-8645-30814B2BE04C}"/>
              </a:ext>
            </a:extLst>
          </p:cNvPr>
          <p:cNvSpPr>
            <a:spLocks noGrp="1"/>
          </p:cNvSpPr>
          <p:nvPr>
            <p:ph type="title"/>
          </p:nvPr>
        </p:nvSpPr>
        <p:spPr>
          <a:xfrm>
            <a:off x="838200" y="681037"/>
            <a:ext cx="10515600" cy="939800"/>
          </a:xfrm>
        </p:spPr>
        <p:txBody>
          <a:bodyPr>
            <a:normAutofit fontScale="90000"/>
          </a:bodyPr>
          <a:lstStyle/>
          <a:p>
            <a:r>
              <a:rPr lang="nb-NO" dirty="0"/>
              <a:t>Hvem i flyktning- og inkluderingstjenesten er veiledere? </a:t>
            </a:r>
          </a:p>
        </p:txBody>
      </p:sp>
      <p:sp>
        <p:nvSpPr>
          <p:cNvPr id="3" name="Plassholder for innhold 2">
            <a:extLst>
              <a:ext uri="{FF2B5EF4-FFF2-40B4-BE49-F238E27FC236}">
                <a16:creationId xmlns:a16="http://schemas.microsoft.com/office/drawing/2014/main" id="{E7D98EA6-7E60-B95D-18F1-D32C3B66C784}"/>
              </a:ext>
            </a:extLst>
          </p:cNvPr>
          <p:cNvSpPr>
            <a:spLocks noGrp="1"/>
          </p:cNvSpPr>
          <p:nvPr>
            <p:ph idx="1"/>
          </p:nvPr>
        </p:nvSpPr>
        <p:spPr>
          <a:xfrm>
            <a:off x="838200" y="2171699"/>
            <a:ext cx="10515600" cy="4005263"/>
          </a:xfrm>
        </p:spPr>
        <p:txBody>
          <a:bodyPr>
            <a:normAutofit/>
          </a:bodyPr>
          <a:lstStyle/>
          <a:p>
            <a:r>
              <a:rPr lang="nb-NO" dirty="0"/>
              <a:t>Avdelingsleder (er også trener)</a:t>
            </a:r>
          </a:p>
          <a:p>
            <a:r>
              <a:rPr lang="nb-NO" dirty="0"/>
              <a:t>Psykolog (er også trener)</a:t>
            </a:r>
          </a:p>
          <a:p>
            <a:r>
              <a:rPr lang="nb-NO" dirty="0"/>
              <a:t>Helsesykepleier</a:t>
            </a:r>
          </a:p>
          <a:p>
            <a:r>
              <a:rPr lang="nb-NO" dirty="0"/>
              <a:t>Fagleder</a:t>
            </a:r>
          </a:p>
          <a:p>
            <a:r>
              <a:rPr lang="nb-NO" dirty="0"/>
              <a:t>Bolig/jobbkonsulent</a:t>
            </a:r>
          </a:p>
          <a:p>
            <a:r>
              <a:rPr lang="nb-NO" dirty="0"/>
              <a:t>Flyktningkonsulentene </a:t>
            </a:r>
          </a:p>
          <a:p>
            <a:r>
              <a:rPr lang="nb-NO" dirty="0"/>
              <a:t>Miljøarbeidere </a:t>
            </a:r>
          </a:p>
          <a:p>
            <a:endParaRPr lang="nb-NO" dirty="0"/>
          </a:p>
          <a:p>
            <a:endParaRPr lang="nb-NO" dirty="0"/>
          </a:p>
          <a:p>
            <a:endParaRPr lang="nb-NO" dirty="0"/>
          </a:p>
        </p:txBody>
      </p:sp>
    </p:spTree>
    <p:extLst>
      <p:ext uri="{BB962C8B-B14F-4D97-AF65-F5344CB8AC3E}">
        <p14:creationId xmlns:p14="http://schemas.microsoft.com/office/powerpoint/2010/main" val="4075770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B1D851B-1F12-A714-A4D9-CA7B283D52A9}"/>
              </a:ext>
            </a:extLst>
          </p:cNvPr>
          <p:cNvSpPr>
            <a:spLocks noGrp="1"/>
          </p:cNvSpPr>
          <p:nvPr>
            <p:ph type="title"/>
          </p:nvPr>
        </p:nvSpPr>
        <p:spPr>
          <a:xfrm>
            <a:off x="838200" y="365126"/>
            <a:ext cx="10515600" cy="844550"/>
          </a:xfrm>
        </p:spPr>
        <p:txBody>
          <a:bodyPr/>
          <a:lstStyle/>
          <a:p>
            <a:r>
              <a:rPr lang="nb-NO" dirty="0"/>
              <a:t>Hvordan praktiserer vi ICDP?</a:t>
            </a:r>
          </a:p>
        </p:txBody>
      </p:sp>
      <p:sp>
        <p:nvSpPr>
          <p:cNvPr id="3" name="Plassholder for innhold 2">
            <a:extLst>
              <a:ext uri="{FF2B5EF4-FFF2-40B4-BE49-F238E27FC236}">
                <a16:creationId xmlns:a16="http://schemas.microsoft.com/office/drawing/2014/main" id="{52A4DA84-0640-E253-199F-F9C81735579F}"/>
              </a:ext>
            </a:extLst>
          </p:cNvPr>
          <p:cNvSpPr>
            <a:spLocks noGrp="1"/>
          </p:cNvSpPr>
          <p:nvPr>
            <p:ph idx="1"/>
          </p:nvPr>
        </p:nvSpPr>
        <p:spPr>
          <a:xfrm>
            <a:off x="838200" y="1457325"/>
            <a:ext cx="10515600" cy="4719638"/>
          </a:xfrm>
        </p:spPr>
        <p:txBody>
          <a:bodyPr/>
          <a:lstStyle/>
          <a:p>
            <a:r>
              <a:rPr lang="nb-NO" dirty="0"/>
              <a:t>Vi bruker fremdeles 12 samlinger på våre ICDP-kurs for flyktningene. </a:t>
            </a:r>
          </a:p>
          <a:p>
            <a:r>
              <a:rPr lang="nb-NO" dirty="0"/>
              <a:t>Vi bruker ICDP som felles faglig plattform, både på vårt kontor og i tverrfaglig samarbeid i kommunen</a:t>
            </a:r>
          </a:p>
          <a:p>
            <a:r>
              <a:rPr lang="nb-NO" dirty="0"/>
              <a:t>Vårt kontor har stort fokus på barnefamiliene og det å utruste foreldrene og derfor ønsker vi å starte med ICDP så tidlig som mulig</a:t>
            </a:r>
          </a:p>
          <a:p>
            <a:r>
              <a:rPr lang="nb-NO" dirty="0"/>
              <a:t>Noen </a:t>
            </a:r>
            <a:r>
              <a:rPr lang="nb-NO" dirty="0" err="1"/>
              <a:t>flyktningforeldre</a:t>
            </a:r>
            <a:r>
              <a:rPr lang="nb-NO" dirty="0"/>
              <a:t> går flere ganger på hele kurset, og mange får også individuell veiledning, enten i forkant eller i etterkant av gruppe</a:t>
            </a:r>
          </a:p>
          <a:p>
            <a:pPr lvl="1"/>
            <a:r>
              <a:rPr lang="nb-NO" dirty="0"/>
              <a:t>Individuell veiledning er ofte med helsesykepleier eller av og til med psykolog</a:t>
            </a:r>
          </a:p>
          <a:p>
            <a:pPr lvl="1"/>
            <a:endParaRPr lang="nb-NO" dirty="0"/>
          </a:p>
          <a:p>
            <a:endParaRPr lang="nb-NO" dirty="0"/>
          </a:p>
        </p:txBody>
      </p:sp>
    </p:spTree>
    <p:extLst>
      <p:ext uri="{BB962C8B-B14F-4D97-AF65-F5344CB8AC3E}">
        <p14:creationId xmlns:p14="http://schemas.microsoft.com/office/powerpoint/2010/main" val="10794514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4BF6FEEBB4C344B86989B54ED832E27" ma:contentTypeVersion="12" ma:contentTypeDescription="Opprett et nytt dokument." ma:contentTypeScope="" ma:versionID="3501189586de1fab5982bc00f1e855cd">
  <xsd:schema xmlns:xsd="http://www.w3.org/2001/XMLSchema" xmlns:xs="http://www.w3.org/2001/XMLSchema" xmlns:p="http://schemas.microsoft.com/office/2006/metadata/properties" xmlns:ns2="dc238bb7-003a-417f-ba33-94d5e2dcf420" xmlns:ns3="834516e6-4eb6-409e-8c5d-f395c34f31af" targetNamespace="http://schemas.microsoft.com/office/2006/metadata/properties" ma:root="true" ma:fieldsID="e31cce1361589cc01d7a192f2ed03f5a" ns2:_="" ns3:_="">
    <xsd:import namespace="dc238bb7-003a-417f-ba33-94d5e2dcf420"/>
    <xsd:import namespace="834516e6-4eb6-409e-8c5d-f395c34f31af"/>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238bb7-003a-417f-ba33-94d5e2dcf42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Bildemerkelapper" ma:readOnly="false" ma:fieldId="{5cf76f15-5ced-4ddc-b409-7134ff3c332f}" ma:taxonomyMulti="true" ma:sspId="adf8bd55-5f83-4a6f-a9d2-83357c5a87d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DateTaken" ma:index="19"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34516e6-4eb6-409e-8c5d-f395c34f31af" elementFormDefault="qualified">
    <xsd:import namespace="http://schemas.microsoft.com/office/2006/documentManagement/types"/>
    <xsd:import namespace="http://schemas.microsoft.com/office/infopath/2007/PartnerControls"/>
    <xsd:element name="SharedWithUsers" ma:index="17"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c238bb7-003a-417f-ba33-94d5e2dcf42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7C6AD31-34A6-48F9-B739-41EFA91B82B6}"/>
</file>

<file path=customXml/itemProps2.xml><?xml version="1.0" encoding="utf-8"?>
<ds:datastoreItem xmlns:ds="http://schemas.openxmlformats.org/officeDocument/2006/customXml" ds:itemID="{AA9BDC68-2531-4B54-998B-E7128297CD84}"/>
</file>

<file path=customXml/itemProps3.xml><?xml version="1.0" encoding="utf-8"?>
<ds:datastoreItem xmlns:ds="http://schemas.openxmlformats.org/officeDocument/2006/customXml" ds:itemID="{C6C24523-B0EA-49EA-A566-88EF76A1B45B}"/>
</file>

<file path=docProps/app.xml><?xml version="1.0" encoding="utf-8"?>
<Properties xmlns="http://schemas.openxmlformats.org/officeDocument/2006/extended-properties" xmlns:vt="http://schemas.openxmlformats.org/officeDocument/2006/docPropsVTypes">
  <TotalTime>56</TotalTime>
  <Words>1253</Words>
  <Application>Microsoft Office PowerPoint</Application>
  <PresentationFormat>Widescreen</PresentationFormat>
  <Paragraphs>101</Paragraphs>
  <Slides>12</Slides>
  <Notes>2</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12</vt:i4>
      </vt:variant>
    </vt:vector>
  </HeadingPairs>
  <TitlesOfParts>
    <vt:vector size="17" baseType="lpstr">
      <vt:lpstr>Arial</vt:lpstr>
      <vt:lpstr>Calibri</vt:lpstr>
      <vt:lpstr>Calibri Light</vt:lpstr>
      <vt:lpstr>YouTube Noto</vt:lpstr>
      <vt:lpstr>Office-tema</vt:lpstr>
      <vt:lpstr>PowerPoint-presentasjon</vt:lpstr>
      <vt:lpstr>Er det normalt?</vt:lpstr>
      <vt:lpstr>Utfordringer i foreldrerollen – foreldre med innvandrerbakgrunn</vt:lpstr>
      <vt:lpstr>Hva sier foreldrene etter at de har vært på kurs?</vt:lpstr>
      <vt:lpstr>Bevisste og reflekterte veiledere er avgjørende</vt:lpstr>
      <vt:lpstr>Hva betyr det at ICDP er et kultursensitivt program?</vt:lpstr>
      <vt:lpstr>Våre erfaringer med foreldres behov:</vt:lpstr>
      <vt:lpstr>Hvem i flyktning- og inkluderingstjenesten er veiledere? </vt:lpstr>
      <vt:lpstr>Hvordan praktiserer vi ICDP?</vt:lpstr>
      <vt:lpstr>Hvorfor er ICDP satsningsområde for flyktning- og inkluderingstjenesten i Rælingen kommune?</vt:lpstr>
      <vt:lpstr>PowerPoint-presentasjon</vt:lpstr>
      <vt:lpstr>PowerPoint-presentasjon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Narges Pourzia</dc:creator>
  <cp:lastModifiedBy>Narges Pourzia</cp:lastModifiedBy>
  <cp:revision>24</cp:revision>
  <cp:lastPrinted>2023-09-18T07:50:34Z</cp:lastPrinted>
  <dcterms:created xsi:type="dcterms:W3CDTF">2023-09-18T07:17:19Z</dcterms:created>
  <dcterms:modified xsi:type="dcterms:W3CDTF">2023-09-18T08:13:33Z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0x01010014BF6FEEBB4C344B86989B54ED832E27</vt:lpwstr>
  </property>
</Properties>
</file>