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2" r:id="rId2"/>
    <p:sldId id="277" r:id="rId3"/>
    <p:sldId id="273" r:id="rId4"/>
    <p:sldId id="274" r:id="rId5"/>
    <p:sldId id="278" r:id="rId6"/>
    <p:sldId id="275" r:id="rId7"/>
    <p:sldId id="276" r:id="rId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C91087-499D-753C-9918-FEB58AEF022F}" name="Line Constance Aasberg Holmsen" initials="LCAH" userId="S::line.oyasaeter-holmsen@vid.no::062cdff5-36f5-4d71-8c4f-a39e005391d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A318E6-F67C-4418-B314-E26117E616F8}" v="2" dt="2023-09-20T11:54:16.9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6" autoAdjust="0"/>
    <p:restoredTop sz="66262" autoAdjust="0"/>
  </p:normalViewPr>
  <p:slideViewPr>
    <p:cSldViewPr snapToGrid="0">
      <p:cViewPr varScale="1">
        <p:scale>
          <a:sx n="44" d="100"/>
          <a:sy n="44" d="100"/>
        </p:scale>
        <p:origin x="2104" y="20"/>
      </p:cViewPr>
      <p:guideLst>
        <p:guide orient="horz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e Constance Aasberg Holmsen" userId="062cdff5-36f5-4d71-8c4f-a39e005391de" providerId="ADAL" clId="{0BA318E6-F67C-4418-B314-E26117E616F8}"/>
    <pc:docChg chg="undo custSel modSld">
      <pc:chgData name="Line Constance Aasberg Holmsen" userId="062cdff5-36f5-4d71-8c4f-a39e005391de" providerId="ADAL" clId="{0BA318E6-F67C-4418-B314-E26117E616F8}" dt="2023-09-20T12:00:30.699" v="411" actId="20577"/>
      <pc:docMkLst>
        <pc:docMk/>
      </pc:docMkLst>
      <pc:sldChg chg="modSp mod modNotesTx">
        <pc:chgData name="Line Constance Aasberg Holmsen" userId="062cdff5-36f5-4d71-8c4f-a39e005391de" providerId="ADAL" clId="{0BA318E6-F67C-4418-B314-E26117E616F8}" dt="2023-09-20T12:00:30.699" v="411" actId="20577"/>
        <pc:sldMkLst>
          <pc:docMk/>
          <pc:sldMk cId="596798406" sldId="273"/>
        </pc:sldMkLst>
        <pc:spChg chg="mod">
          <ac:chgData name="Line Constance Aasberg Holmsen" userId="062cdff5-36f5-4d71-8c4f-a39e005391de" providerId="ADAL" clId="{0BA318E6-F67C-4418-B314-E26117E616F8}" dt="2023-09-20T12:00:30.699" v="411" actId="20577"/>
          <ac:spMkLst>
            <pc:docMk/>
            <pc:sldMk cId="596798406" sldId="273"/>
            <ac:spMk id="5" creationId="{854D5FB4-B8BB-D77E-5EE5-7294F8CDA03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23E767-182B-4031-BD76-C74AF95D89B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26C14DF3-1847-458B-96D9-731BADF19E4D}">
      <dgm:prSet phldrT="[Tekst]"/>
      <dgm:spPr/>
      <dgm:t>
        <a:bodyPr/>
        <a:lstStyle/>
        <a:p>
          <a:r>
            <a:rPr lang="nb-NO" dirty="0"/>
            <a:t>2015 – 2018 Forberedelser: pilot + evaluering, justering av materiale, finne/søke midler, planlegge implementeringsstrategi</a:t>
          </a:r>
        </a:p>
      </dgm:t>
    </dgm:pt>
    <dgm:pt modelId="{FD5268D6-61B9-42CE-9032-231600CB75E2}" type="parTrans" cxnId="{C665DB27-FAAD-4948-95BB-7F1E327FB237}">
      <dgm:prSet/>
      <dgm:spPr/>
      <dgm:t>
        <a:bodyPr/>
        <a:lstStyle/>
        <a:p>
          <a:endParaRPr lang="nb-NO"/>
        </a:p>
      </dgm:t>
    </dgm:pt>
    <dgm:pt modelId="{604A84A6-2B9B-4F02-B26D-5BB1F11C5E04}" type="sibTrans" cxnId="{C665DB27-FAAD-4948-95BB-7F1E327FB237}">
      <dgm:prSet/>
      <dgm:spPr/>
      <dgm:t>
        <a:bodyPr/>
        <a:lstStyle/>
        <a:p>
          <a:endParaRPr lang="nb-NO"/>
        </a:p>
      </dgm:t>
    </dgm:pt>
    <dgm:pt modelId="{CD6C6515-0957-4AAE-9C5A-CD28553ADF95}">
      <dgm:prSet phldrT="[Tekst]"/>
      <dgm:spPr/>
      <dgm:t>
        <a:bodyPr/>
        <a:lstStyle/>
        <a:p>
          <a:r>
            <a:rPr lang="nb-NO" dirty="0"/>
            <a:t>2018: Samarbeid med SFF (Senter for fagutvikling og forskning) og sykehjem i Oslo Kommune </a:t>
          </a:r>
        </a:p>
      </dgm:t>
    </dgm:pt>
    <dgm:pt modelId="{D0F4EA5E-7E22-4BAE-BB7A-B43542D0DEA7}" type="parTrans" cxnId="{113F392E-6DF3-4CB0-8DFF-B45CE1FEEFFD}">
      <dgm:prSet/>
      <dgm:spPr/>
      <dgm:t>
        <a:bodyPr/>
        <a:lstStyle/>
        <a:p>
          <a:endParaRPr lang="nb-NO"/>
        </a:p>
      </dgm:t>
    </dgm:pt>
    <dgm:pt modelId="{7B17A6C1-2D57-4BEF-833D-38C3937E9F3B}" type="sibTrans" cxnId="{113F392E-6DF3-4CB0-8DFF-B45CE1FEEFFD}">
      <dgm:prSet/>
      <dgm:spPr/>
      <dgm:t>
        <a:bodyPr/>
        <a:lstStyle/>
        <a:p>
          <a:endParaRPr lang="nb-NO"/>
        </a:p>
      </dgm:t>
    </dgm:pt>
    <dgm:pt modelId="{78B08535-63AF-463C-85AD-C62502F4F837}">
      <dgm:prSet phldrT="[Tekst]" custT="1"/>
      <dgm:spPr/>
      <dgm:t>
        <a:bodyPr/>
        <a:lstStyle/>
        <a:p>
          <a:r>
            <a:rPr lang="nb-NO" sz="1400" dirty="0"/>
            <a:t>2018 -19: 20 ansatte fra 3 sykehjem i Oslo </a:t>
          </a:r>
          <a:r>
            <a:rPr lang="nb-NO" sz="1400"/>
            <a:t>kommune  sertifiseres til veiledere</a:t>
          </a:r>
          <a:endParaRPr lang="nb-NO" sz="1400" dirty="0"/>
        </a:p>
      </dgm:t>
    </dgm:pt>
    <dgm:pt modelId="{1A9D59C5-D000-41CA-AD57-9E2C6A01EA5A}" type="parTrans" cxnId="{7FFCE566-9C05-408E-9B1B-DD7144C67572}">
      <dgm:prSet/>
      <dgm:spPr/>
      <dgm:t>
        <a:bodyPr/>
        <a:lstStyle/>
        <a:p>
          <a:endParaRPr lang="nb-NO"/>
        </a:p>
      </dgm:t>
    </dgm:pt>
    <dgm:pt modelId="{16CDFAD5-8E32-4C37-8A15-5136653DE55E}" type="sibTrans" cxnId="{7FFCE566-9C05-408E-9B1B-DD7144C67572}">
      <dgm:prSet/>
      <dgm:spPr/>
      <dgm:t>
        <a:bodyPr/>
        <a:lstStyle/>
        <a:p>
          <a:endParaRPr lang="nb-NO"/>
        </a:p>
      </dgm:t>
    </dgm:pt>
    <dgm:pt modelId="{F46705F3-7889-40D6-9164-645348A2EBC5}">
      <dgm:prSet custT="1"/>
      <dgm:spPr/>
      <dgm:t>
        <a:bodyPr/>
        <a:lstStyle/>
        <a:p>
          <a:r>
            <a:rPr lang="nb-NO" sz="1400" dirty="0"/>
            <a:t>Midler fra Statsforvalteren: «Kommunalt kompetanse og innovasjonstilskudd.» </a:t>
          </a:r>
        </a:p>
      </dgm:t>
    </dgm:pt>
    <dgm:pt modelId="{2DBC16C3-7D1D-405C-96B7-C34075707E2E}" type="parTrans" cxnId="{9A2B9866-6C2E-43A8-9BC3-225825CC859E}">
      <dgm:prSet/>
      <dgm:spPr/>
      <dgm:t>
        <a:bodyPr/>
        <a:lstStyle/>
        <a:p>
          <a:endParaRPr lang="nb-NO"/>
        </a:p>
      </dgm:t>
    </dgm:pt>
    <dgm:pt modelId="{DA1EAF36-BE95-416B-B028-A83395FE23E6}" type="sibTrans" cxnId="{9A2B9866-6C2E-43A8-9BC3-225825CC859E}">
      <dgm:prSet/>
      <dgm:spPr/>
      <dgm:t>
        <a:bodyPr/>
        <a:lstStyle/>
        <a:p>
          <a:endParaRPr lang="nb-NO"/>
        </a:p>
      </dgm:t>
    </dgm:pt>
    <dgm:pt modelId="{E0C07E8E-C1A3-45F2-BC0D-E576EC49CB9D}">
      <dgm:prSet custT="1"/>
      <dgm:spPr/>
      <dgm:t>
        <a:bodyPr/>
        <a:lstStyle/>
        <a:p>
          <a:r>
            <a:rPr lang="nb-NO" sz="1400" dirty="0"/>
            <a:t>Flere veilederopplæringer 2019 og 2020 (koronatid…)</a:t>
          </a:r>
        </a:p>
      </dgm:t>
    </dgm:pt>
    <dgm:pt modelId="{21658B62-660B-4904-81DD-BFAAFFCC8964}" type="parTrans" cxnId="{A7C83288-D8C7-4F05-97DE-45B86134F2B8}">
      <dgm:prSet/>
      <dgm:spPr/>
      <dgm:t>
        <a:bodyPr/>
        <a:lstStyle/>
        <a:p>
          <a:endParaRPr lang="nb-NO"/>
        </a:p>
      </dgm:t>
    </dgm:pt>
    <dgm:pt modelId="{ABF41891-D647-4228-BD3D-4B5453E16763}" type="sibTrans" cxnId="{A7C83288-D8C7-4F05-97DE-45B86134F2B8}">
      <dgm:prSet/>
      <dgm:spPr/>
      <dgm:t>
        <a:bodyPr/>
        <a:lstStyle/>
        <a:p>
          <a:endParaRPr lang="nb-NO"/>
        </a:p>
      </dgm:t>
    </dgm:pt>
    <dgm:pt modelId="{FD282422-C04F-4BF7-9A7A-8C12BF66F7CC}">
      <dgm:prSet custT="1"/>
      <dgm:spPr/>
      <dgm:t>
        <a:bodyPr/>
        <a:lstStyle/>
        <a:p>
          <a:r>
            <a:rPr lang="nb-NO" sz="1400" dirty="0"/>
            <a:t>Arbeid med bærekraftighet lokalt, kommunalt og nasjonalt</a:t>
          </a:r>
        </a:p>
        <a:p>
          <a:r>
            <a:rPr lang="nb-NO" sz="1400" dirty="0"/>
            <a:t>ICDP som en del av en større satsning?</a:t>
          </a:r>
        </a:p>
      </dgm:t>
    </dgm:pt>
    <dgm:pt modelId="{ED5659F2-11EB-42E8-903B-A5C758CCAF4D}" type="parTrans" cxnId="{86D0AF6C-4F22-467D-91A9-1A32ADB1BBF8}">
      <dgm:prSet/>
      <dgm:spPr/>
      <dgm:t>
        <a:bodyPr/>
        <a:lstStyle/>
        <a:p>
          <a:endParaRPr lang="nb-NO"/>
        </a:p>
      </dgm:t>
    </dgm:pt>
    <dgm:pt modelId="{E62FF469-394B-416B-9BB5-DF11D50E0A8D}" type="sibTrans" cxnId="{86D0AF6C-4F22-467D-91A9-1A32ADB1BBF8}">
      <dgm:prSet/>
      <dgm:spPr/>
      <dgm:t>
        <a:bodyPr/>
        <a:lstStyle/>
        <a:p>
          <a:endParaRPr lang="nb-NO"/>
        </a:p>
      </dgm:t>
    </dgm:pt>
    <dgm:pt modelId="{3B99DCB7-B823-4BB8-AEF2-23565AE5D440}">
      <dgm:prSet custT="1"/>
      <dgm:spPr/>
      <dgm:t>
        <a:bodyPr/>
        <a:lstStyle/>
        <a:p>
          <a:pPr algn="l"/>
          <a:r>
            <a:rPr lang="nb-NO" sz="1200" dirty="0"/>
            <a:t>Totalt antall deltakere 2018 - 2023: 200 - 250 </a:t>
          </a:r>
        </a:p>
        <a:p>
          <a:pPr algn="l"/>
          <a:r>
            <a:rPr lang="nb-NO" sz="1200" dirty="0"/>
            <a:t>Antall veiledere: </a:t>
          </a:r>
          <a:r>
            <a:rPr lang="nb-NO" sz="1200" dirty="0" err="1"/>
            <a:t>ca</a:t>
          </a:r>
          <a:r>
            <a:rPr lang="nb-NO" sz="1200" dirty="0"/>
            <a:t> 25</a:t>
          </a:r>
        </a:p>
        <a:p>
          <a:pPr algn="l"/>
          <a:r>
            <a:rPr lang="nb-NO" sz="1200" dirty="0"/>
            <a:t>Antall </a:t>
          </a:r>
          <a:r>
            <a:rPr lang="nb-NO" sz="1200" dirty="0" err="1"/>
            <a:t>sykejem</a:t>
          </a:r>
          <a:r>
            <a:rPr lang="nb-NO" sz="1200" dirty="0"/>
            <a:t>: og helsehus:  9</a:t>
          </a:r>
        </a:p>
      </dgm:t>
    </dgm:pt>
    <dgm:pt modelId="{CFD48ECF-E1C2-46DF-A915-2A99654041BE}" type="sibTrans" cxnId="{647D6447-D8DC-4697-A0DF-B9E0E8EC4951}">
      <dgm:prSet/>
      <dgm:spPr/>
      <dgm:t>
        <a:bodyPr/>
        <a:lstStyle/>
        <a:p>
          <a:endParaRPr lang="nb-NO"/>
        </a:p>
      </dgm:t>
    </dgm:pt>
    <dgm:pt modelId="{AFAC1BF3-A89F-49E9-A5D5-60F4AA65FFBB}" type="parTrans" cxnId="{647D6447-D8DC-4697-A0DF-B9E0E8EC4951}">
      <dgm:prSet/>
      <dgm:spPr/>
      <dgm:t>
        <a:bodyPr/>
        <a:lstStyle/>
        <a:p>
          <a:endParaRPr lang="nb-NO"/>
        </a:p>
      </dgm:t>
    </dgm:pt>
    <dgm:pt modelId="{378A7D3B-5C30-4ABA-BAE2-CE458379AC08}" type="pres">
      <dgm:prSet presAssocID="{9A23E767-182B-4031-BD76-C74AF95D89B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0C00A2C-E088-4342-A062-B299E8BE2FDA}" type="pres">
      <dgm:prSet presAssocID="{26C14DF3-1847-458B-96D9-731BADF19E4D}" presName="vertOne" presStyleCnt="0"/>
      <dgm:spPr/>
    </dgm:pt>
    <dgm:pt modelId="{9E3F89F6-92B3-42B1-97A6-FC7B18B7CD14}" type="pres">
      <dgm:prSet presAssocID="{26C14DF3-1847-458B-96D9-731BADF19E4D}" presName="txOne" presStyleLbl="node0" presStyleIdx="0" presStyleCnt="1" custScaleX="100098" custScaleY="109539" custLinFactY="-7790" custLinFactNeighborX="-716" custLinFactNeighborY="-100000">
        <dgm:presLayoutVars>
          <dgm:chPref val="3"/>
        </dgm:presLayoutVars>
      </dgm:prSet>
      <dgm:spPr/>
    </dgm:pt>
    <dgm:pt modelId="{13749F15-4168-425B-8BCF-F10EA9059604}" type="pres">
      <dgm:prSet presAssocID="{26C14DF3-1847-458B-96D9-731BADF19E4D}" presName="parTransOne" presStyleCnt="0"/>
      <dgm:spPr/>
    </dgm:pt>
    <dgm:pt modelId="{0F44AA71-90D2-40D6-9F28-A2ED6E99208D}" type="pres">
      <dgm:prSet presAssocID="{26C14DF3-1847-458B-96D9-731BADF19E4D}" presName="horzOne" presStyleCnt="0"/>
      <dgm:spPr/>
    </dgm:pt>
    <dgm:pt modelId="{EF0D95A0-E4DD-479A-9CC4-8A09CC9F0666}" type="pres">
      <dgm:prSet presAssocID="{CD6C6515-0957-4AAE-9C5A-CD28553ADF95}" presName="vertTwo" presStyleCnt="0"/>
      <dgm:spPr/>
    </dgm:pt>
    <dgm:pt modelId="{07C4FE7E-382D-4EAD-A98D-B2526D31D4C2}" type="pres">
      <dgm:prSet presAssocID="{CD6C6515-0957-4AAE-9C5A-CD28553ADF95}" presName="txTwo" presStyleLbl="node2" presStyleIdx="0" presStyleCnt="1">
        <dgm:presLayoutVars>
          <dgm:chPref val="3"/>
        </dgm:presLayoutVars>
      </dgm:prSet>
      <dgm:spPr/>
    </dgm:pt>
    <dgm:pt modelId="{32EB0495-E222-4BFD-BBCF-E5FEA7A4855E}" type="pres">
      <dgm:prSet presAssocID="{CD6C6515-0957-4AAE-9C5A-CD28553ADF95}" presName="parTransTwo" presStyleCnt="0"/>
      <dgm:spPr/>
    </dgm:pt>
    <dgm:pt modelId="{33F37AFD-DE9E-4163-9644-6BD4675242E8}" type="pres">
      <dgm:prSet presAssocID="{CD6C6515-0957-4AAE-9C5A-CD28553ADF95}" presName="horzTwo" presStyleCnt="0"/>
      <dgm:spPr/>
    </dgm:pt>
    <dgm:pt modelId="{B6A16254-CD6F-430A-A60C-1B3A9C3D0010}" type="pres">
      <dgm:prSet presAssocID="{78B08535-63AF-463C-85AD-C62502F4F837}" presName="vertThree" presStyleCnt="0"/>
      <dgm:spPr/>
    </dgm:pt>
    <dgm:pt modelId="{EAAE8BDA-4A42-422D-AC21-7BC9138CE228}" type="pres">
      <dgm:prSet presAssocID="{78B08535-63AF-463C-85AD-C62502F4F837}" presName="txThree" presStyleLbl="node3" presStyleIdx="0" presStyleCnt="1">
        <dgm:presLayoutVars>
          <dgm:chPref val="3"/>
        </dgm:presLayoutVars>
      </dgm:prSet>
      <dgm:spPr/>
    </dgm:pt>
    <dgm:pt modelId="{B7045966-409D-419D-863B-9AD3D61DB218}" type="pres">
      <dgm:prSet presAssocID="{78B08535-63AF-463C-85AD-C62502F4F837}" presName="parTransThree" presStyleCnt="0"/>
      <dgm:spPr/>
    </dgm:pt>
    <dgm:pt modelId="{4481594B-B8D6-466C-9611-60CFC7641C94}" type="pres">
      <dgm:prSet presAssocID="{78B08535-63AF-463C-85AD-C62502F4F837}" presName="horzThree" presStyleCnt="0"/>
      <dgm:spPr/>
    </dgm:pt>
    <dgm:pt modelId="{C98B1400-F2A4-446A-BE14-F3B13576D249}" type="pres">
      <dgm:prSet presAssocID="{F46705F3-7889-40D6-9164-645348A2EBC5}" presName="vertFour" presStyleCnt="0">
        <dgm:presLayoutVars>
          <dgm:chPref val="3"/>
        </dgm:presLayoutVars>
      </dgm:prSet>
      <dgm:spPr/>
    </dgm:pt>
    <dgm:pt modelId="{751A8CA8-6D43-431E-9494-5F269F1310AE}" type="pres">
      <dgm:prSet presAssocID="{F46705F3-7889-40D6-9164-645348A2EBC5}" presName="txFour" presStyleLbl="node4" presStyleIdx="0" presStyleCnt="4" custLinFactNeighborX="-49" custLinFactNeighborY="2222">
        <dgm:presLayoutVars>
          <dgm:chPref val="3"/>
        </dgm:presLayoutVars>
      </dgm:prSet>
      <dgm:spPr/>
    </dgm:pt>
    <dgm:pt modelId="{AA18E2C6-FF32-40E3-8F75-F44FBD8C832D}" type="pres">
      <dgm:prSet presAssocID="{F46705F3-7889-40D6-9164-645348A2EBC5}" presName="parTransFour" presStyleCnt="0"/>
      <dgm:spPr/>
    </dgm:pt>
    <dgm:pt modelId="{F4CB5C54-3108-4F94-BCBE-59B1657501C1}" type="pres">
      <dgm:prSet presAssocID="{F46705F3-7889-40D6-9164-645348A2EBC5}" presName="horzFour" presStyleCnt="0"/>
      <dgm:spPr/>
    </dgm:pt>
    <dgm:pt modelId="{CD19DD21-7CE2-41A6-AA36-BD5345361938}" type="pres">
      <dgm:prSet presAssocID="{E0C07E8E-C1A3-45F2-BC0D-E576EC49CB9D}" presName="vertFour" presStyleCnt="0">
        <dgm:presLayoutVars>
          <dgm:chPref val="3"/>
        </dgm:presLayoutVars>
      </dgm:prSet>
      <dgm:spPr/>
    </dgm:pt>
    <dgm:pt modelId="{E4DD6248-89F3-4E02-AA79-858E269E77D8}" type="pres">
      <dgm:prSet presAssocID="{E0C07E8E-C1A3-45F2-BC0D-E576EC49CB9D}" presName="txFour" presStyleLbl="node4" presStyleIdx="1" presStyleCnt="4" custLinFactNeighborX="49" custLinFactNeighborY="-95427">
        <dgm:presLayoutVars>
          <dgm:chPref val="3"/>
        </dgm:presLayoutVars>
      </dgm:prSet>
      <dgm:spPr/>
    </dgm:pt>
    <dgm:pt modelId="{ECEF802C-A3F1-4C07-8080-52668B6BB0E6}" type="pres">
      <dgm:prSet presAssocID="{E0C07E8E-C1A3-45F2-BC0D-E576EC49CB9D}" presName="parTransFour" presStyleCnt="0"/>
      <dgm:spPr/>
    </dgm:pt>
    <dgm:pt modelId="{B9F49ED5-7E1C-4FC5-BFFE-330D5A562BC4}" type="pres">
      <dgm:prSet presAssocID="{E0C07E8E-C1A3-45F2-BC0D-E576EC49CB9D}" presName="horzFour" presStyleCnt="0"/>
      <dgm:spPr/>
    </dgm:pt>
    <dgm:pt modelId="{E9AA344B-D426-4EB0-8AB1-6C125F13E4CE}" type="pres">
      <dgm:prSet presAssocID="{3B99DCB7-B823-4BB8-AEF2-23565AE5D440}" presName="vertFour" presStyleCnt="0">
        <dgm:presLayoutVars>
          <dgm:chPref val="3"/>
        </dgm:presLayoutVars>
      </dgm:prSet>
      <dgm:spPr/>
    </dgm:pt>
    <dgm:pt modelId="{BB06301E-FE5A-473C-AF4A-008C58158ECD}" type="pres">
      <dgm:prSet presAssocID="{3B99DCB7-B823-4BB8-AEF2-23565AE5D440}" presName="txFour" presStyleLbl="node4" presStyleIdx="2" presStyleCnt="4" custLinFactNeighborX="-96" custLinFactNeighborY="-45449">
        <dgm:presLayoutVars>
          <dgm:chPref val="3"/>
        </dgm:presLayoutVars>
      </dgm:prSet>
      <dgm:spPr/>
    </dgm:pt>
    <dgm:pt modelId="{F0EFAEE8-1F60-4E34-B732-58855F7C8B6B}" type="pres">
      <dgm:prSet presAssocID="{3B99DCB7-B823-4BB8-AEF2-23565AE5D440}" presName="parTransFour" presStyleCnt="0"/>
      <dgm:spPr/>
    </dgm:pt>
    <dgm:pt modelId="{2CD6715A-56BE-4FD6-8FBF-4EA534E13D69}" type="pres">
      <dgm:prSet presAssocID="{3B99DCB7-B823-4BB8-AEF2-23565AE5D440}" presName="horzFour" presStyleCnt="0"/>
      <dgm:spPr/>
    </dgm:pt>
    <dgm:pt modelId="{C6FF0982-47A4-4784-A150-6ABDBB021227}" type="pres">
      <dgm:prSet presAssocID="{FD282422-C04F-4BF7-9A7A-8C12BF66F7CC}" presName="vertFour" presStyleCnt="0">
        <dgm:presLayoutVars>
          <dgm:chPref val="3"/>
        </dgm:presLayoutVars>
      </dgm:prSet>
      <dgm:spPr/>
    </dgm:pt>
    <dgm:pt modelId="{BF58FE53-97E1-4AD6-A606-842BB72E2951}" type="pres">
      <dgm:prSet presAssocID="{FD282422-C04F-4BF7-9A7A-8C12BF66F7CC}" presName="txFour" presStyleLbl="node4" presStyleIdx="3" presStyleCnt="4" custLinFactNeighborX="-96" custLinFactNeighborY="1179">
        <dgm:presLayoutVars>
          <dgm:chPref val="3"/>
        </dgm:presLayoutVars>
      </dgm:prSet>
      <dgm:spPr/>
    </dgm:pt>
    <dgm:pt modelId="{98A5AF23-1C24-473E-8EFF-FA40298BC120}" type="pres">
      <dgm:prSet presAssocID="{FD282422-C04F-4BF7-9A7A-8C12BF66F7CC}" presName="horzFour" presStyleCnt="0"/>
      <dgm:spPr/>
    </dgm:pt>
  </dgm:ptLst>
  <dgm:cxnLst>
    <dgm:cxn modelId="{92CE7510-0C74-47AB-A8AF-F12109D1CEAD}" type="presOf" srcId="{F46705F3-7889-40D6-9164-645348A2EBC5}" destId="{751A8CA8-6D43-431E-9494-5F269F1310AE}" srcOrd="0" destOrd="0" presId="urn:microsoft.com/office/officeart/2005/8/layout/hierarchy4"/>
    <dgm:cxn modelId="{B977F613-1DD4-4C73-A6A2-63A625C20E94}" type="presOf" srcId="{FD282422-C04F-4BF7-9A7A-8C12BF66F7CC}" destId="{BF58FE53-97E1-4AD6-A606-842BB72E2951}" srcOrd="0" destOrd="0" presId="urn:microsoft.com/office/officeart/2005/8/layout/hierarchy4"/>
    <dgm:cxn modelId="{C665DB27-FAAD-4948-95BB-7F1E327FB237}" srcId="{9A23E767-182B-4031-BD76-C74AF95D89B7}" destId="{26C14DF3-1847-458B-96D9-731BADF19E4D}" srcOrd="0" destOrd="0" parTransId="{FD5268D6-61B9-42CE-9032-231600CB75E2}" sibTransId="{604A84A6-2B9B-4F02-B26D-5BB1F11C5E04}"/>
    <dgm:cxn modelId="{113F392E-6DF3-4CB0-8DFF-B45CE1FEEFFD}" srcId="{26C14DF3-1847-458B-96D9-731BADF19E4D}" destId="{CD6C6515-0957-4AAE-9C5A-CD28553ADF95}" srcOrd="0" destOrd="0" parTransId="{D0F4EA5E-7E22-4BAE-BB7A-B43542D0DEA7}" sibTransId="{7B17A6C1-2D57-4BEF-833D-38C3937E9F3B}"/>
    <dgm:cxn modelId="{9A2B9866-6C2E-43A8-9BC3-225825CC859E}" srcId="{78B08535-63AF-463C-85AD-C62502F4F837}" destId="{F46705F3-7889-40D6-9164-645348A2EBC5}" srcOrd="0" destOrd="0" parTransId="{2DBC16C3-7D1D-405C-96B7-C34075707E2E}" sibTransId="{DA1EAF36-BE95-416B-B028-A83395FE23E6}"/>
    <dgm:cxn modelId="{7FFCE566-9C05-408E-9B1B-DD7144C67572}" srcId="{CD6C6515-0957-4AAE-9C5A-CD28553ADF95}" destId="{78B08535-63AF-463C-85AD-C62502F4F837}" srcOrd="0" destOrd="0" parTransId="{1A9D59C5-D000-41CA-AD57-9E2C6A01EA5A}" sibTransId="{16CDFAD5-8E32-4C37-8A15-5136653DE55E}"/>
    <dgm:cxn modelId="{647D6447-D8DC-4697-A0DF-B9E0E8EC4951}" srcId="{E0C07E8E-C1A3-45F2-BC0D-E576EC49CB9D}" destId="{3B99DCB7-B823-4BB8-AEF2-23565AE5D440}" srcOrd="0" destOrd="0" parTransId="{AFAC1BF3-A89F-49E9-A5D5-60F4AA65FFBB}" sibTransId="{CFD48ECF-E1C2-46DF-A915-2A99654041BE}"/>
    <dgm:cxn modelId="{CD9B7449-E5A1-4572-B691-949B057DE9B9}" type="presOf" srcId="{E0C07E8E-C1A3-45F2-BC0D-E576EC49CB9D}" destId="{E4DD6248-89F3-4E02-AA79-858E269E77D8}" srcOrd="0" destOrd="0" presId="urn:microsoft.com/office/officeart/2005/8/layout/hierarchy4"/>
    <dgm:cxn modelId="{86D0AF6C-4F22-467D-91A9-1A32ADB1BBF8}" srcId="{3B99DCB7-B823-4BB8-AEF2-23565AE5D440}" destId="{FD282422-C04F-4BF7-9A7A-8C12BF66F7CC}" srcOrd="0" destOrd="0" parTransId="{ED5659F2-11EB-42E8-903B-A5C758CCAF4D}" sibTransId="{E62FF469-394B-416B-9BB5-DF11D50E0A8D}"/>
    <dgm:cxn modelId="{403BDB6E-70D9-480B-8C35-2AFCDB17D48A}" type="presOf" srcId="{9A23E767-182B-4031-BD76-C74AF95D89B7}" destId="{378A7D3B-5C30-4ABA-BAE2-CE458379AC08}" srcOrd="0" destOrd="0" presId="urn:microsoft.com/office/officeart/2005/8/layout/hierarchy4"/>
    <dgm:cxn modelId="{66E1D872-B4A2-47E7-AE72-025CD6E299BB}" type="presOf" srcId="{3B99DCB7-B823-4BB8-AEF2-23565AE5D440}" destId="{BB06301E-FE5A-473C-AF4A-008C58158ECD}" srcOrd="0" destOrd="0" presId="urn:microsoft.com/office/officeart/2005/8/layout/hierarchy4"/>
    <dgm:cxn modelId="{9896E97D-0C84-4586-85F7-B48E86E4D493}" type="presOf" srcId="{26C14DF3-1847-458B-96D9-731BADF19E4D}" destId="{9E3F89F6-92B3-42B1-97A6-FC7B18B7CD14}" srcOrd="0" destOrd="0" presId="urn:microsoft.com/office/officeart/2005/8/layout/hierarchy4"/>
    <dgm:cxn modelId="{A7C83288-D8C7-4F05-97DE-45B86134F2B8}" srcId="{F46705F3-7889-40D6-9164-645348A2EBC5}" destId="{E0C07E8E-C1A3-45F2-BC0D-E576EC49CB9D}" srcOrd="0" destOrd="0" parTransId="{21658B62-660B-4904-81DD-BFAAFFCC8964}" sibTransId="{ABF41891-D647-4228-BD3D-4B5453E16763}"/>
    <dgm:cxn modelId="{39C5418E-1D6D-406E-8462-149730BC7CB5}" type="presOf" srcId="{CD6C6515-0957-4AAE-9C5A-CD28553ADF95}" destId="{07C4FE7E-382D-4EAD-A98D-B2526D31D4C2}" srcOrd="0" destOrd="0" presId="urn:microsoft.com/office/officeart/2005/8/layout/hierarchy4"/>
    <dgm:cxn modelId="{4AD7F1EA-9A8C-4743-B892-7672825B22BB}" type="presOf" srcId="{78B08535-63AF-463C-85AD-C62502F4F837}" destId="{EAAE8BDA-4A42-422D-AC21-7BC9138CE228}" srcOrd="0" destOrd="0" presId="urn:microsoft.com/office/officeart/2005/8/layout/hierarchy4"/>
    <dgm:cxn modelId="{15ECD1AF-136C-4AC4-BCC7-C1907A6C5783}" type="presParOf" srcId="{378A7D3B-5C30-4ABA-BAE2-CE458379AC08}" destId="{50C00A2C-E088-4342-A062-B299E8BE2FDA}" srcOrd="0" destOrd="0" presId="urn:microsoft.com/office/officeart/2005/8/layout/hierarchy4"/>
    <dgm:cxn modelId="{DC90A0B3-EF67-4A79-90D6-7BAE7DD8B334}" type="presParOf" srcId="{50C00A2C-E088-4342-A062-B299E8BE2FDA}" destId="{9E3F89F6-92B3-42B1-97A6-FC7B18B7CD14}" srcOrd="0" destOrd="0" presId="urn:microsoft.com/office/officeart/2005/8/layout/hierarchy4"/>
    <dgm:cxn modelId="{320EC90D-C5C8-4E42-85B7-01BDD07F2170}" type="presParOf" srcId="{50C00A2C-E088-4342-A062-B299E8BE2FDA}" destId="{13749F15-4168-425B-8BCF-F10EA9059604}" srcOrd="1" destOrd="0" presId="urn:microsoft.com/office/officeart/2005/8/layout/hierarchy4"/>
    <dgm:cxn modelId="{4965FA14-932B-48CA-ACCF-F5677A49FDEB}" type="presParOf" srcId="{50C00A2C-E088-4342-A062-B299E8BE2FDA}" destId="{0F44AA71-90D2-40D6-9F28-A2ED6E99208D}" srcOrd="2" destOrd="0" presId="urn:microsoft.com/office/officeart/2005/8/layout/hierarchy4"/>
    <dgm:cxn modelId="{6697F494-202A-4599-A8C1-16CF81D01748}" type="presParOf" srcId="{0F44AA71-90D2-40D6-9F28-A2ED6E99208D}" destId="{EF0D95A0-E4DD-479A-9CC4-8A09CC9F0666}" srcOrd="0" destOrd="0" presId="urn:microsoft.com/office/officeart/2005/8/layout/hierarchy4"/>
    <dgm:cxn modelId="{10C13BAD-1FAA-4C8C-9CF7-FF1040DE6EC1}" type="presParOf" srcId="{EF0D95A0-E4DD-479A-9CC4-8A09CC9F0666}" destId="{07C4FE7E-382D-4EAD-A98D-B2526D31D4C2}" srcOrd="0" destOrd="0" presId="urn:microsoft.com/office/officeart/2005/8/layout/hierarchy4"/>
    <dgm:cxn modelId="{EBDB2C1D-9B0C-4B5B-AC94-2B6F59B2663B}" type="presParOf" srcId="{EF0D95A0-E4DD-479A-9CC4-8A09CC9F0666}" destId="{32EB0495-E222-4BFD-BBCF-E5FEA7A4855E}" srcOrd="1" destOrd="0" presId="urn:microsoft.com/office/officeart/2005/8/layout/hierarchy4"/>
    <dgm:cxn modelId="{3A01CCD5-73F4-4D3E-ACD1-56FC9ACCAF65}" type="presParOf" srcId="{EF0D95A0-E4DD-479A-9CC4-8A09CC9F0666}" destId="{33F37AFD-DE9E-4163-9644-6BD4675242E8}" srcOrd="2" destOrd="0" presId="urn:microsoft.com/office/officeart/2005/8/layout/hierarchy4"/>
    <dgm:cxn modelId="{3CA3600C-CFDC-4FD3-BDCF-4EC8911508C4}" type="presParOf" srcId="{33F37AFD-DE9E-4163-9644-6BD4675242E8}" destId="{B6A16254-CD6F-430A-A60C-1B3A9C3D0010}" srcOrd="0" destOrd="0" presId="urn:microsoft.com/office/officeart/2005/8/layout/hierarchy4"/>
    <dgm:cxn modelId="{2F80B25F-2882-4328-9308-2D2B8352A0BB}" type="presParOf" srcId="{B6A16254-CD6F-430A-A60C-1B3A9C3D0010}" destId="{EAAE8BDA-4A42-422D-AC21-7BC9138CE228}" srcOrd="0" destOrd="0" presId="urn:microsoft.com/office/officeart/2005/8/layout/hierarchy4"/>
    <dgm:cxn modelId="{869B2223-E6E4-49F2-8B62-E8930959AC0D}" type="presParOf" srcId="{B6A16254-CD6F-430A-A60C-1B3A9C3D0010}" destId="{B7045966-409D-419D-863B-9AD3D61DB218}" srcOrd="1" destOrd="0" presId="urn:microsoft.com/office/officeart/2005/8/layout/hierarchy4"/>
    <dgm:cxn modelId="{65F68D57-1EB1-4870-A572-3FF969935C49}" type="presParOf" srcId="{B6A16254-CD6F-430A-A60C-1B3A9C3D0010}" destId="{4481594B-B8D6-466C-9611-60CFC7641C94}" srcOrd="2" destOrd="0" presId="urn:microsoft.com/office/officeart/2005/8/layout/hierarchy4"/>
    <dgm:cxn modelId="{6141B018-9966-44B2-8883-A37C00DF7E42}" type="presParOf" srcId="{4481594B-B8D6-466C-9611-60CFC7641C94}" destId="{C98B1400-F2A4-446A-BE14-F3B13576D249}" srcOrd="0" destOrd="0" presId="urn:microsoft.com/office/officeart/2005/8/layout/hierarchy4"/>
    <dgm:cxn modelId="{9B27FAE2-040F-4836-8D1C-1BCA4E95A83D}" type="presParOf" srcId="{C98B1400-F2A4-446A-BE14-F3B13576D249}" destId="{751A8CA8-6D43-431E-9494-5F269F1310AE}" srcOrd="0" destOrd="0" presId="urn:microsoft.com/office/officeart/2005/8/layout/hierarchy4"/>
    <dgm:cxn modelId="{E557B2CA-E89D-488D-93F4-10A18961ED02}" type="presParOf" srcId="{C98B1400-F2A4-446A-BE14-F3B13576D249}" destId="{AA18E2C6-FF32-40E3-8F75-F44FBD8C832D}" srcOrd="1" destOrd="0" presId="urn:microsoft.com/office/officeart/2005/8/layout/hierarchy4"/>
    <dgm:cxn modelId="{B0CDA5AD-1FA1-4033-8609-0551B9DB8931}" type="presParOf" srcId="{C98B1400-F2A4-446A-BE14-F3B13576D249}" destId="{F4CB5C54-3108-4F94-BCBE-59B1657501C1}" srcOrd="2" destOrd="0" presId="urn:microsoft.com/office/officeart/2005/8/layout/hierarchy4"/>
    <dgm:cxn modelId="{ABEDF383-654C-4B80-8064-7E2FB7ADE8AB}" type="presParOf" srcId="{F4CB5C54-3108-4F94-BCBE-59B1657501C1}" destId="{CD19DD21-7CE2-41A6-AA36-BD5345361938}" srcOrd="0" destOrd="0" presId="urn:microsoft.com/office/officeart/2005/8/layout/hierarchy4"/>
    <dgm:cxn modelId="{D2D48778-4F57-4C0A-A32E-B301B7FFF514}" type="presParOf" srcId="{CD19DD21-7CE2-41A6-AA36-BD5345361938}" destId="{E4DD6248-89F3-4E02-AA79-858E269E77D8}" srcOrd="0" destOrd="0" presId="urn:microsoft.com/office/officeart/2005/8/layout/hierarchy4"/>
    <dgm:cxn modelId="{AEC994C5-8B3B-4D84-ADDA-AB717B781BEC}" type="presParOf" srcId="{CD19DD21-7CE2-41A6-AA36-BD5345361938}" destId="{ECEF802C-A3F1-4C07-8080-52668B6BB0E6}" srcOrd="1" destOrd="0" presId="urn:microsoft.com/office/officeart/2005/8/layout/hierarchy4"/>
    <dgm:cxn modelId="{2F5F790E-F167-4426-84A7-894D50C7C3DD}" type="presParOf" srcId="{CD19DD21-7CE2-41A6-AA36-BD5345361938}" destId="{B9F49ED5-7E1C-4FC5-BFFE-330D5A562BC4}" srcOrd="2" destOrd="0" presId="urn:microsoft.com/office/officeart/2005/8/layout/hierarchy4"/>
    <dgm:cxn modelId="{386B90AC-CE44-467A-B4AF-374514A24CE3}" type="presParOf" srcId="{B9F49ED5-7E1C-4FC5-BFFE-330D5A562BC4}" destId="{E9AA344B-D426-4EB0-8AB1-6C125F13E4CE}" srcOrd="0" destOrd="0" presId="urn:microsoft.com/office/officeart/2005/8/layout/hierarchy4"/>
    <dgm:cxn modelId="{CD39D937-1826-4B8E-8DEF-A64EA11AFA5F}" type="presParOf" srcId="{E9AA344B-D426-4EB0-8AB1-6C125F13E4CE}" destId="{BB06301E-FE5A-473C-AF4A-008C58158ECD}" srcOrd="0" destOrd="0" presId="urn:microsoft.com/office/officeart/2005/8/layout/hierarchy4"/>
    <dgm:cxn modelId="{E2B0A2F4-9438-4563-88C7-5E7DC6F2CBAE}" type="presParOf" srcId="{E9AA344B-D426-4EB0-8AB1-6C125F13E4CE}" destId="{F0EFAEE8-1F60-4E34-B732-58855F7C8B6B}" srcOrd="1" destOrd="0" presId="urn:microsoft.com/office/officeart/2005/8/layout/hierarchy4"/>
    <dgm:cxn modelId="{ABDBDBD3-8F6E-4C66-820F-FAB038391F9B}" type="presParOf" srcId="{E9AA344B-D426-4EB0-8AB1-6C125F13E4CE}" destId="{2CD6715A-56BE-4FD6-8FBF-4EA534E13D69}" srcOrd="2" destOrd="0" presId="urn:microsoft.com/office/officeart/2005/8/layout/hierarchy4"/>
    <dgm:cxn modelId="{28B692D9-4A94-4D32-BA7C-80A1066EAF40}" type="presParOf" srcId="{2CD6715A-56BE-4FD6-8FBF-4EA534E13D69}" destId="{C6FF0982-47A4-4784-A150-6ABDBB021227}" srcOrd="0" destOrd="0" presId="urn:microsoft.com/office/officeart/2005/8/layout/hierarchy4"/>
    <dgm:cxn modelId="{096E65E8-58FA-4DFF-80EB-B6ABCA032BB5}" type="presParOf" srcId="{C6FF0982-47A4-4784-A150-6ABDBB021227}" destId="{BF58FE53-97E1-4AD6-A606-842BB72E2951}" srcOrd="0" destOrd="0" presId="urn:microsoft.com/office/officeart/2005/8/layout/hierarchy4"/>
    <dgm:cxn modelId="{9D2EC358-B134-4021-8BF8-8A8B0763142B}" type="presParOf" srcId="{C6FF0982-47A4-4784-A150-6ABDBB021227}" destId="{98A5AF23-1C24-473E-8EFF-FA40298BC12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F89F6-92B3-42B1-97A6-FC7B18B7CD14}">
      <dsp:nvSpPr>
        <dsp:cNvPr id="0" name=""/>
        <dsp:cNvSpPr/>
      </dsp:nvSpPr>
      <dsp:spPr>
        <a:xfrm>
          <a:off x="0" y="0"/>
          <a:ext cx="4293924" cy="7458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2015 – 2018 Forberedelser: pilot + evaluering, justering av materiale, finne/søke midler, planlegge implementeringsstrategi</a:t>
          </a:r>
        </a:p>
      </dsp:txBody>
      <dsp:txXfrm>
        <a:off x="21846" y="21846"/>
        <a:ext cx="4250232" cy="702174"/>
      </dsp:txXfrm>
    </dsp:sp>
    <dsp:sp modelId="{07C4FE7E-382D-4EAD-A98D-B2526D31D4C2}">
      <dsp:nvSpPr>
        <dsp:cNvPr id="0" name=""/>
        <dsp:cNvSpPr/>
      </dsp:nvSpPr>
      <dsp:spPr>
        <a:xfrm>
          <a:off x="4197" y="782250"/>
          <a:ext cx="4289720" cy="680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2018: Samarbeid med SFF (Senter for fagutvikling og forskning) og sykehjem i Oslo Kommune </a:t>
          </a:r>
        </a:p>
      </dsp:txBody>
      <dsp:txXfrm>
        <a:off x="24140" y="802193"/>
        <a:ext cx="4249834" cy="641028"/>
      </dsp:txXfrm>
    </dsp:sp>
    <dsp:sp modelId="{EAAE8BDA-4A42-422D-AC21-7BC9138CE228}">
      <dsp:nvSpPr>
        <dsp:cNvPr id="0" name=""/>
        <dsp:cNvSpPr/>
      </dsp:nvSpPr>
      <dsp:spPr>
        <a:xfrm>
          <a:off x="4197" y="1495719"/>
          <a:ext cx="4289720" cy="680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2018 -19: 20 ansatte fra 3 sykehjem i Oslo </a:t>
          </a:r>
          <a:r>
            <a:rPr lang="nb-NO" sz="1400" kern="1200"/>
            <a:t>kommune  sertifiseres til veiledere</a:t>
          </a:r>
          <a:endParaRPr lang="nb-NO" sz="1400" kern="1200" dirty="0"/>
        </a:p>
      </dsp:txBody>
      <dsp:txXfrm>
        <a:off x="24140" y="1515662"/>
        <a:ext cx="4249834" cy="641028"/>
      </dsp:txXfrm>
    </dsp:sp>
    <dsp:sp modelId="{751A8CA8-6D43-431E-9494-5F269F1310AE}">
      <dsp:nvSpPr>
        <dsp:cNvPr id="0" name=""/>
        <dsp:cNvSpPr/>
      </dsp:nvSpPr>
      <dsp:spPr>
        <a:xfrm>
          <a:off x="2095" y="2209912"/>
          <a:ext cx="4289720" cy="680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Midler fra Statsforvalteren: «Kommunalt kompetanse og innovasjonstilskudd.» </a:t>
          </a:r>
        </a:p>
      </dsp:txBody>
      <dsp:txXfrm>
        <a:off x="22038" y="2229855"/>
        <a:ext cx="4249834" cy="641028"/>
      </dsp:txXfrm>
    </dsp:sp>
    <dsp:sp modelId="{E4DD6248-89F3-4E02-AA79-858E269E77D8}">
      <dsp:nvSpPr>
        <dsp:cNvPr id="0" name=""/>
        <dsp:cNvSpPr/>
      </dsp:nvSpPr>
      <dsp:spPr>
        <a:xfrm>
          <a:off x="6299" y="2891591"/>
          <a:ext cx="4289720" cy="680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Flere veilederopplæringer 2019 og 2020 (koronatid…)</a:t>
          </a:r>
        </a:p>
      </dsp:txBody>
      <dsp:txXfrm>
        <a:off x="26242" y="2911534"/>
        <a:ext cx="4249834" cy="641028"/>
      </dsp:txXfrm>
    </dsp:sp>
    <dsp:sp modelId="{BB06301E-FE5A-473C-AF4A-008C58158ECD}">
      <dsp:nvSpPr>
        <dsp:cNvPr id="0" name=""/>
        <dsp:cNvSpPr/>
      </dsp:nvSpPr>
      <dsp:spPr>
        <a:xfrm>
          <a:off x="79" y="3621330"/>
          <a:ext cx="4289720" cy="680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Totalt antall deltakere 2018 - 2023: 200 - 250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Antall veiledere: </a:t>
          </a:r>
          <a:r>
            <a:rPr lang="nb-NO" sz="1200" kern="1200" dirty="0" err="1"/>
            <a:t>ca</a:t>
          </a:r>
          <a:r>
            <a:rPr lang="nb-NO" sz="1200" kern="1200" dirty="0"/>
            <a:t> 25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Antall </a:t>
          </a:r>
          <a:r>
            <a:rPr lang="nb-NO" sz="1200" kern="1200" dirty="0" err="1"/>
            <a:t>sykejem</a:t>
          </a:r>
          <a:r>
            <a:rPr lang="nb-NO" sz="1200" kern="1200" dirty="0"/>
            <a:t>: og helsehus:  9</a:t>
          </a:r>
        </a:p>
      </dsp:txBody>
      <dsp:txXfrm>
        <a:off x="20022" y="3641273"/>
        <a:ext cx="4249834" cy="641028"/>
      </dsp:txXfrm>
    </dsp:sp>
    <dsp:sp modelId="{BF58FE53-97E1-4AD6-A606-842BB72E2951}">
      <dsp:nvSpPr>
        <dsp:cNvPr id="0" name=""/>
        <dsp:cNvSpPr/>
      </dsp:nvSpPr>
      <dsp:spPr>
        <a:xfrm>
          <a:off x="79" y="4353424"/>
          <a:ext cx="4289720" cy="680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Arbeid med bærekraftighet lokalt, kommunalt og nasjonalt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ICDP som en del av en større satsning?</a:t>
          </a:r>
        </a:p>
      </dsp:txBody>
      <dsp:txXfrm>
        <a:off x="20022" y="4373367"/>
        <a:ext cx="4249834" cy="641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7DB0A-4392-4C4C-A4FA-4967BB4A210F}" type="datetimeFigureOut">
              <a:rPr lang="nb-NO" smtClean="0"/>
              <a:t>03.10.2023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225DE-1671-4B12-979F-97B59D4B25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2280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225DE-1671-4B12-979F-97B59D4B25D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6864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Med implementering av ICDP i eldreomsorg vil vi gjerne bidra til:</a:t>
            </a:r>
          </a:p>
          <a:p>
            <a:r>
              <a:rPr lang="nb-NO" dirty="0"/>
              <a:t>- å styrke kommunikasjon og samspill mellom ansatte og brukere av helsetjenester i eldreomsorg</a:t>
            </a:r>
          </a:p>
          <a:p>
            <a:r>
              <a:rPr lang="nb-NO" dirty="0"/>
              <a:t>- fremme personsentrert omsorg – dempe det biomedisinske fokuset og bruk av medikamenter</a:t>
            </a:r>
          </a:p>
          <a:p>
            <a:r>
              <a:rPr lang="nb-NO" dirty="0"/>
              <a:t>- styrke mestringsopplevelse hos ansatte</a:t>
            </a:r>
          </a:p>
          <a:p>
            <a:r>
              <a:rPr lang="nb-NO" dirty="0"/>
              <a:t>- styrke språk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225DE-1671-4B12-979F-97B59D4B25D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834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Implementeringsstrategi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dirty="0" err="1"/>
              <a:t>startet</a:t>
            </a:r>
            <a:r>
              <a:rPr lang="en-US" dirty="0"/>
              <a:t> med 6 </a:t>
            </a:r>
            <a:r>
              <a:rPr lang="en-US" dirty="0" err="1"/>
              <a:t>dagers</a:t>
            </a:r>
            <a:r>
              <a:rPr lang="en-US" dirty="0"/>
              <a:t> </a:t>
            </a:r>
            <a:r>
              <a:rPr lang="en-US" dirty="0" err="1"/>
              <a:t>opplæring</a:t>
            </a:r>
            <a:r>
              <a:rPr lang="en-US" dirty="0"/>
              <a:t>, </a:t>
            </a:r>
            <a:r>
              <a:rPr lang="en-US" dirty="0" err="1"/>
              <a:t>praksis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sertifisering</a:t>
            </a:r>
            <a:r>
              <a:rPr lang="en-US" dirty="0"/>
              <a:t> av 20 </a:t>
            </a:r>
            <a:r>
              <a:rPr lang="en-US" dirty="0" err="1"/>
              <a:t>ansatte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kunne</a:t>
            </a:r>
            <a:r>
              <a:rPr lang="en-US" dirty="0"/>
              <a:t> </a:t>
            </a:r>
            <a:r>
              <a:rPr lang="en-US" dirty="0" err="1"/>
              <a:t>fasilitere</a:t>
            </a:r>
            <a:r>
              <a:rPr lang="en-US" dirty="0"/>
              <a:t>/</a:t>
            </a:r>
            <a:r>
              <a:rPr lang="en-US" dirty="0" err="1"/>
              <a:t>lede</a:t>
            </a:r>
            <a:r>
              <a:rPr lang="en-US" dirty="0"/>
              <a:t> ICDP </a:t>
            </a:r>
            <a:r>
              <a:rPr lang="en-US" dirty="0" err="1"/>
              <a:t>kurs</a:t>
            </a:r>
            <a:r>
              <a:rPr lang="en-US" dirty="0"/>
              <a:t> for sine </a:t>
            </a:r>
            <a:r>
              <a:rPr lang="en-US" dirty="0" err="1"/>
              <a:t>kollegaer</a:t>
            </a:r>
            <a:r>
              <a:rPr lang="en-US" dirty="0"/>
              <a:t> I </a:t>
            </a:r>
            <a:r>
              <a:rPr lang="en-US" dirty="0" err="1"/>
              <a:t>sykehjemmet</a:t>
            </a:r>
            <a:r>
              <a:rPr lang="en-US" dirty="0"/>
              <a:t> der de </a:t>
            </a:r>
            <a:r>
              <a:rPr lang="en-US" dirty="0" err="1"/>
              <a:t>jobbet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kontinuerlig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felles</a:t>
            </a:r>
            <a:r>
              <a:rPr lang="en-US" dirty="0"/>
              <a:t> </a:t>
            </a:r>
            <a:r>
              <a:rPr lang="en-US" dirty="0" err="1"/>
              <a:t>veiledning</a:t>
            </a:r>
            <a:r>
              <a:rPr lang="en-US" dirty="0"/>
              <a:t> for </a:t>
            </a:r>
            <a:r>
              <a:rPr lang="en-US" dirty="0" err="1"/>
              <a:t>gruppeveiledere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ulike</a:t>
            </a:r>
            <a:r>
              <a:rPr lang="en-US" dirty="0"/>
              <a:t> </a:t>
            </a:r>
            <a:r>
              <a:rPr lang="en-US" dirty="0" err="1"/>
              <a:t>sykehjem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Se det </a:t>
            </a:r>
            <a:r>
              <a:rPr lang="en-US" dirty="0" err="1"/>
              <a:t>praktiske</a:t>
            </a:r>
            <a:r>
              <a:rPr lang="en-US" dirty="0"/>
              <a:t> </a:t>
            </a:r>
            <a:r>
              <a:rPr lang="en-US" dirty="0" err="1"/>
              <a:t>rundt</a:t>
            </a:r>
            <a:r>
              <a:rPr lang="en-US" dirty="0"/>
              <a:t> </a:t>
            </a:r>
            <a:r>
              <a:rPr lang="en-US" dirty="0" err="1"/>
              <a:t>gruppeforløp</a:t>
            </a:r>
            <a:r>
              <a:rPr lang="en-US" dirty="0"/>
              <a:t> I </a:t>
            </a:r>
            <a:r>
              <a:rPr lang="en-US" dirty="0" err="1"/>
              <a:t>brosjyre</a:t>
            </a:r>
            <a:r>
              <a:rPr lang="en-US" dirty="0"/>
              <a:t> (</a:t>
            </a:r>
            <a:r>
              <a:rPr lang="en-US" dirty="0" err="1"/>
              <a:t>kopiere</a:t>
            </a:r>
            <a:r>
              <a:rPr lang="en-US" dirty="0"/>
              <a:t> </a:t>
            </a:r>
            <a:r>
              <a:rPr lang="en-US" dirty="0" err="1"/>
              <a:t>opp</a:t>
            </a:r>
            <a:r>
              <a:rPr lang="en-US" dirty="0"/>
              <a:t> </a:t>
            </a:r>
            <a:r>
              <a:rPr lang="en-US" dirty="0" err="1"/>
              <a:t>brosjyre</a:t>
            </a:r>
            <a:r>
              <a:rPr lang="en-US" dirty="0"/>
              <a:t>)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langt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, ca 200 – 300 </a:t>
            </a:r>
            <a:r>
              <a:rPr lang="en-US" dirty="0" err="1"/>
              <a:t>pleiere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merkantilt</a:t>
            </a:r>
            <a:r>
              <a:rPr lang="en-US" dirty="0"/>
              <a:t> ansate </a:t>
            </a:r>
            <a:r>
              <a:rPr lang="en-US" dirty="0" err="1"/>
              <a:t>deltatt</a:t>
            </a:r>
            <a:r>
              <a:rPr lang="en-US" dirty="0"/>
              <a:t> I ICDP </a:t>
            </a:r>
            <a:r>
              <a:rPr lang="en-US" dirty="0" err="1"/>
              <a:t>opplæring</a:t>
            </a:r>
            <a:r>
              <a:rPr lang="en-US" dirty="0"/>
              <a:t>, </a:t>
            </a:r>
            <a:r>
              <a:rPr lang="en-US" dirty="0" err="1"/>
              <a:t>inkludert</a:t>
            </a:r>
            <a:r>
              <a:rPr lang="en-US" dirty="0"/>
              <a:t> </a:t>
            </a:r>
            <a:r>
              <a:rPr lang="en-US" dirty="0" err="1"/>
              <a:t>somatisk</a:t>
            </a:r>
            <a:r>
              <a:rPr lang="en-US" dirty="0"/>
              <a:t> </a:t>
            </a:r>
            <a:r>
              <a:rPr lang="en-US" dirty="0" err="1"/>
              <a:t>avdeling</a:t>
            </a:r>
            <a:r>
              <a:rPr lang="en-US" dirty="0"/>
              <a:t>, </a:t>
            </a:r>
            <a:r>
              <a:rPr lang="en-US" dirty="0" err="1"/>
              <a:t>avdeling</a:t>
            </a:r>
            <a:r>
              <a:rPr lang="en-US" dirty="0"/>
              <a:t> for </a:t>
            </a:r>
            <a:r>
              <a:rPr lang="en-US" dirty="0" err="1"/>
              <a:t>personer</a:t>
            </a:r>
            <a:r>
              <a:rPr lang="en-US" dirty="0"/>
              <a:t> med </a:t>
            </a:r>
            <a:r>
              <a:rPr lang="en-US" dirty="0" err="1"/>
              <a:t>demenstilstand</a:t>
            </a:r>
            <a:r>
              <a:rPr lang="en-US" dirty="0"/>
              <a:t>, </a:t>
            </a:r>
            <a:r>
              <a:rPr lang="en-US" dirty="0" err="1"/>
              <a:t>åpen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lukket</a:t>
            </a:r>
            <a:r>
              <a:rPr lang="en-US" dirty="0"/>
              <a:t> </a:t>
            </a:r>
            <a:r>
              <a:rPr lang="en-US" dirty="0" err="1"/>
              <a:t>avdeling</a:t>
            </a:r>
            <a:r>
              <a:rPr lang="en-US" dirty="0"/>
              <a:t>, ansate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dag</a:t>
            </a:r>
            <a:r>
              <a:rPr lang="en-US" dirty="0"/>
              <a:t>/</a:t>
            </a:r>
            <a:r>
              <a:rPr lang="en-US" dirty="0" err="1"/>
              <a:t>kveld</a:t>
            </a:r>
            <a:r>
              <a:rPr lang="en-US" dirty="0"/>
              <a:t>/</a:t>
            </a:r>
            <a:r>
              <a:rPr lang="en-US" dirty="0" err="1"/>
              <a:t>natt</a:t>
            </a:r>
            <a:r>
              <a:rPr lang="en-US" dirty="0"/>
              <a:t>, </a:t>
            </a:r>
            <a:r>
              <a:rPr lang="en-US" dirty="0" err="1"/>
              <a:t>avdelingsledere</a:t>
            </a:r>
            <a:r>
              <a:rPr lang="en-US" dirty="0"/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Trenger</a:t>
            </a:r>
            <a:r>
              <a:rPr lang="en-US" dirty="0"/>
              <a:t> </a:t>
            </a:r>
            <a:r>
              <a:rPr lang="en-US" dirty="0" err="1"/>
              <a:t>flere</a:t>
            </a:r>
            <a:r>
              <a:rPr lang="en-US" dirty="0"/>
              <a:t> folk!! </a:t>
            </a:r>
            <a:r>
              <a:rPr lang="en-US" dirty="0" err="1"/>
              <a:t>Til</a:t>
            </a:r>
            <a:r>
              <a:rPr lang="en-US" dirty="0"/>
              <a:t> å drive </a:t>
            </a:r>
            <a:r>
              <a:rPr lang="en-US" dirty="0" err="1"/>
              <a:t>veilederopplæring</a:t>
            </a:r>
            <a:r>
              <a:rPr lang="en-US" dirty="0"/>
              <a:t>, </a:t>
            </a:r>
            <a:r>
              <a:rPr lang="en-US" dirty="0" err="1"/>
              <a:t>støtte</a:t>
            </a:r>
            <a:r>
              <a:rPr lang="en-US" dirty="0"/>
              <a:t> under </a:t>
            </a:r>
            <a:r>
              <a:rPr lang="en-US" dirty="0" err="1"/>
              <a:t>implementering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være</a:t>
            </a:r>
            <a:r>
              <a:rPr lang="en-US" dirty="0"/>
              <a:t> </a:t>
            </a:r>
            <a:r>
              <a:rPr lang="en-US" dirty="0" err="1"/>
              <a:t>gruppeveiledere</a:t>
            </a:r>
            <a:r>
              <a:rPr lang="en-US" dirty="0"/>
              <a:t> </a:t>
            </a:r>
            <a:r>
              <a:rPr lang="en-US" dirty="0" err="1"/>
              <a:t>sammen</a:t>
            </a:r>
            <a:r>
              <a:rPr lang="en-US" dirty="0"/>
              <a:t> med ansate I </a:t>
            </a:r>
            <a:r>
              <a:rPr lang="en-US" dirty="0" err="1"/>
              <a:t>sykehjem</a:t>
            </a:r>
            <a:r>
              <a:rPr lang="en-US" dirty="0"/>
              <a:t>…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225DE-1671-4B12-979F-97B59D4B25D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494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Emilian:</a:t>
            </a:r>
          </a:p>
          <a:p>
            <a:r>
              <a:rPr lang="nb-NO" dirty="0"/>
              <a:t>- gruppedeltakernes erfaringer og/eller</a:t>
            </a:r>
          </a:p>
          <a:p>
            <a:r>
              <a:rPr lang="nb-NO" dirty="0"/>
              <a:t>- din egen erfaring som ICDP-veileder</a:t>
            </a:r>
          </a:p>
          <a:p>
            <a:endParaRPr lang="nb-NO" dirty="0"/>
          </a:p>
          <a:p>
            <a:r>
              <a:rPr lang="nb-NO" dirty="0"/>
              <a:t>Til slutt her: Ingrid Blokhus’ tilbakemelding om hva hun tenker ICDP bidrar med ved Grefsenhjemmet.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225DE-1671-4B12-979F-97B59D4B25D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921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225DE-1671-4B12-979F-97B59D4B25D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2923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sym typeface="Wingdings" panose="05000000000000000000" pitchFamily="2" charset="2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225DE-1671-4B12-979F-97B59D4B25D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168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225DE-1671-4B12-979F-97B59D4B25D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589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56094" y="2592325"/>
            <a:ext cx="6858000" cy="1530191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56094" y="4698587"/>
            <a:ext cx="6858000" cy="60345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l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060" y="504063"/>
            <a:ext cx="1717631" cy="766896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9" y="504063"/>
            <a:ext cx="1351019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5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#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2700338"/>
            <a:ext cx="7886700" cy="1855852"/>
          </a:xfr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24" y="352844"/>
            <a:ext cx="556443" cy="88931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" y="6149569"/>
            <a:ext cx="1068389" cy="435574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-1963271" y="-1"/>
            <a:ext cx="1963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Hvordan sette inn 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Høyreklikk på siden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Velg «Fyll» &gt;</a:t>
            </a:r>
            <a:r>
              <a:rPr lang="nb-NO" sz="1200" baseline="0" dirty="0"/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Bla deg fram til ønsket bilde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56122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#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2700338"/>
            <a:ext cx="7886700" cy="1855852"/>
          </a:xfr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24" y="352844"/>
            <a:ext cx="556443" cy="88931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" y="6149569"/>
            <a:ext cx="1068389" cy="435574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-1963271" y="-1"/>
            <a:ext cx="1963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Hvordan sette inn 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Høyreklikk på siden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Velg «Fyll» &gt;</a:t>
            </a:r>
            <a:r>
              <a:rPr lang="nb-NO" sz="1200" baseline="0" dirty="0"/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Bla deg fram til ønsket bilde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685947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#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2700338"/>
            <a:ext cx="7886700" cy="1855852"/>
          </a:xfr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24" y="352844"/>
            <a:ext cx="556443" cy="88931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" y="6149569"/>
            <a:ext cx="1068389" cy="435574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-1963271" y="-1"/>
            <a:ext cx="1963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Hvordan sette inn 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Høyreklikk på siden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Velg «Fyll» &gt;</a:t>
            </a:r>
            <a:r>
              <a:rPr lang="nb-NO" sz="1200" baseline="0" dirty="0"/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Bla deg fram til ønsket bilde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538979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26128" y="2538317"/>
            <a:ext cx="3420428" cy="28803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342900" indent="0">
              <a:buFont typeface="Arial" panose="020B0604020202020204" pitchFamily="34" charset="0"/>
              <a:buNone/>
              <a:defRPr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028700" indent="0">
              <a:buFont typeface="Arial" panose="020B0604020202020204" pitchFamily="34" charset="0"/>
              <a:buNone/>
              <a:defRPr/>
            </a:lvl4pPr>
            <a:lvl5pPr marL="13716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66997" y="2538317"/>
            <a:ext cx="3420428" cy="28803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342900" indent="0">
              <a:buFont typeface="Arial" panose="020B0604020202020204" pitchFamily="34" charset="0"/>
              <a:buNone/>
              <a:defRPr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028700" indent="0">
              <a:buFont typeface="Arial" panose="020B0604020202020204" pitchFamily="34" charset="0"/>
              <a:buNone/>
              <a:defRPr/>
            </a:lvl4pPr>
            <a:lvl5pPr marL="13716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03.10.2023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1026128" y="2178273"/>
            <a:ext cx="3420428" cy="324040"/>
          </a:xfrm>
        </p:spPr>
        <p:txBody>
          <a:bodyPr anchor="t"/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26128" y="2538317"/>
            <a:ext cx="3420428" cy="2880360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766997" y="2178273"/>
            <a:ext cx="3420428" cy="324040"/>
          </a:xfrm>
        </p:spPr>
        <p:txBody>
          <a:bodyPr anchor="t"/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66997" y="2538317"/>
            <a:ext cx="3420428" cy="2880360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03.10.2023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03.10.2023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03.10.2023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/m bil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56094" y="2592325"/>
            <a:ext cx="6858000" cy="1530191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56094" y="4698587"/>
            <a:ext cx="6858000" cy="60345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l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060" y="504063"/>
            <a:ext cx="1717631" cy="766896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9" y="504063"/>
            <a:ext cx="1351019" cy="550800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-1963271" y="-1"/>
            <a:ext cx="1963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Hvordan sette inn 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Høyreklikk på siden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Velg «Fyll» &gt;</a:t>
            </a:r>
            <a:r>
              <a:rPr lang="nb-NO" sz="1200" baseline="0" dirty="0"/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Bla deg fram til ønsket bilde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6128" y="2538317"/>
            <a:ext cx="7164895" cy="2880360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03.10.2023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26128" y="2178272"/>
            <a:ext cx="7164388" cy="3240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Orans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6128" y="2538317"/>
            <a:ext cx="7164895" cy="2880360"/>
          </a:xfrm>
        </p:spPr>
        <p:txBody>
          <a:bodyPr/>
          <a:lstStyle>
            <a:lvl1pPr marL="0" indent="0">
              <a:buNone/>
              <a:defRPr>
                <a:solidFill>
                  <a:schemeClr val="lt1"/>
                </a:solidFill>
              </a:defRPr>
            </a:lvl1pPr>
            <a:lvl2pPr marL="342900" indent="0">
              <a:buNone/>
              <a:defRPr>
                <a:solidFill>
                  <a:schemeClr val="lt1"/>
                </a:solidFill>
              </a:defRPr>
            </a:lvl2pPr>
            <a:lvl3pPr marL="685800" indent="0">
              <a:buNone/>
              <a:defRPr>
                <a:solidFill>
                  <a:schemeClr val="lt1"/>
                </a:solidFill>
              </a:defRPr>
            </a:lvl3pPr>
            <a:lvl4pPr marL="1028700" indent="0">
              <a:buNone/>
              <a:defRPr>
                <a:solidFill>
                  <a:schemeClr val="lt1"/>
                </a:solidFill>
              </a:defRPr>
            </a:lvl4pPr>
            <a:lvl5pPr marL="1371600" indent="0">
              <a:buNone/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03.10.2023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26128" y="2178272"/>
            <a:ext cx="7164388" cy="324040"/>
          </a:xfrm>
        </p:spPr>
        <p:txBody>
          <a:bodyPr/>
          <a:lstStyle>
            <a:lvl1pPr marL="0" indent="0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24" y="352844"/>
            <a:ext cx="556443" cy="889311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" y="6149569"/>
            <a:ext cx="1068389" cy="4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9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Blå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6128" y="2538317"/>
            <a:ext cx="7164895" cy="2880360"/>
          </a:xfrm>
        </p:spPr>
        <p:txBody>
          <a:bodyPr/>
          <a:lstStyle>
            <a:lvl1pPr marL="0" indent="0">
              <a:buNone/>
              <a:defRPr>
                <a:solidFill>
                  <a:schemeClr val="lt1"/>
                </a:solidFill>
              </a:defRPr>
            </a:lvl1pPr>
            <a:lvl2pPr marL="342900" indent="0">
              <a:buNone/>
              <a:defRPr>
                <a:solidFill>
                  <a:schemeClr val="lt1"/>
                </a:solidFill>
              </a:defRPr>
            </a:lvl2pPr>
            <a:lvl3pPr marL="685800" indent="0">
              <a:buNone/>
              <a:defRPr>
                <a:solidFill>
                  <a:schemeClr val="lt1"/>
                </a:solidFill>
              </a:defRPr>
            </a:lvl3pPr>
            <a:lvl4pPr marL="1028700" indent="0">
              <a:buNone/>
              <a:defRPr>
                <a:solidFill>
                  <a:schemeClr val="lt1"/>
                </a:solidFill>
              </a:defRPr>
            </a:lvl4pPr>
            <a:lvl5pPr marL="1371600" indent="0">
              <a:buNone/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03.10.2023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26128" y="2178272"/>
            <a:ext cx="7164388" cy="324040"/>
          </a:xfrm>
        </p:spPr>
        <p:txBody>
          <a:bodyPr/>
          <a:lstStyle>
            <a:lvl1pPr marL="0" indent="0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6" y="6149569"/>
            <a:ext cx="1068388" cy="43557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24" y="352844"/>
            <a:ext cx="557512" cy="89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92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03.10.2023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26128" y="2178272"/>
            <a:ext cx="3528441" cy="3240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4"/>
          </p:nvPr>
        </p:nvSpPr>
        <p:spPr>
          <a:xfrm>
            <a:off x="1026130" y="2538317"/>
            <a:ext cx="3528441" cy="28803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5"/>
          </p:nvPr>
        </p:nvSpPr>
        <p:spPr>
          <a:xfrm>
            <a:off x="4799400" y="2088261"/>
            <a:ext cx="3078385" cy="3420428"/>
          </a:xfrm>
          <a:solidFill>
            <a:schemeClr val="accent1"/>
          </a:solidFill>
        </p:spPr>
        <p:txBody>
          <a:bodyPr tIns="720000" anchor="t" anchorCtr="1">
            <a:normAutofit/>
          </a:bodyPr>
          <a:lstStyle>
            <a:lvl1pPr marL="0" indent="0">
              <a:buNone/>
              <a:defRPr sz="1600">
                <a:solidFill>
                  <a:schemeClr val="lt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5805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&amp; bilde Orans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03.10.2023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26128" y="2178272"/>
            <a:ext cx="3528441" cy="324040"/>
          </a:xfrm>
        </p:spPr>
        <p:txBody>
          <a:bodyPr/>
          <a:lstStyle>
            <a:lvl1pPr marL="0" indent="0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4"/>
          </p:nvPr>
        </p:nvSpPr>
        <p:spPr>
          <a:xfrm>
            <a:off x="1026130" y="2538317"/>
            <a:ext cx="3528441" cy="28803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lt1"/>
                </a:solidFill>
              </a:defRPr>
            </a:lvl1pPr>
            <a:lvl2pPr marL="342900" indent="0">
              <a:buNone/>
              <a:defRPr>
                <a:solidFill>
                  <a:schemeClr val="lt1"/>
                </a:solidFill>
              </a:defRPr>
            </a:lvl2pPr>
            <a:lvl3pPr marL="685800" indent="0">
              <a:buNone/>
              <a:defRPr>
                <a:solidFill>
                  <a:schemeClr val="lt1"/>
                </a:solidFill>
              </a:defRPr>
            </a:lvl3pPr>
            <a:lvl4pPr marL="1028700" indent="0">
              <a:buNone/>
              <a:defRPr>
                <a:solidFill>
                  <a:schemeClr val="lt1"/>
                </a:solidFill>
              </a:defRPr>
            </a:lvl4pPr>
            <a:lvl5pPr marL="1371600" indent="0">
              <a:buNone/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5"/>
          </p:nvPr>
        </p:nvSpPr>
        <p:spPr>
          <a:xfrm>
            <a:off x="4799400" y="2088261"/>
            <a:ext cx="3078385" cy="3420428"/>
          </a:xfrm>
          <a:solidFill>
            <a:schemeClr val="accent2"/>
          </a:solidFill>
        </p:spPr>
        <p:txBody>
          <a:bodyPr tIns="720000" anchor="t" anchorCtr="1">
            <a:normAutofit/>
          </a:bodyPr>
          <a:lstStyle>
            <a:lvl1pPr marL="0" indent="0">
              <a:buNone/>
              <a:defRPr sz="1600">
                <a:solidFill>
                  <a:schemeClr val="lt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24" y="352844"/>
            <a:ext cx="556443" cy="889311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" y="6149569"/>
            <a:ext cx="1068389" cy="4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4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&amp; bilde Blå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03.10.2023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26128" y="2178272"/>
            <a:ext cx="3528441" cy="324040"/>
          </a:xfrm>
        </p:spPr>
        <p:txBody>
          <a:bodyPr/>
          <a:lstStyle>
            <a:lvl1pPr marL="0" indent="0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4"/>
          </p:nvPr>
        </p:nvSpPr>
        <p:spPr>
          <a:xfrm>
            <a:off x="1026130" y="2538317"/>
            <a:ext cx="3528441" cy="28803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lt1"/>
                </a:solidFill>
              </a:defRPr>
            </a:lvl1pPr>
            <a:lvl2pPr marL="342900" indent="0">
              <a:buNone/>
              <a:defRPr>
                <a:solidFill>
                  <a:schemeClr val="lt1"/>
                </a:solidFill>
              </a:defRPr>
            </a:lvl2pPr>
            <a:lvl3pPr marL="685800" indent="0">
              <a:buNone/>
              <a:defRPr>
                <a:solidFill>
                  <a:schemeClr val="lt1"/>
                </a:solidFill>
              </a:defRPr>
            </a:lvl3pPr>
            <a:lvl4pPr marL="1028700" indent="0">
              <a:buNone/>
              <a:defRPr>
                <a:solidFill>
                  <a:schemeClr val="lt1"/>
                </a:solidFill>
              </a:defRPr>
            </a:lvl4pPr>
            <a:lvl5pPr marL="1371600" indent="0">
              <a:buNone/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5"/>
          </p:nvPr>
        </p:nvSpPr>
        <p:spPr>
          <a:xfrm>
            <a:off x="4799400" y="2088261"/>
            <a:ext cx="3078385" cy="3420428"/>
          </a:xfrm>
          <a:solidFill>
            <a:schemeClr val="bg1"/>
          </a:solidFill>
        </p:spPr>
        <p:txBody>
          <a:bodyPr tIns="720000" anchor="t" anchorCtr="1">
            <a:normAutofit/>
          </a:bodyPr>
          <a:lstStyle>
            <a:lvl1pPr marL="0" indent="0">
              <a:buNone/>
              <a:defRPr sz="1600">
                <a:solidFill>
                  <a:schemeClr val="dk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6" y="6149569"/>
            <a:ext cx="1068388" cy="435574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24" y="352844"/>
            <a:ext cx="557512" cy="89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6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2700338"/>
            <a:ext cx="7886700" cy="1855852"/>
          </a:xfr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24" y="352844"/>
            <a:ext cx="556443" cy="88931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" y="6149569"/>
            <a:ext cx="1068389" cy="435574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-1963271" y="-1"/>
            <a:ext cx="1963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Hvordan sette inn 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Høyreklikk på siden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Velg «Fyll» &gt;</a:t>
            </a:r>
            <a:r>
              <a:rPr lang="nb-NO" sz="1200" baseline="0" dirty="0"/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Bla deg fram til ønsket bilde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68059" y="774097"/>
            <a:ext cx="7719366" cy="9582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6128" y="2538317"/>
            <a:ext cx="7164895" cy="28803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659503" y="6446579"/>
            <a:ext cx="63466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51F3-9B16-40C6-B209-3688FC9C95F6}" type="datetimeFigureOut">
              <a:rPr lang="nb-NO" smtClean="0"/>
              <a:t>03.10.2023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438559" y="6446579"/>
            <a:ext cx="5582653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187425" y="6446579"/>
            <a:ext cx="231608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 descr="VID_skoletag_generell_positiv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1" y="6147845"/>
            <a:ext cx="1068388" cy="435574"/>
          </a:xfrm>
          <a:prstGeom prst="rect">
            <a:avLst/>
          </a:prstGeom>
        </p:spPr>
      </p:pic>
      <p:pic>
        <p:nvPicPr>
          <p:cNvPr id="10" name="Bilde 9" descr="VID_logo_vertikal_positiv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78" y="352415"/>
            <a:ext cx="557512" cy="8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58" r:id="rId4"/>
    <p:sldLayoutId id="2147483657" r:id="rId5"/>
    <p:sldLayoutId id="2147483656" r:id="rId6"/>
    <p:sldLayoutId id="2147483663" r:id="rId7"/>
    <p:sldLayoutId id="2147483664" r:id="rId8"/>
    <p:sldLayoutId id="2147483651" r:id="rId9"/>
    <p:sldLayoutId id="2147483660" r:id="rId10"/>
    <p:sldLayoutId id="2147483661" r:id="rId11"/>
    <p:sldLayoutId id="2147483662" r:id="rId12"/>
    <p:sldLayoutId id="2147483652" r:id="rId13"/>
    <p:sldLayoutId id="2147483653" r:id="rId14"/>
    <p:sldLayoutId id="2147483654" r:id="rId15"/>
    <p:sldLayoutId id="2147483655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7.png"/><Relationship Id="rId5" Type="http://schemas.openxmlformats.org/officeDocument/2006/relationships/diagramData" Target="../diagrams/data1.xml"/><Relationship Id="rId15" Type="http://schemas.openxmlformats.org/officeDocument/2006/relationships/image" Target="../media/image20.emf"/><Relationship Id="rId10" Type="http://schemas.openxmlformats.org/officeDocument/2006/relationships/image" Target="../media/image16.jpg"/><Relationship Id="rId4" Type="http://schemas.openxmlformats.org/officeDocument/2006/relationships/image" Target="../media/image15.png"/><Relationship Id="rId9" Type="http://schemas.microsoft.com/office/2007/relationships/diagramDrawing" Target="../diagrams/drawing1.xml"/><Relationship Id="rId1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C2F204-0B71-4B4A-7F4D-6FF54E8C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35" y="215157"/>
            <a:ext cx="6872333" cy="958256"/>
          </a:xfrm>
        </p:spPr>
        <p:txBody>
          <a:bodyPr>
            <a:normAutofit/>
          </a:bodyPr>
          <a:lstStyle/>
          <a:p>
            <a:pPr algn="ctr"/>
            <a:r>
              <a:rPr lang="nb-NO" sz="2000" b="1" dirty="0">
                <a:solidFill>
                  <a:srgbClr val="FF0000"/>
                </a:solidFill>
              </a:rPr>
              <a:t>Implementering av ICDP i sykehjem og helsehus i Oslo kommune 2015 – 2023 </a:t>
            </a:r>
            <a:r>
              <a:rPr lang="nb-NO" sz="1400" b="1" dirty="0">
                <a:solidFill>
                  <a:srgbClr val="FF0000"/>
                </a:solidFill>
              </a:rPr>
              <a:t>v/Eli Østberg, Line C Holmsen og Emilian Barbu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16B86AE-734F-D32C-933D-DA8E10165F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91131" y="6337102"/>
            <a:ext cx="2415715" cy="662264"/>
          </a:xfrm>
        </p:spPr>
        <p:txBody>
          <a:bodyPr>
            <a:normAutofit/>
          </a:bodyPr>
          <a:lstStyle/>
          <a:p>
            <a:r>
              <a:rPr lang="nb-NO" sz="1400" b="1" dirty="0">
                <a:solidFill>
                  <a:srgbClr val="FF0000"/>
                </a:solidFill>
              </a:rPr>
              <a:t>International Caregiver Development </a:t>
            </a:r>
            <a:r>
              <a:rPr lang="nb-NO" sz="1400" b="1" dirty="0" err="1">
                <a:solidFill>
                  <a:srgbClr val="FF0000"/>
                </a:solidFill>
              </a:rPr>
              <a:t>Programme</a:t>
            </a:r>
            <a:endParaRPr lang="nb-NO" sz="1400" b="1" dirty="0">
              <a:solidFill>
                <a:srgbClr val="FF0000"/>
              </a:solidFill>
            </a:endParaRP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6FA7CFC-EF43-C0A8-FACF-A75C95C23D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135" y="3536444"/>
            <a:ext cx="2199953" cy="2319480"/>
          </a:xfrm>
          <a:ln w="28575">
            <a:solidFill>
              <a:srgbClr val="FF0000"/>
            </a:solidFill>
            <a:prstDash val="sysDot"/>
          </a:ln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nb-NO" b="1" dirty="0"/>
              <a:t> </a:t>
            </a:r>
            <a:r>
              <a:rPr lang="nb-NO" sz="1400" b="1" dirty="0"/>
              <a:t>Følgeforskning:</a:t>
            </a:r>
          </a:p>
          <a:p>
            <a:r>
              <a:rPr lang="nb-NO" sz="1200" b="1" dirty="0"/>
              <a:t> </a:t>
            </a:r>
            <a:r>
              <a:rPr lang="nb-NO" sz="1200" b="1" dirty="0" err="1"/>
              <a:t>PhD</a:t>
            </a:r>
            <a:r>
              <a:rPr lang="nb-NO" sz="1200" b="1" dirty="0"/>
              <a:t> prosjekt ved VID</a:t>
            </a:r>
          </a:p>
          <a:p>
            <a:r>
              <a:rPr lang="nb-NO" sz="1200" b="1" dirty="0"/>
              <a:t> v/Line Constance Holmsen</a:t>
            </a:r>
          </a:p>
          <a:p>
            <a:r>
              <a:rPr lang="nb-NO" sz="1200" b="1" dirty="0"/>
              <a:t> Kvalitativ forskning:</a:t>
            </a:r>
          </a:p>
          <a:p>
            <a:r>
              <a:rPr lang="nb-NO" sz="1200" b="1" dirty="0"/>
              <a:t> Ansatt  - &gt; Beboer</a:t>
            </a:r>
          </a:p>
          <a:p>
            <a:r>
              <a:rPr lang="nb-NO" sz="1200" b="1" dirty="0"/>
              <a:t> Ansatt &lt; - &gt; Ansatt</a:t>
            </a:r>
          </a:p>
          <a:p>
            <a:r>
              <a:rPr lang="nb-NO" sz="1200" b="1" dirty="0"/>
              <a:t> ICDP-veileder &lt; - &gt; Ansatt</a:t>
            </a:r>
          </a:p>
          <a:p>
            <a:endParaRPr lang="nb-NO" sz="1200" b="1" dirty="0"/>
          </a:p>
          <a:p>
            <a:r>
              <a:rPr lang="nb-NO" sz="1200" b="1" dirty="0"/>
              <a:t> </a:t>
            </a:r>
          </a:p>
        </p:txBody>
      </p:sp>
      <p:pic>
        <p:nvPicPr>
          <p:cNvPr id="9" name="Plassholder for bilde 8" descr="Et bilde som inneholder person, klær, Menneskeansikt, kvinne&#10;&#10;Automatisk generert beskrivelse">
            <a:extLst>
              <a:ext uri="{FF2B5EF4-FFF2-40B4-BE49-F238E27FC236}">
                <a16:creationId xmlns:a16="http://schemas.microsoft.com/office/drawing/2014/main" id="{C2CA6F77-42E7-6EBD-623E-A8946C44832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3" r="28823"/>
          <a:stretch>
            <a:fillRect/>
          </a:stretch>
        </p:blipFill>
        <p:spPr>
          <a:xfrm>
            <a:off x="246885" y="878440"/>
            <a:ext cx="1871197" cy="2443116"/>
          </a:xfr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6B66A86-9160-4AF8-1041-BF9E9D90D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303" y="6070770"/>
            <a:ext cx="999831" cy="676715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DDA945F-B43F-E461-9C75-6BF2E45BFD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6539160"/>
              </p:ext>
            </p:extLst>
          </p:nvPr>
        </p:nvGraphicFramePr>
        <p:xfrm>
          <a:off x="2463019" y="821933"/>
          <a:ext cx="4298115" cy="5034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Bilde 10" descr="Et bilde som inneholder person, Menneskeansikt, smil, klær&#10;&#10;Automatisk generert beskrivelse">
            <a:extLst>
              <a:ext uri="{FF2B5EF4-FFF2-40B4-BE49-F238E27FC236}">
                <a16:creationId xmlns:a16="http://schemas.microsoft.com/office/drawing/2014/main" id="{796AF574-8C11-8353-458E-55E5D42837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83" y="6030584"/>
            <a:ext cx="1194672" cy="757086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D8036AFE-E15E-EF96-563C-137C1B8FDFD4}"/>
              </a:ext>
            </a:extLst>
          </p:cNvPr>
          <p:cNvSpPr/>
          <p:nvPr/>
        </p:nvSpPr>
        <p:spPr>
          <a:xfrm>
            <a:off x="6889833" y="2363056"/>
            <a:ext cx="2084107" cy="128535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>
                <a:solidFill>
                  <a:schemeClr val="tx1"/>
                </a:solidFill>
              </a:rPr>
              <a:t>PERSONSENTRERT OMSORG</a:t>
            </a:r>
          </a:p>
          <a:p>
            <a:pPr algn="ctr"/>
            <a:r>
              <a:rPr lang="nb-NO" sz="1050" dirty="0">
                <a:solidFill>
                  <a:schemeClr val="tx1"/>
                </a:solidFill>
              </a:rPr>
              <a:t>LÆRER SPRÅK</a:t>
            </a:r>
          </a:p>
          <a:p>
            <a:pPr algn="ctr"/>
            <a:r>
              <a:rPr lang="nb-NO" sz="1050" dirty="0">
                <a:solidFill>
                  <a:schemeClr val="tx1"/>
                </a:solidFill>
              </a:rPr>
              <a:t>FELLESSKAP</a:t>
            </a:r>
          </a:p>
          <a:p>
            <a:pPr algn="ctr"/>
            <a:r>
              <a:rPr lang="nb-NO" sz="1050" dirty="0">
                <a:solidFill>
                  <a:schemeClr val="tx1"/>
                </a:solidFill>
              </a:rPr>
              <a:t>MOTIVASJON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DA0428B-B917-1184-4560-8280195680B1}"/>
              </a:ext>
            </a:extLst>
          </p:cNvPr>
          <p:cNvSpPr/>
          <p:nvPr/>
        </p:nvSpPr>
        <p:spPr>
          <a:xfrm>
            <a:off x="6797447" y="3539617"/>
            <a:ext cx="2268878" cy="115853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>
                <a:solidFill>
                  <a:schemeClr val="tx1"/>
                </a:solidFill>
              </a:rPr>
              <a:t>RESSURSKREVENDE MEN PASSER GODT I ELDREOMSORG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B4A2243-A402-6532-8D4E-DA632DC7C036}"/>
              </a:ext>
            </a:extLst>
          </p:cNvPr>
          <p:cNvSpPr/>
          <p:nvPr/>
        </p:nvSpPr>
        <p:spPr>
          <a:xfrm>
            <a:off x="6862946" y="4595087"/>
            <a:ext cx="2166396" cy="138453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tx1"/>
                </a:solidFill>
              </a:rPr>
              <a:t>ICDP-grunnlaget: </a:t>
            </a:r>
            <a:r>
              <a:rPr lang="nb-NO" sz="1050" dirty="0">
                <a:solidFill>
                  <a:schemeClr val="tx1"/>
                </a:solidFill>
              </a:rPr>
              <a:t>MYE LIKT SOM BARNEVERSJJONEN</a:t>
            </a:r>
          </a:p>
          <a:p>
            <a:pPr algn="ctr"/>
            <a:r>
              <a:rPr lang="nb-NO" sz="1050" dirty="0">
                <a:solidFill>
                  <a:schemeClr val="tx1"/>
                </a:solidFill>
              </a:rPr>
              <a:t>Implementering::</a:t>
            </a:r>
          </a:p>
          <a:p>
            <a:pPr algn="ctr"/>
            <a:r>
              <a:rPr lang="nb-NO" sz="1050" dirty="0">
                <a:solidFill>
                  <a:schemeClr val="tx1"/>
                </a:solidFill>
              </a:rPr>
              <a:t>STORT BEHOV FOR STØTTE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684D257-23E9-68F0-D0E1-1563505FAD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5161" y="4489346"/>
            <a:ext cx="883124" cy="58874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23E963F-9BE4-38AD-1BDC-4AF38E45C4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5468" y="614544"/>
            <a:ext cx="1207764" cy="1614339"/>
          </a:xfrm>
          <a:prstGeom prst="rect">
            <a:avLst/>
          </a:prstGeom>
        </p:spPr>
      </p:pic>
      <p:pic>
        <p:nvPicPr>
          <p:cNvPr id="13" name="Bilde 12" descr="Et bilde som inneholder person, finger, blodåre, negl&#10;&#10;Automatisk generert beskrivelse">
            <a:extLst>
              <a:ext uri="{FF2B5EF4-FFF2-40B4-BE49-F238E27FC236}">
                <a16:creationId xmlns:a16="http://schemas.microsoft.com/office/drawing/2014/main" id="{FDAFF22D-CC65-71F4-5134-355D87F1E3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822" y="5926785"/>
            <a:ext cx="1393164" cy="884313"/>
          </a:xfrm>
          <a:prstGeom prst="rect">
            <a:avLst/>
          </a:prstGeom>
        </p:spPr>
      </p:pic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227BC680-C008-0DC3-705C-4662CE73FD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105054"/>
              </p:ext>
            </p:extLst>
          </p:nvPr>
        </p:nvGraphicFramePr>
        <p:xfrm>
          <a:off x="769277" y="5145722"/>
          <a:ext cx="710202" cy="710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4" imgW="1796840" imgH="1796875" progId="Acrobat.Document.DC">
                  <p:embed/>
                </p:oleObj>
              </mc:Choice>
              <mc:Fallback>
                <p:oleObj name="Acrobat Document" r:id="rId14" imgW="1796840" imgH="1796875" progId="Acrobat.Document.DC">
                  <p:embed/>
                  <p:pic>
                    <p:nvPicPr>
                      <p:cNvPr id="10" name="Objekt 9">
                        <a:extLst>
                          <a:ext uri="{FF2B5EF4-FFF2-40B4-BE49-F238E27FC236}">
                            <a16:creationId xmlns:a16="http://schemas.microsoft.com/office/drawing/2014/main" id="{227BC680-C008-0DC3-705C-4662CE73FD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69277" y="5145722"/>
                        <a:ext cx="710202" cy="7102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676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C2F204-0B71-4B4A-7F4D-6FF54E8C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35" y="215157"/>
            <a:ext cx="6872333" cy="958256"/>
          </a:xfrm>
        </p:spPr>
        <p:txBody>
          <a:bodyPr>
            <a:normAutofit/>
          </a:bodyPr>
          <a:lstStyle/>
          <a:p>
            <a:pPr algn="ctr"/>
            <a:r>
              <a:rPr lang="nb-NO" sz="2000" b="1" dirty="0">
                <a:solidFill>
                  <a:srgbClr val="FF0000"/>
                </a:solidFill>
              </a:rPr>
              <a:t>Implementering av ICDP i eldreomsorg</a:t>
            </a:r>
            <a:br>
              <a:rPr lang="nb-NO" sz="2000" b="1" dirty="0">
                <a:solidFill>
                  <a:srgbClr val="FF0000"/>
                </a:solidFill>
              </a:rPr>
            </a:br>
            <a:br>
              <a:rPr lang="nb-NO" sz="2000" b="1" dirty="0">
                <a:solidFill>
                  <a:srgbClr val="FF0000"/>
                </a:solidFill>
              </a:rPr>
            </a:br>
            <a:r>
              <a:rPr lang="nb-NO" sz="2000" b="1" dirty="0">
                <a:solidFill>
                  <a:srgbClr val="FF0000"/>
                </a:solidFill>
              </a:rPr>
              <a:t>Det er dette vi vil unngå…</a:t>
            </a:r>
            <a:endParaRPr lang="nb-NO" sz="1400" b="1" dirty="0">
              <a:solidFill>
                <a:srgbClr val="FF0000"/>
              </a:solidFill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16B86AE-734F-D32C-933D-DA8E10165F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91131" y="6337102"/>
            <a:ext cx="2415715" cy="662264"/>
          </a:xfrm>
        </p:spPr>
        <p:txBody>
          <a:bodyPr>
            <a:normAutofit/>
          </a:bodyPr>
          <a:lstStyle/>
          <a:p>
            <a:r>
              <a:rPr lang="nb-NO" sz="1400" b="1" dirty="0">
                <a:solidFill>
                  <a:srgbClr val="FF0000"/>
                </a:solidFill>
              </a:rPr>
              <a:t>International Caregiver Development </a:t>
            </a:r>
            <a:r>
              <a:rPr lang="nb-NO" sz="1400" b="1" dirty="0" err="1">
                <a:solidFill>
                  <a:srgbClr val="FF0000"/>
                </a:solidFill>
              </a:rPr>
              <a:t>Programme</a:t>
            </a:r>
            <a:endParaRPr lang="nb-NO" sz="1400" b="1" dirty="0">
              <a:solidFill>
                <a:srgbClr val="FF0000"/>
              </a:solidFill>
            </a:endParaRP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6FA7CFC-EF43-C0A8-FACF-A75C95C23D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800" y="1513754"/>
            <a:ext cx="3883632" cy="4144248"/>
          </a:xfrm>
          <a:ln w="28575">
            <a:solidFill>
              <a:srgbClr val="FF0000"/>
            </a:solidFill>
            <a:prstDash val="sysDot"/>
          </a:ln>
        </p:spPr>
        <p:txBody>
          <a:bodyPr>
            <a:normAutofit/>
          </a:bodyPr>
          <a:lstStyle/>
          <a:p>
            <a:endParaRPr lang="nb-NO" sz="1200" b="1" dirty="0"/>
          </a:p>
          <a:p>
            <a:r>
              <a:rPr lang="nb-NO" sz="1200" b="1" dirty="0"/>
              <a:t>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6B66A86-9160-4AF8-1041-BF9E9D90D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303" y="6070770"/>
            <a:ext cx="999831" cy="676715"/>
          </a:xfrm>
          <a:prstGeom prst="rect">
            <a:avLst/>
          </a:prstGeom>
        </p:spPr>
      </p:pic>
      <p:pic>
        <p:nvPicPr>
          <p:cNvPr id="13" name="Bilde 12" descr="Et bilde som inneholder person, finger, blodåre, negl&#10;&#10;Automatisk generert beskrivelse">
            <a:extLst>
              <a:ext uri="{FF2B5EF4-FFF2-40B4-BE49-F238E27FC236}">
                <a16:creationId xmlns:a16="http://schemas.microsoft.com/office/drawing/2014/main" id="{FDAFF22D-CC65-71F4-5134-355D87F1E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432" y="5802048"/>
            <a:ext cx="1393164" cy="884313"/>
          </a:xfrm>
          <a:prstGeom prst="rect">
            <a:avLst/>
          </a:prstGeom>
        </p:spPr>
      </p:pic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D356212E-AA07-E698-4D40-59B21284C668}"/>
              </a:ext>
            </a:extLst>
          </p:cNvPr>
          <p:cNvSpPr txBox="1">
            <a:spLocks/>
          </p:cNvSpPr>
          <p:nvPr/>
        </p:nvSpPr>
        <p:spPr>
          <a:xfrm>
            <a:off x="4572000" y="1480798"/>
            <a:ext cx="4028139" cy="4177204"/>
          </a:xfrm>
          <a:prstGeom prst="rect">
            <a:avLst/>
          </a:prstGeom>
          <a:ln w="28575">
            <a:solidFill>
              <a:srgbClr val="FF0000"/>
            </a:solidFill>
            <a:prstDash val="sysDot"/>
          </a:ln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31B7ACD-F830-5C63-D2D8-FCCD033C7C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0829" y="1102637"/>
            <a:ext cx="6237678" cy="361320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4E177E3-2333-E10F-A176-B20CDB8ED7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6522" y="1317459"/>
            <a:ext cx="3246367" cy="443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41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C2F204-0B71-4B4A-7F4D-6FF54E8C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35" y="215157"/>
            <a:ext cx="7664402" cy="958256"/>
          </a:xfrm>
        </p:spPr>
        <p:txBody>
          <a:bodyPr>
            <a:normAutofit/>
          </a:bodyPr>
          <a:lstStyle/>
          <a:p>
            <a:pPr algn="ctr"/>
            <a:r>
              <a:rPr lang="nb-NO" sz="2000" b="1" dirty="0">
                <a:solidFill>
                  <a:srgbClr val="FF0000"/>
                </a:solidFill>
              </a:rPr>
              <a:t>Implementering av ICDP i sykehjem og helsehus i Oslo kommune 2015 – 2023</a:t>
            </a:r>
            <a:br>
              <a:rPr lang="nb-NO" sz="2000" b="1" dirty="0">
                <a:solidFill>
                  <a:srgbClr val="FF0000"/>
                </a:solidFill>
              </a:rPr>
            </a:br>
            <a:r>
              <a:rPr lang="nb-NO" sz="2000" b="1" dirty="0">
                <a:solidFill>
                  <a:srgbClr val="FF0000"/>
                </a:solidFill>
              </a:rPr>
              <a:t>Implementeringsstrategi v/Line Constance Holmsen (2 min)</a:t>
            </a:r>
            <a:endParaRPr lang="nb-NO" sz="1400" b="1" dirty="0">
              <a:solidFill>
                <a:srgbClr val="FF0000"/>
              </a:solidFill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16B86AE-734F-D32C-933D-DA8E10165F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91131" y="6337102"/>
            <a:ext cx="2415715" cy="662264"/>
          </a:xfrm>
        </p:spPr>
        <p:txBody>
          <a:bodyPr>
            <a:normAutofit/>
          </a:bodyPr>
          <a:lstStyle/>
          <a:p>
            <a:r>
              <a:rPr lang="nb-NO" sz="1400" b="1" dirty="0">
                <a:solidFill>
                  <a:srgbClr val="FF0000"/>
                </a:solidFill>
              </a:rPr>
              <a:t>International Caregiver Development </a:t>
            </a:r>
            <a:r>
              <a:rPr lang="nb-NO" sz="1400" b="1" dirty="0" err="1">
                <a:solidFill>
                  <a:srgbClr val="FF0000"/>
                </a:solidFill>
              </a:rPr>
              <a:t>Programme</a:t>
            </a:r>
            <a:endParaRPr lang="nb-NO" sz="1400" b="1" dirty="0">
              <a:solidFill>
                <a:srgbClr val="FF0000"/>
              </a:solidFill>
            </a:endParaRP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6FA7CFC-EF43-C0A8-FACF-A75C95C23D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27361" y="1863253"/>
            <a:ext cx="1888016" cy="2523812"/>
          </a:xfrm>
          <a:ln w="28575">
            <a:solidFill>
              <a:srgbClr val="FF0000"/>
            </a:solidFill>
            <a:prstDash val="sysDot"/>
          </a:ln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nb-NO" b="1" dirty="0"/>
              <a:t> </a:t>
            </a:r>
            <a:r>
              <a:rPr lang="nb-NO" sz="1400" b="1" dirty="0"/>
              <a:t>Følgeforskning:</a:t>
            </a:r>
          </a:p>
          <a:p>
            <a:r>
              <a:rPr lang="nb-NO" sz="1200" b="1" dirty="0"/>
              <a:t> </a:t>
            </a:r>
            <a:r>
              <a:rPr lang="nb-NO" sz="1200" b="1" dirty="0" err="1"/>
              <a:t>PhD</a:t>
            </a:r>
            <a:r>
              <a:rPr lang="nb-NO" sz="1200" b="1" dirty="0"/>
              <a:t> prosjekt ved VID</a:t>
            </a:r>
          </a:p>
          <a:p>
            <a:r>
              <a:rPr lang="nb-NO" sz="1200" b="1" dirty="0"/>
              <a:t> v/Line Constance Holmsen</a:t>
            </a:r>
          </a:p>
          <a:p>
            <a:r>
              <a:rPr lang="nb-NO" sz="1200" b="1" dirty="0"/>
              <a:t> Kvalitativ forskning:</a:t>
            </a:r>
          </a:p>
          <a:p>
            <a:r>
              <a:rPr lang="nb-NO" sz="1200" b="1" dirty="0"/>
              <a:t> </a:t>
            </a:r>
            <a:r>
              <a:rPr lang="nb-NO" sz="1100" b="1" dirty="0"/>
              <a:t>Ansatt  - &gt; Beboer</a:t>
            </a:r>
          </a:p>
          <a:p>
            <a:r>
              <a:rPr lang="nb-NO" sz="1100" b="1" dirty="0"/>
              <a:t> Ansatt &lt; - &gt; Ansatt</a:t>
            </a:r>
          </a:p>
          <a:p>
            <a:r>
              <a:rPr lang="nb-NO" sz="1100" b="1" dirty="0"/>
              <a:t> ICDP-veileder &lt; - &gt; Ansatt</a:t>
            </a:r>
          </a:p>
          <a:p>
            <a:endParaRPr lang="nb-NO" sz="1200" b="1" dirty="0"/>
          </a:p>
          <a:p>
            <a:r>
              <a:rPr lang="nb-NO" sz="1200" b="1" dirty="0"/>
              <a:t>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6B66A86-9160-4AF8-1041-BF9E9D90D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303" y="6070770"/>
            <a:ext cx="999831" cy="676715"/>
          </a:xfrm>
          <a:prstGeom prst="rect">
            <a:avLst/>
          </a:prstGeom>
        </p:spPr>
      </p:pic>
      <p:pic>
        <p:nvPicPr>
          <p:cNvPr id="13" name="Bilde 12" descr="Et bilde som inneholder person, finger, blodåre, negl&#10;&#10;Automatisk generert beskrivelse">
            <a:extLst>
              <a:ext uri="{FF2B5EF4-FFF2-40B4-BE49-F238E27FC236}">
                <a16:creationId xmlns:a16="http://schemas.microsoft.com/office/drawing/2014/main" id="{FDAFF22D-CC65-71F4-5134-355D87F1E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360" y="5452789"/>
            <a:ext cx="1393164" cy="884313"/>
          </a:xfrm>
          <a:prstGeom prst="rect">
            <a:avLst/>
          </a:prstGeom>
        </p:spPr>
      </p:pic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227BC680-C008-0DC3-705C-4662CE73FD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119211"/>
              </p:ext>
            </p:extLst>
          </p:nvPr>
        </p:nvGraphicFramePr>
        <p:xfrm>
          <a:off x="7830600" y="3652894"/>
          <a:ext cx="710202" cy="710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1796840" imgH="1796875" progId="Acrobat.Document.DC">
                  <p:embed/>
                </p:oleObj>
              </mc:Choice>
              <mc:Fallback>
                <p:oleObj name="Acrobat Document" r:id="rId5" imgW="1796840" imgH="1796875" progId="Acrobat.Document.DC">
                  <p:embed/>
                  <p:pic>
                    <p:nvPicPr>
                      <p:cNvPr id="10" name="Objekt 9">
                        <a:extLst>
                          <a:ext uri="{FF2B5EF4-FFF2-40B4-BE49-F238E27FC236}">
                            <a16:creationId xmlns:a16="http://schemas.microsoft.com/office/drawing/2014/main" id="{227BC680-C008-0DC3-705C-4662CE73FD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30600" y="3652894"/>
                        <a:ext cx="710202" cy="7102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Bilde 19">
            <a:extLst>
              <a:ext uri="{FF2B5EF4-FFF2-40B4-BE49-F238E27FC236}">
                <a16:creationId xmlns:a16="http://schemas.microsoft.com/office/drawing/2014/main" id="{58A7F34A-08AC-B420-60A5-0730450800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692" y="1760096"/>
            <a:ext cx="2129207" cy="2849695"/>
          </a:xfrm>
          <a:prstGeom prst="rect">
            <a:avLst/>
          </a:prstGeom>
        </p:spPr>
      </p:pic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854D5FB4-B8BB-D77E-5EE5-7294F8CDA035}"/>
              </a:ext>
            </a:extLst>
          </p:cNvPr>
          <p:cNvSpPr txBox="1">
            <a:spLocks/>
          </p:cNvSpPr>
          <p:nvPr/>
        </p:nvSpPr>
        <p:spPr>
          <a:xfrm>
            <a:off x="2679125" y="1566562"/>
            <a:ext cx="4151978" cy="4504207"/>
          </a:xfrm>
          <a:prstGeom prst="rect">
            <a:avLst/>
          </a:prstGeom>
          <a:ln w="28575">
            <a:solidFill>
              <a:srgbClr val="FF0000"/>
            </a:solidFill>
            <a:prstDash val="sysDot"/>
          </a:ln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600"/>
              </a:spcBef>
            </a:pPr>
            <a:r>
              <a:rPr lang="nb-NO" sz="3200" b="1" dirty="0"/>
              <a:t>«Den norske  standardvarianten»</a:t>
            </a:r>
          </a:p>
          <a:p>
            <a:pPr>
              <a:spcBef>
                <a:spcPts val="3000"/>
              </a:spcBef>
            </a:pPr>
            <a:r>
              <a:rPr lang="nb-NO" sz="3200" b="1" dirty="0"/>
              <a:t>- veilederopplæring</a:t>
            </a:r>
          </a:p>
          <a:p>
            <a:pPr>
              <a:spcBef>
                <a:spcPts val="3000"/>
              </a:spcBef>
            </a:pPr>
            <a:r>
              <a:rPr lang="nb-NO" sz="3200" b="1" dirty="0"/>
              <a:t>- gruppeveiledere</a:t>
            </a:r>
          </a:p>
          <a:p>
            <a:pPr>
              <a:spcBef>
                <a:spcPts val="3000"/>
              </a:spcBef>
            </a:pPr>
            <a:r>
              <a:rPr lang="nb-NO" sz="3200" b="1" dirty="0"/>
              <a:t>- antall deltakere</a:t>
            </a:r>
          </a:p>
          <a:p>
            <a:pPr>
              <a:spcBef>
                <a:spcPts val="3000"/>
              </a:spcBef>
            </a:pPr>
            <a:r>
              <a:rPr lang="nb-NO" sz="3200" b="1" dirty="0"/>
              <a:t>- antall møter</a:t>
            </a:r>
          </a:p>
          <a:p>
            <a:pPr>
              <a:spcBef>
                <a:spcPts val="3000"/>
              </a:spcBef>
            </a:pPr>
            <a:r>
              <a:rPr lang="nb-NO" sz="3200" b="1" dirty="0"/>
              <a:t>- agenda for møtene</a:t>
            </a:r>
          </a:p>
          <a:p>
            <a:r>
              <a:rPr lang="nb-NO" sz="1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6798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C2F204-0B71-4B4A-7F4D-6FF54E8C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36" y="169630"/>
            <a:ext cx="6462326" cy="1489381"/>
          </a:xfrm>
        </p:spPr>
        <p:txBody>
          <a:bodyPr>
            <a:normAutofit/>
          </a:bodyPr>
          <a:lstStyle/>
          <a:p>
            <a:pPr algn="ctr"/>
            <a:r>
              <a:rPr lang="nb-NO" sz="2000" b="1" dirty="0">
                <a:solidFill>
                  <a:srgbClr val="FF0000"/>
                </a:solidFill>
              </a:rPr>
              <a:t>Implementering av ICDP i sykehjem og helsehus i Oslo kommune 2015 – 2023</a:t>
            </a:r>
            <a:br>
              <a:rPr lang="nb-NO" sz="2000" b="1" dirty="0">
                <a:solidFill>
                  <a:srgbClr val="FF0000"/>
                </a:solidFill>
              </a:rPr>
            </a:br>
            <a:r>
              <a:rPr lang="nb-NO" sz="2000" b="1" dirty="0">
                <a:solidFill>
                  <a:srgbClr val="FF0000"/>
                </a:solidFill>
              </a:rPr>
              <a:t>Erfaringer fra Grefsenhjemmet i Oslo</a:t>
            </a:r>
            <a:br>
              <a:rPr lang="nb-NO" sz="2000" b="1" dirty="0">
                <a:solidFill>
                  <a:srgbClr val="FF0000"/>
                </a:solidFill>
              </a:rPr>
            </a:br>
            <a:r>
              <a:rPr lang="nb-NO" sz="2000" b="1" dirty="0">
                <a:solidFill>
                  <a:srgbClr val="FF0000"/>
                </a:solidFill>
              </a:rPr>
              <a:t>V/Emilian Barbu (4 min)</a:t>
            </a:r>
            <a:br>
              <a:rPr lang="nb-NO" sz="2000" b="1" dirty="0">
                <a:solidFill>
                  <a:srgbClr val="FF0000"/>
                </a:solidFill>
              </a:rPr>
            </a:br>
            <a:endParaRPr lang="nb-NO" sz="1400" b="1" dirty="0">
              <a:solidFill>
                <a:srgbClr val="FF0000"/>
              </a:solidFill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16B86AE-734F-D32C-933D-DA8E10165F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91131" y="6337102"/>
            <a:ext cx="2415715" cy="662264"/>
          </a:xfrm>
        </p:spPr>
        <p:txBody>
          <a:bodyPr>
            <a:normAutofit/>
          </a:bodyPr>
          <a:lstStyle/>
          <a:p>
            <a:r>
              <a:rPr lang="nb-NO" sz="1400" b="1" dirty="0">
                <a:solidFill>
                  <a:srgbClr val="FF0000"/>
                </a:solidFill>
              </a:rPr>
              <a:t>International Caregiver Development </a:t>
            </a:r>
            <a:r>
              <a:rPr lang="nb-NO" sz="1400" b="1" dirty="0" err="1">
                <a:solidFill>
                  <a:srgbClr val="FF0000"/>
                </a:solidFill>
              </a:rPr>
              <a:t>Programme</a:t>
            </a:r>
            <a:endParaRPr lang="nb-NO" sz="1400" b="1" dirty="0">
              <a:solidFill>
                <a:srgbClr val="FF0000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6B66A86-9160-4AF8-1041-BF9E9D90D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303" y="6070770"/>
            <a:ext cx="999831" cy="676715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D8036AFE-E15E-EF96-563C-137C1B8FDFD4}"/>
              </a:ext>
            </a:extLst>
          </p:cNvPr>
          <p:cNvSpPr/>
          <p:nvPr/>
        </p:nvSpPr>
        <p:spPr>
          <a:xfrm>
            <a:off x="6761134" y="3689926"/>
            <a:ext cx="2156835" cy="160193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Kvalitet på omsorgen: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PERSONSENTRERTOMSORG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Arial"/>
              </a:rPr>
              <a:t>MINDRE MEDISINER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DA0428B-B917-1184-4560-8280195680B1}"/>
              </a:ext>
            </a:extLst>
          </p:cNvPr>
          <p:cNvSpPr/>
          <p:nvPr/>
        </p:nvSpPr>
        <p:spPr>
          <a:xfrm>
            <a:off x="6421348" y="2285450"/>
            <a:ext cx="2579762" cy="115853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ICDP veiledere: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RESSURSKREVENDE MEN PASSER GODT I ELDREOMSORG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684D257-23E9-68F0-D0E1-1563505FA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5568" y="1494768"/>
            <a:ext cx="3595229" cy="2396818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23E963F-9BE4-38AD-1BDC-4AF38E45C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32" y="110515"/>
            <a:ext cx="1443175" cy="1928997"/>
          </a:xfrm>
          <a:prstGeom prst="rect">
            <a:avLst/>
          </a:prstGeom>
        </p:spPr>
      </p:pic>
      <p:pic>
        <p:nvPicPr>
          <p:cNvPr id="13" name="Bilde 12" descr="Et bilde som inneholder person, finger, blodåre, negl&#10;&#10;Automatisk generert beskrivelse">
            <a:extLst>
              <a:ext uri="{FF2B5EF4-FFF2-40B4-BE49-F238E27FC236}">
                <a16:creationId xmlns:a16="http://schemas.microsoft.com/office/drawing/2014/main" id="{FDAFF22D-CC65-71F4-5134-355D87F1E3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969" y="5376026"/>
            <a:ext cx="1393164" cy="884313"/>
          </a:xfrm>
          <a:prstGeom prst="rect">
            <a:avLst/>
          </a:prstGeom>
        </p:spPr>
      </p:pic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E879295C-45E6-B9BB-5301-3915246428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6031" y="4056083"/>
            <a:ext cx="6441897" cy="2246907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Grefsenhjemmet: 70 ansatte, inkludert nattevakter + deltakere i faglunsjer</a:t>
            </a:r>
          </a:p>
          <a:p>
            <a:endParaRPr lang="nb-NO" dirty="0"/>
          </a:p>
          <a:p>
            <a:r>
              <a:rPr lang="nb-NO" dirty="0"/>
              <a:t>Tilbakemelding fra fagleder ved Grefsenhjemmet:</a:t>
            </a:r>
          </a:p>
          <a:p>
            <a:r>
              <a:rPr lang="nb-NO" dirty="0"/>
              <a:t>«ICDP er et praktisk kurs som fokuserer på </a:t>
            </a:r>
            <a:r>
              <a:rPr lang="nb-NO" dirty="0" err="1"/>
              <a:t>relasjonskompetanse</a:t>
            </a:r>
            <a:r>
              <a:rPr lang="nb-NO" dirty="0"/>
              <a:t> og personsentrert omsorg. Vårt internasjonale pleiepersonell har mye ulik og unik </a:t>
            </a:r>
            <a:r>
              <a:rPr lang="nb-NO" dirty="0" err="1"/>
              <a:t>relasjonskompetanse</a:t>
            </a:r>
            <a:r>
              <a:rPr lang="nb-NO" dirty="0"/>
              <a:t> som synliggjøres/løftes frem og verdsettes gjennom ICDP-prosessen. Gjennom aktiv læring og ved å sette ord på praksis, blir disse unike kompetansene bedre knyttet til det norske språket, beriket og forbedrer kvaliteten på omsorgen våre beboere mottar og beboernes opplevelse av den.»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60D6755-FEDA-4643-2CA7-AA307F91D544}"/>
              </a:ext>
            </a:extLst>
          </p:cNvPr>
          <p:cNvSpPr/>
          <p:nvPr/>
        </p:nvSpPr>
        <p:spPr>
          <a:xfrm>
            <a:off x="113136" y="1659011"/>
            <a:ext cx="1864524" cy="150543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Arial"/>
              </a:rPr>
              <a:t>Ansatte: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LÆRER SPRÅK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FELLESSKAP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MOTIVASJON</a:t>
            </a:r>
          </a:p>
        </p:txBody>
      </p:sp>
      <p:cxnSp>
        <p:nvCxnSpPr>
          <p:cNvPr id="23" name="Rett pilkobling 22">
            <a:extLst>
              <a:ext uri="{FF2B5EF4-FFF2-40B4-BE49-F238E27FC236}">
                <a16:creationId xmlns:a16="http://schemas.microsoft.com/office/drawing/2014/main" id="{C578A00F-CEAF-E67A-4F00-477C9FE9556F}"/>
              </a:ext>
            </a:extLst>
          </p:cNvPr>
          <p:cNvCxnSpPr/>
          <p:nvPr/>
        </p:nvCxnSpPr>
        <p:spPr>
          <a:xfrm>
            <a:off x="1754002" y="2550653"/>
            <a:ext cx="4473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tt pilkobling 29">
            <a:extLst>
              <a:ext uri="{FF2B5EF4-FFF2-40B4-BE49-F238E27FC236}">
                <a16:creationId xmlns:a16="http://schemas.microsoft.com/office/drawing/2014/main" id="{CA286512-C8AB-E5F0-69DB-2EA0B8A98506}"/>
              </a:ext>
            </a:extLst>
          </p:cNvPr>
          <p:cNvCxnSpPr>
            <a:cxnSpLocks/>
          </p:cNvCxnSpPr>
          <p:nvPr/>
        </p:nvCxnSpPr>
        <p:spPr>
          <a:xfrm flipV="1">
            <a:off x="7463929" y="2110492"/>
            <a:ext cx="0" cy="3724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204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0140DE1-93D3-BB3A-09DD-BDF6D3EB1F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515" y="932542"/>
            <a:ext cx="7779657" cy="4992915"/>
          </a:xfrm>
        </p:spPr>
        <p:txBody>
          <a:bodyPr>
            <a:normAutofit/>
          </a:bodyPr>
          <a:lstStyle/>
          <a:p>
            <a:r>
              <a:rPr lang="nb-NO" sz="2800" dirty="0"/>
              <a:t>En institusjonsleders opplevelse av de ansatte som deltar i ICDP grupper:</a:t>
            </a:r>
          </a:p>
          <a:p>
            <a:endParaRPr lang="nb-NO" dirty="0"/>
          </a:p>
          <a:p>
            <a:r>
              <a:rPr lang="nb-NO" dirty="0"/>
              <a:t> </a:t>
            </a:r>
          </a:p>
          <a:p>
            <a:r>
              <a:rPr lang="nb-NO" dirty="0"/>
              <a:t>Vi erfarer: </a:t>
            </a:r>
          </a:p>
          <a:p>
            <a:r>
              <a:rPr lang="nb-NO" dirty="0"/>
              <a:t>Høyere grad av refleksjon på gruppene i høst </a:t>
            </a:r>
            <a:r>
              <a:rPr lang="nb-NO" dirty="0" err="1"/>
              <a:t>ift</a:t>
            </a:r>
            <a:r>
              <a:rPr lang="nb-NO" dirty="0"/>
              <a:t> i vår, på beboersikkerhetsvisitter. Tror ICDP er en del av forklaringen på dette. Merker det særlig på </a:t>
            </a:r>
            <a:r>
              <a:rPr lang="nb-NO" dirty="0" err="1"/>
              <a:t>avd</a:t>
            </a:r>
            <a:r>
              <a:rPr lang="nb-NO" dirty="0"/>
              <a:t> Øst hvor dette prosjektet pågår. </a:t>
            </a:r>
          </a:p>
          <a:p>
            <a:r>
              <a:rPr lang="nb-NO" dirty="0"/>
              <a:t>Medarbeider som oppleves som en med stor motstand mot det meste, forteller med glad røst at hun skal ut å filme. </a:t>
            </a:r>
          </a:p>
          <a:p>
            <a:r>
              <a:rPr lang="nb-NO" dirty="0">
                <a:solidFill>
                  <a:srgbClr val="FF0000"/>
                </a:solidFill>
              </a:rPr>
              <a:t>Suksessfaktor: at du følger opp så tett. </a:t>
            </a:r>
          </a:p>
          <a:p>
            <a:r>
              <a:rPr lang="nb-NO" dirty="0"/>
              <a:t> </a:t>
            </a:r>
          </a:p>
          <a:p>
            <a:r>
              <a:rPr lang="nb-NO" dirty="0"/>
              <a:t> </a:t>
            </a:r>
          </a:p>
          <a:p>
            <a:r>
              <a:rPr lang="nb-NO" dirty="0"/>
              <a:t>…..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2571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C2F204-0B71-4B4A-7F4D-6FF54E8C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35" y="215157"/>
            <a:ext cx="6872333" cy="958256"/>
          </a:xfrm>
        </p:spPr>
        <p:txBody>
          <a:bodyPr>
            <a:normAutofit fontScale="90000"/>
          </a:bodyPr>
          <a:lstStyle/>
          <a:p>
            <a:pPr algn="ctr"/>
            <a:r>
              <a:rPr lang="nb-NO" sz="2000" b="1" dirty="0">
                <a:solidFill>
                  <a:srgbClr val="FF0000"/>
                </a:solidFill>
              </a:rPr>
              <a:t>Implementering av ICDP i eldreomsorg</a:t>
            </a:r>
            <a:br>
              <a:rPr lang="nb-NO" sz="2000" b="1" dirty="0">
                <a:solidFill>
                  <a:srgbClr val="FF0000"/>
                </a:solidFill>
              </a:rPr>
            </a:br>
            <a:br>
              <a:rPr lang="nb-NO" sz="2000" b="1" dirty="0">
                <a:solidFill>
                  <a:srgbClr val="FF0000"/>
                </a:solidFill>
              </a:rPr>
            </a:br>
            <a:r>
              <a:rPr lang="nb-NO" sz="2000" b="1" dirty="0">
                <a:solidFill>
                  <a:srgbClr val="FF0000"/>
                </a:solidFill>
              </a:rPr>
              <a:t>-annerledes enn implementering av barneversjonen?</a:t>
            </a:r>
            <a:br>
              <a:rPr lang="nb-NO" sz="2000" b="1" dirty="0">
                <a:solidFill>
                  <a:srgbClr val="FF0000"/>
                </a:solidFill>
              </a:rPr>
            </a:br>
            <a:br>
              <a:rPr lang="nb-NO" sz="2000" b="1" dirty="0">
                <a:solidFill>
                  <a:srgbClr val="FF0000"/>
                </a:solidFill>
              </a:rPr>
            </a:br>
            <a:r>
              <a:rPr lang="nb-NO" sz="2000" b="1" dirty="0">
                <a:solidFill>
                  <a:srgbClr val="FF0000"/>
                </a:solidFill>
              </a:rPr>
              <a:t>v/ Eli Østberg (4 min)</a:t>
            </a:r>
            <a:br>
              <a:rPr lang="nb-NO" sz="2000" b="1" dirty="0">
                <a:solidFill>
                  <a:srgbClr val="FF0000"/>
                </a:solidFill>
              </a:rPr>
            </a:br>
            <a:endParaRPr lang="nb-NO" sz="1400" b="1" dirty="0">
              <a:solidFill>
                <a:srgbClr val="FF0000"/>
              </a:solidFill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16B86AE-734F-D32C-933D-DA8E10165F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91131" y="6337102"/>
            <a:ext cx="2415715" cy="662264"/>
          </a:xfrm>
        </p:spPr>
        <p:txBody>
          <a:bodyPr>
            <a:normAutofit/>
          </a:bodyPr>
          <a:lstStyle/>
          <a:p>
            <a:r>
              <a:rPr lang="nb-NO" sz="1400" b="1" dirty="0">
                <a:solidFill>
                  <a:srgbClr val="FF0000"/>
                </a:solidFill>
              </a:rPr>
              <a:t>International Caregiver Development </a:t>
            </a:r>
            <a:r>
              <a:rPr lang="nb-NO" sz="1400" b="1" dirty="0" err="1">
                <a:solidFill>
                  <a:srgbClr val="FF0000"/>
                </a:solidFill>
              </a:rPr>
              <a:t>Programme</a:t>
            </a:r>
            <a:endParaRPr lang="nb-NO" sz="1400" b="1" dirty="0">
              <a:solidFill>
                <a:srgbClr val="FF0000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6B66A86-9160-4AF8-1041-BF9E9D90D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303" y="6070770"/>
            <a:ext cx="999831" cy="676715"/>
          </a:xfrm>
          <a:prstGeom prst="rect">
            <a:avLst/>
          </a:prstGeom>
        </p:spPr>
      </p:pic>
      <p:pic>
        <p:nvPicPr>
          <p:cNvPr id="11" name="Bilde 10" descr="Et bilde som inneholder person, Menneskeansikt, smil, klær&#10;&#10;Automatisk generert beskrivelse">
            <a:extLst>
              <a:ext uri="{FF2B5EF4-FFF2-40B4-BE49-F238E27FC236}">
                <a16:creationId xmlns:a16="http://schemas.microsoft.com/office/drawing/2014/main" id="{796AF574-8C11-8353-458E-55E5D4283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458" y="4795301"/>
            <a:ext cx="2983970" cy="1890998"/>
          </a:xfrm>
          <a:prstGeom prst="rect">
            <a:avLst/>
          </a:prstGeom>
        </p:spPr>
      </p:pic>
      <p:pic>
        <p:nvPicPr>
          <p:cNvPr id="13" name="Bilde 12" descr="Et bilde som inneholder person, finger, blodåre, negl&#10;&#10;Automatisk generert beskrivelse">
            <a:extLst>
              <a:ext uri="{FF2B5EF4-FFF2-40B4-BE49-F238E27FC236}">
                <a16:creationId xmlns:a16="http://schemas.microsoft.com/office/drawing/2014/main" id="{FDAFF22D-CC65-71F4-5134-355D87F1E3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181" y="5389197"/>
            <a:ext cx="1393164" cy="884313"/>
          </a:xfrm>
          <a:prstGeom prst="rect">
            <a:avLst/>
          </a:prstGeom>
        </p:spPr>
      </p:pic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7236AC9E-ED58-DF6D-F337-39634F4CA2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32862" y="1588157"/>
            <a:ext cx="3528441" cy="3420428"/>
          </a:xfrm>
        </p:spPr>
        <p:txBody>
          <a:bodyPr/>
          <a:lstStyle/>
          <a:p>
            <a:r>
              <a:rPr lang="nb-NO" dirty="0"/>
              <a:t>Gleder og utfordringer i forbindelse med implementering av ICDP i eldreomsorg </a:t>
            </a:r>
            <a:r>
              <a:rPr lang="nb-NO" dirty="0">
                <a:sym typeface="Wingdings" panose="05000000000000000000" pitchFamily="2" charset="2"/>
              </a:rPr>
              <a:t> </a:t>
            </a:r>
            <a:endParaRPr lang="nb-NO" dirty="0"/>
          </a:p>
          <a:p>
            <a:endParaRPr lang="nb-NO" dirty="0"/>
          </a:p>
          <a:p>
            <a:pPr marL="342900" indent="-342900">
              <a:buFontTx/>
              <a:buChar char="-"/>
            </a:pPr>
            <a:r>
              <a:rPr lang="nb-NO" dirty="0"/>
              <a:t>Hva har vi gjort?</a:t>
            </a:r>
          </a:p>
          <a:p>
            <a:pPr marL="342900" indent="-342900">
              <a:buFontTx/>
              <a:buChar char="-"/>
            </a:pPr>
            <a:r>
              <a:rPr lang="nb-NO" dirty="0"/>
              <a:t>Hva har fungert bra?</a:t>
            </a:r>
          </a:p>
          <a:p>
            <a:pPr marL="342900" indent="-342900">
              <a:buFontTx/>
              <a:buChar char="-"/>
            </a:pPr>
            <a:r>
              <a:rPr lang="nb-NO" dirty="0"/>
              <a:t>Hva har ikke fungert?</a:t>
            </a:r>
          </a:p>
          <a:p>
            <a:pPr marL="342900" indent="-342900">
              <a:buFontTx/>
              <a:buChar char="-"/>
            </a:pPr>
            <a:r>
              <a:rPr lang="nb-NO" dirty="0"/>
              <a:t>Hva kan vi gjøre videre fremover?</a:t>
            </a:r>
          </a:p>
        </p:txBody>
      </p:sp>
    </p:spTree>
    <p:extLst>
      <p:ext uri="{BB962C8B-B14F-4D97-AF65-F5344CB8AC3E}">
        <p14:creationId xmlns:p14="http://schemas.microsoft.com/office/powerpoint/2010/main" val="250951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C2F204-0B71-4B4A-7F4D-6FF54E8C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35" y="215157"/>
            <a:ext cx="6872333" cy="958256"/>
          </a:xfrm>
        </p:spPr>
        <p:txBody>
          <a:bodyPr>
            <a:normAutofit fontScale="90000"/>
          </a:bodyPr>
          <a:lstStyle/>
          <a:p>
            <a:pPr algn="ctr"/>
            <a:r>
              <a:rPr lang="nb-NO" sz="2000" b="1" dirty="0">
                <a:solidFill>
                  <a:srgbClr val="FF0000"/>
                </a:solidFill>
              </a:rPr>
              <a:t>Implementering av ICDP i eldreomsorg</a:t>
            </a:r>
            <a:br>
              <a:rPr lang="nb-NO" sz="2000" b="1" dirty="0">
                <a:solidFill>
                  <a:srgbClr val="FF0000"/>
                </a:solidFill>
              </a:rPr>
            </a:br>
            <a:br>
              <a:rPr lang="nb-NO" sz="2000" b="1" dirty="0">
                <a:solidFill>
                  <a:srgbClr val="FF0000"/>
                </a:solidFill>
              </a:rPr>
            </a:br>
            <a:r>
              <a:rPr lang="nb-NO" sz="2000" b="1" dirty="0">
                <a:solidFill>
                  <a:srgbClr val="FF0000"/>
                </a:solidFill>
              </a:rPr>
              <a:t>Plenumsdialog (10 minutter)</a:t>
            </a:r>
            <a:br>
              <a:rPr lang="nb-NO" sz="2000" b="1" dirty="0">
                <a:solidFill>
                  <a:srgbClr val="FF0000"/>
                </a:solidFill>
              </a:rPr>
            </a:br>
            <a:endParaRPr lang="nb-NO" sz="1400" b="1" dirty="0">
              <a:solidFill>
                <a:srgbClr val="FF0000"/>
              </a:solidFill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16B86AE-734F-D32C-933D-DA8E10165F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91131" y="6337102"/>
            <a:ext cx="2415715" cy="662264"/>
          </a:xfrm>
        </p:spPr>
        <p:txBody>
          <a:bodyPr>
            <a:normAutofit/>
          </a:bodyPr>
          <a:lstStyle/>
          <a:p>
            <a:r>
              <a:rPr lang="nb-NO" sz="1400" b="1" dirty="0">
                <a:solidFill>
                  <a:srgbClr val="FF0000"/>
                </a:solidFill>
              </a:rPr>
              <a:t>International Caregiver Development </a:t>
            </a:r>
            <a:r>
              <a:rPr lang="nb-NO" sz="1400" b="1" dirty="0" err="1">
                <a:solidFill>
                  <a:srgbClr val="FF0000"/>
                </a:solidFill>
              </a:rPr>
              <a:t>Programme</a:t>
            </a:r>
            <a:endParaRPr lang="nb-NO" sz="1400" b="1" dirty="0">
              <a:solidFill>
                <a:srgbClr val="FF0000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6B66A86-9160-4AF8-1041-BF9E9D90D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303" y="6070770"/>
            <a:ext cx="999831" cy="676715"/>
          </a:xfrm>
          <a:prstGeom prst="rect">
            <a:avLst/>
          </a:prstGeom>
        </p:spPr>
      </p:pic>
      <p:pic>
        <p:nvPicPr>
          <p:cNvPr id="11" name="Bilde 10" descr="Et bilde som inneholder person, Menneskeansikt, smil, klær&#10;&#10;Automatisk generert beskrivelse">
            <a:extLst>
              <a:ext uri="{FF2B5EF4-FFF2-40B4-BE49-F238E27FC236}">
                <a16:creationId xmlns:a16="http://schemas.microsoft.com/office/drawing/2014/main" id="{796AF574-8C11-8353-458E-55E5D4283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55" y="2234829"/>
            <a:ext cx="3379989" cy="2141962"/>
          </a:xfrm>
          <a:prstGeom prst="rect">
            <a:avLst/>
          </a:prstGeom>
        </p:spPr>
      </p:pic>
      <p:pic>
        <p:nvPicPr>
          <p:cNvPr id="13" name="Bilde 12" descr="Et bilde som inneholder person, finger, blodåre, negl&#10;&#10;Automatisk generert beskrivelse">
            <a:extLst>
              <a:ext uri="{FF2B5EF4-FFF2-40B4-BE49-F238E27FC236}">
                <a16:creationId xmlns:a16="http://schemas.microsoft.com/office/drawing/2014/main" id="{FDAFF22D-CC65-71F4-5134-355D87F1E3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181" y="5389197"/>
            <a:ext cx="1393164" cy="884313"/>
          </a:xfrm>
          <a:prstGeom prst="rect">
            <a:avLst/>
          </a:prstGeom>
        </p:spPr>
      </p:pic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7236AC9E-ED58-DF6D-F337-39634F4CA2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942" y="1968769"/>
            <a:ext cx="4850689" cy="3420428"/>
          </a:xfrm>
        </p:spPr>
        <p:txBody>
          <a:bodyPr>
            <a:normAutofit/>
          </a:bodyPr>
          <a:lstStyle/>
          <a:p>
            <a:pPr algn="ctr"/>
            <a:r>
              <a:rPr lang="nb-NO" sz="4000" dirty="0"/>
              <a:t>Tanker om hvordan vi kan jobbe fremover for å gjøre implementeringen av</a:t>
            </a:r>
          </a:p>
          <a:p>
            <a:pPr algn="ctr"/>
            <a:r>
              <a:rPr lang="nb-NO" sz="4000" dirty="0"/>
              <a:t>ICDP i eldreomsorg bærekraftig?</a:t>
            </a:r>
          </a:p>
        </p:txBody>
      </p:sp>
    </p:spTree>
    <p:extLst>
      <p:ext uri="{BB962C8B-B14F-4D97-AF65-F5344CB8AC3E}">
        <p14:creationId xmlns:p14="http://schemas.microsoft.com/office/powerpoint/2010/main" val="3596170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5C36"/>
      </a:accent1>
      <a:accent2>
        <a:srgbClr val="004346"/>
      </a:accent2>
      <a:accent3>
        <a:srgbClr val="12D9ED"/>
      </a:accent3>
      <a:accent4>
        <a:srgbClr val="8FF0B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VID.potx" id="{EE637ADF-7CBA-461E-A66B-01BC7CC8EF15}" vid="{8BAB07BD-FF24-4257-82A7-221EE685F10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PPTMal_VID</Template>
  <TotalTime>740</TotalTime>
  <Words>831</Words>
  <Application>Microsoft Office PowerPoint</Application>
  <PresentationFormat>Skjermfremvisning (4:3)</PresentationFormat>
  <Paragraphs>115</Paragraphs>
  <Slides>7</Slides>
  <Notes>7</Notes>
  <HiddenSlides>0</HiddenSlides>
  <MMClips>0</MMClips>
  <ScaleCrop>false</ScaleCrop>
  <HeadingPairs>
    <vt:vector size="8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Office-tema</vt:lpstr>
      <vt:lpstr>Acrobat Document</vt:lpstr>
      <vt:lpstr>Implementering av ICDP i sykehjem og helsehus i Oslo kommune 2015 – 2023 v/Eli Østberg, Line C Holmsen og Emilian Barbu</vt:lpstr>
      <vt:lpstr>Implementering av ICDP i eldreomsorg  Det er dette vi vil unngå…</vt:lpstr>
      <vt:lpstr>Implementering av ICDP i sykehjem og helsehus i Oslo kommune 2015 – 2023 Implementeringsstrategi v/Line Constance Holmsen (2 min)</vt:lpstr>
      <vt:lpstr>Implementering av ICDP i sykehjem og helsehus i Oslo kommune 2015 – 2023 Erfaringer fra Grefsenhjemmet i Oslo V/Emilian Barbu (4 min) </vt:lpstr>
      <vt:lpstr>PowerPoint-presentasjon</vt:lpstr>
      <vt:lpstr>Implementering av ICDP i eldreomsorg  -annerledes enn implementering av barneversjonen?  v/ Eli Østberg (4 min) </vt:lpstr>
      <vt:lpstr>Implementering av ICDP i eldreomsorg  Plenumsdialog (10 minutter) </vt:lpstr>
    </vt:vector>
  </TitlesOfParts>
  <Company>VID Vitenskapelige Høgskole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Line Constance Holmsen</dc:creator>
  <dc:description>template by officeconsult.no</dc:description>
  <cp:lastModifiedBy>Line Constance Aasberg Holmsen</cp:lastModifiedBy>
  <cp:revision>6</cp:revision>
  <dcterms:created xsi:type="dcterms:W3CDTF">2017-09-07T09:26:53Z</dcterms:created>
  <dcterms:modified xsi:type="dcterms:W3CDTF">2023-10-03T12:43:39Z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officeconsult.no</vt:lpwstr>
  </property>
  <property fmtid="{D5CDD505-2E9C-101B-9397-08002B2CF9AE}" pid="3" name="MSIP_Label_7a2396b7-5846-48ff-8468-5f49f8ad722a_Enabled">
    <vt:lpwstr>true</vt:lpwstr>
  </property>
  <property fmtid="{D5CDD505-2E9C-101B-9397-08002B2CF9AE}" pid="4" name="MSIP_Label_7a2396b7-5846-48ff-8468-5f49f8ad722a_SetDate">
    <vt:lpwstr>2023-09-20T09:59:50Z</vt:lpwstr>
  </property>
  <property fmtid="{D5CDD505-2E9C-101B-9397-08002B2CF9AE}" pid="5" name="MSIP_Label_7a2396b7-5846-48ff-8468-5f49f8ad722a_Method">
    <vt:lpwstr>Standard</vt:lpwstr>
  </property>
  <property fmtid="{D5CDD505-2E9C-101B-9397-08002B2CF9AE}" pid="6" name="MSIP_Label_7a2396b7-5846-48ff-8468-5f49f8ad722a_Name">
    <vt:lpwstr>Lav</vt:lpwstr>
  </property>
  <property fmtid="{D5CDD505-2E9C-101B-9397-08002B2CF9AE}" pid="7" name="MSIP_Label_7a2396b7-5846-48ff-8468-5f49f8ad722a_SiteId">
    <vt:lpwstr>e6795081-6391-442e-9ab4-5e9ef74f18ea</vt:lpwstr>
  </property>
  <property fmtid="{D5CDD505-2E9C-101B-9397-08002B2CF9AE}" pid="8" name="MSIP_Label_7a2396b7-5846-48ff-8468-5f49f8ad722a_ActionId">
    <vt:lpwstr>10aa5454-59dc-46a1-9c32-4ad4a32dc5e2</vt:lpwstr>
  </property>
  <property fmtid="{D5CDD505-2E9C-101B-9397-08002B2CF9AE}" pid="9" name="MSIP_Label_7a2396b7-5846-48ff-8468-5f49f8ad722a_ContentBits">
    <vt:lpwstr>0</vt:lpwstr>
  </property>
</Properties>
</file>