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91" r:id="rId2"/>
    <p:sldId id="584" r:id="rId3"/>
    <p:sldId id="594" r:id="rId4"/>
    <p:sldId id="582" r:id="rId5"/>
    <p:sldId id="583" r:id="rId6"/>
    <p:sldId id="585" r:id="rId7"/>
    <p:sldId id="592" r:id="rId8"/>
    <p:sldId id="5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DA4114"/>
    <a:srgbClr val="FF0000"/>
    <a:srgbClr val="FC0202"/>
    <a:srgbClr val="E6E7E9"/>
    <a:srgbClr val="92C6B0"/>
    <a:srgbClr val="DDE2D9"/>
    <a:srgbClr val="82A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 autoAdjust="0"/>
    <p:restoredTop sz="94658"/>
  </p:normalViewPr>
  <p:slideViewPr>
    <p:cSldViewPr snapToGrid="0">
      <p:cViewPr varScale="1">
        <p:scale>
          <a:sx n="81" d="100"/>
          <a:sy n="81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3F1D2-4F71-42B6-964D-793C9BB4B58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566C-8E0A-4360-882E-5334A7EE4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1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0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0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rside">
  <p:cSld name="Forside">
    <p:bg>
      <p:bgPr>
        <a:solidFill>
          <a:srgbClr val="DA4114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094489" y="1715317"/>
            <a:ext cx="9677600" cy="1886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094500" y="3259351"/>
            <a:ext cx="10253200" cy="10568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300"/>
              <a:buNone/>
              <a:defRPr sz="3067">
                <a:solidFill>
                  <a:srgbClr val="D9D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800"/>
              <a:buNone/>
              <a:defRPr sz="3733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3571" y="1715331"/>
            <a:ext cx="6840167" cy="7100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767" y="4635500"/>
            <a:ext cx="1177068" cy="111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135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3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86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3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5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5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17AA-42FB-4D43-BD0C-CCE6ED8F51F4}" type="datetimeFigureOut">
              <a:rPr lang="en-US" smtClean="0"/>
              <a:t>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AE703-0D9C-4F11-8247-B1526AB8A1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6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5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F9B132DE-D203-42EE-812D-7BCE5DEF5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24693" y="717850"/>
            <a:ext cx="4251488" cy="1056800"/>
          </a:xfrm>
        </p:spPr>
        <p:txBody>
          <a:bodyPr/>
          <a:lstStyle/>
          <a:p>
            <a:r>
              <a:rPr lang="nb-NO" sz="5400" dirty="0">
                <a:solidFill>
                  <a:schemeClr val="bg1"/>
                </a:solidFill>
              </a:rPr>
              <a:t>ICDP Huset</a:t>
            </a:r>
            <a:endParaRPr lang="nb-NO" sz="4800" dirty="0">
              <a:solidFill>
                <a:schemeClr val="bg1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B5B9E69-CA47-41D7-983B-9D3F3EBCDE8B}"/>
              </a:ext>
            </a:extLst>
          </p:cNvPr>
          <p:cNvSpPr txBox="1"/>
          <p:nvPr/>
        </p:nvSpPr>
        <p:spPr>
          <a:xfrm>
            <a:off x="7957307" y="6414804"/>
            <a:ext cx="3981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bg1"/>
                </a:solidFill>
              </a:rPr>
              <a:t>ICDP - International Child Development Programme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70C8D62-D7AB-443A-BC89-BDACFFC8CE3A}"/>
              </a:ext>
            </a:extLst>
          </p:cNvPr>
          <p:cNvSpPr txBox="1"/>
          <p:nvPr/>
        </p:nvSpPr>
        <p:spPr>
          <a:xfrm>
            <a:off x="5052767" y="4496586"/>
            <a:ext cx="1705984" cy="1385740"/>
          </a:xfrm>
          <a:prstGeom prst="rect">
            <a:avLst/>
          </a:prstGeom>
          <a:solidFill>
            <a:srgbClr val="DA4114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EB4F8FF-0DD4-46C1-8737-6A6831F385EE}"/>
              </a:ext>
            </a:extLst>
          </p:cNvPr>
          <p:cNvSpPr txBox="1"/>
          <p:nvPr/>
        </p:nvSpPr>
        <p:spPr>
          <a:xfrm>
            <a:off x="8651764" y="5697660"/>
            <a:ext cx="259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4.1</a:t>
            </a:r>
            <a:r>
              <a:rPr lang="nb-NO" sz="1800" dirty="0">
                <a:solidFill>
                  <a:schemeClr val="bg1"/>
                </a:solidFill>
              </a:rPr>
              <a:t>.2023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816B16A-B0C9-41BE-A58A-BECA864F3269}"/>
              </a:ext>
            </a:extLst>
          </p:cNvPr>
          <p:cNvSpPr txBox="1"/>
          <p:nvPr/>
        </p:nvSpPr>
        <p:spPr>
          <a:xfrm>
            <a:off x="8167932" y="1931169"/>
            <a:ext cx="3559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Animert serie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DD42409-ADC3-4CB4-8AC5-13387D22E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85498" cy="6858000"/>
          </a:xfrm>
          <a:prstGeom prst="rect">
            <a:avLst/>
          </a:prstGeom>
        </p:spPr>
      </p:pic>
      <p:sp>
        <p:nvSpPr>
          <p:cNvPr id="8" name="TextBox 41">
            <a:extLst>
              <a:ext uri="{FF2B5EF4-FFF2-40B4-BE49-F238E27FC236}">
                <a16:creationId xmlns:a16="http://schemas.microsoft.com/office/drawing/2014/main" id="{CB0FF358-3349-473A-ACA7-8ABFD8FAF947}"/>
              </a:ext>
            </a:extLst>
          </p:cNvPr>
          <p:cNvSpPr txBox="1"/>
          <p:nvPr/>
        </p:nvSpPr>
        <p:spPr>
          <a:xfrm>
            <a:off x="11130401" y="135419"/>
            <a:ext cx="87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NORSK</a:t>
            </a:r>
            <a:endParaRPr lang="ar-IQ" sz="1600" b="1" dirty="0">
              <a:solidFill>
                <a:schemeClr val="bg1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CDFFE62-5D9B-4273-BBCA-38A7B84AC1B6}"/>
              </a:ext>
            </a:extLst>
          </p:cNvPr>
          <p:cNvSpPr txBox="1"/>
          <p:nvPr/>
        </p:nvSpPr>
        <p:spPr>
          <a:xfrm>
            <a:off x="6683604" y="6014301"/>
            <a:ext cx="754144" cy="843699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9C58AB9F-09A4-4160-A4CC-52AACC9FF3DE}"/>
              </a:ext>
            </a:extLst>
          </p:cNvPr>
          <p:cNvSpPr txBox="1"/>
          <p:nvPr/>
        </p:nvSpPr>
        <p:spPr>
          <a:xfrm>
            <a:off x="171254" y="5992954"/>
            <a:ext cx="754144" cy="843699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FDA92E6-DE48-4F53-ADC8-D124AD62C129}"/>
              </a:ext>
            </a:extLst>
          </p:cNvPr>
          <p:cNvSpPr txBox="1"/>
          <p:nvPr/>
        </p:nvSpPr>
        <p:spPr>
          <a:xfrm>
            <a:off x="8359533" y="4235349"/>
            <a:ext cx="2980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BRUKSANVISNING</a:t>
            </a:r>
          </a:p>
          <a:p>
            <a:pPr algn="ctr"/>
            <a:r>
              <a:rPr lang="nb-NO" sz="1400" dirty="0">
                <a:solidFill>
                  <a:schemeClr val="bg1"/>
                </a:solidFill>
              </a:rPr>
              <a:t>For å aktivere animasjonen, sett presentasjonen på visningsmodus.   </a:t>
            </a:r>
          </a:p>
          <a:p>
            <a:pPr algn="ctr"/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0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97" y="-1"/>
            <a:ext cx="5835650" cy="6858000"/>
          </a:xfrm>
          <a:prstGeom prst="rect">
            <a:avLst/>
          </a:prstGeom>
        </p:spPr>
      </p:pic>
      <p:pic>
        <p:nvPicPr>
          <p:cNvPr id="31" name="Picture 30" hidden="1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Orgenal" hidden="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0" y="0"/>
            <a:ext cx="5837239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82043" y="120030"/>
            <a:ext cx="403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latin typeface="Bahnschrift SemiCondensed" panose="020B0502040204020203" pitchFamily="34" charset="0"/>
              </a:rPr>
              <a:t>ICDP HUSET = </a:t>
            </a:r>
            <a:r>
              <a:rPr lang="nb-NO" sz="2400" dirty="0">
                <a:latin typeface="Bahnschrift SemiCondensed" panose="020B0502040204020203" pitchFamily="34" charset="0"/>
              </a:rPr>
              <a:t>BARNET</a:t>
            </a:r>
          </a:p>
          <a:p>
            <a:pPr algn="ctr"/>
            <a:r>
              <a:rPr lang="nb-NO" sz="1600" dirty="0">
                <a:latin typeface="Bahnschrift SemiBold" panose="020B0502040204020203" pitchFamily="34" charset="0"/>
              </a:rPr>
              <a:t>I SAMSPILL MED DEN VOKSNE</a:t>
            </a:r>
            <a:endParaRPr lang="en-US" sz="1600" dirty="0">
              <a:latin typeface="Bahnschrift SemiBold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67469" y="6219095"/>
            <a:ext cx="15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Se barnet </a:t>
            </a:r>
          </a:p>
          <a:p>
            <a:pPr algn="ctr"/>
            <a:r>
              <a:rPr lang="nb-NO" sz="1200" dirty="0"/>
              <a:t>som person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8206" y="6219095"/>
            <a:ext cx="13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Kulturelle og personlige verdier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87214" y="5313220"/>
            <a:ext cx="105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1.</a:t>
            </a:r>
            <a:r>
              <a:rPr lang="nb-NO" sz="1000" dirty="0">
                <a:solidFill>
                  <a:schemeClr val="bg1"/>
                </a:solidFill>
              </a:rPr>
              <a:t> Vis at du er glad i barnet</a:t>
            </a:r>
            <a:endParaRPr lang="ar-IQ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6769" y="5276652"/>
            <a:ext cx="1247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>
                <a:solidFill>
                  <a:schemeClr val="bg1"/>
                </a:solidFill>
              </a:rPr>
              <a:t>2</a:t>
            </a:r>
            <a:r>
              <a:rPr lang="nb-NO" sz="1000" b="1" dirty="0">
                <a:solidFill>
                  <a:schemeClr val="bg1"/>
                </a:solidFill>
              </a:rPr>
              <a:t>. </a:t>
            </a:r>
            <a:r>
              <a:rPr lang="nb-NO" sz="1000" dirty="0">
                <a:solidFill>
                  <a:schemeClr val="bg1"/>
                </a:solidFill>
              </a:rPr>
              <a:t>Se barnet og følg barnets initiativ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7578" y="4801479"/>
            <a:ext cx="101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 3. </a:t>
            </a:r>
            <a:r>
              <a:rPr lang="nb-NO" sz="1000" dirty="0">
                <a:solidFill>
                  <a:schemeClr val="bg1"/>
                </a:solidFill>
              </a:rPr>
              <a:t>Ta  del i barnets følelser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186" y="4787623"/>
            <a:ext cx="1142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4. </a:t>
            </a:r>
            <a:r>
              <a:rPr lang="nb-NO" sz="1000" dirty="0">
                <a:solidFill>
                  <a:schemeClr val="bg1"/>
                </a:solidFill>
              </a:rPr>
              <a:t>Gi ros og anerkjennelse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5689" y="2942964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7. </a:t>
            </a:r>
            <a:r>
              <a:rPr lang="nb-NO" sz="1000" dirty="0"/>
              <a:t>Lag sammenheng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86195" y="3504527"/>
            <a:ext cx="119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6. </a:t>
            </a:r>
            <a:r>
              <a:rPr lang="nb-NO" sz="1000" dirty="0"/>
              <a:t>Gi mening til opplevelser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40017" y="4114884"/>
            <a:ext cx="1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/>
              <a:t>5</a:t>
            </a:r>
            <a:r>
              <a:rPr lang="nb-NO" sz="900" b="1" dirty="0"/>
              <a:t>. </a:t>
            </a:r>
            <a:r>
              <a:rPr lang="nb-NO" sz="1000" dirty="0"/>
              <a:t>Felles fokus – felles oppmerksomhet</a:t>
            </a:r>
            <a:endParaRPr lang="ar-IQ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22044" y="5824961"/>
            <a:ext cx="350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TOMTEN </a:t>
            </a:r>
            <a:r>
              <a:rPr lang="nb-NO" sz="1400" dirty="0"/>
              <a:t>=</a:t>
            </a:r>
            <a:r>
              <a:rPr lang="nb-NO" sz="1400" b="1" dirty="0"/>
              <a:t> </a:t>
            </a:r>
            <a:r>
              <a:rPr lang="nb-NO" sz="1400" dirty="0"/>
              <a:t>Oppfatningen av barnet</a:t>
            </a:r>
            <a:endParaRPr lang="en-US" sz="1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019005" y="1140174"/>
            <a:ext cx="34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87215" y="1541784"/>
            <a:ext cx="895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</a:rPr>
              <a:t>A.  </a:t>
            </a:r>
          </a:p>
          <a:p>
            <a:pPr algn="r"/>
            <a:r>
              <a:rPr lang="nb-NO" sz="900" dirty="0">
                <a:solidFill>
                  <a:schemeClr val="bg1"/>
                </a:solidFill>
              </a:rPr>
              <a:t>Planlegg</a:t>
            </a:r>
          </a:p>
          <a:p>
            <a:pPr algn="r"/>
            <a:r>
              <a:rPr lang="nb-NO" sz="900" dirty="0">
                <a:solidFill>
                  <a:schemeClr val="bg1"/>
                </a:solidFill>
              </a:rPr>
              <a:t>med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96292" y="1552935"/>
            <a:ext cx="980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B. </a:t>
            </a:r>
          </a:p>
          <a:p>
            <a:r>
              <a:rPr lang="nb-NO" sz="900" dirty="0">
                <a:solidFill>
                  <a:schemeClr val="bg1"/>
                </a:solidFill>
              </a:rPr>
              <a:t>Støtt</a:t>
            </a:r>
          </a:p>
          <a:p>
            <a:r>
              <a:rPr lang="nb-NO" sz="900" dirty="0">
                <a:solidFill>
                  <a:schemeClr val="bg1"/>
                </a:solidFill>
              </a:rPr>
              <a:t>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97911" y="2133258"/>
            <a:ext cx="93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</a:rPr>
              <a:t>C.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nb-NO" sz="900" dirty="0">
                <a:solidFill>
                  <a:schemeClr val="bg1"/>
                </a:solidFill>
              </a:rPr>
              <a:t>Legg til rette for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10302" y="2126638"/>
            <a:ext cx="107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D. </a:t>
            </a:r>
            <a:r>
              <a:rPr lang="en-US" sz="900" dirty="0">
                <a:solidFill>
                  <a:schemeClr val="bg1"/>
                </a:solidFill>
              </a:rPr>
              <a:t>Sett </a:t>
            </a:r>
            <a:r>
              <a:rPr lang="nb-NO" sz="900" dirty="0">
                <a:solidFill>
                  <a:schemeClr val="bg1"/>
                </a:solidFill>
              </a:rPr>
              <a:t>positive grenser for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76036" y="3052682"/>
            <a:ext cx="195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/>
              <a:t>STØTTESTILAS</a:t>
            </a:r>
          </a:p>
          <a:p>
            <a:pPr algn="r"/>
            <a:r>
              <a:rPr lang="nb-NO" sz="1400" dirty="0"/>
              <a:t>Barnets foreldre og andre omsorgsgivere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96049" y="3855273"/>
            <a:ext cx="27280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Være en trygg emosjonell base.</a:t>
            </a:r>
          </a:p>
          <a:p>
            <a:pPr algn="r"/>
            <a:r>
              <a:rPr lang="nb-NO" sz="1100" dirty="0"/>
              <a:t>Gi støtte i utforskning.</a:t>
            </a:r>
          </a:p>
          <a:p>
            <a:pPr algn="r"/>
            <a:r>
              <a:rPr lang="nb-NO" sz="1100" dirty="0"/>
              <a:t>Hjelp barnet akkurat nok til </a:t>
            </a:r>
          </a:p>
          <a:p>
            <a:pPr algn="r"/>
            <a:r>
              <a:rPr lang="nb-NO" sz="1100" dirty="0"/>
              <a:t>at barnet får erfare at </a:t>
            </a:r>
          </a:p>
          <a:p>
            <a:pPr algn="r"/>
            <a:r>
              <a:rPr lang="nb-NO" sz="1100" dirty="0"/>
              <a:t>“jeg klarer det selv”</a:t>
            </a: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EA64D02E-DD6F-41E4-96DF-E0F7FF271E9F}"/>
              </a:ext>
            </a:extLst>
          </p:cNvPr>
          <p:cNvSpPr txBox="1"/>
          <p:nvPr/>
        </p:nvSpPr>
        <p:spPr>
          <a:xfrm>
            <a:off x="7869966" y="4782162"/>
            <a:ext cx="258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GRUNNMUREN</a:t>
            </a:r>
            <a:endParaRPr lang="ar-IQ" sz="1600" b="1" dirty="0"/>
          </a:p>
          <a:p>
            <a:r>
              <a:rPr lang="nb-NO" sz="1400" dirty="0"/>
              <a:t>Den emosjonelle dialog</a:t>
            </a:r>
            <a:endParaRPr lang="en-US" sz="1400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67C168EB-FD50-4AAF-9BCA-0245EF2A0C67}"/>
              </a:ext>
            </a:extLst>
          </p:cNvPr>
          <p:cNvSpPr txBox="1"/>
          <p:nvPr/>
        </p:nvSpPr>
        <p:spPr>
          <a:xfrm>
            <a:off x="7880784" y="3216302"/>
            <a:ext cx="272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ETASJENE</a:t>
            </a:r>
            <a:endParaRPr lang="ar-IQ" sz="1600" b="1" dirty="0"/>
          </a:p>
          <a:p>
            <a:r>
              <a:rPr lang="nb-NO" sz="1400" dirty="0"/>
              <a:t>Den meningsskapende og utvidende dialog</a:t>
            </a:r>
            <a:endParaRPr lang="en-US" sz="1400" dirty="0"/>
          </a:p>
        </p:txBody>
      </p:sp>
      <p:sp>
        <p:nvSpPr>
          <p:cNvPr id="52" name="TextBox 35">
            <a:extLst>
              <a:ext uri="{FF2B5EF4-FFF2-40B4-BE49-F238E27FC236}">
                <a16:creationId xmlns:a16="http://schemas.microsoft.com/office/drawing/2014/main" id="{6FA466D3-E966-4B4B-A64B-44E8B362B6C7}"/>
              </a:ext>
            </a:extLst>
          </p:cNvPr>
          <p:cNvSpPr txBox="1"/>
          <p:nvPr/>
        </p:nvSpPr>
        <p:spPr>
          <a:xfrm>
            <a:off x="7010323" y="6200083"/>
            <a:ext cx="106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Empatisk  identifikasjon</a:t>
            </a:r>
          </a:p>
        </p:txBody>
      </p:sp>
      <p:sp>
        <p:nvSpPr>
          <p:cNvPr id="56" name="TextBox 41">
            <a:extLst>
              <a:ext uri="{FF2B5EF4-FFF2-40B4-BE49-F238E27FC236}">
                <a16:creationId xmlns:a16="http://schemas.microsoft.com/office/drawing/2014/main" id="{DB37334E-E6D7-4DB5-98E4-B22299A0B38C}"/>
              </a:ext>
            </a:extLst>
          </p:cNvPr>
          <p:cNvSpPr txBox="1"/>
          <p:nvPr/>
        </p:nvSpPr>
        <p:spPr>
          <a:xfrm>
            <a:off x="11130401" y="135419"/>
            <a:ext cx="106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NORSK</a:t>
            </a:r>
          </a:p>
          <a:p>
            <a:r>
              <a:rPr lang="nb-NO" sz="1200" dirty="0"/>
              <a:t>Ikke animert</a:t>
            </a:r>
            <a:endParaRPr lang="ar-IQ" sz="1200" dirty="0"/>
          </a:p>
        </p:txBody>
      </p:sp>
      <p:pic>
        <p:nvPicPr>
          <p:cNvPr id="58" name="Bilde 57">
            <a:extLst>
              <a:ext uri="{FF2B5EF4-FFF2-40B4-BE49-F238E27FC236}">
                <a16:creationId xmlns:a16="http://schemas.microsoft.com/office/drawing/2014/main" id="{D4D109A5-28F9-4C62-9D22-387588326A6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43" y="5986347"/>
            <a:ext cx="775163" cy="725206"/>
          </a:xfrm>
          <a:prstGeom prst="rect">
            <a:avLst/>
          </a:prstGeom>
        </p:spPr>
      </p:pic>
      <p:sp>
        <p:nvSpPr>
          <p:cNvPr id="59" name="TextBox 41">
            <a:extLst>
              <a:ext uri="{FF2B5EF4-FFF2-40B4-BE49-F238E27FC236}">
                <a16:creationId xmlns:a16="http://schemas.microsoft.com/office/drawing/2014/main" id="{ABF470A1-5EB1-430B-96F8-9CA91422BB8C}"/>
              </a:ext>
            </a:extLst>
          </p:cNvPr>
          <p:cNvSpPr txBox="1"/>
          <p:nvPr/>
        </p:nvSpPr>
        <p:spPr>
          <a:xfrm>
            <a:off x="7869965" y="1674223"/>
            <a:ext cx="236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TAKET</a:t>
            </a:r>
            <a:endParaRPr lang="ar-IQ" sz="1600" b="1" dirty="0"/>
          </a:p>
          <a:p>
            <a:r>
              <a:rPr lang="nb-NO" sz="1400" dirty="0"/>
              <a:t>Den regulerende dialog</a:t>
            </a:r>
            <a:endParaRPr lang="en-US" sz="1400" dirty="0"/>
          </a:p>
        </p:txBody>
      </p: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2ACD90AE-C3F4-4038-94B7-9BB9F2BC2696}"/>
              </a:ext>
            </a:extLst>
          </p:cNvPr>
          <p:cNvGrpSpPr/>
          <p:nvPr/>
        </p:nvGrpSpPr>
        <p:grpSpPr>
          <a:xfrm>
            <a:off x="76194" y="5774766"/>
            <a:ext cx="1185907" cy="972154"/>
            <a:chOff x="162125" y="5892845"/>
            <a:chExt cx="1185907" cy="972154"/>
          </a:xfrm>
        </p:grpSpPr>
        <p:pic>
          <p:nvPicPr>
            <p:cNvPr id="54" name="Bilde 53">
              <a:extLst>
                <a:ext uri="{FF2B5EF4-FFF2-40B4-BE49-F238E27FC236}">
                  <a16:creationId xmlns:a16="http://schemas.microsoft.com/office/drawing/2014/main" id="{E681CB35-89EB-4F7A-83AB-EC3B1FFC8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5394" y="5892845"/>
              <a:ext cx="864192" cy="818708"/>
            </a:xfrm>
            <a:prstGeom prst="rect">
              <a:avLst/>
            </a:prstGeom>
          </p:spPr>
        </p:pic>
        <p:sp>
          <p:nvSpPr>
            <p:cNvPr id="55" name="TekstSylinder 54">
              <a:extLst>
                <a:ext uri="{FF2B5EF4-FFF2-40B4-BE49-F238E27FC236}">
                  <a16:creationId xmlns:a16="http://schemas.microsoft.com/office/drawing/2014/main" id="{F72E858B-F670-411A-A604-54AF31FD83E8}"/>
                </a:ext>
              </a:extLst>
            </p:cNvPr>
            <p:cNvSpPr txBox="1"/>
            <p:nvPr/>
          </p:nvSpPr>
          <p:spPr>
            <a:xfrm>
              <a:off x="162125" y="6649555"/>
              <a:ext cx="1185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Copyright: ICDP Norge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89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8402"/>
            <a:ext cx="5835650" cy="6858000"/>
          </a:xfrm>
          <a:prstGeom prst="rect">
            <a:avLst/>
          </a:prstGeom>
        </p:spPr>
      </p:pic>
      <p:pic>
        <p:nvPicPr>
          <p:cNvPr id="31" name="Picture 30" hidden="1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Orgenal" hidden="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0" y="0"/>
            <a:ext cx="5837239" cy="6858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322044" y="5824961"/>
            <a:ext cx="350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TOMTEN </a:t>
            </a:r>
            <a:r>
              <a:rPr lang="nb-NO" sz="1400" dirty="0"/>
              <a:t>=</a:t>
            </a:r>
            <a:r>
              <a:rPr lang="nb-NO" sz="1400" b="1" dirty="0"/>
              <a:t> </a:t>
            </a:r>
            <a:r>
              <a:rPr lang="nb-NO" sz="1400" dirty="0"/>
              <a:t>Oppfatningen av barnet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69965" y="1674223"/>
            <a:ext cx="236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TAKET</a:t>
            </a:r>
            <a:endParaRPr lang="ar-IQ" sz="1600" b="1" dirty="0"/>
          </a:p>
          <a:p>
            <a:r>
              <a:rPr lang="nb-NO" sz="1400" dirty="0"/>
              <a:t>Den regulerende dialog</a:t>
            </a:r>
            <a:endParaRPr lang="en-US" sz="1400" dirty="0"/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EA64D02E-DD6F-41E4-96DF-E0F7FF271E9F}"/>
              </a:ext>
            </a:extLst>
          </p:cNvPr>
          <p:cNvSpPr txBox="1"/>
          <p:nvPr/>
        </p:nvSpPr>
        <p:spPr>
          <a:xfrm>
            <a:off x="7869966" y="4782162"/>
            <a:ext cx="258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GRUNNMUREN</a:t>
            </a:r>
            <a:endParaRPr lang="ar-IQ" sz="1600" b="1" dirty="0"/>
          </a:p>
          <a:p>
            <a:r>
              <a:rPr lang="nb-NO" sz="1400" dirty="0"/>
              <a:t>Den emosjonelle dialog</a:t>
            </a:r>
            <a:endParaRPr lang="en-US" sz="1400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67C168EB-FD50-4AAF-9BCA-0245EF2A0C67}"/>
              </a:ext>
            </a:extLst>
          </p:cNvPr>
          <p:cNvSpPr txBox="1"/>
          <p:nvPr/>
        </p:nvSpPr>
        <p:spPr>
          <a:xfrm>
            <a:off x="7880784" y="3216302"/>
            <a:ext cx="272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ETASJENE</a:t>
            </a:r>
            <a:endParaRPr lang="ar-IQ" sz="1600" b="1" dirty="0"/>
          </a:p>
          <a:p>
            <a:r>
              <a:rPr lang="nb-NO" sz="1400" dirty="0"/>
              <a:t>Den meningsskapende og utvidende dialog</a:t>
            </a:r>
            <a:endParaRPr lang="en-US" sz="1400" dirty="0"/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id="{85973538-9EE7-42D4-99A5-ED4C0E8761F5}"/>
              </a:ext>
            </a:extLst>
          </p:cNvPr>
          <p:cNvSpPr txBox="1"/>
          <p:nvPr/>
        </p:nvSpPr>
        <p:spPr>
          <a:xfrm>
            <a:off x="11130401" y="135419"/>
            <a:ext cx="87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NORSK</a:t>
            </a:r>
            <a:endParaRPr lang="ar-IQ" sz="1600" b="1" dirty="0"/>
          </a:p>
        </p:txBody>
      </p:sp>
      <p:pic>
        <p:nvPicPr>
          <p:cNvPr id="43" name="Bilde 42">
            <a:extLst>
              <a:ext uri="{FF2B5EF4-FFF2-40B4-BE49-F238E27FC236}">
                <a16:creationId xmlns:a16="http://schemas.microsoft.com/office/drawing/2014/main" id="{108F4C39-0D53-420A-9046-DA3D0B3122D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43" y="5986347"/>
            <a:ext cx="775163" cy="725206"/>
          </a:xfrm>
          <a:prstGeom prst="rect">
            <a:avLst/>
          </a:prstGeom>
        </p:spPr>
      </p:pic>
      <p:sp>
        <p:nvSpPr>
          <p:cNvPr id="45" name="TextBox 47">
            <a:extLst>
              <a:ext uri="{FF2B5EF4-FFF2-40B4-BE49-F238E27FC236}">
                <a16:creationId xmlns:a16="http://schemas.microsoft.com/office/drawing/2014/main" id="{145B48C3-5CDE-47AD-8FC4-5B9D45B22346}"/>
              </a:ext>
            </a:extLst>
          </p:cNvPr>
          <p:cNvSpPr txBox="1"/>
          <p:nvPr/>
        </p:nvSpPr>
        <p:spPr>
          <a:xfrm>
            <a:off x="2476036" y="3052682"/>
            <a:ext cx="195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>
                <a:solidFill>
                  <a:schemeClr val="bg2">
                    <a:lumMod val="75000"/>
                  </a:schemeClr>
                </a:solidFill>
              </a:rPr>
              <a:t>STØTTESTILAS</a:t>
            </a:r>
          </a:p>
          <a:p>
            <a:pPr algn="r"/>
            <a:r>
              <a:rPr lang="nb-NO" sz="1400" dirty="0">
                <a:solidFill>
                  <a:schemeClr val="bg2">
                    <a:lumMod val="75000"/>
                  </a:schemeClr>
                </a:solidFill>
              </a:rPr>
              <a:t>Barnets foreldre og andre omsorgsgivere</a:t>
            </a:r>
          </a:p>
        </p:txBody>
      </p: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3FF1957D-0508-4841-BA69-D21C6AFDA4A0}"/>
              </a:ext>
            </a:extLst>
          </p:cNvPr>
          <p:cNvGrpSpPr/>
          <p:nvPr/>
        </p:nvGrpSpPr>
        <p:grpSpPr>
          <a:xfrm>
            <a:off x="76194" y="5774766"/>
            <a:ext cx="1185907" cy="972154"/>
            <a:chOff x="162125" y="5892845"/>
            <a:chExt cx="1185907" cy="972154"/>
          </a:xfrm>
        </p:grpSpPr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F5C6F8DD-6D76-440E-BAFB-01A18893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5394" y="5892845"/>
              <a:ext cx="864192" cy="818708"/>
            </a:xfrm>
            <a:prstGeom prst="rect">
              <a:avLst/>
            </a:prstGeom>
          </p:spPr>
        </p:pic>
        <p:sp>
          <p:nvSpPr>
            <p:cNvPr id="49" name="TekstSylinder 48">
              <a:extLst>
                <a:ext uri="{FF2B5EF4-FFF2-40B4-BE49-F238E27FC236}">
                  <a16:creationId xmlns:a16="http://schemas.microsoft.com/office/drawing/2014/main" id="{01E6E398-3F6D-40AB-BED6-FAFF6703101F}"/>
                </a:ext>
              </a:extLst>
            </p:cNvPr>
            <p:cNvSpPr txBox="1"/>
            <p:nvPr/>
          </p:nvSpPr>
          <p:spPr>
            <a:xfrm>
              <a:off x="162125" y="6649555"/>
              <a:ext cx="1185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Copyright: ICDP Norge</a:t>
              </a:r>
            </a:p>
          </p:txBody>
        </p:sp>
      </p:grpSp>
      <p:sp>
        <p:nvSpPr>
          <p:cNvPr id="52" name="TextBox 33">
            <a:extLst>
              <a:ext uri="{FF2B5EF4-FFF2-40B4-BE49-F238E27FC236}">
                <a16:creationId xmlns:a16="http://schemas.microsoft.com/office/drawing/2014/main" id="{D7C84009-9207-40AD-9A4A-70D326492758}"/>
              </a:ext>
            </a:extLst>
          </p:cNvPr>
          <p:cNvSpPr txBox="1"/>
          <p:nvPr/>
        </p:nvSpPr>
        <p:spPr>
          <a:xfrm>
            <a:off x="3620106" y="171265"/>
            <a:ext cx="514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Bahnschrift SemiCondensed" panose="020B0502040204020203" pitchFamily="34" charset="0"/>
              </a:rPr>
              <a:t>ICDP HUSET </a:t>
            </a:r>
            <a:r>
              <a:rPr lang="nb-NO" sz="2800" dirty="0">
                <a:latin typeface="Bahnschrift SemiCondensed" panose="020B0502040204020203" pitchFamily="34" charset="0"/>
              </a:rPr>
              <a:t>-</a:t>
            </a:r>
            <a:r>
              <a:rPr lang="nb-NO" sz="2800" b="1" dirty="0">
                <a:latin typeface="Bahnschrift SemiCondensed" panose="020B0502040204020203" pitchFamily="34" charset="0"/>
              </a:rPr>
              <a:t> </a:t>
            </a:r>
            <a:r>
              <a:rPr lang="nb-NO" sz="2800" dirty="0">
                <a:latin typeface="Bahnschrift SemiCondensed" panose="020B0502040204020203" pitchFamily="34" charset="0"/>
              </a:rPr>
              <a:t>3</a:t>
            </a:r>
            <a:r>
              <a:rPr lang="nb-NO" sz="2800" b="1" dirty="0">
                <a:latin typeface="Bahnschrift SemiCondensed" panose="020B0502040204020203" pitchFamily="34" charset="0"/>
              </a:rPr>
              <a:t> </a:t>
            </a:r>
            <a:r>
              <a:rPr lang="nb-NO" sz="2800" dirty="0">
                <a:latin typeface="Bahnschrift SemiCondensed" panose="020B0502040204020203" pitchFamily="34" charset="0"/>
              </a:rPr>
              <a:t>DIALOGER</a:t>
            </a:r>
          </a:p>
        </p:txBody>
      </p:sp>
    </p:spTree>
    <p:extLst>
      <p:ext uri="{BB962C8B-B14F-4D97-AF65-F5344CB8AC3E}">
        <p14:creationId xmlns:p14="http://schemas.microsoft.com/office/powerpoint/2010/main" val="33197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50" grpId="0"/>
      <p:bldP spid="51" grpId="0"/>
      <p:bldP spid="45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8402"/>
            <a:ext cx="5835650" cy="6858000"/>
          </a:xfrm>
          <a:prstGeom prst="rect">
            <a:avLst/>
          </a:prstGeom>
        </p:spPr>
      </p:pic>
      <p:pic>
        <p:nvPicPr>
          <p:cNvPr id="31" name="Picture 30" hidden="1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Orgenal" hidden="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0" y="0"/>
            <a:ext cx="5837239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00771" y="136545"/>
            <a:ext cx="4190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Bahnschrift SemiCondensed" panose="020B0502040204020203" pitchFamily="34" charset="0"/>
              </a:rPr>
              <a:t>ICDP HUSET </a:t>
            </a:r>
            <a:r>
              <a:rPr lang="nb-NO" sz="2800" dirty="0">
                <a:latin typeface="Bahnschrift SemiCondensed" panose="020B0502040204020203" pitchFamily="34" charset="0"/>
              </a:rPr>
              <a:t>- TOMTEN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67469" y="6219095"/>
            <a:ext cx="15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Se barnet </a:t>
            </a:r>
          </a:p>
          <a:p>
            <a:pPr algn="ctr"/>
            <a:r>
              <a:rPr lang="nb-NO" sz="1200" dirty="0"/>
              <a:t>som person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22044" y="5824961"/>
            <a:ext cx="350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TOMTEN </a:t>
            </a:r>
            <a:r>
              <a:rPr lang="nb-NO" sz="1400" dirty="0"/>
              <a:t>=</a:t>
            </a:r>
            <a:r>
              <a:rPr lang="nb-NO" sz="1400" b="1" dirty="0"/>
              <a:t> </a:t>
            </a:r>
            <a:r>
              <a:rPr lang="nb-NO" sz="1400" dirty="0"/>
              <a:t>Oppfatningen av barnet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69965" y="1674223"/>
            <a:ext cx="236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>
                    <a:lumMod val="75000"/>
                  </a:schemeClr>
                </a:solidFill>
              </a:rPr>
              <a:t>TAKET</a:t>
            </a:r>
            <a:endParaRPr lang="ar-IQ" sz="16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b-NO" sz="1400" dirty="0">
                <a:solidFill>
                  <a:schemeClr val="bg2">
                    <a:lumMod val="75000"/>
                  </a:schemeClr>
                </a:solidFill>
              </a:rPr>
              <a:t>Den regulerende dialog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EA64D02E-DD6F-41E4-96DF-E0F7FF271E9F}"/>
              </a:ext>
            </a:extLst>
          </p:cNvPr>
          <p:cNvSpPr txBox="1"/>
          <p:nvPr/>
        </p:nvSpPr>
        <p:spPr>
          <a:xfrm>
            <a:off x="7869966" y="4782162"/>
            <a:ext cx="258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>
                    <a:lumMod val="75000"/>
                  </a:schemeClr>
                </a:solidFill>
              </a:rPr>
              <a:t>GRUNNMUREN</a:t>
            </a:r>
            <a:endParaRPr lang="ar-IQ" sz="16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b-NO" sz="1400" dirty="0">
                <a:solidFill>
                  <a:schemeClr val="bg2">
                    <a:lumMod val="75000"/>
                  </a:schemeClr>
                </a:solidFill>
              </a:rPr>
              <a:t>Den emosjonelle dialog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67C168EB-FD50-4AAF-9BCA-0245EF2A0C67}"/>
              </a:ext>
            </a:extLst>
          </p:cNvPr>
          <p:cNvSpPr txBox="1"/>
          <p:nvPr/>
        </p:nvSpPr>
        <p:spPr>
          <a:xfrm>
            <a:off x="7880784" y="3216302"/>
            <a:ext cx="272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>
                    <a:lumMod val="75000"/>
                  </a:schemeClr>
                </a:solidFill>
              </a:rPr>
              <a:t>ETASJENE</a:t>
            </a:r>
            <a:endParaRPr lang="ar-IQ" sz="16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b-NO" sz="1400" dirty="0">
                <a:solidFill>
                  <a:schemeClr val="bg2">
                    <a:lumMod val="75000"/>
                  </a:schemeClr>
                </a:solidFill>
              </a:rPr>
              <a:t>Den meningsskapende og utvidende dialog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9" name="TextBox 41">
            <a:extLst>
              <a:ext uri="{FF2B5EF4-FFF2-40B4-BE49-F238E27FC236}">
                <a16:creationId xmlns:a16="http://schemas.microsoft.com/office/drawing/2014/main" id="{85973538-9EE7-42D4-99A5-ED4C0E8761F5}"/>
              </a:ext>
            </a:extLst>
          </p:cNvPr>
          <p:cNvSpPr txBox="1"/>
          <p:nvPr/>
        </p:nvSpPr>
        <p:spPr>
          <a:xfrm>
            <a:off x="11130401" y="135419"/>
            <a:ext cx="87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NORSK</a:t>
            </a:r>
            <a:endParaRPr lang="ar-IQ" sz="1600" b="1" dirty="0"/>
          </a:p>
        </p:txBody>
      </p:sp>
      <p:pic>
        <p:nvPicPr>
          <p:cNvPr id="43" name="Bilde 42">
            <a:extLst>
              <a:ext uri="{FF2B5EF4-FFF2-40B4-BE49-F238E27FC236}">
                <a16:creationId xmlns:a16="http://schemas.microsoft.com/office/drawing/2014/main" id="{108F4C39-0D53-420A-9046-DA3D0B3122D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43" y="5986347"/>
            <a:ext cx="775163" cy="725206"/>
          </a:xfrm>
          <a:prstGeom prst="rect">
            <a:avLst/>
          </a:prstGeom>
        </p:spPr>
      </p:pic>
      <p:sp>
        <p:nvSpPr>
          <p:cNvPr id="44" name="TextBox 36">
            <a:extLst>
              <a:ext uri="{FF2B5EF4-FFF2-40B4-BE49-F238E27FC236}">
                <a16:creationId xmlns:a16="http://schemas.microsoft.com/office/drawing/2014/main" id="{65979D31-CA8C-4462-9A80-B0F8CBDDA39E}"/>
              </a:ext>
            </a:extLst>
          </p:cNvPr>
          <p:cNvSpPr txBox="1"/>
          <p:nvPr/>
        </p:nvSpPr>
        <p:spPr>
          <a:xfrm>
            <a:off x="3948206" y="6219095"/>
            <a:ext cx="13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Kulturelle og personlige verdier</a:t>
            </a:r>
            <a:endParaRPr lang="en-US" sz="1200" dirty="0"/>
          </a:p>
        </p:txBody>
      </p:sp>
      <p:sp>
        <p:nvSpPr>
          <p:cNvPr id="45" name="TextBox 47">
            <a:extLst>
              <a:ext uri="{FF2B5EF4-FFF2-40B4-BE49-F238E27FC236}">
                <a16:creationId xmlns:a16="http://schemas.microsoft.com/office/drawing/2014/main" id="{145B48C3-5CDE-47AD-8FC4-5B9D45B22346}"/>
              </a:ext>
            </a:extLst>
          </p:cNvPr>
          <p:cNvSpPr txBox="1"/>
          <p:nvPr/>
        </p:nvSpPr>
        <p:spPr>
          <a:xfrm>
            <a:off x="2476036" y="3052682"/>
            <a:ext cx="195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>
                <a:solidFill>
                  <a:schemeClr val="bg2">
                    <a:lumMod val="75000"/>
                  </a:schemeClr>
                </a:solidFill>
              </a:rPr>
              <a:t>STØTTESTILAS</a:t>
            </a:r>
          </a:p>
          <a:p>
            <a:pPr algn="r"/>
            <a:r>
              <a:rPr lang="nb-NO" sz="1400" dirty="0">
                <a:solidFill>
                  <a:schemeClr val="bg2">
                    <a:lumMod val="75000"/>
                  </a:schemeClr>
                </a:solidFill>
              </a:rPr>
              <a:t>Barnets foreldre og andre omsorgsgivere</a:t>
            </a:r>
          </a:p>
        </p:txBody>
      </p:sp>
      <p:sp>
        <p:nvSpPr>
          <p:cNvPr id="46" name="TextBox 35">
            <a:extLst>
              <a:ext uri="{FF2B5EF4-FFF2-40B4-BE49-F238E27FC236}">
                <a16:creationId xmlns:a16="http://schemas.microsoft.com/office/drawing/2014/main" id="{F84F823C-29FD-4EEA-B7FC-0ED1F26558CF}"/>
              </a:ext>
            </a:extLst>
          </p:cNvPr>
          <p:cNvSpPr txBox="1"/>
          <p:nvPr/>
        </p:nvSpPr>
        <p:spPr>
          <a:xfrm>
            <a:off x="7010323" y="6200083"/>
            <a:ext cx="106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Empatisk  identifikasjon</a:t>
            </a:r>
          </a:p>
        </p:txBody>
      </p: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3FF1957D-0508-4841-BA69-D21C6AFDA4A0}"/>
              </a:ext>
            </a:extLst>
          </p:cNvPr>
          <p:cNvGrpSpPr/>
          <p:nvPr/>
        </p:nvGrpSpPr>
        <p:grpSpPr>
          <a:xfrm>
            <a:off x="76194" y="5774766"/>
            <a:ext cx="1185907" cy="972154"/>
            <a:chOff x="162125" y="5892845"/>
            <a:chExt cx="1185907" cy="972154"/>
          </a:xfrm>
        </p:grpSpPr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F5C6F8DD-6D76-440E-BAFB-01A188934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5394" y="5892845"/>
              <a:ext cx="864192" cy="818708"/>
            </a:xfrm>
            <a:prstGeom prst="rect">
              <a:avLst/>
            </a:prstGeom>
          </p:spPr>
        </p:pic>
        <p:sp>
          <p:nvSpPr>
            <p:cNvPr id="49" name="TekstSylinder 48">
              <a:extLst>
                <a:ext uri="{FF2B5EF4-FFF2-40B4-BE49-F238E27FC236}">
                  <a16:creationId xmlns:a16="http://schemas.microsoft.com/office/drawing/2014/main" id="{01E6E398-3F6D-40AB-BED6-FAFF6703101F}"/>
                </a:ext>
              </a:extLst>
            </p:cNvPr>
            <p:cNvSpPr txBox="1"/>
            <p:nvPr/>
          </p:nvSpPr>
          <p:spPr>
            <a:xfrm>
              <a:off x="162125" y="6649555"/>
              <a:ext cx="1185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Copyright: ICDP Norge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876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41" grpId="0"/>
      <p:bldP spid="42" grpId="0"/>
      <p:bldP spid="50" grpId="0"/>
      <p:bldP spid="51" grpId="0"/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8402"/>
            <a:ext cx="5835650" cy="6858000"/>
          </a:xfrm>
          <a:prstGeom prst="rect">
            <a:avLst/>
          </a:prstGeom>
        </p:spPr>
      </p:pic>
      <p:pic>
        <p:nvPicPr>
          <p:cNvPr id="31" name="Picture 30" hidden="1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Orgenal" hidden="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0" y="0"/>
            <a:ext cx="5837239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620106" y="171265"/>
            <a:ext cx="514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Bahnschrift SemiCondensed" panose="020B0502040204020203" pitchFamily="34" charset="0"/>
              </a:rPr>
              <a:t>ICDP HUSET </a:t>
            </a:r>
            <a:r>
              <a:rPr lang="nb-NO" sz="2800" dirty="0">
                <a:latin typeface="Bahnschrift SemiCondensed" panose="020B0502040204020203" pitchFamily="34" charset="0"/>
              </a:rPr>
              <a:t>-</a:t>
            </a:r>
            <a:r>
              <a:rPr lang="nb-NO" sz="2800" b="1" dirty="0">
                <a:latin typeface="Bahnschrift SemiCondensed" panose="020B0502040204020203" pitchFamily="34" charset="0"/>
              </a:rPr>
              <a:t> </a:t>
            </a:r>
            <a:r>
              <a:rPr lang="nb-NO" sz="2800" dirty="0">
                <a:latin typeface="Bahnschrift SemiCondensed" panose="020B0502040204020203" pitchFamily="34" charset="0"/>
              </a:rPr>
              <a:t>GRUNNMUREN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7214" y="5313220"/>
            <a:ext cx="105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1.</a:t>
            </a:r>
            <a:r>
              <a:rPr lang="nb-NO" sz="1000" dirty="0">
                <a:solidFill>
                  <a:schemeClr val="bg1"/>
                </a:solidFill>
              </a:rPr>
              <a:t> Vis at du er glad i barnet</a:t>
            </a:r>
            <a:endParaRPr lang="ar-IQ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285593"/>
            <a:ext cx="1247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>
                <a:solidFill>
                  <a:schemeClr val="bg1"/>
                </a:solidFill>
              </a:rPr>
              <a:t>2</a:t>
            </a:r>
            <a:r>
              <a:rPr lang="nb-NO" sz="1000" b="1" dirty="0">
                <a:solidFill>
                  <a:schemeClr val="bg1"/>
                </a:solidFill>
              </a:rPr>
              <a:t>. </a:t>
            </a:r>
            <a:r>
              <a:rPr lang="nb-NO" sz="1000" dirty="0">
                <a:solidFill>
                  <a:schemeClr val="bg1"/>
                </a:solidFill>
              </a:rPr>
              <a:t>Se barnet og følg barnets initiativ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7578" y="4801479"/>
            <a:ext cx="101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 3. </a:t>
            </a:r>
            <a:r>
              <a:rPr lang="nb-NO" sz="1000" dirty="0">
                <a:solidFill>
                  <a:schemeClr val="bg1"/>
                </a:solidFill>
              </a:rPr>
              <a:t>Ta  del i barnets følelser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186" y="4787623"/>
            <a:ext cx="1142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4. </a:t>
            </a:r>
            <a:r>
              <a:rPr lang="nb-NO" sz="1000" dirty="0">
                <a:solidFill>
                  <a:schemeClr val="bg1"/>
                </a:solidFill>
              </a:rPr>
              <a:t>Gi ros og anerkjennelse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2044" y="5824961"/>
            <a:ext cx="350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TOMTEN </a:t>
            </a:r>
            <a:r>
              <a:rPr lang="nb-NO" sz="1400" dirty="0"/>
              <a:t>=</a:t>
            </a:r>
            <a:r>
              <a:rPr lang="nb-NO" sz="1400" b="1" dirty="0"/>
              <a:t> </a:t>
            </a:r>
            <a:r>
              <a:rPr lang="nb-NO" sz="1400" dirty="0"/>
              <a:t>Oppfatningen av barnet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69965" y="1674223"/>
            <a:ext cx="236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>
                    <a:lumMod val="75000"/>
                  </a:schemeClr>
                </a:solidFill>
              </a:rPr>
              <a:t>TAKET</a:t>
            </a:r>
            <a:endParaRPr lang="ar-IQ" sz="16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b-NO" sz="1400" dirty="0">
                <a:solidFill>
                  <a:schemeClr val="bg2">
                    <a:lumMod val="75000"/>
                  </a:schemeClr>
                </a:solidFill>
              </a:rPr>
              <a:t>Den regulerende dialog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EA64D02E-DD6F-41E4-96DF-E0F7FF271E9F}"/>
              </a:ext>
            </a:extLst>
          </p:cNvPr>
          <p:cNvSpPr txBox="1"/>
          <p:nvPr/>
        </p:nvSpPr>
        <p:spPr>
          <a:xfrm>
            <a:off x="7869966" y="4782162"/>
            <a:ext cx="258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GRUNNMUREN</a:t>
            </a:r>
            <a:endParaRPr lang="ar-IQ" sz="1600" b="1" dirty="0"/>
          </a:p>
          <a:p>
            <a:r>
              <a:rPr lang="nb-NO" sz="1400" dirty="0"/>
              <a:t>Den emosjonelle dialog</a:t>
            </a:r>
            <a:endParaRPr lang="en-US" sz="1400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67C168EB-FD50-4AAF-9BCA-0245EF2A0C67}"/>
              </a:ext>
            </a:extLst>
          </p:cNvPr>
          <p:cNvSpPr txBox="1"/>
          <p:nvPr/>
        </p:nvSpPr>
        <p:spPr>
          <a:xfrm>
            <a:off x="7880784" y="3216302"/>
            <a:ext cx="272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>
                    <a:lumMod val="75000"/>
                  </a:schemeClr>
                </a:solidFill>
              </a:rPr>
              <a:t>ETASJENE</a:t>
            </a:r>
            <a:endParaRPr lang="ar-IQ" sz="1600" b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b-NO" sz="1400" dirty="0">
                <a:solidFill>
                  <a:schemeClr val="bg2">
                    <a:lumMod val="75000"/>
                  </a:schemeClr>
                </a:solidFill>
              </a:rPr>
              <a:t>Den meningsskapende og utvidende dialog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5" name="Bilde 44">
            <a:extLst>
              <a:ext uri="{FF2B5EF4-FFF2-40B4-BE49-F238E27FC236}">
                <a16:creationId xmlns:a16="http://schemas.microsoft.com/office/drawing/2014/main" id="{B37DEA88-981B-4BEE-B6CE-177A6F8084A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43" y="5994238"/>
            <a:ext cx="775163" cy="725206"/>
          </a:xfrm>
          <a:prstGeom prst="rect">
            <a:avLst/>
          </a:prstGeom>
        </p:spPr>
      </p:pic>
      <p:sp>
        <p:nvSpPr>
          <p:cNvPr id="47" name="TextBox 41">
            <a:extLst>
              <a:ext uri="{FF2B5EF4-FFF2-40B4-BE49-F238E27FC236}">
                <a16:creationId xmlns:a16="http://schemas.microsoft.com/office/drawing/2014/main" id="{3A232306-6256-4067-A1E1-9594917E93CD}"/>
              </a:ext>
            </a:extLst>
          </p:cNvPr>
          <p:cNvSpPr txBox="1"/>
          <p:nvPr/>
        </p:nvSpPr>
        <p:spPr>
          <a:xfrm>
            <a:off x="11130401" y="135419"/>
            <a:ext cx="87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NORSK</a:t>
            </a:r>
            <a:endParaRPr lang="ar-IQ" sz="1600" b="1" dirty="0"/>
          </a:p>
        </p:txBody>
      </p:sp>
      <p:sp>
        <p:nvSpPr>
          <p:cNvPr id="54" name="TextBox 48">
            <a:extLst>
              <a:ext uri="{FF2B5EF4-FFF2-40B4-BE49-F238E27FC236}">
                <a16:creationId xmlns:a16="http://schemas.microsoft.com/office/drawing/2014/main" id="{07C08FED-3479-47E1-8446-48CC9F93398D}"/>
              </a:ext>
            </a:extLst>
          </p:cNvPr>
          <p:cNvSpPr txBox="1"/>
          <p:nvPr/>
        </p:nvSpPr>
        <p:spPr>
          <a:xfrm>
            <a:off x="1696049" y="3855273"/>
            <a:ext cx="27280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Være en trygg emosjonell base.</a:t>
            </a:r>
          </a:p>
          <a:p>
            <a:pPr algn="r"/>
            <a:r>
              <a:rPr lang="nb-NO" sz="1100" dirty="0"/>
              <a:t>Gi støtte i utforskning.</a:t>
            </a:r>
          </a:p>
          <a:p>
            <a:pPr algn="r"/>
            <a:r>
              <a:rPr lang="nb-NO" sz="1100" dirty="0"/>
              <a:t>Hjelp barnet akkurat nok til </a:t>
            </a:r>
          </a:p>
          <a:p>
            <a:pPr algn="r"/>
            <a:r>
              <a:rPr lang="nb-NO" sz="1100" dirty="0"/>
              <a:t>at barnet får erfare at </a:t>
            </a:r>
          </a:p>
          <a:p>
            <a:pPr algn="r"/>
            <a:r>
              <a:rPr lang="nb-NO" sz="1100" dirty="0"/>
              <a:t>“jeg klarer det selv”</a:t>
            </a:r>
          </a:p>
        </p:txBody>
      </p: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543F5409-4DE7-4A82-A8E4-9AB47891D031}"/>
              </a:ext>
            </a:extLst>
          </p:cNvPr>
          <p:cNvGrpSpPr/>
          <p:nvPr/>
        </p:nvGrpSpPr>
        <p:grpSpPr>
          <a:xfrm>
            <a:off x="76194" y="5774766"/>
            <a:ext cx="1185907" cy="972154"/>
            <a:chOff x="162125" y="5892845"/>
            <a:chExt cx="1185907" cy="972154"/>
          </a:xfrm>
        </p:grpSpPr>
        <p:pic>
          <p:nvPicPr>
            <p:cNvPr id="58" name="Bilde 57">
              <a:extLst>
                <a:ext uri="{FF2B5EF4-FFF2-40B4-BE49-F238E27FC236}">
                  <a16:creationId xmlns:a16="http://schemas.microsoft.com/office/drawing/2014/main" id="{3E6F77A2-6F33-462A-BC68-443B24CE1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5394" y="5892845"/>
              <a:ext cx="864192" cy="818708"/>
            </a:xfrm>
            <a:prstGeom prst="rect">
              <a:avLst/>
            </a:prstGeom>
          </p:spPr>
        </p:pic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8F234BE4-48B4-48B4-9F81-8EC3CE3D5D08}"/>
                </a:ext>
              </a:extLst>
            </p:cNvPr>
            <p:cNvSpPr txBox="1"/>
            <p:nvPr/>
          </p:nvSpPr>
          <p:spPr>
            <a:xfrm>
              <a:off x="162125" y="6649555"/>
              <a:ext cx="1185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Copyright: ICDP Norge</a:t>
              </a:r>
            </a:p>
          </p:txBody>
        </p:sp>
      </p:grpSp>
      <p:sp>
        <p:nvSpPr>
          <p:cNvPr id="60" name="TextBox 36">
            <a:extLst>
              <a:ext uri="{FF2B5EF4-FFF2-40B4-BE49-F238E27FC236}">
                <a16:creationId xmlns:a16="http://schemas.microsoft.com/office/drawing/2014/main" id="{6583905A-5F67-47B3-9EFF-5B26FCE315E6}"/>
              </a:ext>
            </a:extLst>
          </p:cNvPr>
          <p:cNvSpPr txBox="1"/>
          <p:nvPr/>
        </p:nvSpPr>
        <p:spPr>
          <a:xfrm>
            <a:off x="3948206" y="6219095"/>
            <a:ext cx="13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Kulturelle og personlige verdier</a:t>
            </a:r>
            <a:endParaRPr lang="en-US" sz="1200" dirty="0"/>
          </a:p>
        </p:txBody>
      </p:sp>
      <p:sp>
        <p:nvSpPr>
          <p:cNvPr id="61" name="TextBox 35">
            <a:extLst>
              <a:ext uri="{FF2B5EF4-FFF2-40B4-BE49-F238E27FC236}">
                <a16:creationId xmlns:a16="http://schemas.microsoft.com/office/drawing/2014/main" id="{4EEEB7DC-4390-4B44-9B72-EED5ED7C7FB9}"/>
              </a:ext>
            </a:extLst>
          </p:cNvPr>
          <p:cNvSpPr txBox="1"/>
          <p:nvPr/>
        </p:nvSpPr>
        <p:spPr>
          <a:xfrm>
            <a:off x="5267469" y="6219095"/>
            <a:ext cx="15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Se barnet </a:t>
            </a:r>
          </a:p>
          <a:p>
            <a:pPr algn="ctr"/>
            <a:r>
              <a:rPr lang="nb-NO" sz="1200" dirty="0"/>
              <a:t>som person</a:t>
            </a:r>
          </a:p>
        </p:txBody>
      </p:sp>
      <p:sp>
        <p:nvSpPr>
          <p:cNvPr id="62" name="TextBox 35">
            <a:extLst>
              <a:ext uri="{FF2B5EF4-FFF2-40B4-BE49-F238E27FC236}">
                <a16:creationId xmlns:a16="http://schemas.microsoft.com/office/drawing/2014/main" id="{8B03F4E5-C6A2-49E5-A5A5-A8DDAD4288D6}"/>
              </a:ext>
            </a:extLst>
          </p:cNvPr>
          <p:cNvSpPr txBox="1"/>
          <p:nvPr/>
        </p:nvSpPr>
        <p:spPr>
          <a:xfrm>
            <a:off x="7010323" y="6200083"/>
            <a:ext cx="106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Empatisk  identifikasjon</a:t>
            </a:r>
          </a:p>
        </p:txBody>
      </p:sp>
      <p:sp>
        <p:nvSpPr>
          <p:cNvPr id="63" name="TextBox 47">
            <a:extLst>
              <a:ext uri="{FF2B5EF4-FFF2-40B4-BE49-F238E27FC236}">
                <a16:creationId xmlns:a16="http://schemas.microsoft.com/office/drawing/2014/main" id="{E3F1DC2D-79FD-4584-968D-428C2E15E70D}"/>
              </a:ext>
            </a:extLst>
          </p:cNvPr>
          <p:cNvSpPr txBox="1"/>
          <p:nvPr/>
        </p:nvSpPr>
        <p:spPr>
          <a:xfrm>
            <a:off x="2476036" y="3052682"/>
            <a:ext cx="195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/>
              <a:t>STØTTESTILAS</a:t>
            </a:r>
          </a:p>
          <a:p>
            <a:pPr algn="r"/>
            <a:r>
              <a:rPr lang="nb-NO" sz="1400" dirty="0"/>
              <a:t>Barnets foreldre og andre omsorgsgivere</a:t>
            </a:r>
          </a:p>
        </p:txBody>
      </p:sp>
    </p:spTree>
    <p:extLst>
      <p:ext uri="{BB962C8B-B14F-4D97-AF65-F5344CB8AC3E}">
        <p14:creationId xmlns:p14="http://schemas.microsoft.com/office/powerpoint/2010/main" val="27070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6" grpId="0"/>
      <p:bldP spid="12" grpId="0"/>
      <p:bldP spid="30" grpId="0"/>
      <p:bldP spid="41" grpId="0"/>
      <p:bldP spid="42" grpId="0"/>
      <p:bldP spid="50" grpId="0"/>
      <p:bldP spid="51" grpId="0"/>
      <p:bldP spid="54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8402"/>
            <a:ext cx="5835650" cy="6858000"/>
          </a:xfrm>
          <a:prstGeom prst="rect">
            <a:avLst/>
          </a:prstGeom>
        </p:spPr>
      </p:pic>
      <p:pic>
        <p:nvPicPr>
          <p:cNvPr id="31" name="Picture 30" hidden="1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Orgenal" hidden="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0" y="0"/>
            <a:ext cx="5837239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01112" y="154757"/>
            <a:ext cx="418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Bahnschrift SemiCondensed" panose="020B0502040204020203" pitchFamily="34" charset="0"/>
              </a:rPr>
              <a:t>ICDP HUSET </a:t>
            </a:r>
            <a:r>
              <a:rPr lang="nb-NO" sz="2800" dirty="0">
                <a:latin typeface="Bahnschrift SemiCondensed" panose="020B0502040204020203" pitchFamily="34" charset="0"/>
              </a:rPr>
              <a:t>-</a:t>
            </a:r>
            <a:r>
              <a:rPr lang="nb-NO" sz="2800" b="1" dirty="0">
                <a:latin typeface="Bahnschrift SemiCondensed" panose="020B0502040204020203" pitchFamily="34" charset="0"/>
              </a:rPr>
              <a:t> </a:t>
            </a:r>
            <a:r>
              <a:rPr lang="nb-NO" sz="2800" dirty="0">
                <a:latin typeface="Bahnschrift SemiCondensed" panose="020B0502040204020203" pitchFamily="34" charset="0"/>
              </a:rPr>
              <a:t>ETASJENE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7214" y="5313220"/>
            <a:ext cx="105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1.</a:t>
            </a:r>
            <a:r>
              <a:rPr lang="nb-NO" sz="1000" dirty="0">
                <a:solidFill>
                  <a:schemeClr val="bg1"/>
                </a:solidFill>
              </a:rPr>
              <a:t> Vis at du er glad i barnet</a:t>
            </a:r>
            <a:endParaRPr lang="ar-IQ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285593"/>
            <a:ext cx="1247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>
                <a:solidFill>
                  <a:schemeClr val="bg1"/>
                </a:solidFill>
              </a:rPr>
              <a:t>2</a:t>
            </a:r>
            <a:r>
              <a:rPr lang="nb-NO" sz="1000" b="1" dirty="0">
                <a:solidFill>
                  <a:schemeClr val="bg1"/>
                </a:solidFill>
              </a:rPr>
              <a:t>. </a:t>
            </a:r>
            <a:r>
              <a:rPr lang="nb-NO" sz="1000" dirty="0">
                <a:solidFill>
                  <a:schemeClr val="bg1"/>
                </a:solidFill>
              </a:rPr>
              <a:t>Se barnet og følg barnets initiativ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7578" y="4801479"/>
            <a:ext cx="101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 3. </a:t>
            </a:r>
            <a:r>
              <a:rPr lang="nb-NO" sz="1000" dirty="0">
                <a:solidFill>
                  <a:schemeClr val="bg1"/>
                </a:solidFill>
              </a:rPr>
              <a:t>Ta  del i barnets følelser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186" y="4787623"/>
            <a:ext cx="1142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4. </a:t>
            </a:r>
            <a:r>
              <a:rPr lang="nb-NO" sz="1000" dirty="0">
                <a:solidFill>
                  <a:schemeClr val="bg1"/>
                </a:solidFill>
              </a:rPr>
              <a:t>Gi ros og anerkjennelse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5689" y="2942964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7. </a:t>
            </a:r>
            <a:r>
              <a:rPr lang="nb-NO" sz="1000" dirty="0"/>
              <a:t>Lag sammenheng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86195" y="3504527"/>
            <a:ext cx="119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6. </a:t>
            </a:r>
            <a:r>
              <a:rPr lang="nb-NO" sz="1000" dirty="0"/>
              <a:t>Gi mening til opplevelser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40017" y="4114884"/>
            <a:ext cx="1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/>
              <a:t>5</a:t>
            </a:r>
            <a:r>
              <a:rPr lang="nb-NO" sz="900" b="1" dirty="0"/>
              <a:t>. </a:t>
            </a:r>
            <a:r>
              <a:rPr lang="nb-NO" sz="1000" dirty="0"/>
              <a:t>Felles fokus – felles oppmerksomhet</a:t>
            </a:r>
            <a:endParaRPr lang="ar-IQ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22044" y="5824961"/>
            <a:ext cx="350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TOMTEN </a:t>
            </a:r>
            <a:r>
              <a:rPr lang="nb-NO" sz="1400" dirty="0"/>
              <a:t>=</a:t>
            </a:r>
            <a:r>
              <a:rPr lang="nb-NO" sz="1400" b="1" dirty="0"/>
              <a:t> </a:t>
            </a:r>
            <a:r>
              <a:rPr lang="nb-NO" sz="1400" dirty="0"/>
              <a:t>Oppfatningen av barnet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69965" y="1674223"/>
            <a:ext cx="236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2">
                    <a:lumMod val="90000"/>
                  </a:schemeClr>
                </a:solidFill>
              </a:rPr>
              <a:t>TAKET</a:t>
            </a:r>
            <a:endParaRPr lang="ar-IQ" sz="1600" b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nb-NO" sz="1400" dirty="0">
                <a:solidFill>
                  <a:schemeClr val="bg2">
                    <a:lumMod val="90000"/>
                  </a:schemeClr>
                </a:solidFill>
              </a:rPr>
              <a:t>Den regulerende dialog</a:t>
            </a: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EA64D02E-DD6F-41E4-96DF-E0F7FF271E9F}"/>
              </a:ext>
            </a:extLst>
          </p:cNvPr>
          <p:cNvSpPr txBox="1"/>
          <p:nvPr/>
        </p:nvSpPr>
        <p:spPr>
          <a:xfrm>
            <a:off x="7869966" y="4782162"/>
            <a:ext cx="258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GRUNNMUREN</a:t>
            </a:r>
            <a:endParaRPr lang="ar-IQ" sz="1600" b="1" dirty="0"/>
          </a:p>
          <a:p>
            <a:r>
              <a:rPr lang="nb-NO" sz="1400" dirty="0"/>
              <a:t>Den emosjonelle dialog</a:t>
            </a:r>
            <a:endParaRPr lang="en-US" sz="1400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67C168EB-FD50-4AAF-9BCA-0245EF2A0C67}"/>
              </a:ext>
            </a:extLst>
          </p:cNvPr>
          <p:cNvSpPr txBox="1"/>
          <p:nvPr/>
        </p:nvSpPr>
        <p:spPr>
          <a:xfrm>
            <a:off x="7880784" y="3216302"/>
            <a:ext cx="272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ETASJENE</a:t>
            </a:r>
            <a:endParaRPr lang="ar-IQ" sz="1600" b="1" dirty="0"/>
          </a:p>
          <a:p>
            <a:r>
              <a:rPr lang="nb-NO" sz="1400" dirty="0"/>
              <a:t>Den meningsskapende og utvidende dialog</a:t>
            </a:r>
            <a:endParaRPr lang="en-US" sz="1400" dirty="0"/>
          </a:p>
        </p:txBody>
      </p:sp>
      <p:pic>
        <p:nvPicPr>
          <p:cNvPr id="47" name="Bilde 46">
            <a:extLst>
              <a:ext uri="{FF2B5EF4-FFF2-40B4-BE49-F238E27FC236}">
                <a16:creationId xmlns:a16="http://schemas.microsoft.com/office/drawing/2014/main" id="{88CE5FAC-D52D-4768-B2FD-1B1447A2D55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43" y="5994238"/>
            <a:ext cx="775163" cy="725206"/>
          </a:xfrm>
          <a:prstGeom prst="rect">
            <a:avLst/>
          </a:prstGeom>
        </p:spPr>
      </p:pic>
      <p:sp>
        <p:nvSpPr>
          <p:cNvPr id="54" name="TextBox 41">
            <a:extLst>
              <a:ext uri="{FF2B5EF4-FFF2-40B4-BE49-F238E27FC236}">
                <a16:creationId xmlns:a16="http://schemas.microsoft.com/office/drawing/2014/main" id="{F45B0A5B-17D2-48C2-A37F-191F24359EDC}"/>
              </a:ext>
            </a:extLst>
          </p:cNvPr>
          <p:cNvSpPr txBox="1"/>
          <p:nvPr/>
        </p:nvSpPr>
        <p:spPr>
          <a:xfrm>
            <a:off x="11130401" y="135419"/>
            <a:ext cx="87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NORSK</a:t>
            </a:r>
            <a:endParaRPr lang="ar-IQ" sz="1600" b="1" dirty="0"/>
          </a:p>
        </p:txBody>
      </p:sp>
      <p:sp>
        <p:nvSpPr>
          <p:cNvPr id="53" name="TextBox 47">
            <a:extLst>
              <a:ext uri="{FF2B5EF4-FFF2-40B4-BE49-F238E27FC236}">
                <a16:creationId xmlns:a16="http://schemas.microsoft.com/office/drawing/2014/main" id="{C9C95B0A-1D2B-4D14-B655-3B247895C093}"/>
              </a:ext>
            </a:extLst>
          </p:cNvPr>
          <p:cNvSpPr txBox="1"/>
          <p:nvPr/>
        </p:nvSpPr>
        <p:spPr>
          <a:xfrm>
            <a:off x="2476036" y="3052682"/>
            <a:ext cx="195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/>
              <a:t>STØTTESTILAS</a:t>
            </a:r>
          </a:p>
          <a:p>
            <a:pPr algn="r"/>
            <a:r>
              <a:rPr lang="nb-NO" sz="1400" dirty="0"/>
              <a:t>Barnets foreldre og andre omsorgsgivere</a:t>
            </a:r>
          </a:p>
        </p:txBody>
      </p:sp>
      <p:sp>
        <p:nvSpPr>
          <p:cNvPr id="55" name="TextBox 48">
            <a:extLst>
              <a:ext uri="{FF2B5EF4-FFF2-40B4-BE49-F238E27FC236}">
                <a16:creationId xmlns:a16="http://schemas.microsoft.com/office/drawing/2014/main" id="{2036CB59-960B-4CAC-BFE4-6BC1E9173801}"/>
              </a:ext>
            </a:extLst>
          </p:cNvPr>
          <p:cNvSpPr txBox="1"/>
          <p:nvPr/>
        </p:nvSpPr>
        <p:spPr>
          <a:xfrm>
            <a:off x="1696049" y="3855273"/>
            <a:ext cx="27280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Være en trygg emosjonell base.</a:t>
            </a:r>
          </a:p>
          <a:p>
            <a:pPr algn="r"/>
            <a:r>
              <a:rPr lang="nb-NO" sz="1100" dirty="0"/>
              <a:t>Gi støtte i utforskning.</a:t>
            </a:r>
          </a:p>
          <a:p>
            <a:pPr algn="r"/>
            <a:r>
              <a:rPr lang="nb-NO" sz="1100" dirty="0"/>
              <a:t>Hjelp barnet akkurat nok til </a:t>
            </a:r>
          </a:p>
          <a:p>
            <a:pPr algn="r"/>
            <a:r>
              <a:rPr lang="nb-NO" sz="1100" dirty="0"/>
              <a:t>at barnet får erfare at </a:t>
            </a:r>
          </a:p>
          <a:p>
            <a:pPr algn="r"/>
            <a:r>
              <a:rPr lang="nb-NO" sz="1100" dirty="0"/>
              <a:t>“jeg klarer det selv”</a:t>
            </a:r>
          </a:p>
        </p:txBody>
      </p: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FFD55767-6B15-44D8-80D6-6630CC5C2D21}"/>
              </a:ext>
            </a:extLst>
          </p:cNvPr>
          <p:cNvGrpSpPr/>
          <p:nvPr/>
        </p:nvGrpSpPr>
        <p:grpSpPr>
          <a:xfrm>
            <a:off x="76194" y="5774766"/>
            <a:ext cx="1185907" cy="972154"/>
            <a:chOff x="162125" y="5892845"/>
            <a:chExt cx="1185907" cy="972154"/>
          </a:xfrm>
        </p:grpSpPr>
        <p:pic>
          <p:nvPicPr>
            <p:cNvPr id="61" name="Bilde 60">
              <a:extLst>
                <a:ext uri="{FF2B5EF4-FFF2-40B4-BE49-F238E27FC236}">
                  <a16:creationId xmlns:a16="http://schemas.microsoft.com/office/drawing/2014/main" id="{04B28C10-1498-42AB-956D-8360BCC7B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5394" y="5892845"/>
              <a:ext cx="864192" cy="818708"/>
            </a:xfrm>
            <a:prstGeom prst="rect">
              <a:avLst/>
            </a:prstGeom>
          </p:spPr>
        </p:pic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6AFBD578-8B29-4CB6-BFFF-D156E5080735}"/>
                </a:ext>
              </a:extLst>
            </p:cNvPr>
            <p:cNvSpPr txBox="1"/>
            <p:nvPr/>
          </p:nvSpPr>
          <p:spPr>
            <a:xfrm>
              <a:off x="162125" y="6649555"/>
              <a:ext cx="1185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Copyright: ICDP Norge</a:t>
              </a:r>
            </a:p>
          </p:txBody>
        </p:sp>
      </p:grpSp>
      <p:sp>
        <p:nvSpPr>
          <p:cNvPr id="64" name="TextBox 36">
            <a:extLst>
              <a:ext uri="{FF2B5EF4-FFF2-40B4-BE49-F238E27FC236}">
                <a16:creationId xmlns:a16="http://schemas.microsoft.com/office/drawing/2014/main" id="{66FD9000-F805-436C-AE44-2ABA2B9BBDB6}"/>
              </a:ext>
            </a:extLst>
          </p:cNvPr>
          <p:cNvSpPr txBox="1"/>
          <p:nvPr/>
        </p:nvSpPr>
        <p:spPr>
          <a:xfrm>
            <a:off x="3948206" y="6219095"/>
            <a:ext cx="13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Kulturelle og personlige verdier</a:t>
            </a:r>
            <a:endParaRPr lang="en-US" sz="1200" dirty="0"/>
          </a:p>
        </p:txBody>
      </p:sp>
      <p:sp>
        <p:nvSpPr>
          <p:cNvPr id="65" name="TextBox 35">
            <a:extLst>
              <a:ext uri="{FF2B5EF4-FFF2-40B4-BE49-F238E27FC236}">
                <a16:creationId xmlns:a16="http://schemas.microsoft.com/office/drawing/2014/main" id="{A586E0C7-5116-4E29-8FC5-617CA68EF100}"/>
              </a:ext>
            </a:extLst>
          </p:cNvPr>
          <p:cNvSpPr txBox="1"/>
          <p:nvPr/>
        </p:nvSpPr>
        <p:spPr>
          <a:xfrm>
            <a:off x="5267469" y="6219095"/>
            <a:ext cx="15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Se barnet </a:t>
            </a:r>
          </a:p>
          <a:p>
            <a:pPr algn="ctr"/>
            <a:r>
              <a:rPr lang="nb-NO" sz="1200" dirty="0"/>
              <a:t>som person</a:t>
            </a:r>
          </a:p>
        </p:txBody>
      </p:sp>
      <p:sp>
        <p:nvSpPr>
          <p:cNvPr id="66" name="TextBox 35">
            <a:extLst>
              <a:ext uri="{FF2B5EF4-FFF2-40B4-BE49-F238E27FC236}">
                <a16:creationId xmlns:a16="http://schemas.microsoft.com/office/drawing/2014/main" id="{02CD0261-5F0F-43D9-807C-C818434D5026}"/>
              </a:ext>
            </a:extLst>
          </p:cNvPr>
          <p:cNvSpPr txBox="1"/>
          <p:nvPr/>
        </p:nvSpPr>
        <p:spPr>
          <a:xfrm>
            <a:off x="7010323" y="6200083"/>
            <a:ext cx="106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Empatisk  identifikasjon</a:t>
            </a:r>
          </a:p>
        </p:txBody>
      </p:sp>
    </p:spTree>
    <p:extLst>
      <p:ext uri="{BB962C8B-B14F-4D97-AF65-F5344CB8AC3E}">
        <p14:creationId xmlns:p14="http://schemas.microsoft.com/office/powerpoint/2010/main" val="20401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6" grpId="0"/>
      <p:bldP spid="12" grpId="0"/>
      <p:bldP spid="30" grpId="0"/>
      <p:bldP spid="39" grpId="0"/>
      <p:bldP spid="40" grpId="0"/>
      <p:bldP spid="38" grpId="0"/>
      <p:bldP spid="41" grpId="0"/>
      <p:bldP spid="42" grpId="0"/>
      <p:bldP spid="50" grpId="0"/>
      <p:bldP spid="51" grpId="0"/>
      <p:bldP spid="53" grpId="0"/>
      <p:bldP spid="55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8402"/>
            <a:ext cx="5835650" cy="6858000"/>
          </a:xfrm>
          <a:prstGeom prst="rect">
            <a:avLst/>
          </a:prstGeom>
        </p:spPr>
      </p:pic>
      <p:pic>
        <p:nvPicPr>
          <p:cNvPr id="31" name="Picture 30" hidden="1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Orgenal" hidden="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0" y="0"/>
            <a:ext cx="5837239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031721" y="136137"/>
            <a:ext cx="418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latin typeface="Bahnschrift SemiCondensed" panose="020B0502040204020203" pitchFamily="34" charset="0"/>
              </a:rPr>
              <a:t>ICDP HUSET </a:t>
            </a:r>
            <a:r>
              <a:rPr lang="nb-NO" sz="2800" dirty="0">
                <a:latin typeface="Bahnschrift SemiCondensed" panose="020B0502040204020203" pitchFamily="34" charset="0"/>
              </a:rPr>
              <a:t>-</a:t>
            </a:r>
            <a:r>
              <a:rPr lang="nb-NO" sz="2800" b="1" dirty="0">
                <a:latin typeface="Bahnschrift SemiCondensed" panose="020B0502040204020203" pitchFamily="34" charset="0"/>
              </a:rPr>
              <a:t> </a:t>
            </a:r>
            <a:r>
              <a:rPr lang="nb-NO" sz="2800" dirty="0">
                <a:latin typeface="Bahnschrift SemiCondensed" panose="020B0502040204020203" pitchFamily="34" charset="0"/>
              </a:rPr>
              <a:t>TAKET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7214" y="5313220"/>
            <a:ext cx="105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1.</a:t>
            </a:r>
            <a:r>
              <a:rPr lang="nb-NO" sz="1000" dirty="0">
                <a:solidFill>
                  <a:schemeClr val="bg1"/>
                </a:solidFill>
              </a:rPr>
              <a:t> Vis at du er glad i barnet</a:t>
            </a:r>
            <a:endParaRPr lang="ar-IQ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285593"/>
            <a:ext cx="1247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>
                <a:solidFill>
                  <a:schemeClr val="bg1"/>
                </a:solidFill>
              </a:rPr>
              <a:t>2</a:t>
            </a:r>
            <a:r>
              <a:rPr lang="nb-NO" sz="1000" b="1" dirty="0">
                <a:solidFill>
                  <a:schemeClr val="bg1"/>
                </a:solidFill>
              </a:rPr>
              <a:t>. </a:t>
            </a:r>
            <a:r>
              <a:rPr lang="nb-NO" sz="1000" dirty="0">
                <a:solidFill>
                  <a:schemeClr val="bg1"/>
                </a:solidFill>
              </a:rPr>
              <a:t>Se barnet og følg barnets initiativ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7578" y="4801479"/>
            <a:ext cx="101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 3. </a:t>
            </a:r>
            <a:r>
              <a:rPr lang="nb-NO" sz="1000" dirty="0">
                <a:solidFill>
                  <a:schemeClr val="bg1"/>
                </a:solidFill>
              </a:rPr>
              <a:t>Ta  del i barnets følelser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186" y="4787623"/>
            <a:ext cx="1142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4. </a:t>
            </a:r>
            <a:r>
              <a:rPr lang="nb-NO" sz="1000" dirty="0">
                <a:solidFill>
                  <a:schemeClr val="bg1"/>
                </a:solidFill>
              </a:rPr>
              <a:t>Gi ros og anerkjennelse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5689" y="2942964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7. </a:t>
            </a:r>
            <a:r>
              <a:rPr lang="nb-NO" sz="1000" dirty="0"/>
              <a:t>Lag sammenheng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86195" y="3504527"/>
            <a:ext cx="119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6. </a:t>
            </a:r>
            <a:r>
              <a:rPr lang="nb-NO" sz="1000" dirty="0"/>
              <a:t>Gi mening til opplevelser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40017" y="4114884"/>
            <a:ext cx="1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/>
              <a:t>5</a:t>
            </a:r>
            <a:r>
              <a:rPr lang="nb-NO" sz="900" b="1" dirty="0"/>
              <a:t>. </a:t>
            </a:r>
            <a:r>
              <a:rPr lang="nb-NO" sz="1000" dirty="0"/>
              <a:t>Felles fokus – felles oppmerksomhet</a:t>
            </a:r>
            <a:endParaRPr lang="ar-IQ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22044" y="5824961"/>
            <a:ext cx="350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TOMTEN </a:t>
            </a:r>
            <a:r>
              <a:rPr lang="nb-NO" sz="1400" dirty="0"/>
              <a:t>=</a:t>
            </a:r>
            <a:r>
              <a:rPr lang="nb-NO" sz="1400" b="1" dirty="0"/>
              <a:t> </a:t>
            </a:r>
            <a:r>
              <a:rPr lang="nb-NO" sz="1400" dirty="0"/>
              <a:t>Oppfatningen av barnet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69965" y="1674223"/>
            <a:ext cx="236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TAKET</a:t>
            </a:r>
            <a:endParaRPr lang="ar-IQ" sz="1600" b="1" dirty="0"/>
          </a:p>
          <a:p>
            <a:r>
              <a:rPr lang="nb-NO" sz="1400" dirty="0"/>
              <a:t>Den regulerende dialog</a:t>
            </a:r>
            <a:endParaRPr lang="en-US" sz="1400" dirty="0"/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EA64D02E-DD6F-41E4-96DF-E0F7FF271E9F}"/>
              </a:ext>
            </a:extLst>
          </p:cNvPr>
          <p:cNvSpPr txBox="1"/>
          <p:nvPr/>
        </p:nvSpPr>
        <p:spPr>
          <a:xfrm>
            <a:off x="7869966" y="4782162"/>
            <a:ext cx="258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GRUNNMUREN</a:t>
            </a:r>
            <a:endParaRPr lang="ar-IQ" sz="1600" b="1" dirty="0"/>
          </a:p>
          <a:p>
            <a:r>
              <a:rPr lang="nb-NO" sz="1400" dirty="0"/>
              <a:t>Den emosjonelle dialog</a:t>
            </a:r>
            <a:endParaRPr lang="en-US" sz="1400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67C168EB-FD50-4AAF-9BCA-0245EF2A0C67}"/>
              </a:ext>
            </a:extLst>
          </p:cNvPr>
          <p:cNvSpPr txBox="1"/>
          <p:nvPr/>
        </p:nvSpPr>
        <p:spPr>
          <a:xfrm>
            <a:off x="7880784" y="3216302"/>
            <a:ext cx="272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ETASJENE</a:t>
            </a:r>
            <a:endParaRPr lang="ar-IQ" sz="1600" b="1" dirty="0"/>
          </a:p>
          <a:p>
            <a:r>
              <a:rPr lang="nb-NO" sz="1400" dirty="0"/>
              <a:t>Den meningsskapende og utvidende dialog</a:t>
            </a:r>
            <a:endParaRPr lang="en-US" sz="1400" dirty="0"/>
          </a:p>
        </p:txBody>
      </p:sp>
      <p:pic>
        <p:nvPicPr>
          <p:cNvPr id="47" name="Bilde 46">
            <a:extLst>
              <a:ext uri="{FF2B5EF4-FFF2-40B4-BE49-F238E27FC236}">
                <a16:creationId xmlns:a16="http://schemas.microsoft.com/office/drawing/2014/main" id="{88CE5FAC-D52D-4768-B2FD-1B1447A2D55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43" y="5994238"/>
            <a:ext cx="775163" cy="725206"/>
          </a:xfrm>
          <a:prstGeom prst="rect">
            <a:avLst/>
          </a:prstGeom>
        </p:spPr>
      </p:pic>
      <p:sp>
        <p:nvSpPr>
          <p:cNvPr id="49" name="TextBox 41">
            <a:extLst>
              <a:ext uri="{FF2B5EF4-FFF2-40B4-BE49-F238E27FC236}">
                <a16:creationId xmlns:a16="http://schemas.microsoft.com/office/drawing/2014/main" id="{5F7AF75A-5DE8-4BA1-93D3-CEACB2B99D74}"/>
              </a:ext>
            </a:extLst>
          </p:cNvPr>
          <p:cNvSpPr txBox="1"/>
          <p:nvPr/>
        </p:nvSpPr>
        <p:spPr>
          <a:xfrm>
            <a:off x="11130401" y="135419"/>
            <a:ext cx="87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NORSK</a:t>
            </a:r>
            <a:endParaRPr lang="ar-IQ" sz="1600" b="1" dirty="0"/>
          </a:p>
        </p:txBody>
      </p:sp>
      <p:sp>
        <p:nvSpPr>
          <p:cNvPr id="53" name="TextBox 45">
            <a:extLst>
              <a:ext uri="{FF2B5EF4-FFF2-40B4-BE49-F238E27FC236}">
                <a16:creationId xmlns:a16="http://schemas.microsoft.com/office/drawing/2014/main" id="{86870F23-A621-4CF3-B8EE-88900180A7A7}"/>
              </a:ext>
            </a:extLst>
          </p:cNvPr>
          <p:cNvSpPr txBox="1"/>
          <p:nvPr/>
        </p:nvSpPr>
        <p:spPr>
          <a:xfrm>
            <a:off x="5197911" y="2133258"/>
            <a:ext cx="93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</a:rPr>
              <a:t>C.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nb-NO" sz="900" dirty="0">
                <a:solidFill>
                  <a:schemeClr val="bg1"/>
                </a:solidFill>
              </a:rPr>
              <a:t>Legg til rette for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46">
            <a:extLst>
              <a:ext uri="{FF2B5EF4-FFF2-40B4-BE49-F238E27FC236}">
                <a16:creationId xmlns:a16="http://schemas.microsoft.com/office/drawing/2014/main" id="{4B4AC472-1076-4765-8961-20E45D47B011}"/>
              </a:ext>
            </a:extLst>
          </p:cNvPr>
          <p:cNvSpPr txBox="1"/>
          <p:nvPr/>
        </p:nvSpPr>
        <p:spPr>
          <a:xfrm>
            <a:off x="6210302" y="2126638"/>
            <a:ext cx="107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D. </a:t>
            </a:r>
            <a:r>
              <a:rPr lang="en-US" sz="900" dirty="0">
                <a:solidFill>
                  <a:schemeClr val="bg1"/>
                </a:solidFill>
              </a:rPr>
              <a:t>Sett </a:t>
            </a:r>
            <a:r>
              <a:rPr lang="nb-NO" sz="900" dirty="0">
                <a:solidFill>
                  <a:schemeClr val="bg1"/>
                </a:solidFill>
              </a:rPr>
              <a:t>positive grenser for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250CED40-5313-475F-A9BD-1E504D94F747}"/>
              </a:ext>
            </a:extLst>
          </p:cNvPr>
          <p:cNvSpPr txBox="1"/>
          <p:nvPr/>
        </p:nvSpPr>
        <p:spPr>
          <a:xfrm>
            <a:off x="5287215" y="1541784"/>
            <a:ext cx="895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</a:rPr>
              <a:t>A.  </a:t>
            </a:r>
          </a:p>
          <a:p>
            <a:pPr algn="r"/>
            <a:r>
              <a:rPr lang="nb-NO" sz="900" dirty="0">
                <a:solidFill>
                  <a:schemeClr val="bg1"/>
                </a:solidFill>
              </a:rPr>
              <a:t>Planlegg</a:t>
            </a:r>
          </a:p>
          <a:p>
            <a:pPr algn="r"/>
            <a:r>
              <a:rPr lang="nb-NO" sz="900" dirty="0">
                <a:solidFill>
                  <a:schemeClr val="bg1"/>
                </a:solidFill>
              </a:rPr>
              <a:t>med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44">
            <a:extLst>
              <a:ext uri="{FF2B5EF4-FFF2-40B4-BE49-F238E27FC236}">
                <a16:creationId xmlns:a16="http://schemas.microsoft.com/office/drawing/2014/main" id="{4B225B15-CB04-4B14-94EE-612FA4028C6F}"/>
              </a:ext>
            </a:extLst>
          </p:cNvPr>
          <p:cNvSpPr txBox="1"/>
          <p:nvPr/>
        </p:nvSpPr>
        <p:spPr>
          <a:xfrm>
            <a:off x="6196292" y="1552935"/>
            <a:ext cx="980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B. </a:t>
            </a:r>
          </a:p>
          <a:p>
            <a:r>
              <a:rPr lang="nb-NO" sz="900" dirty="0">
                <a:solidFill>
                  <a:schemeClr val="bg1"/>
                </a:solidFill>
              </a:rPr>
              <a:t>Støtt</a:t>
            </a:r>
          </a:p>
          <a:p>
            <a:r>
              <a:rPr lang="nb-NO" sz="900" dirty="0">
                <a:solidFill>
                  <a:schemeClr val="bg1"/>
                </a:solidFill>
              </a:rPr>
              <a:t>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97D62030-79E9-40F2-9F7F-FF17B1C4C007}"/>
              </a:ext>
            </a:extLst>
          </p:cNvPr>
          <p:cNvSpPr txBox="1"/>
          <p:nvPr/>
        </p:nvSpPr>
        <p:spPr>
          <a:xfrm>
            <a:off x="6019005" y="1140174"/>
            <a:ext cx="34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47">
            <a:extLst>
              <a:ext uri="{FF2B5EF4-FFF2-40B4-BE49-F238E27FC236}">
                <a16:creationId xmlns:a16="http://schemas.microsoft.com/office/drawing/2014/main" id="{5123F9CD-3421-4C01-8B8A-EC555139CF24}"/>
              </a:ext>
            </a:extLst>
          </p:cNvPr>
          <p:cNvSpPr txBox="1"/>
          <p:nvPr/>
        </p:nvSpPr>
        <p:spPr>
          <a:xfrm>
            <a:off x="2476036" y="3052682"/>
            <a:ext cx="195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/>
              <a:t>STØTTESTILAS</a:t>
            </a:r>
          </a:p>
          <a:p>
            <a:pPr algn="r"/>
            <a:r>
              <a:rPr lang="nb-NO" sz="1400" dirty="0"/>
              <a:t>Barnets foreldre og andre omsorgsgivere</a:t>
            </a:r>
          </a:p>
        </p:txBody>
      </p:sp>
      <p:sp>
        <p:nvSpPr>
          <p:cNvPr id="61" name="TextBox 48">
            <a:extLst>
              <a:ext uri="{FF2B5EF4-FFF2-40B4-BE49-F238E27FC236}">
                <a16:creationId xmlns:a16="http://schemas.microsoft.com/office/drawing/2014/main" id="{C078A15F-93E3-4B85-9384-E1762ED21B10}"/>
              </a:ext>
            </a:extLst>
          </p:cNvPr>
          <p:cNvSpPr txBox="1"/>
          <p:nvPr/>
        </p:nvSpPr>
        <p:spPr>
          <a:xfrm>
            <a:off x="1696049" y="3855273"/>
            <a:ext cx="27280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Være en trygg emosjonell base.</a:t>
            </a:r>
          </a:p>
          <a:p>
            <a:pPr algn="r"/>
            <a:r>
              <a:rPr lang="nb-NO" sz="1100" dirty="0"/>
              <a:t>Gi støtte i utforskning.</a:t>
            </a:r>
          </a:p>
          <a:p>
            <a:pPr algn="r"/>
            <a:r>
              <a:rPr lang="nb-NO" sz="1100" dirty="0"/>
              <a:t>Hjelp barnet akkurat nok til </a:t>
            </a:r>
          </a:p>
          <a:p>
            <a:pPr algn="r"/>
            <a:r>
              <a:rPr lang="nb-NO" sz="1100" dirty="0"/>
              <a:t>at barnet får erfare at </a:t>
            </a:r>
          </a:p>
          <a:p>
            <a:pPr algn="r"/>
            <a:r>
              <a:rPr lang="nb-NO" sz="1100" dirty="0"/>
              <a:t>“jeg klarer det selv”</a:t>
            </a:r>
          </a:p>
        </p:txBody>
      </p:sp>
      <p:grpSp>
        <p:nvGrpSpPr>
          <p:cNvPr id="64" name="Gruppe 63">
            <a:extLst>
              <a:ext uri="{FF2B5EF4-FFF2-40B4-BE49-F238E27FC236}">
                <a16:creationId xmlns:a16="http://schemas.microsoft.com/office/drawing/2014/main" id="{FB150A5C-AE66-4B18-A6D3-FC6B075B8F0B}"/>
              </a:ext>
            </a:extLst>
          </p:cNvPr>
          <p:cNvGrpSpPr/>
          <p:nvPr/>
        </p:nvGrpSpPr>
        <p:grpSpPr>
          <a:xfrm>
            <a:off x="76194" y="5774766"/>
            <a:ext cx="1185907" cy="972154"/>
            <a:chOff x="162125" y="5892845"/>
            <a:chExt cx="1185907" cy="972154"/>
          </a:xfrm>
        </p:grpSpPr>
        <p:pic>
          <p:nvPicPr>
            <p:cNvPr id="65" name="Bilde 64">
              <a:extLst>
                <a:ext uri="{FF2B5EF4-FFF2-40B4-BE49-F238E27FC236}">
                  <a16:creationId xmlns:a16="http://schemas.microsoft.com/office/drawing/2014/main" id="{E8E93C33-5DD4-4D3B-BAE9-87707829F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5394" y="5892845"/>
              <a:ext cx="864192" cy="818708"/>
            </a:xfrm>
            <a:prstGeom prst="rect">
              <a:avLst/>
            </a:prstGeom>
          </p:spPr>
        </p:pic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4A296F3-1C20-401F-83E2-0E9520BA881D}"/>
                </a:ext>
              </a:extLst>
            </p:cNvPr>
            <p:cNvSpPr txBox="1"/>
            <p:nvPr/>
          </p:nvSpPr>
          <p:spPr>
            <a:xfrm>
              <a:off x="162125" y="6649555"/>
              <a:ext cx="1185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Copyright: ICDP Norge</a:t>
              </a:r>
            </a:p>
          </p:txBody>
        </p:sp>
      </p:grpSp>
      <p:sp>
        <p:nvSpPr>
          <p:cNvPr id="67" name="TextBox 36">
            <a:extLst>
              <a:ext uri="{FF2B5EF4-FFF2-40B4-BE49-F238E27FC236}">
                <a16:creationId xmlns:a16="http://schemas.microsoft.com/office/drawing/2014/main" id="{BF0EE0FF-F349-44F7-A7D5-BE9C09F5578C}"/>
              </a:ext>
            </a:extLst>
          </p:cNvPr>
          <p:cNvSpPr txBox="1"/>
          <p:nvPr/>
        </p:nvSpPr>
        <p:spPr>
          <a:xfrm>
            <a:off x="3948206" y="6219095"/>
            <a:ext cx="13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Kulturelle og personlige verdier</a:t>
            </a:r>
            <a:endParaRPr lang="en-US" sz="1200" dirty="0"/>
          </a:p>
        </p:txBody>
      </p:sp>
      <p:sp>
        <p:nvSpPr>
          <p:cNvPr id="68" name="TextBox 35">
            <a:extLst>
              <a:ext uri="{FF2B5EF4-FFF2-40B4-BE49-F238E27FC236}">
                <a16:creationId xmlns:a16="http://schemas.microsoft.com/office/drawing/2014/main" id="{8F83530E-C646-4620-B699-153C27E14C9A}"/>
              </a:ext>
            </a:extLst>
          </p:cNvPr>
          <p:cNvSpPr txBox="1"/>
          <p:nvPr/>
        </p:nvSpPr>
        <p:spPr>
          <a:xfrm>
            <a:off x="5267469" y="6219095"/>
            <a:ext cx="15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Se barnet </a:t>
            </a:r>
          </a:p>
          <a:p>
            <a:pPr algn="ctr"/>
            <a:r>
              <a:rPr lang="nb-NO" sz="1200" dirty="0"/>
              <a:t>som person</a:t>
            </a:r>
          </a:p>
        </p:txBody>
      </p:sp>
      <p:sp>
        <p:nvSpPr>
          <p:cNvPr id="69" name="TextBox 35">
            <a:extLst>
              <a:ext uri="{FF2B5EF4-FFF2-40B4-BE49-F238E27FC236}">
                <a16:creationId xmlns:a16="http://schemas.microsoft.com/office/drawing/2014/main" id="{C732C62B-D734-4842-A4BA-F06B2B6C206C}"/>
              </a:ext>
            </a:extLst>
          </p:cNvPr>
          <p:cNvSpPr txBox="1"/>
          <p:nvPr/>
        </p:nvSpPr>
        <p:spPr>
          <a:xfrm>
            <a:off x="7010323" y="6200083"/>
            <a:ext cx="106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Empatisk  identifikasjon</a:t>
            </a:r>
          </a:p>
        </p:txBody>
      </p:sp>
    </p:spTree>
    <p:extLst>
      <p:ext uri="{BB962C8B-B14F-4D97-AF65-F5344CB8AC3E}">
        <p14:creationId xmlns:p14="http://schemas.microsoft.com/office/powerpoint/2010/main" val="3966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6" grpId="0"/>
      <p:bldP spid="12" grpId="0"/>
      <p:bldP spid="30" grpId="0"/>
      <p:bldP spid="39" grpId="0"/>
      <p:bldP spid="40" grpId="0"/>
      <p:bldP spid="38" grpId="0"/>
      <p:bldP spid="41" grpId="0"/>
      <p:bldP spid="42" grpId="0"/>
      <p:bldP spid="50" grpId="0"/>
      <p:bldP spid="51" grpId="0"/>
      <p:bldP spid="53" grpId="0"/>
      <p:bldP spid="54" grpId="0"/>
      <p:bldP spid="55" grpId="0"/>
      <p:bldP spid="56" grpId="0"/>
      <p:bldP spid="58" grpId="0"/>
      <p:bldP spid="60" grpId="0"/>
      <p:bldP spid="61" grpId="0"/>
      <p:bldP spid="67" grpId="0"/>
      <p:bldP spid="68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79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0"/>
            <a:ext cx="5835650" cy="6858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4281"/>
            <a:ext cx="5835650" cy="6858000"/>
          </a:xfrm>
          <a:prstGeom prst="rect">
            <a:avLst/>
          </a:prstGeom>
        </p:spPr>
      </p:pic>
      <p:pic>
        <p:nvPicPr>
          <p:cNvPr id="31" name="Picture 30" hidden="1"/>
          <p:cNvPicPr>
            <a:picLocks noChangeAspect="1"/>
          </p:cNvPicPr>
          <p:nvPr/>
        </p:nvPicPr>
        <p:blipFill>
          <a:blip r:embed="rId2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4" name="Orgenal" hidden="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380" y="0"/>
            <a:ext cx="58372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87214" y="5313220"/>
            <a:ext cx="105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1.</a:t>
            </a:r>
            <a:r>
              <a:rPr lang="nb-NO" sz="1000" dirty="0">
                <a:solidFill>
                  <a:schemeClr val="bg1"/>
                </a:solidFill>
              </a:rPr>
              <a:t> Vis at du er glad i barnet</a:t>
            </a:r>
            <a:endParaRPr lang="ar-IQ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7578" y="4801479"/>
            <a:ext cx="101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 3. </a:t>
            </a:r>
            <a:r>
              <a:rPr lang="nb-NO" sz="1000" dirty="0">
                <a:solidFill>
                  <a:schemeClr val="bg1"/>
                </a:solidFill>
              </a:rPr>
              <a:t>Ta  del i barnets følelser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186" y="4787623"/>
            <a:ext cx="11424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>
                <a:solidFill>
                  <a:schemeClr val="bg1"/>
                </a:solidFill>
              </a:rPr>
              <a:t>4. </a:t>
            </a:r>
            <a:r>
              <a:rPr lang="nb-NO" sz="1000" dirty="0">
                <a:solidFill>
                  <a:schemeClr val="bg1"/>
                </a:solidFill>
              </a:rPr>
              <a:t>Gi ros og anerkjennelse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45689" y="2942964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7. </a:t>
            </a:r>
            <a:r>
              <a:rPr lang="nb-NO" sz="1000" dirty="0"/>
              <a:t>Lag sammenheng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5386195" y="3504527"/>
            <a:ext cx="119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00" b="1" dirty="0"/>
              <a:t>6. </a:t>
            </a:r>
            <a:r>
              <a:rPr lang="nb-NO" sz="1000" dirty="0"/>
              <a:t>Gi mening til opplevelser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5340017" y="4114884"/>
            <a:ext cx="131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/>
              <a:t>5</a:t>
            </a:r>
            <a:r>
              <a:rPr lang="nb-NO" sz="900" b="1" dirty="0"/>
              <a:t>. </a:t>
            </a:r>
            <a:r>
              <a:rPr lang="nb-NO" sz="1000" dirty="0"/>
              <a:t>Felles fokus – felles oppmerksomhet</a:t>
            </a:r>
            <a:endParaRPr lang="ar-IQ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22044" y="5824961"/>
            <a:ext cx="3500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dirty="0"/>
              <a:t>TOMTEN </a:t>
            </a:r>
            <a:r>
              <a:rPr lang="nb-NO" sz="1400" dirty="0"/>
              <a:t>=</a:t>
            </a:r>
            <a:r>
              <a:rPr lang="nb-NO" sz="1400" b="1" dirty="0"/>
              <a:t> </a:t>
            </a:r>
            <a:r>
              <a:rPr lang="nb-NO" sz="1400" dirty="0"/>
              <a:t>Oppfatningen av barnet</a:t>
            </a:r>
            <a:endParaRPr lang="en-US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869965" y="1674223"/>
            <a:ext cx="23675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TAKET</a:t>
            </a:r>
            <a:endParaRPr lang="ar-IQ" sz="1600" b="1" dirty="0"/>
          </a:p>
          <a:p>
            <a:r>
              <a:rPr lang="nb-NO" sz="1400" dirty="0"/>
              <a:t>Den regulerende dialog</a:t>
            </a:r>
            <a:endParaRPr lang="en-US" sz="1400" dirty="0"/>
          </a:p>
        </p:txBody>
      </p:sp>
      <p:sp>
        <p:nvSpPr>
          <p:cNvPr id="50" name="TextBox 41">
            <a:extLst>
              <a:ext uri="{FF2B5EF4-FFF2-40B4-BE49-F238E27FC236}">
                <a16:creationId xmlns:a16="http://schemas.microsoft.com/office/drawing/2014/main" id="{EA64D02E-DD6F-41E4-96DF-E0F7FF271E9F}"/>
              </a:ext>
            </a:extLst>
          </p:cNvPr>
          <p:cNvSpPr txBox="1"/>
          <p:nvPr/>
        </p:nvSpPr>
        <p:spPr>
          <a:xfrm>
            <a:off x="7869966" y="4782162"/>
            <a:ext cx="2584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GRUNNMUREN</a:t>
            </a:r>
            <a:endParaRPr lang="ar-IQ" sz="1600" b="1" dirty="0"/>
          </a:p>
          <a:p>
            <a:r>
              <a:rPr lang="nb-NO" sz="1400" dirty="0"/>
              <a:t>Den emosjonelle dialog</a:t>
            </a:r>
            <a:endParaRPr lang="en-US" sz="1400" dirty="0"/>
          </a:p>
        </p:txBody>
      </p:sp>
      <p:sp>
        <p:nvSpPr>
          <p:cNvPr id="51" name="TextBox 41">
            <a:extLst>
              <a:ext uri="{FF2B5EF4-FFF2-40B4-BE49-F238E27FC236}">
                <a16:creationId xmlns:a16="http://schemas.microsoft.com/office/drawing/2014/main" id="{67C168EB-FD50-4AAF-9BCA-0245EF2A0C67}"/>
              </a:ext>
            </a:extLst>
          </p:cNvPr>
          <p:cNvSpPr txBox="1"/>
          <p:nvPr/>
        </p:nvSpPr>
        <p:spPr>
          <a:xfrm>
            <a:off x="7880784" y="3216302"/>
            <a:ext cx="2728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ETASJENE</a:t>
            </a:r>
            <a:endParaRPr lang="ar-IQ" sz="1600" b="1" dirty="0"/>
          </a:p>
          <a:p>
            <a:r>
              <a:rPr lang="nb-NO" sz="1400" dirty="0"/>
              <a:t>Den meningsskapende og utvidende dialog</a:t>
            </a:r>
            <a:endParaRPr lang="en-US" sz="1400" dirty="0"/>
          </a:p>
        </p:txBody>
      </p:sp>
      <p:pic>
        <p:nvPicPr>
          <p:cNvPr id="47" name="Bilde 46">
            <a:extLst>
              <a:ext uri="{FF2B5EF4-FFF2-40B4-BE49-F238E27FC236}">
                <a16:creationId xmlns:a16="http://schemas.microsoft.com/office/drawing/2014/main" id="{88CE5FAC-D52D-4768-B2FD-1B1447A2D55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43" y="5994238"/>
            <a:ext cx="775163" cy="725206"/>
          </a:xfrm>
          <a:prstGeom prst="rect">
            <a:avLst/>
          </a:prstGeom>
        </p:spPr>
      </p:pic>
      <p:sp>
        <p:nvSpPr>
          <p:cNvPr id="54" name="TextBox 41">
            <a:extLst>
              <a:ext uri="{FF2B5EF4-FFF2-40B4-BE49-F238E27FC236}">
                <a16:creationId xmlns:a16="http://schemas.microsoft.com/office/drawing/2014/main" id="{F45B0A5B-17D2-48C2-A37F-191F24359EDC}"/>
              </a:ext>
            </a:extLst>
          </p:cNvPr>
          <p:cNvSpPr txBox="1"/>
          <p:nvPr/>
        </p:nvSpPr>
        <p:spPr>
          <a:xfrm>
            <a:off x="11130401" y="135419"/>
            <a:ext cx="87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NORSK</a:t>
            </a:r>
            <a:endParaRPr lang="ar-IQ" sz="1600" b="1" dirty="0"/>
          </a:p>
        </p:txBody>
      </p:sp>
      <p:sp>
        <p:nvSpPr>
          <p:cNvPr id="49" name="TextBox 33">
            <a:extLst>
              <a:ext uri="{FF2B5EF4-FFF2-40B4-BE49-F238E27FC236}">
                <a16:creationId xmlns:a16="http://schemas.microsoft.com/office/drawing/2014/main" id="{C551A54A-CF88-40FB-A5B1-9AD9155B2B71}"/>
              </a:ext>
            </a:extLst>
          </p:cNvPr>
          <p:cNvSpPr txBox="1"/>
          <p:nvPr/>
        </p:nvSpPr>
        <p:spPr>
          <a:xfrm>
            <a:off x="4190632" y="114854"/>
            <a:ext cx="403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>
                <a:latin typeface="Bahnschrift SemiCondensed" panose="020B0502040204020203" pitchFamily="34" charset="0"/>
              </a:rPr>
              <a:t>ICDP HUSET = </a:t>
            </a:r>
            <a:r>
              <a:rPr lang="nb-NO" sz="2400" dirty="0">
                <a:latin typeface="Bahnschrift SemiCondensed" panose="020B0502040204020203" pitchFamily="34" charset="0"/>
              </a:rPr>
              <a:t>BARNET</a:t>
            </a:r>
          </a:p>
          <a:p>
            <a:pPr algn="ctr"/>
            <a:r>
              <a:rPr lang="nb-NO" sz="1600" dirty="0">
                <a:latin typeface="Bahnschrift SemiBold" panose="020B0502040204020203" pitchFamily="34" charset="0"/>
              </a:rPr>
              <a:t>I SAMSPILL MED DEN VOKSNE</a:t>
            </a:r>
            <a:endParaRPr lang="en-US" sz="1600" dirty="0">
              <a:latin typeface="Bahnschrift SemiBold" panose="020B0502040204020203" pitchFamily="34" charset="0"/>
            </a:endParaRPr>
          </a:p>
        </p:txBody>
      </p:sp>
      <p:sp>
        <p:nvSpPr>
          <p:cNvPr id="53" name="TextBox 45">
            <a:extLst>
              <a:ext uri="{FF2B5EF4-FFF2-40B4-BE49-F238E27FC236}">
                <a16:creationId xmlns:a16="http://schemas.microsoft.com/office/drawing/2014/main" id="{FA0EA416-0B99-44D9-B21F-E166DDC40293}"/>
              </a:ext>
            </a:extLst>
          </p:cNvPr>
          <p:cNvSpPr txBox="1"/>
          <p:nvPr/>
        </p:nvSpPr>
        <p:spPr>
          <a:xfrm>
            <a:off x="5197911" y="2133258"/>
            <a:ext cx="93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</a:rPr>
              <a:t>C.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nb-NO" sz="900" dirty="0">
                <a:solidFill>
                  <a:schemeClr val="bg1"/>
                </a:solidFill>
              </a:rPr>
              <a:t>Legg til rette for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46">
            <a:extLst>
              <a:ext uri="{FF2B5EF4-FFF2-40B4-BE49-F238E27FC236}">
                <a16:creationId xmlns:a16="http://schemas.microsoft.com/office/drawing/2014/main" id="{8726AE44-7B96-47D0-99C5-F9BD7FFA57FF}"/>
              </a:ext>
            </a:extLst>
          </p:cNvPr>
          <p:cNvSpPr txBox="1"/>
          <p:nvPr/>
        </p:nvSpPr>
        <p:spPr>
          <a:xfrm>
            <a:off x="6210302" y="2126638"/>
            <a:ext cx="107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D. </a:t>
            </a:r>
            <a:r>
              <a:rPr lang="en-US" sz="900" dirty="0">
                <a:solidFill>
                  <a:schemeClr val="bg1"/>
                </a:solidFill>
              </a:rPr>
              <a:t>Sett </a:t>
            </a:r>
            <a:r>
              <a:rPr lang="nb-NO" sz="900" dirty="0">
                <a:solidFill>
                  <a:schemeClr val="bg1"/>
                </a:solidFill>
              </a:rPr>
              <a:t>positive grenser for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D431F338-059E-4825-9E49-88FF27EDC813}"/>
              </a:ext>
            </a:extLst>
          </p:cNvPr>
          <p:cNvSpPr txBox="1"/>
          <p:nvPr/>
        </p:nvSpPr>
        <p:spPr>
          <a:xfrm>
            <a:off x="5287215" y="1541784"/>
            <a:ext cx="895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/>
                </a:solidFill>
              </a:rPr>
              <a:t>A.  </a:t>
            </a:r>
          </a:p>
          <a:p>
            <a:pPr algn="r"/>
            <a:r>
              <a:rPr lang="nb-NO" sz="900" dirty="0">
                <a:solidFill>
                  <a:schemeClr val="bg1"/>
                </a:solidFill>
              </a:rPr>
              <a:t>Planlegg</a:t>
            </a:r>
          </a:p>
          <a:p>
            <a:pPr algn="r"/>
            <a:r>
              <a:rPr lang="nb-NO" sz="900" dirty="0">
                <a:solidFill>
                  <a:schemeClr val="bg1"/>
                </a:solidFill>
              </a:rPr>
              <a:t>med 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44">
            <a:extLst>
              <a:ext uri="{FF2B5EF4-FFF2-40B4-BE49-F238E27FC236}">
                <a16:creationId xmlns:a16="http://schemas.microsoft.com/office/drawing/2014/main" id="{C6F03F50-F9D2-485B-9D1B-64C0B6EBA656}"/>
              </a:ext>
            </a:extLst>
          </p:cNvPr>
          <p:cNvSpPr txBox="1"/>
          <p:nvPr/>
        </p:nvSpPr>
        <p:spPr>
          <a:xfrm>
            <a:off x="6196292" y="1552935"/>
            <a:ext cx="980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B. </a:t>
            </a:r>
          </a:p>
          <a:p>
            <a:r>
              <a:rPr lang="nb-NO" sz="900" dirty="0">
                <a:solidFill>
                  <a:schemeClr val="bg1"/>
                </a:solidFill>
              </a:rPr>
              <a:t>Støtt</a:t>
            </a:r>
          </a:p>
          <a:p>
            <a:r>
              <a:rPr lang="nb-NO" sz="900" dirty="0">
                <a:solidFill>
                  <a:schemeClr val="bg1"/>
                </a:solidFill>
              </a:rPr>
              <a:t>barnet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42">
            <a:extLst>
              <a:ext uri="{FF2B5EF4-FFF2-40B4-BE49-F238E27FC236}">
                <a16:creationId xmlns:a16="http://schemas.microsoft.com/office/drawing/2014/main" id="{8099540E-F64C-4EC7-8DAC-D10B6D63775F}"/>
              </a:ext>
            </a:extLst>
          </p:cNvPr>
          <p:cNvSpPr txBox="1"/>
          <p:nvPr/>
        </p:nvSpPr>
        <p:spPr>
          <a:xfrm>
            <a:off x="6019005" y="1140174"/>
            <a:ext cx="34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47">
            <a:extLst>
              <a:ext uri="{FF2B5EF4-FFF2-40B4-BE49-F238E27FC236}">
                <a16:creationId xmlns:a16="http://schemas.microsoft.com/office/drawing/2014/main" id="{412ECACC-ADCE-433A-933A-C18F1CE009A9}"/>
              </a:ext>
            </a:extLst>
          </p:cNvPr>
          <p:cNvSpPr txBox="1"/>
          <p:nvPr/>
        </p:nvSpPr>
        <p:spPr>
          <a:xfrm>
            <a:off x="2476036" y="3052682"/>
            <a:ext cx="195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b="1" dirty="0"/>
              <a:t>STØTTESTILAS</a:t>
            </a:r>
          </a:p>
          <a:p>
            <a:pPr algn="r"/>
            <a:r>
              <a:rPr lang="nb-NO" sz="1400" dirty="0"/>
              <a:t>Barnets foreldre og andre omsorgsgivere</a:t>
            </a:r>
          </a:p>
        </p:txBody>
      </p:sp>
      <p:sp>
        <p:nvSpPr>
          <p:cNvPr id="62" name="TextBox 48">
            <a:extLst>
              <a:ext uri="{FF2B5EF4-FFF2-40B4-BE49-F238E27FC236}">
                <a16:creationId xmlns:a16="http://schemas.microsoft.com/office/drawing/2014/main" id="{1EA740F6-7A90-4EAF-AF61-E85A0E70EEB7}"/>
              </a:ext>
            </a:extLst>
          </p:cNvPr>
          <p:cNvSpPr txBox="1"/>
          <p:nvPr/>
        </p:nvSpPr>
        <p:spPr>
          <a:xfrm>
            <a:off x="1696049" y="3855273"/>
            <a:ext cx="27280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Være en trygg emosjonell base.</a:t>
            </a:r>
          </a:p>
          <a:p>
            <a:pPr algn="r"/>
            <a:r>
              <a:rPr lang="nb-NO" sz="1100" dirty="0"/>
              <a:t>Gi støtte i utforskning.</a:t>
            </a:r>
          </a:p>
          <a:p>
            <a:pPr algn="r"/>
            <a:r>
              <a:rPr lang="nb-NO" sz="1100" dirty="0"/>
              <a:t>Hjelp barnet akkurat nok til </a:t>
            </a:r>
          </a:p>
          <a:p>
            <a:pPr algn="r"/>
            <a:r>
              <a:rPr lang="nb-NO" sz="1100" dirty="0"/>
              <a:t>at barnet får erfare at </a:t>
            </a:r>
          </a:p>
          <a:p>
            <a:pPr algn="r"/>
            <a:r>
              <a:rPr lang="nb-NO" sz="1100" dirty="0"/>
              <a:t>“jeg klarer det selv”</a:t>
            </a:r>
          </a:p>
        </p:txBody>
      </p:sp>
      <p:sp>
        <p:nvSpPr>
          <p:cNvPr id="66" name="TextBox 5">
            <a:extLst>
              <a:ext uri="{FF2B5EF4-FFF2-40B4-BE49-F238E27FC236}">
                <a16:creationId xmlns:a16="http://schemas.microsoft.com/office/drawing/2014/main" id="{7F4A0CCE-AB30-4B01-9EDB-4A3374C561D2}"/>
              </a:ext>
            </a:extLst>
          </p:cNvPr>
          <p:cNvSpPr txBox="1"/>
          <p:nvPr/>
        </p:nvSpPr>
        <p:spPr>
          <a:xfrm>
            <a:off x="6096000" y="5285593"/>
            <a:ext cx="12471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900" b="1" dirty="0">
                <a:solidFill>
                  <a:schemeClr val="bg1"/>
                </a:solidFill>
              </a:rPr>
              <a:t>2</a:t>
            </a:r>
            <a:r>
              <a:rPr lang="nb-NO" sz="1000" b="1" dirty="0">
                <a:solidFill>
                  <a:schemeClr val="bg1"/>
                </a:solidFill>
              </a:rPr>
              <a:t>. </a:t>
            </a:r>
            <a:r>
              <a:rPr lang="nb-NO" sz="1000" dirty="0">
                <a:solidFill>
                  <a:schemeClr val="bg1"/>
                </a:solidFill>
              </a:rPr>
              <a:t>Se barnet og følg barnets initiativ</a:t>
            </a:r>
            <a:endParaRPr lang="en-US" sz="1000" dirty="0"/>
          </a:p>
        </p:txBody>
      </p:sp>
      <p:grpSp>
        <p:nvGrpSpPr>
          <p:cNvPr id="67" name="Gruppe 66">
            <a:extLst>
              <a:ext uri="{FF2B5EF4-FFF2-40B4-BE49-F238E27FC236}">
                <a16:creationId xmlns:a16="http://schemas.microsoft.com/office/drawing/2014/main" id="{DD6AE552-AFE7-4EF5-9CDA-FEFEF366FF98}"/>
              </a:ext>
            </a:extLst>
          </p:cNvPr>
          <p:cNvGrpSpPr/>
          <p:nvPr/>
        </p:nvGrpSpPr>
        <p:grpSpPr>
          <a:xfrm>
            <a:off x="76194" y="5774766"/>
            <a:ext cx="1185907" cy="972154"/>
            <a:chOff x="162125" y="5892845"/>
            <a:chExt cx="1185907" cy="972154"/>
          </a:xfrm>
        </p:grpSpPr>
        <p:pic>
          <p:nvPicPr>
            <p:cNvPr id="68" name="Bilde 67">
              <a:extLst>
                <a:ext uri="{FF2B5EF4-FFF2-40B4-BE49-F238E27FC236}">
                  <a16:creationId xmlns:a16="http://schemas.microsoft.com/office/drawing/2014/main" id="{1C5AFE0F-01A3-45DC-A9E5-ACE3A0D25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85394" y="5892845"/>
              <a:ext cx="864192" cy="818708"/>
            </a:xfrm>
            <a:prstGeom prst="rect">
              <a:avLst/>
            </a:prstGeom>
          </p:spPr>
        </p:pic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F3B8F981-AB80-428E-AD5F-07A7FF3E6174}"/>
                </a:ext>
              </a:extLst>
            </p:cNvPr>
            <p:cNvSpPr txBox="1"/>
            <p:nvPr/>
          </p:nvSpPr>
          <p:spPr>
            <a:xfrm>
              <a:off x="162125" y="6649555"/>
              <a:ext cx="11859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800" dirty="0"/>
                <a:t>Copyright: ICDP Norge</a:t>
              </a:r>
            </a:p>
          </p:txBody>
        </p:sp>
      </p:grpSp>
      <p:sp>
        <p:nvSpPr>
          <p:cNvPr id="70" name="TextBox 36">
            <a:extLst>
              <a:ext uri="{FF2B5EF4-FFF2-40B4-BE49-F238E27FC236}">
                <a16:creationId xmlns:a16="http://schemas.microsoft.com/office/drawing/2014/main" id="{EEA38F0E-3666-434F-95DA-3D28EF64BC88}"/>
              </a:ext>
            </a:extLst>
          </p:cNvPr>
          <p:cNvSpPr txBox="1"/>
          <p:nvPr/>
        </p:nvSpPr>
        <p:spPr>
          <a:xfrm>
            <a:off x="3948206" y="6219095"/>
            <a:ext cx="134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Kulturelle og personlige verdier</a:t>
            </a:r>
            <a:endParaRPr lang="en-US" sz="1200" dirty="0"/>
          </a:p>
        </p:txBody>
      </p:sp>
      <p:sp>
        <p:nvSpPr>
          <p:cNvPr id="71" name="TextBox 35">
            <a:extLst>
              <a:ext uri="{FF2B5EF4-FFF2-40B4-BE49-F238E27FC236}">
                <a16:creationId xmlns:a16="http://schemas.microsoft.com/office/drawing/2014/main" id="{55820214-1350-4076-A8E9-0EE99A010C98}"/>
              </a:ext>
            </a:extLst>
          </p:cNvPr>
          <p:cNvSpPr txBox="1"/>
          <p:nvPr/>
        </p:nvSpPr>
        <p:spPr>
          <a:xfrm>
            <a:off x="5267469" y="6219095"/>
            <a:ext cx="15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Se barnet </a:t>
            </a:r>
          </a:p>
          <a:p>
            <a:pPr algn="ctr"/>
            <a:r>
              <a:rPr lang="nb-NO" sz="1200" dirty="0"/>
              <a:t>som person</a:t>
            </a:r>
          </a:p>
        </p:txBody>
      </p:sp>
      <p:sp>
        <p:nvSpPr>
          <p:cNvPr id="72" name="TextBox 35">
            <a:extLst>
              <a:ext uri="{FF2B5EF4-FFF2-40B4-BE49-F238E27FC236}">
                <a16:creationId xmlns:a16="http://schemas.microsoft.com/office/drawing/2014/main" id="{63D259ED-79C1-49E9-B5E7-117E796A58BA}"/>
              </a:ext>
            </a:extLst>
          </p:cNvPr>
          <p:cNvSpPr txBox="1"/>
          <p:nvPr/>
        </p:nvSpPr>
        <p:spPr>
          <a:xfrm>
            <a:off x="7010323" y="6200083"/>
            <a:ext cx="1061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dirty="0"/>
              <a:t>Empatisk  identifikasjon</a:t>
            </a:r>
          </a:p>
        </p:txBody>
      </p:sp>
    </p:spTree>
    <p:extLst>
      <p:ext uri="{BB962C8B-B14F-4D97-AF65-F5344CB8AC3E}">
        <p14:creationId xmlns:p14="http://schemas.microsoft.com/office/powerpoint/2010/main" val="278879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6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30" grpId="0"/>
      <p:bldP spid="39" grpId="0"/>
      <p:bldP spid="40" grpId="0"/>
      <p:bldP spid="38" grpId="0"/>
      <p:bldP spid="41" grpId="0"/>
      <p:bldP spid="42" grpId="0"/>
      <p:bldP spid="50" grpId="0"/>
      <p:bldP spid="51" grpId="0"/>
      <p:bldP spid="49" grpId="0"/>
      <p:bldP spid="53" grpId="0"/>
      <p:bldP spid="55" grpId="0"/>
      <p:bldP spid="56" grpId="0"/>
      <p:bldP spid="57" grpId="0"/>
      <p:bldP spid="58" grpId="0"/>
      <p:bldP spid="61" grpId="0"/>
      <p:bldP spid="62" grpId="0"/>
      <p:bldP spid="66" grpId="0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764</Words>
  <Application>Microsoft Office PowerPoint</Application>
  <PresentationFormat>Widescreen</PresentationFormat>
  <Paragraphs>202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Bahnschrift SemiBold</vt:lpstr>
      <vt:lpstr>Bahnschrift SemiCondensed</vt:lpstr>
      <vt:lpstr>Calibri</vt:lpstr>
      <vt:lpstr>Calibri Light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MSI</dc:creator>
  <cp:lastModifiedBy>Heidi Westborg Steel</cp:lastModifiedBy>
  <cp:revision>158</cp:revision>
  <dcterms:created xsi:type="dcterms:W3CDTF">2021-09-06T07:45:00Z</dcterms:created>
  <dcterms:modified xsi:type="dcterms:W3CDTF">2023-01-03T19:49:41Z</dcterms:modified>
</cp:coreProperties>
</file>