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57" r:id="rId6"/>
    <p:sldId id="258" r:id="rId7"/>
    <p:sldId id="1155" r:id="rId8"/>
    <p:sldId id="1156" r:id="rId9"/>
    <p:sldId id="1157" r:id="rId10"/>
    <p:sldId id="267" r:id="rId11"/>
    <p:sldId id="268" r:id="rId12"/>
    <p:sldId id="1202" r:id="rId13"/>
    <p:sldId id="1192" r:id="rId14"/>
    <p:sldId id="1158" r:id="rId15"/>
    <p:sldId id="1160" r:id="rId16"/>
    <p:sldId id="1188" r:id="rId17"/>
    <p:sldId id="1191" r:id="rId18"/>
    <p:sldId id="1211" r:id="rId19"/>
    <p:sldId id="1187" r:id="rId20"/>
    <p:sldId id="1172" r:id="rId21"/>
    <p:sldId id="1164" r:id="rId22"/>
    <p:sldId id="1185" r:id="rId23"/>
    <p:sldId id="429" r:id="rId24"/>
    <p:sldId id="1166" r:id="rId25"/>
    <p:sldId id="1167" r:id="rId26"/>
    <p:sldId id="1154" r:id="rId27"/>
    <p:sldId id="1209" r:id="rId28"/>
    <p:sldId id="1208" r:id="rId29"/>
    <p:sldId id="1210" r:id="rId30"/>
    <p:sldId id="1196" r:id="rId31"/>
    <p:sldId id="1197" r:id="rId32"/>
    <p:sldId id="1200" r:id="rId33"/>
    <p:sldId id="1199" r:id="rId34"/>
    <p:sldId id="1198" r:id="rId35"/>
    <p:sldId id="1206" r:id="rId36"/>
    <p:sldId id="1207" r:id="rId3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34347-C5B3-99AB-8489-E01CE39B9FB6}" name="Storetvedt, Cecilie" initials="SC" userId="S::cecilie.storetvedt@bergen.kommune.no::7def1c92-1a48-48e7-8452-18ff24f110c6" providerId="AD"/>
  <p188:author id="{4AE20B5B-863D-FB00-3566-317EF88BC128}" name="Litland, Astrid Synnøve" initials="LS" userId="S::astrid.litland@bergen.kommune.no::76e646f4-27fd-491c-ab28-d5e532a996cd" providerId="AD"/>
  <p188:author id="{5C100B6F-5564-87DA-16E0-846330F5E4D8}" name="Dyregrov, Gerd" initials="DG" userId="S::gerd.dyregrov@bergen.kommune.no::2daa3a9b-9099-49a5-a377-a5f7037ce2ca" providerId="AD"/>
  <p188:author id="{82A8AC86-7017-56F3-A14E-57EB3915D3E7}" name="Ekerhovd, Lillian Århus" initials="EÅ" userId="S::lillian.ekerhovd@bergen.kommune.no::b2294ee1-9a79-49db-9703-453c1c93160b" providerId="AD"/>
  <p188:author id="{1B5532B0-FD78-D553-2913-899FCBE07B70}" name="Longva, Lars" initials="LL" userId="S::Lars.Longva@bergen.kommune.no::9af1b9dc-8629-4cc7-8f98-caa518fe1340" providerId="AD"/>
  <p188:author id="{AAF55FCC-DCEF-F13B-AB58-863221F7719C}" name="Bolstad, Nina" initials="BN" userId="S::nina.bolstad@bergen.kommune.no::62954504-1cec-496a-8f40-2c4746fe4200" providerId="AD"/>
  <p188:author id="{827B30EB-2864-751B-D8EC-273FEFB6B20D}" name="Sagen, Helga Katrine" initials="SHK" userId="S::Helga.Sagen@bergen.kommune.no::38b7b518-60e6-4512-99d8-7c28964a8483" providerId="AD"/>
  <p188:author id="{38FED2F4-8E12-89E3-1FA8-5391F4AE65CC}" name="Sagen, Helga Katrine" initials="SK" userId="S::helga.sagen@bergen.kommune.no::38b7b518-60e6-4512-99d8-7c28964a84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gen, Helga Katrine" initials="SHK" lastIdx="4" clrIdx="0">
    <p:extLst>
      <p:ext uri="{19B8F6BF-5375-455C-9EA6-DF929625EA0E}">
        <p15:presenceInfo xmlns:p15="http://schemas.microsoft.com/office/powerpoint/2012/main" userId="S::Helga.Sagen@bergen.kommune.no::38b7b518-60e6-4512-99d8-7c28964a8483" providerId="AD"/>
      </p:ext>
    </p:extLst>
  </p:cmAuthor>
  <p:cmAuthor id="2" name="Andreassen, Sindre" initials="AS" lastIdx="6" clrIdx="1">
    <p:extLst>
      <p:ext uri="{19B8F6BF-5375-455C-9EA6-DF929625EA0E}">
        <p15:presenceInfo xmlns:p15="http://schemas.microsoft.com/office/powerpoint/2012/main" userId="S::Sindre.Andreassen@bergen.kommune.no::f6d1dddf-2e98-47e1-837d-e8f8d72ddf0d" providerId="AD"/>
      </p:ext>
    </p:extLst>
  </p:cmAuthor>
  <p:cmAuthor id="3" name="Longva, Lars" initials="LL" lastIdx="4" clrIdx="2">
    <p:extLst>
      <p:ext uri="{19B8F6BF-5375-455C-9EA6-DF929625EA0E}">
        <p15:presenceInfo xmlns:p15="http://schemas.microsoft.com/office/powerpoint/2012/main" userId="S::Lars.Longva@bergen.kommune.no::9af1b9dc-8629-4cc7-8f98-caa518fe1340" providerId="AD"/>
      </p:ext>
    </p:extLst>
  </p:cmAuthor>
  <p:cmAuthor id="4" name="Bjordal, Iselin Vinnes" initials="BIV" lastIdx="10" clrIdx="3">
    <p:extLst>
      <p:ext uri="{19B8F6BF-5375-455C-9EA6-DF929625EA0E}">
        <p15:presenceInfo xmlns:p15="http://schemas.microsoft.com/office/powerpoint/2012/main" userId="S::Iselin.Bjordal@bergen.kommune.no::4c55a05b-c078-4ec6-b29e-095bf96bf7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5E44"/>
    <a:srgbClr val="E5D399"/>
    <a:srgbClr val="F8F4E8"/>
    <a:srgbClr val="EBDFBB"/>
    <a:srgbClr val="BF9000"/>
    <a:srgbClr val="C6A02B"/>
    <a:srgbClr val="CFA72D"/>
    <a:srgbClr val="CEB056"/>
    <a:srgbClr val="DCD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DA716-A046-2358-BDEB-198710F15301}" v="2" dt="2022-11-21T13:40:54.911"/>
    <p1510:client id="{58DAE36F-8A15-4AB1-B38D-0ACE597129E6}" v="1610" dt="2022-11-15T13:09:57.35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Mørk stil 1 – uthevin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Mørk stil 2 – utheving 3 / uthevin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621" y="67"/>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E1BF7-7C88-441E-8847-9844F9243D95}" type="datetimeFigureOut">
              <a:rPr lang="nb-NO" smtClean="0"/>
              <a:t>24.11.2022</a:t>
            </a:fld>
            <a:endParaRPr lang="nb-NO"/>
          </a:p>
        </p:txBody>
      </p:sp>
      <p:sp>
        <p:nvSpPr>
          <p:cNvPr id="4" name="Plassholder for lysbilde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4B234-C91F-420C-90F5-AC5F36CD35A7}" type="slidenum">
              <a:rPr lang="nb-NO" smtClean="0"/>
              <a:t>‹#›</a:t>
            </a:fld>
            <a:endParaRPr lang="nb-NO"/>
          </a:p>
        </p:txBody>
      </p:sp>
    </p:spTree>
    <p:extLst>
      <p:ext uri="{BB962C8B-B14F-4D97-AF65-F5344CB8AC3E}">
        <p14:creationId xmlns:p14="http://schemas.microsoft.com/office/powerpoint/2010/main" val="39685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2</a:t>
            </a:fld>
            <a:endParaRPr lang="nb-NO"/>
          </a:p>
        </p:txBody>
      </p:sp>
    </p:spTree>
    <p:extLst>
      <p:ext uri="{BB962C8B-B14F-4D97-AF65-F5344CB8AC3E}">
        <p14:creationId xmlns:p14="http://schemas.microsoft.com/office/powerpoint/2010/main" val="5232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15</a:t>
            </a:fld>
            <a:endParaRPr lang="nb-NO"/>
          </a:p>
        </p:txBody>
      </p:sp>
    </p:spTree>
    <p:extLst>
      <p:ext uri="{BB962C8B-B14F-4D97-AF65-F5344CB8AC3E}">
        <p14:creationId xmlns:p14="http://schemas.microsoft.com/office/powerpoint/2010/main" val="249856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16</a:t>
            </a:fld>
            <a:endParaRPr lang="nb-NO"/>
          </a:p>
        </p:txBody>
      </p:sp>
    </p:spTree>
    <p:extLst>
      <p:ext uri="{BB962C8B-B14F-4D97-AF65-F5344CB8AC3E}">
        <p14:creationId xmlns:p14="http://schemas.microsoft.com/office/powerpoint/2010/main" val="406587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17</a:t>
            </a:fld>
            <a:endParaRPr lang="nb-NO"/>
          </a:p>
        </p:txBody>
      </p:sp>
    </p:spTree>
    <p:extLst>
      <p:ext uri="{BB962C8B-B14F-4D97-AF65-F5344CB8AC3E}">
        <p14:creationId xmlns:p14="http://schemas.microsoft.com/office/powerpoint/2010/main" val="153150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18</a:t>
            </a:fld>
            <a:endParaRPr lang="nb-NO"/>
          </a:p>
        </p:txBody>
      </p:sp>
    </p:spTree>
    <p:extLst>
      <p:ext uri="{BB962C8B-B14F-4D97-AF65-F5344CB8AC3E}">
        <p14:creationId xmlns:p14="http://schemas.microsoft.com/office/powerpoint/2010/main" val="128579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19</a:t>
            </a:fld>
            <a:endParaRPr lang="nb-NO"/>
          </a:p>
        </p:txBody>
      </p:sp>
    </p:spTree>
    <p:extLst>
      <p:ext uri="{BB962C8B-B14F-4D97-AF65-F5344CB8AC3E}">
        <p14:creationId xmlns:p14="http://schemas.microsoft.com/office/powerpoint/2010/main" val="3229329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21</a:t>
            </a:fld>
            <a:endParaRPr lang="nb-NO"/>
          </a:p>
        </p:txBody>
      </p:sp>
    </p:spTree>
    <p:extLst>
      <p:ext uri="{BB962C8B-B14F-4D97-AF65-F5344CB8AC3E}">
        <p14:creationId xmlns:p14="http://schemas.microsoft.com/office/powerpoint/2010/main" val="64664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4</a:t>
            </a:fld>
            <a:endParaRPr lang="nb-NO"/>
          </a:p>
        </p:txBody>
      </p:sp>
    </p:spTree>
    <p:extLst>
      <p:ext uri="{BB962C8B-B14F-4D97-AF65-F5344CB8AC3E}">
        <p14:creationId xmlns:p14="http://schemas.microsoft.com/office/powerpoint/2010/main" val="378417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5</a:t>
            </a:fld>
            <a:endParaRPr lang="nb-NO"/>
          </a:p>
        </p:txBody>
      </p:sp>
    </p:spTree>
    <p:extLst>
      <p:ext uri="{BB962C8B-B14F-4D97-AF65-F5344CB8AC3E}">
        <p14:creationId xmlns:p14="http://schemas.microsoft.com/office/powerpoint/2010/main" val="198242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6</a:t>
            </a:fld>
            <a:endParaRPr lang="nb-NO"/>
          </a:p>
        </p:txBody>
      </p:sp>
    </p:spTree>
    <p:extLst>
      <p:ext uri="{BB962C8B-B14F-4D97-AF65-F5344CB8AC3E}">
        <p14:creationId xmlns:p14="http://schemas.microsoft.com/office/powerpoint/2010/main" val="245018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9</a:t>
            </a:fld>
            <a:endParaRPr lang="nb-NO"/>
          </a:p>
        </p:txBody>
      </p:sp>
    </p:spTree>
    <p:extLst>
      <p:ext uri="{BB962C8B-B14F-4D97-AF65-F5344CB8AC3E}">
        <p14:creationId xmlns:p14="http://schemas.microsoft.com/office/powerpoint/2010/main" val="138822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11</a:t>
            </a:fld>
            <a:endParaRPr lang="nb-NO"/>
          </a:p>
        </p:txBody>
      </p:sp>
    </p:spTree>
    <p:extLst>
      <p:ext uri="{BB962C8B-B14F-4D97-AF65-F5344CB8AC3E}">
        <p14:creationId xmlns:p14="http://schemas.microsoft.com/office/powerpoint/2010/main" val="275911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12</a:t>
            </a:fld>
            <a:endParaRPr lang="nb-NO"/>
          </a:p>
        </p:txBody>
      </p:sp>
    </p:spTree>
    <p:extLst>
      <p:ext uri="{BB962C8B-B14F-4D97-AF65-F5344CB8AC3E}">
        <p14:creationId xmlns:p14="http://schemas.microsoft.com/office/powerpoint/2010/main" val="5707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13</a:t>
            </a:fld>
            <a:endParaRPr lang="nb-NO"/>
          </a:p>
        </p:txBody>
      </p:sp>
    </p:spTree>
    <p:extLst>
      <p:ext uri="{BB962C8B-B14F-4D97-AF65-F5344CB8AC3E}">
        <p14:creationId xmlns:p14="http://schemas.microsoft.com/office/powerpoint/2010/main" val="254311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62200" y="1143000"/>
            <a:ext cx="21336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FC4B234-C91F-420C-90F5-AC5F36CD35A7}" type="slidenum">
              <a:rPr lang="nb-NO" smtClean="0"/>
              <a:t>14</a:t>
            </a:fld>
            <a:endParaRPr lang="nb-NO"/>
          </a:p>
        </p:txBody>
      </p:sp>
    </p:spTree>
    <p:extLst>
      <p:ext uri="{BB962C8B-B14F-4D97-AF65-F5344CB8AC3E}">
        <p14:creationId xmlns:p14="http://schemas.microsoft.com/office/powerpoint/2010/main" val="208675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3656"/>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4DF1B62F-3317-4340-AF6E-BA4F5E4CD9BD}" type="datetimeFigureOut">
              <a:rPr lang="nb-NO" smtClean="0"/>
              <a:t>24.11.2022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98752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4DF1B62F-3317-4340-AF6E-BA4F5E4CD9BD}" type="datetimeFigureOut">
              <a:rPr lang="nb-NO" smtClean="0"/>
              <a:t>24.11.2022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7609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4DF1B62F-3317-4340-AF6E-BA4F5E4CD9BD}" type="datetimeFigureOut">
              <a:rPr lang="nb-NO" smtClean="0"/>
              <a:t>24.11.2022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156138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spalter" type="tx">
  <p:cSld name="2 spalter">
    <p:spTree>
      <p:nvGrpSpPr>
        <p:cNvPr id="1" name="Shape 80"/>
        <p:cNvGrpSpPr/>
        <p:nvPr/>
      </p:nvGrpSpPr>
      <p:grpSpPr>
        <a:xfrm>
          <a:off x="0" y="0"/>
          <a:ext cx="0" cy="0"/>
          <a:chOff x="0" y="0"/>
          <a:chExt cx="0" cy="0"/>
        </a:xfrm>
      </p:grpSpPr>
      <p:sp>
        <p:nvSpPr>
          <p:cNvPr id="2" name="Rectangle 1">
            <a:extLst>
              <a:ext uri="{FF2B5EF4-FFF2-40B4-BE49-F238E27FC236}">
                <a16:creationId xmlns:a16="http://schemas.microsoft.com/office/drawing/2014/main" id="{0F44BFB5-48B1-4B5C-9D38-8A6E8823FEAF}"/>
              </a:ext>
            </a:extLst>
          </p:cNvPr>
          <p:cNvSpPr/>
          <p:nvPr userDrawn="1"/>
        </p:nvSpPr>
        <p:spPr>
          <a:xfrm>
            <a:off x="-3" y="184"/>
            <a:ext cx="6858003" cy="31491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27"/>
          </a:p>
        </p:txBody>
      </p:sp>
      <p:sp>
        <p:nvSpPr>
          <p:cNvPr id="81" name="Google Shape;81;g7fe6a2b3cd_0_169"/>
          <p:cNvSpPr txBox="1">
            <a:spLocks noGrp="1"/>
          </p:cNvSpPr>
          <p:nvPr>
            <p:ph type="title"/>
          </p:nvPr>
        </p:nvSpPr>
        <p:spPr>
          <a:xfrm>
            <a:off x="232461" y="956942"/>
            <a:ext cx="5766683" cy="1102909"/>
          </a:xfrm>
          <a:prstGeom prst="rect">
            <a:avLst/>
          </a:prstGeom>
          <a:ln>
            <a:noFill/>
          </a:ln>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g7fe6a2b3cd_0_169"/>
          <p:cNvSpPr txBox="1">
            <a:spLocks noGrp="1"/>
          </p:cNvSpPr>
          <p:nvPr>
            <p:ph type="body" idx="1"/>
          </p:nvPr>
        </p:nvSpPr>
        <p:spPr>
          <a:xfrm>
            <a:off x="232459" y="2118263"/>
            <a:ext cx="3156721" cy="6745593"/>
          </a:xfrm>
          <a:prstGeom prst="rect">
            <a:avLst/>
          </a:prstGeom>
        </p:spPr>
        <p:txBody>
          <a:bodyPr spcFirstLastPara="1" wrap="square" lIns="91425" tIns="45700" rIns="91425" bIns="45700" anchor="t" anchorCtr="0">
            <a:noAutofit/>
          </a:bodyPr>
          <a:lstStyle>
            <a:lvl1pPr marL="337002" lvl="0" indent="-299557" rtl="0">
              <a:spcBef>
                <a:spcPts val="737"/>
              </a:spcBef>
              <a:spcAft>
                <a:spcPts val="0"/>
              </a:spcAft>
              <a:buSzPts val="2800"/>
              <a:buChar char="•"/>
              <a:defRPr/>
            </a:lvl1pPr>
            <a:lvl2pPr marL="674005" lvl="1" indent="-280835" rtl="0">
              <a:spcBef>
                <a:spcPts val="369"/>
              </a:spcBef>
              <a:spcAft>
                <a:spcPts val="0"/>
              </a:spcAft>
              <a:buSzPts val="2400"/>
              <a:buChar char="•"/>
              <a:defRPr/>
            </a:lvl2pPr>
            <a:lvl3pPr marL="1011007" lvl="2" indent="-262113" rtl="0">
              <a:spcBef>
                <a:spcPts val="369"/>
              </a:spcBef>
              <a:spcAft>
                <a:spcPts val="0"/>
              </a:spcAft>
              <a:buSzPts val="2000"/>
              <a:buChar char="•"/>
              <a:defRPr/>
            </a:lvl3pPr>
            <a:lvl4pPr marL="1348008" lvl="3" indent="-252752" rtl="0">
              <a:spcBef>
                <a:spcPts val="369"/>
              </a:spcBef>
              <a:spcAft>
                <a:spcPts val="0"/>
              </a:spcAft>
              <a:buSzPts val="1800"/>
              <a:buChar char="•"/>
              <a:defRPr/>
            </a:lvl4pPr>
            <a:lvl5pPr marL="1685010" lvl="4" indent="-252752" rtl="0">
              <a:spcBef>
                <a:spcPts val="369"/>
              </a:spcBef>
              <a:spcAft>
                <a:spcPts val="0"/>
              </a:spcAft>
              <a:buSzPts val="1800"/>
              <a:buChar char="•"/>
              <a:defRPr/>
            </a:lvl5pPr>
            <a:lvl6pPr marL="2022013" lvl="5" indent="-252752" rtl="0">
              <a:spcBef>
                <a:spcPts val="369"/>
              </a:spcBef>
              <a:spcAft>
                <a:spcPts val="0"/>
              </a:spcAft>
              <a:buSzPts val="1800"/>
              <a:buChar char="•"/>
              <a:defRPr/>
            </a:lvl6pPr>
            <a:lvl7pPr marL="2359015" lvl="6" indent="-252752" rtl="0">
              <a:spcBef>
                <a:spcPts val="369"/>
              </a:spcBef>
              <a:spcAft>
                <a:spcPts val="0"/>
              </a:spcAft>
              <a:buSzPts val="1800"/>
              <a:buChar char="•"/>
              <a:defRPr/>
            </a:lvl7pPr>
            <a:lvl8pPr marL="2696017" lvl="7" indent="-252752" rtl="0">
              <a:spcBef>
                <a:spcPts val="369"/>
              </a:spcBef>
              <a:spcAft>
                <a:spcPts val="0"/>
              </a:spcAft>
              <a:buSzPts val="1800"/>
              <a:buChar char="•"/>
              <a:defRPr/>
            </a:lvl8pPr>
            <a:lvl9pPr marL="3033019" lvl="8" indent="-252752" rtl="0">
              <a:spcBef>
                <a:spcPts val="369"/>
              </a:spcBef>
              <a:spcAft>
                <a:spcPts val="0"/>
              </a:spcAft>
              <a:buSzPts val="1800"/>
              <a:buChar char="•"/>
              <a:defRPr/>
            </a:lvl9pPr>
          </a:lstStyle>
          <a:p>
            <a:endParaRPr/>
          </a:p>
        </p:txBody>
      </p:sp>
      <p:sp>
        <p:nvSpPr>
          <p:cNvPr id="83" name="Google Shape;83;g7fe6a2b3cd_0_169"/>
          <p:cNvSpPr txBox="1">
            <a:spLocks noGrp="1"/>
          </p:cNvSpPr>
          <p:nvPr>
            <p:ph type="body" idx="2"/>
          </p:nvPr>
        </p:nvSpPr>
        <p:spPr>
          <a:xfrm>
            <a:off x="3454483" y="2118263"/>
            <a:ext cx="3156721" cy="6745593"/>
          </a:xfrm>
          <a:prstGeom prst="rect">
            <a:avLst/>
          </a:prstGeom>
        </p:spPr>
        <p:txBody>
          <a:bodyPr spcFirstLastPara="1" wrap="square" lIns="91425" tIns="45700" rIns="91425" bIns="45700" anchor="t" anchorCtr="0">
            <a:noAutofit/>
          </a:bodyPr>
          <a:lstStyle>
            <a:lvl1pPr marL="337002" lvl="0" indent="-299557" rtl="0">
              <a:spcBef>
                <a:spcPts val="737"/>
              </a:spcBef>
              <a:spcAft>
                <a:spcPts val="0"/>
              </a:spcAft>
              <a:buSzPts val="2800"/>
              <a:buChar char="•"/>
              <a:defRPr/>
            </a:lvl1pPr>
            <a:lvl2pPr marL="674005" lvl="1" indent="-280835" rtl="0">
              <a:spcBef>
                <a:spcPts val="369"/>
              </a:spcBef>
              <a:spcAft>
                <a:spcPts val="0"/>
              </a:spcAft>
              <a:buSzPts val="2400"/>
              <a:buChar char="•"/>
              <a:defRPr/>
            </a:lvl2pPr>
            <a:lvl3pPr marL="1011007" lvl="2" indent="-262113" rtl="0">
              <a:spcBef>
                <a:spcPts val="369"/>
              </a:spcBef>
              <a:spcAft>
                <a:spcPts val="0"/>
              </a:spcAft>
              <a:buSzPts val="2000"/>
              <a:buChar char="•"/>
              <a:defRPr/>
            </a:lvl3pPr>
            <a:lvl4pPr marL="1348008" lvl="3" indent="-252752" rtl="0">
              <a:spcBef>
                <a:spcPts val="369"/>
              </a:spcBef>
              <a:spcAft>
                <a:spcPts val="0"/>
              </a:spcAft>
              <a:buSzPts val="1800"/>
              <a:buChar char="•"/>
              <a:defRPr/>
            </a:lvl4pPr>
            <a:lvl5pPr marL="1685010" lvl="4" indent="-252752" rtl="0">
              <a:spcBef>
                <a:spcPts val="369"/>
              </a:spcBef>
              <a:spcAft>
                <a:spcPts val="0"/>
              </a:spcAft>
              <a:buSzPts val="1800"/>
              <a:buChar char="•"/>
              <a:defRPr/>
            </a:lvl5pPr>
            <a:lvl6pPr marL="2022013" lvl="5" indent="-252752" rtl="0">
              <a:spcBef>
                <a:spcPts val="369"/>
              </a:spcBef>
              <a:spcAft>
                <a:spcPts val="0"/>
              </a:spcAft>
              <a:buSzPts val="1800"/>
              <a:buChar char="•"/>
              <a:defRPr/>
            </a:lvl6pPr>
            <a:lvl7pPr marL="2359015" lvl="6" indent="-252752" rtl="0">
              <a:spcBef>
                <a:spcPts val="369"/>
              </a:spcBef>
              <a:spcAft>
                <a:spcPts val="0"/>
              </a:spcAft>
              <a:buSzPts val="1800"/>
              <a:buChar char="•"/>
              <a:defRPr/>
            </a:lvl7pPr>
            <a:lvl8pPr marL="2696017" lvl="7" indent="-252752" rtl="0">
              <a:spcBef>
                <a:spcPts val="369"/>
              </a:spcBef>
              <a:spcAft>
                <a:spcPts val="0"/>
              </a:spcAft>
              <a:buSzPts val="1800"/>
              <a:buChar char="•"/>
              <a:defRPr/>
            </a:lvl8pPr>
            <a:lvl9pPr marL="3033019" lvl="8" indent="-252752" rtl="0">
              <a:spcBef>
                <a:spcPts val="369"/>
              </a:spcBef>
              <a:spcAft>
                <a:spcPts val="0"/>
              </a:spcAft>
              <a:buSzPts val="1800"/>
              <a:buChar char="•"/>
              <a:defRPr/>
            </a:lvl9pPr>
          </a:lstStyle>
          <a:p>
            <a:endParaRPr/>
          </a:p>
        </p:txBody>
      </p:sp>
      <p:sp>
        <p:nvSpPr>
          <p:cNvPr id="84" name="Google Shape;84;g7fe6a2b3cd_0_169">
            <a:hlinkClick r:id="" action="ppaction://noaction"/>
          </p:cNvPr>
          <p:cNvSpPr/>
          <p:nvPr/>
        </p:nvSpPr>
        <p:spPr>
          <a:xfrm>
            <a:off x="-3" y="0"/>
            <a:ext cx="1143049" cy="314919"/>
          </a:xfrm>
          <a:prstGeom prst="rect">
            <a:avLst/>
          </a:prstGeom>
          <a:solidFill>
            <a:srgbClr val="EEEEEE"/>
          </a:solidFill>
          <a:ln>
            <a:noFill/>
          </a:ln>
        </p:spPr>
        <p:txBody>
          <a:bodyPr spcFirstLastPara="1" wrap="square" lIns="67388" tIns="67388" rIns="67388" bIns="67388" anchor="ctr" anchorCtr="0">
            <a:noAutofit/>
          </a:bodyPr>
          <a:lstStyle/>
          <a:p>
            <a:pPr marL="0" lvl="0" indent="0" algn="ctr" rtl="0">
              <a:spcBef>
                <a:spcPts val="0"/>
              </a:spcBef>
              <a:spcAft>
                <a:spcPts val="0"/>
              </a:spcAft>
              <a:buNone/>
            </a:pPr>
            <a:r>
              <a:rPr lang="no-NO" sz="590"/>
              <a:t>Rammebetingelser</a:t>
            </a:r>
            <a:endParaRPr sz="590"/>
          </a:p>
        </p:txBody>
      </p:sp>
      <p:sp>
        <p:nvSpPr>
          <p:cNvPr id="85" name="Google Shape;85;g7fe6a2b3cd_0_169">
            <a:hlinkClick r:id="" action="ppaction://noaction"/>
          </p:cNvPr>
          <p:cNvSpPr/>
          <p:nvPr/>
        </p:nvSpPr>
        <p:spPr>
          <a:xfrm>
            <a:off x="1144345" y="0"/>
            <a:ext cx="1143049" cy="314919"/>
          </a:xfrm>
          <a:prstGeom prst="rect">
            <a:avLst/>
          </a:prstGeom>
          <a:solidFill>
            <a:srgbClr val="EEEEEE"/>
          </a:solidFill>
          <a:ln>
            <a:noFill/>
          </a:ln>
        </p:spPr>
        <p:txBody>
          <a:bodyPr spcFirstLastPara="1" wrap="square" lIns="67388" tIns="67388" rIns="67388" bIns="67388" anchor="ctr" anchorCtr="0">
            <a:noAutofit/>
          </a:bodyPr>
          <a:lstStyle/>
          <a:p>
            <a:pPr marL="0" lvl="0" indent="0" algn="ctr" rtl="0">
              <a:spcBef>
                <a:spcPts val="0"/>
              </a:spcBef>
              <a:spcAft>
                <a:spcPts val="0"/>
              </a:spcAft>
              <a:buNone/>
            </a:pPr>
            <a:r>
              <a:rPr lang="no-NO" sz="590"/>
              <a:t>Fag og metode</a:t>
            </a:r>
            <a:endParaRPr sz="1327"/>
          </a:p>
        </p:txBody>
      </p:sp>
      <p:sp>
        <p:nvSpPr>
          <p:cNvPr id="86" name="Google Shape;86;g7fe6a2b3cd_0_169">
            <a:hlinkClick r:id="" action="ppaction://noaction"/>
          </p:cNvPr>
          <p:cNvSpPr/>
          <p:nvPr/>
        </p:nvSpPr>
        <p:spPr>
          <a:xfrm>
            <a:off x="2288692" y="0"/>
            <a:ext cx="1143049" cy="314919"/>
          </a:xfrm>
          <a:prstGeom prst="rect">
            <a:avLst/>
          </a:prstGeom>
          <a:solidFill>
            <a:srgbClr val="EEEEEE"/>
          </a:solidFill>
          <a:ln>
            <a:noFill/>
          </a:ln>
        </p:spPr>
        <p:txBody>
          <a:bodyPr spcFirstLastPara="1" wrap="square" lIns="67388" tIns="67388" rIns="67388" bIns="67388" anchor="ctr" anchorCtr="0">
            <a:noAutofit/>
          </a:bodyPr>
          <a:lstStyle/>
          <a:p>
            <a:pPr marL="0" lvl="0" indent="0" algn="ctr" rtl="0">
              <a:spcBef>
                <a:spcPts val="0"/>
              </a:spcBef>
              <a:spcAft>
                <a:spcPts val="0"/>
              </a:spcAft>
              <a:buNone/>
            </a:pPr>
            <a:r>
              <a:rPr lang="no-NO" sz="590"/>
              <a:t>Innsikt og funn</a:t>
            </a:r>
            <a:endParaRPr sz="590">
              <a:solidFill>
                <a:srgbClr val="000000"/>
              </a:solidFill>
            </a:endParaRPr>
          </a:p>
        </p:txBody>
      </p:sp>
      <p:sp>
        <p:nvSpPr>
          <p:cNvPr id="87" name="Google Shape;87;g7fe6a2b3cd_0_169">
            <a:hlinkClick r:id="" action="ppaction://noaction"/>
          </p:cNvPr>
          <p:cNvSpPr/>
          <p:nvPr/>
        </p:nvSpPr>
        <p:spPr>
          <a:xfrm>
            <a:off x="4577385" y="0"/>
            <a:ext cx="1143049" cy="314919"/>
          </a:xfrm>
          <a:prstGeom prst="rect">
            <a:avLst/>
          </a:prstGeom>
          <a:solidFill>
            <a:srgbClr val="EEEEEE"/>
          </a:solidFill>
          <a:ln>
            <a:noFill/>
          </a:ln>
        </p:spPr>
        <p:txBody>
          <a:bodyPr spcFirstLastPara="1" wrap="square" lIns="67388" tIns="67388" rIns="67388" bIns="67388" anchor="ctr" anchorCtr="0">
            <a:noAutofit/>
          </a:bodyPr>
          <a:lstStyle/>
          <a:p>
            <a:pPr marL="0" lvl="0" indent="0" algn="ctr" rtl="0">
              <a:spcBef>
                <a:spcPts val="0"/>
              </a:spcBef>
              <a:spcAft>
                <a:spcPts val="0"/>
              </a:spcAft>
              <a:buNone/>
            </a:pPr>
            <a:r>
              <a:rPr lang="no-NO" sz="590"/>
              <a:t>Anbefalinger</a:t>
            </a:r>
            <a:endParaRPr sz="590">
              <a:solidFill>
                <a:srgbClr val="000000"/>
              </a:solidFill>
            </a:endParaRPr>
          </a:p>
        </p:txBody>
      </p:sp>
      <p:sp>
        <p:nvSpPr>
          <p:cNvPr id="88" name="Google Shape;88;g7fe6a2b3cd_0_169">
            <a:hlinkClick r:id="" action="ppaction://noaction"/>
          </p:cNvPr>
          <p:cNvSpPr/>
          <p:nvPr userDrawn="1"/>
        </p:nvSpPr>
        <p:spPr>
          <a:xfrm>
            <a:off x="5713656" y="0"/>
            <a:ext cx="1143050" cy="314919"/>
          </a:xfrm>
          <a:prstGeom prst="rect">
            <a:avLst/>
          </a:prstGeom>
          <a:solidFill>
            <a:srgbClr val="EEEEEE"/>
          </a:solidFill>
          <a:ln>
            <a:noFill/>
          </a:ln>
        </p:spPr>
        <p:txBody>
          <a:bodyPr spcFirstLastPara="1" wrap="square" lIns="67388" tIns="67388" rIns="67388" bIns="67388" anchor="ctr" anchorCtr="0">
            <a:noAutofit/>
          </a:bodyPr>
          <a:lstStyle/>
          <a:p>
            <a:pPr marL="0" lvl="0" indent="0" algn="ctr" rtl="0">
              <a:spcBef>
                <a:spcPts val="0"/>
              </a:spcBef>
              <a:spcAft>
                <a:spcPts val="0"/>
              </a:spcAft>
              <a:buNone/>
            </a:pPr>
            <a:r>
              <a:rPr lang="no-NO" sz="590">
                <a:solidFill>
                  <a:srgbClr val="000000"/>
                </a:solidFill>
              </a:rPr>
              <a:t>Vedlegg</a:t>
            </a:r>
            <a:endParaRPr sz="1327"/>
          </a:p>
        </p:txBody>
      </p:sp>
      <p:sp>
        <p:nvSpPr>
          <p:cNvPr id="89" name="Google Shape;89;g7fe6a2b3cd_0_169">
            <a:hlinkClick r:id="" action="ppaction://noaction"/>
          </p:cNvPr>
          <p:cNvSpPr/>
          <p:nvPr/>
        </p:nvSpPr>
        <p:spPr>
          <a:xfrm>
            <a:off x="3433037" y="0"/>
            <a:ext cx="1143049" cy="314919"/>
          </a:xfrm>
          <a:prstGeom prst="rect">
            <a:avLst/>
          </a:prstGeom>
          <a:solidFill>
            <a:srgbClr val="EEEEEE"/>
          </a:solidFill>
          <a:ln>
            <a:noFill/>
          </a:ln>
        </p:spPr>
        <p:txBody>
          <a:bodyPr spcFirstLastPara="1" wrap="square" lIns="67388" tIns="67388" rIns="67388" bIns="67388" anchor="ctr" anchorCtr="0">
            <a:noAutofit/>
          </a:bodyPr>
          <a:lstStyle/>
          <a:p>
            <a:pPr marL="0" lvl="0" indent="0" algn="ctr" rtl="0">
              <a:spcBef>
                <a:spcPts val="0"/>
              </a:spcBef>
              <a:spcAft>
                <a:spcPts val="0"/>
              </a:spcAft>
              <a:buNone/>
            </a:pPr>
            <a:r>
              <a:rPr lang="no-NO" sz="590"/>
              <a:t>Ideer pg konsepter</a:t>
            </a:r>
            <a:endParaRPr sz="590">
              <a:solidFill>
                <a:srgbClr val="000000"/>
              </a:solidFill>
            </a:endParaRPr>
          </a:p>
        </p:txBody>
      </p:sp>
    </p:spTree>
    <p:extLst>
      <p:ext uri="{BB962C8B-B14F-4D97-AF65-F5344CB8AC3E}">
        <p14:creationId xmlns:p14="http://schemas.microsoft.com/office/powerpoint/2010/main" val="4117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4DF1B62F-3317-4340-AF6E-BA4F5E4CD9BD}" type="datetimeFigureOut">
              <a:rPr lang="nb-NO" smtClean="0"/>
              <a:t>24.11.2022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113785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3656"/>
            </a:lvl1pPr>
          </a:lstStyle>
          <a:p>
            <a:r>
              <a:rPr lang="nb-NO"/>
              <a:t>Klikk for å redigere tittelstil</a:t>
            </a:r>
            <a:endParaRPr lang="en-US"/>
          </a:p>
        </p:txBody>
      </p:sp>
      <p:sp>
        <p:nvSpPr>
          <p:cNvPr id="3" name="Text Placeholder 2"/>
          <p:cNvSpPr>
            <a:spLocks noGrp="1"/>
          </p:cNvSpPr>
          <p:nvPr>
            <p:ph type="body" idx="1"/>
          </p:nvPr>
        </p:nvSpPr>
        <p:spPr>
          <a:xfrm>
            <a:off x="467917" y="6629227"/>
            <a:ext cx="5915025" cy="2166937"/>
          </a:xfrm>
        </p:spPr>
        <p:txBody>
          <a:bodyPr/>
          <a:lstStyle>
            <a:lvl1pPr marL="0" indent="0">
              <a:buNone/>
              <a:defRPr sz="1463">
                <a:solidFill>
                  <a:schemeClr val="tx1"/>
                </a:solidFill>
              </a:defRPr>
            </a:lvl1pPr>
            <a:lvl2pPr marL="278606" indent="0">
              <a:buNone/>
              <a:defRPr sz="1219">
                <a:solidFill>
                  <a:schemeClr val="tx1">
                    <a:tint val="75000"/>
                  </a:schemeClr>
                </a:solidFill>
              </a:defRPr>
            </a:lvl2pPr>
            <a:lvl3pPr marL="557213" indent="0">
              <a:buNone/>
              <a:defRPr sz="1097">
                <a:solidFill>
                  <a:schemeClr val="tx1">
                    <a:tint val="75000"/>
                  </a:schemeClr>
                </a:solidFill>
              </a:defRPr>
            </a:lvl3pPr>
            <a:lvl4pPr marL="835819" indent="0">
              <a:buNone/>
              <a:defRPr sz="975">
                <a:solidFill>
                  <a:schemeClr val="tx1">
                    <a:tint val="75000"/>
                  </a:schemeClr>
                </a:solidFill>
              </a:defRPr>
            </a:lvl4pPr>
            <a:lvl5pPr marL="1114425" indent="0">
              <a:buNone/>
              <a:defRPr sz="975">
                <a:solidFill>
                  <a:schemeClr val="tx1">
                    <a:tint val="75000"/>
                  </a:schemeClr>
                </a:solidFill>
              </a:defRPr>
            </a:lvl5pPr>
            <a:lvl6pPr marL="1393031" indent="0">
              <a:buNone/>
              <a:defRPr sz="975">
                <a:solidFill>
                  <a:schemeClr val="tx1">
                    <a:tint val="75000"/>
                  </a:schemeClr>
                </a:solidFill>
              </a:defRPr>
            </a:lvl6pPr>
            <a:lvl7pPr marL="1671638" indent="0">
              <a:buNone/>
              <a:defRPr sz="975">
                <a:solidFill>
                  <a:schemeClr val="tx1">
                    <a:tint val="75000"/>
                  </a:schemeClr>
                </a:solidFill>
              </a:defRPr>
            </a:lvl7pPr>
            <a:lvl8pPr marL="1950244" indent="0">
              <a:buNone/>
              <a:defRPr sz="975">
                <a:solidFill>
                  <a:schemeClr val="tx1">
                    <a:tint val="75000"/>
                  </a:schemeClr>
                </a:solidFill>
              </a:defRPr>
            </a:lvl8pPr>
            <a:lvl9pPr marL="2228850" indent="0">
              <a:buNone/>
              <a:defRPr sz="975">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DF1B62F-3317-4340-AF6E-BA4F5E4CD9BD}" type="datetimeFigureOut">
              <a:rPr lang="nb-NO" smtClean="0"/>
              <a:t>24.11.2022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226323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4DF1B62F-3317-4340-AF6E-BA4F5E4CD9BD}" type="datetimeFigureOut">
              <a:rPr lang="nb-NO" smtClean="0"/>
              <a:t>24.11.2022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362333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6"/>
            <a:ext cx="2901255" cy="1190095"/>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4" y="2428346"/>
            <a:ext cx="2915543" cy="1190095"/>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nb-NO"/>
              <a:t>Klikk for å redigere tekststiler i malen</a:t>
            </a:r>
          </a:p>
        </p:txBody>
      </p:sp>
      <p:sp>
        <p:nvSpPr>
          <p:cNvPr id="6" name="Content Placeholder 5"/>
          <p:cNvSpPr>
            <a:spLocks noGrp="1"/>
          </p:cNvSpPr>
          <p:nvPr>
            <p:ph sz="quarter" idx="4"/>
          </p:nvPr>
        </p:nvSpPr>
        <p:spPr>
          <a:xfrm>
            <a:off x="3471864" y="3618442"/>
            <a:ext cx="2915543" cy="53221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4DF1B62F-3317-4340-AF6E-BA4F5E4CD9BD}" type="datetimeFigureOut">
              <a:rPr lang="nb-NO" smtClean="0"/>
              <a:t>24.11.2022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348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4DF1B62F-3317-4340-AF6E-BA4F5E4CD9BD}" type="datetimeFigureOut">
              <a:rPr lang="nb-NO" smtClean="0"/>
              <a:t>24.11.2022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120690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1B62F-3317-4340-AF6E-BA4F5E4CD9BD}" type="datetimeFigureOut">
              <a:rPr lang="nb-NO" smtClean="0"/>
              <a:t>24.11.2022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93178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1950"/>
            </a:lvl1pPr>
          </a:lstStyle>
          <a:p>
            <a:r>
              <a:rPr lang="nb-NO"/>
              <a:t>Klikk for å redigere tittelstil</a:t>
            </a:r>
            <a:endParaRPr lang="en-US"/>
          </a:p>
        </p:txBody>
      </p:sp>
      <p:sp>
        <p:nvSpPr>
          <p:cNvPr id="3" name="Content Placeholder 2"/>
          <p:cNvSpPr>
            <a:spLocks noGrp="1"/>
          </p:cNvSpPr>
          <p:nvPr>
            <p:ph idx="1"/>
          </p:nvPr>
        </p:nvSpPr>
        <p:spPr>
          <a:xfrm>
            <a:off x="2915544" y="1426283"/>
            <a:ext cx="3471863" cy="7039680"/>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975"/>
            </a:lvl1pPr>
            <a:lvl2pPr marL="278606" indent="0">
              <a:buNone/>
              <a:defRPr sz="853"/>
            </a:lvl2pPr>
            <a:lvl3pPr marL="557213" indent="0">
              <a:buNone/>
              <a:defRPr sz="731"/>
            </a:lvl3pPr>
            <a:lvl4pPr marL="835819" indent="0">
              <a:buNone/>
              <a:defRPr sz="609"/>
            </a:lvl4pPr>
            <a:lvl5pPr marL="1114425" indent="0">
              <a:buNone/>
              <a:defRPr sz="609"/>
            </a:lvl5pPr>
            <a:lvl6pPr marL="1393031" indent="0">
              <a:buNone/>
              <a:defRPr sz="609"/>
            </a:lvl6pPr>
            <a:lvl7pPr marL="1671638" indent="0">
              <a:buNone/>
              <a:defRPr sz="609"/>
            </a:lvl7pPr>
            <a:lvl8pPr marL="1950244" indent="0">
              <a:buNone/>
              <a:defRPr sz="609"/>
            </a:lvl8pPr>
            <a:lvl9pPr marL="2228850" indent="0">
              <a:buNone/>
              <a:defRPr sz="609"/>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DF1B62F-3317-4340-AF6E-BA4F5E4CD9BD}" type="datetimeFigureOut">
              <a:rPr lang="nb-NO" smtClean="0"/>
              <a:t>24.11.2022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196145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1950"/>
            </a:lvl1pPr>
          </a:lstStyle>
          <a:p>
            <a:r>
              <a:rPr lang="nb-NO"/>
              <a:t>Klikk for å redigere tittelstil</a:t>
            </a:r>
            <a:endParaRPr lang="en-US"/>
          </a:p>
        </p:txBody>
      </p:sp>
      <p:sp>
        <p:nvSpPr>
          <p:cNvPr id="3" name="Picture Placeholder 2"/>
          <p:cNvSpPr>
            <a:spLocks noGrp="1" noChangeAspect="1"/>
          </p:cNvSpPr>
          <p:nvPr>
            <p:ph type="pic" idx="1"/>
          </p:nvPr>
        </p:nvSpPr>
        <p:spPr>
          <a:xfrm>
            <a:off x="2915544" y="1426283"/>
            <a:ext cx="3471863" cy="7039680"/>
          </a:xfrm>
        </p:spPr>
        <p:txBody>
          <a:bodyPr anchor="t"/>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975"/>
            </a:lvl1pPr>
            <a:lvl2pPr marL="278606" indent="0">
              <a:buNone/>
              <a:defRPr sz="853"/>
            </a:lvl2pPr>
            <a:lvl3pPr marL="557213" indent="0">
              <a:buNone/>
              <a:defRPr sz="731"/>
            </a:lvl3pPr>
            <a:lvl4pPr marL="835819" indent="0">
              <a:buNone/>
              <a:defRPr sz="609"/>
            </a:lvl4pPr>
            <a:lvl5pPr marL="1114425" indent="0">
              <a:buNone/>
              <a:defRPr sz="609"/>
            </a:lvl5pPr>
            <a:lvl6pPr marL="1393031" indent="0">
              <a:buNone/>
              <a:defRPr sz="609"/>
            </a:lvl6pPr>
            <a:lvl7pPr marL="1671638" indent="0">
              <a:buNone/>
              <a:defRPr sz="609"/>
            </a:lvl7pPr>
            <a:lvl8pPr marL="1950244" indent="0">
              <a:buNone/>
              <a:defRPr sz="609"/>
            </a:lvl8pPr>
            <a:lvl9pPr marL="2228850" indent="0">
              <a:buNone/>
              <a:defRPr sz="609"/>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DF1B62F-3317-4340-AF6E-BA4F5E4CD9BD}" type="datetimeFigureOut">
              <a:rPr lang="nb-NO" smtClean="0"/>
              <a:t>24.11.2022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7062B03-BEBA-4205-8F2A-57AC86FD900E}" type="slidenum">
              <a:rPr lang="nb-NO" smtClean="0"/>
              <a:t>‹#›</a:t>
            </a:fld>
            <a:endParaRPr lang="nb-NO"/>
          </a:p>
        </p:txBody>
      </p:sp>
    </p:spTree>
    <p:extLst>
      <p:ext uri="{BB962C8B-B14F-4D97-AF65-F5344CB8AC3E}">
        <p14:creationId xmlns:p14="http://schemas.microsoft.com/office/powerpoint/2010/main" val="357707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731">
                <a:solidFill>
                  <a:schemeClr val="tx1">
                    <a:tint val="75000"/>
                  </a:schemeClr>
                </a:solidFill>
              </a:defRPr>
            </a:lvl1pPr>
          </a:lstStyle>
          <a:p>
            <a:fld id="{4DF1B62F-3317-4340-AF6E-BA4F5E4CD9BD}" type="datetimeFigureOut">
              <a:rPr lang="nb-NO" smtClean="0"/>
              <a:t>24.11.2022</a:t>
            </a:fld>
            <a:endParaRPr lang="nb-NO"/>
          </a:p>
        </p:txBody>
      </p:sp>
      <p:sp>
        <p:nvSpPr>
          <p:cNvPr id="5" name="Footer Placeholder 4"/>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731">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731">
                <a:solidFill>
                  <a:schemeClr val="tx1">
                    <a:tint val="75000"/>
                  </a:schemeClr>
                </a:solidFill>
              </a:defRPr>
            </a:lvl1pPr>
          </a:lstStyle>
          <a:p>
            <a:fld id="{67062B03-BEBA-4205-8F2A-57AC86FD900E}" type="slidenum">
              <a:rPr lang="nb-NO" smtClean="0"/>
              <a:t>‹#›</a:t>
            </a:fld>
            <a:endParaRPr lang="nb-NO"/>
          </a:p>
        </p:txBody>
      </p:sp>
    </p:spTree>
    <p:extLst>
      <p:ext uri="{BB962C8B-B14F-4D97-AF65-F5344CB8AC3E}">
        <p14:creationId xmlns:p14="http://schemas.microsoft.com/office/powerpoint/2010/main" val="3392753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8.xml"/><Relationship Id="rId4" Type="http://schemas.openxmlformats.org/officeDocument/2006/relationships/slide" Target="slide1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fhi.no/kk/forbedringsarbeid/pasientforlop/hva-er-et-laringsnettver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7.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h280\Downloads\Skyfrit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6F77A2-1B5B-4103-99D7-BDC767A9CE28}"/>
              </a:ext>
            </a:extLst>
          </p:cNvPr>
          <p:cNvSpPr>
            <a:spLocks noGrp="1"/>
          </p:cNvSpPr>
          <p:nvPr>
            <p:ph type="ctrTitle"/>
          </p:nvPr>
        </p:nvSpPr>
        <p:spPr>
          <a:xfrm>
            <a:off x="1084407" y="5529581"/>
            <a:ext cx="4841721" cy="1629257"/>
          </a:xfrm>
        </p:spPr>
        <p:txBody>
          <a:bodyPr>
            <a:normAutofit/>
          </a:bodyPr>
          <a:lstStyle/>
          <a:p>
            <a:r>
              <a:rPr lang="nb-NO" sz="2275"/>
              <a:t>Sluttrapport</a:t>
            </a:r>
            <a:br>
              <a:rPr lang="nb-NO"/>
            </a:br>
            <a:r>
              <a:rPr lang="nb-NO" sz="4000" b="1"/>
              <a:t>Koordinert ICDP-samarbeid i Bergen</a:t>
            </a:r>
          </a:p>
        </p:txBody>
      </p:sp>
      <p:sp>
        <p:nvSpPr>
          <p:cNvPr id="3" name="Undertittel 2">
            <a:extLst>
              <a:ext uri="{FF2B5EF4-FFF2-40B4-BE49-F238E27FC236}">
                <a16:creationId xmlns:a16="http://schemas.microsoft.com/office/drawing/2014/main" id="{D1027A0F-0D28-44C8-94A8-DD33355CA270}"/>
              </a:ext>
            </a:extLst>
          </p:cNvPr>
          <p:cNvSpPr>
            <a:spLocks noGrp="1"/>
          </p:cNvSpPr>
          <p:nvPr>
            <p:ph type="subTitle" idx="1"/>
          </p:nvPr>
        </p:nvSpPr>
        <p:spPr>
          <a:xfrm>
            <a:off x="373030" y="8280271"/>
            <a:ext cx="3365743" cy="761681"/>
          </a:xfrm>
        </p:spPr>
        <p:txBody>
          <a:bodyPr vert="horz" lIns="91440" tIns="45720" rIns="91440" bIns="45720" rtlCol="0" anchor="t">
            <a:normAutofit fontScale="92500"/>
          </a:bodyPr>
          <a:lstStyle/>
          <a:p>
            <a:pPr algn="l">
              <a:buClr>
                <a:srgbClr val="7F7F7F"/>
              </a:buClr>
              <a:buSzPts val="1600"/>
            </a:pPr>
            <a:r>
              <a:rPr lang="nb-NO" sz="1450"/>
              <a:t>Etat for barn og familie og Etat for barnehage </a:t>
            </a:r>
            <a:br>
              <a:rPr lang="nb-NO" sz="1450"/>
            </a:br>
            <a:r>
              <a:rPr lang="nb-NO" sz="1450"/>
              <a:t>Bergen Kommune</a:t>
            </a:r>
            <a:endParaRPr lang="en-US" sz="1450"/>
          </a:p>
          <a:p>
            <a:pPr marL="0" indent="0" algn="l">
              <a:buClr>
                <a:srgbClr val="7F7F7F"/>
              </a:buClr>
              <a:buSzPts val="1600"/>
            </a:pPr>
            <a:r>
              <a:rPr lang="nb-NO" sz="1450"/>
              <a:t>23.11.2022</a:t>
            </a:r>
            <a:endParaRPr lang="nb-NO" sz="1450">
              <a:cs typeface="Calibri"/>
            </a:endParaRPr>
          </a:p>
        </p:txBody>
      </p:sp>
      <p:sp>
        <p:nvSpPr>
          <p:cNvPr id="6" name="Google Shape;99;g7fe6a2b3cd_0_65">
            <a:extLst>
              <a:ext uri="{FF2B5EF4-FFF2-40B4-BE49-F238E27FC236}">
                <a16:creationId xmlns:a16="http://schemas.microsoft.com/office/drawing/2014/main" id="{9A3A83CC-F305-4929-BF67-FCA4477F377C}"/>
              </a:ext>
            </a:extLst>
          </p:cNvPr>
          <p:cNvSpPr/>
          <p:nvPr/>
        </p:nvSpPr>
        <p:spPr>
          <a:xfrm>
            <a:off x="1" y="9331999"/>
            <a:ext cx="6888480" cy="574001"/>
          </a:xfrm>
          <a:prstGeom prst="rect">
            <a:avLst/>
          </a:prstGeom>
          <a:solidFill>
            <a:srgbClr val="595959"/>
          </a:solidFill>
          <a:ln>
            <a:noFill/>
          </a:ln>
        </p:spPr>
        <p:txBody>
          <a:bodyPr spcFirstLastPara="1" wrap="square" lIns="74283" tIns="37131" rIns="74283" bIns="37131" anchor="ctr" anchorCtr="0">
            <a:noAutofit/>
          </a:bodyPr>
          <a:lstStyle/>
          <a:p>
            <a:pPr marL="0" marR="0" lvl="0" indent="0" algn="ctr" rtl="0">
              <a:spcBef>
                <a:spcPts val="0"/>
              </a:spcBef>
              <a:spcAft>
                <a:spcPts val="0"/>
              </a:spcAft>
              <a:buNone/>
            </a:pPr>
            <a:endParaRPr sz="1463" b="0" i="0" u="none" strike="noStrike" cap="none">
              <a:solidFill>
                <a:schemeClr val="lt1"/>
              </a:solidFill>
              <a:latin typeface="Calibri"/>
              <a:ea typeface="Calibri"/>
              <a:cs typeface="Calibri"/>
              <a:sym typeface="Calibri"/>
            </a:endParaRPr>
          </a:p>
        </p:txBody>
      </p:sp>
      <p:sp>
        <p:nvSpPr>
          <p:cNvPr id="7" name="Google Shape;100;g7fe6a2b3cd_0_65">
            <a:extLst>
              <a:ext uri="{FF2B5EF4-FFF2-40B4-BE49-F238E27FC236}">
                <a16:creationId xmlns:a16="http://schemas.microsoft.com/office/drawing/2014/main" id="{612B7A56-616A-4339-ADEA-DAA725368398}"/>
              </a:ext>
            </a:extLst>
          </p:cNvPr>
          <p:cNvSpPr txBox="1"/>
          <p:nvPr/>
        </p:nvSpPr>
        <p:spPr>
          <a:xfrm>
            <a:off x="977272" y="9513586"/>
            <a:ext cx="4948856" cy="210108"/>
          </a:xfrm>
          <a:prstGeom prst="rect">
            <a:avLst/>
          </a:prstGeom>
          <a:noFill/>
          <a:ln>
            <a:noFill/>
          </a:ln>
        </p:spPr>
        <p:txBody>
          <a:bodyPr spcFirstLastPara="1" wrap="square" lIns="74283" tIns="37131" rIns="74283" bIns="37131" anchor="t" anchorCtr="0">
            <a:noAutofit/>
          </a:bodyPr>
          <a:lstStyle/>
          <a:p>
            <a:pPr marL="0" marR="0" lvl="0" indent="0" algn="ctr" rtl="0">
              <a:spcBef>
                <a:spcPts val="0"/>
              </a:spcBef>
              <a:spcAft>
                <a:spcPts val="0"/>
              </a:spcAft>
              <a:buNone/>
            </a:pPr>
            <a:r>
              <a:rPr lang="no-NO" sz="1138" b="0" i="0" u="none" strike="noStrike" cap="none">
                <a:solidFill>
                  <a:schemeClr val="lt1"/>
                </a:solidFill>
                <a:latin typeface="Calibri"/>
                <a:ea typeface="Calibri"/>
                <a:cs typeface="Calibri"/>
                <a:sym typeface="Calibri"/>
              </a:rPr>
              <a:t>KOMPETENT    |     ÅPEN     |      PÅLITELIG     |     SAMFUNNSENGASJERT</a:t>
            </a:r>
            <a:endParaRPr sz="1463"/>
          </a:p>
        </p:txBody>
      </p:sp>
      <p:pic>
        <p:nvPicPr>
          <p:cNvPr id="8" name="Google Shape;101;g7fe6a2b3cd_0_65" descr="A picture containing food&#10;&#10;Description generated with very high confidence">
            <a:extLst>
              <a:ext uri="{FF2B5EF4-FFF2-40B4-BE49-F238E27FC236}">
                <a16:creationId xmlns:a16="http://schemas.microsoft.com/office/drawing/2014/main" id="{BC30DDC2-A7B2-4D7B-8372-9CFC912FA9AF}"/>
              </a:ext>
            </a:extLst>
          </p:cNvPr>
          <p:cNvPicPr preferRelativeResize="0"/>
          <p:nvPr/>
        </p:nvPicPr>
        <p:blipFill rotWithShape="1">
          <a:blip r:embed="rId2">
            <a:alphaModFix/>
          </a:blip>
          <a:srcRect/>
          <a:stretch/>
        </p:blipFill>
        <p:spPr>
          <a:xfrm>
            <a:off x="906328" y="287360"/>
            <a:ext cx="1244423" cy="467756"/>
          </a:xfrm>
          <a:prstGeom prst="rect">
            <a:avLst/>
          </a:prstGeom>
          <a:noFill/>
          <a:ln>
            <a:noFill/>
          </a:ln>
        </p:spPr>
      </p:pic>
      <p:pic>
        <p:nvPicPr>
          <p:cNvPr id="1026" name="Picture 2">
            <a:extLst>
              <a:ext uri="{FF2B5EF4-FFF2-40B4-BE49-F238E27FC236}">
                <a16:creationId xmlns:a16="http://schemas.microsoft.com/office/drawing/2014/main" id="{B01B3016-2CCE-4689-A810-44050483A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160" y="761777"/>
            <a:ext cx="3955645" cy="511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6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9C67F9E-3072-4898-B4E2-FF852AA01C55}"/>
              </a:ext>
            </a:extLst>
          </p:cNvPr>
          <p:cNvSpPr/>
          <p:nvPr/>
        </p:nvSpPr>
        <p:spPr>
          <a:xfrm>
            <a:off x="624572" y="569874"/>
            <a:ext cx="5651824" cy="4493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b-NO" sz="1400" b="1">
                <a:solidFill>
                  <a:schemeClr val="tx1"/>
                </a:solidFill>
                <a:latin typeface="+mj-lt"/>
              </a:rPr>
              <a:t>Forpliktende samarbeid mellom etater</a:t>
            </a:r>
            <a:endParaRPr lang="nb-NO" sz="1400" b="1">
              <a:solidFill>
                <a:schemeClr val="tx1"/>
              </a:solidFill>
              <a:latin typeface="+mj-lt"/>
              <a:cs typeface="Calibri"/>
            </a:endParaRPr>
          </a:p>
          <a:p>
            <a:r>
              <a:rPr lang="nb-NO" sz="1300">
                <a:solidFill>
                  <a:schemeClr val="tx1"/>
                </a:solidFill>
                <a:latin typeface="+mj-lt"/>
              </a:rPr>
              <a:t>Innsikt viser at ICDP-veilederne ser leder som nøkkelperson for at ICDP-arbeidet skal bli en suksess. De fremhever verdien av at leder støtter deres arbeid og gir dem rom til å bruke tid på ICDP. Ledere forteller også at det er viktig at en ICDP-satsning er forankret i ledelsen, i alle ledd. Når de skal prioritere arbeidsoppgaver er det viktig med klare føringer for hva som er satsningsområder. Når en ser til implementeringsteori, viser den at det er avgjørende med nok ressurser for å vedlikeholde ny kompetanse i organisasjonen.</a:t>
            </a:r>
            <a:endParaRPr lang="nb-NO" sz="1300">
              <a:solidFill>
                <a:schemeClr val="tx1"/>
              </a:solidFill>
              <a:latin typeface="+mj-lt"/>
              <a:cs typeface="Calibri Light"/>
            </a:endParaRPr>
          </a:p>
          <a:p>
            <a:endParaRPr lang="nb-NO" sz="1300">
              <a:solidFill>
                <a:srgbClr val="FF0000"/>
              </a:solidFill>
              <a:latin typeface="+mj-lt"/>
            </a:endParaRPr>
          </a:p>
          <a:p>
            <a:r>
              <a:rPr lang="nb-NO" sz="1300">
                <a:solidFill>
                  <a:schemeClr val="tx1"/>
                </a:solidFill>
                <a:latin typeface="+mj-lt"/>
              </a:rPr>
              <a:t>Med grunnlag i denne innsikten fra  ICDP-veiledere, trenere og ledere, har prosjektet etablert fire tiltak. Tiltakene er beskrevet i det følgende.</a:t>
            </a:r>
            <a:endParaRPr lang="nb-NO" sz="1300">
              <a:solidFill>
                <a:schemeClr val="tx1"/>
              </a:solidFill>
              <a:latin typeface="+mj-lt"/>
              <a:cs typeface="Calibri"/>
            </a:endParaRPr>
          </a:p>
          <a:p>
            <a:endParaRPr lang="nb-NO" sz="1200">
              <a:solidFill>
                <a:srgbClr val="FF0000"/>
              </a:solidFill>
            </a:endParaRPr>
          </a:p>
          <a:p>
            <a:endParaRPr lang="nb-NO" sz="1200">
              <a:solidFill>
                <a:schemeClr val="tx1"/>
              </a:solidFill>
            </a:endParaRPr>
          </a:p>
        </p:txBody>
      </p:sp>
      <p:sp>
        <p:nvSpPr>
          <p:cNvPr id="4" name="Tittel 1">
            <a:extLst>
              <a:ext uri="{FF2B5EF4-FFF2-40B4-BE49-F238E27FC236}">
                <a16:creationId xmlns:a16="http://schemas.microsoft.com/office/drawing/2014/main" id="{ECDC36EA-0BC4-4E53-9166-3AE895E66C90}"/>
              </a:ext>
            </a:extLst>
          </p:cNvPr>
          <p:cNvSpPr txBox="1">
            <a:spLocks/>
          </p:cNvSpPr>
          <p:nvPr/>
        </p:nvSpPr>
        <p:spPr>
          <a:xfrm>
            <a:off x="621334" y="712271"/>
            <a:ext cx="2500131" cy="353027"/>
          </a:xfrm>
          <a:prstGeom prst="rect">
            <a:avLst/>
          </a:prstGeom>
        </p:spPr>
        <p:txBody>
          <a:bodyPr vert="horz" lIns="74295" tIns="37148" rIns="74295" bIns="37148"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800" b="1" dirty="0">
                <a:solidFill>
                  <a:schemeClr val="accent4">
                    <a:lumMod val="50000"/>
                  </a:schemeClr>
                </a:solidFill>
              </a:rPr>
              <a:t>Innsikt</a:t>
            </a:r>
          </a:p>
          <a:p>
            <a:endParaRPr lang="nb-NO" sz="1400" b="1" dirty="0"/>
          </a:p>
        </p:txBody>
      </p:sp>
      <p:sp>
        <p:nvSpPr>
          <p:cNvPr id="2" name="Plassholder for lysbildenummer 1">
            <a:extLst>
              <a:ext uri="{FF2B5EF4-FFF2-40B4-BE49-F238E27FC236}">
                <a16:creationId xmlns:a16="http://schemas.microsoft.com/office/drawing/2014/main" id="{5C7373CD-1447-44D7-AF46-834AA9CFD598}"/>
              </a:ext>
            </a:extLst>
          </p:cNvPr>
          <p:cNvSpPr>
            <a:spLocks noGrp="1"/>
          </p:cNvSpPr>
          <p:nvPr>
            <p:ph type="sldNum" sz="quarter" idx="12"/>
          </p:nvPr>
        </p:nvSpPr>
        <p:spPr/>
        <p:txBody>
          <a:bodyPr/>
          <a:lstStyle/>
          <a:p>
            <a:fld id="{67062B03-BEBA-4205-8F2A-57AC86FD900E}" type="slidenum">
              <a:rPr lang="nb-NO" dirty="0" smtClean="0"/>
              <a:t>10</a:t>
            </a:fld>
            <a:endParaRPr lang="nb-NO" dirty="0"/>
          </a:p>
        </p:txBody>
      </p:sp>
      <p:sp>
        <p:nvSpPr>
          <p:cNvPr id="9" name="Tittel 1">
            <a:extLst>
              <a:ext uri="{FF2B5EF4-FFF2-40B4-BE49-F238E27FC236}">
                <a16:creationId xmlns:a16="http://schemas.microsoft.com/office/drawing/2014/main" id="{0CB52DAA-BAA8-42AF-B7B9-08A90B8FB4DC}"/>
              </a:ext>
            </a:extLst>
          </p:cNvPr>
          <p:cNvSpPr txBox="1">
            <a:spLocks/>
          </p:cNvSpPr>
          <p:nvPr/>
        </p:nvSpPr>
        <p:spPr>
          <a:xfrm>
            <a:off x="3682722" y="304800"/>
            <a:ext cx="2896281" cy="26507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nb-NO" sz="1500" b="1">
                <a:solidFill>
                  <a:schemeClr val="accent4">
                    <a:lumMod val="50000"/>
                  </a:schemeClr>
                </a:solidFill>
              </a:rPr>
              <a:t>3</a:t>
            </a:r>
            <a:r>
              <a:rPr lang="nb-NO" sz="1500" b="1">
                <a:solidFill>
                  <a:schemeClr val="bg2">
                    <a:lumMod val="50000"/>
                  </a:schemeClr>
                </a:solidFill>
              </a:rPr>
              <a:t>. </a:t>
            </a:r>
            <a:r>
              <a:rPr lang="nb-NO" sz="1500" b="1">
                <a:solidFill>
                  <a:schemeClr val="accent4">
                    <a:lumMod val="50000"/>
                  </a:schemeClr>
                </a:solidFill>
              </a:rPr>
              <a:t>Innsikt</a:t>
            </a:r>
          </a:p>
        </p:txBody>
      </p:sp>
      <p:pic>
        <p:nvPicPr>
          <p:cNvPr id="5" name="Bilde 4">
            <a:extLst>
              <a:ext uri="{FF2B5EF4-FFF2-40B4-BE49-F238E27FC236}">
                <a16:creationId xmlns:a16="http://schemas.microsoft.com/office/drawing/2014/main" id="{7EE208D4-CB74-474D-BB74-52708E24E4D0}"/>
              </a:ext>
            </a:extLst>
          </p:cNvPr>
          <p:cNvPicPr>
            <a:picLocks noChangeAspect="1"/>
          </p:cNvPicPr>
          <p:nvPr/>
        </p:nvPicPr>
        <p:blipFill>
          <a:blip r:embed="rId2"/>
          <a:stretch>
            <a:fillRect/>
          </a:stretch>
        </p:blipFill>
        <p:spPr>
          <a:xfrm>
            <a:off x="2169182" y="4954575"/>
            <a:ext cx="2521262" cy="3615876"/>
          </a:xfrm>
          <a:prstGeom prst="rect">
            <a:avLst/>
          </a:prstGeom>
        </p:spPr>
      </p:pic>
      <p:sp>
        <p:nvSpPr>
          <p:cNvPr id="10" name="Rektangel 9">
            <a:extLst>
              <a:ext uri="{FF2B5EF4-FFF2-40B4-BE49-F238E27FC236}">
                <a16:creationId xmlns:a16="http://schemas.microsoft.com/office/drawing/2014/main" id="{CBD876F9-FBF3-4C3D-A560-C2B2842D7175}"/>
              </a:ext>
            </a:extLst>
          </p:cNvPr>
          <p:cNvSpPr/>
          <p:nvPr/>
        </p:nvSpPr>
        <p:spPr>
          <a:xfrm>
            <a:off x="2492610" y="8649285"/>
            <a:ext cx="1879168" cy="35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a:solidFill>
                  <a:schemeClr val="tx1"/>
                </a:solidFill>
              </a:rPr>
              <a:t>Foto: Lillian Århus Ekerhovd</a:t>
            </a:r>
          </a:p>
        </p:txBody>
      </p:sp>
    </p:spTree>
    <p:extLst>
      <p:ext uri="{BB962C8B-B14F-4D97-AF65-F5344CB8AC3E}">
        <p14:creationId xmlns:p14="http://schemas.microsoft.com/office/powerpoint/2010/main" val="262926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2CBC79-5221-4256-9759-3D2EF9666EC1}"/>
              </a:ext>
            </a:extLst>
          </p:cNvPr>
          <p:cNvSpPr>
            <a:spLocks noGrp="1"/>
          </p:cNvSpPr>
          <p:nvPr>
            <p:ph type="title"/>
          </p:nvPr>
        </p:nvSpPr>
        <p:spPr>
          <a:xfrm>
            <a:off x="1051323" y="1023837"/>
            <a:ext cx="4007771" cy="764682"/>
          </a:xfrm>
        </p:spPr>
        <p:txBody>
          <a:bodyPr anchor="b">
            <a:noAutofit/>
          </a:bodyPr>
          <a:lstStyle/>
          <a:p>
            <a:r>
              <a:rPr lang="nb-NO" sz="2800" b="1" dirty="0">
                <a:solidFill>
                  <a:schemeClr val="accent4">
                    <a:lumMod val="50000"/>
                  </a:schemeClr>
                </a:solidFill>
              </a:rPr>
              <a:t>Tiltakene</a:t>
            </a:r>
            <a:endParaRPr lang="nb-NO" sz="2800" b="1" dirty="0">
              <a:solidFill>
                <a:schemeClr val="accent4">
                  <a:lumMod val="50000"/>
                </a:schemeClr>
              </a:solidFill>
              <a:cs typeface="Calibri Light"/>
            </a:endParaRPr>
          </a:p>
        </p:txBody>
      </p:sp>
      <p:grpSp>
        <p:nvGrpSpPr>
          <p:cNvPr id="11" name="Google Shape;147;g8003f3617a_0_332">
            <a:extLst>
              <a:ext uri="{FF2B5EF4-FFF2-40B4-BE49-F238E27FC236}">
                <a16:creationId xmlns:a16="http://schemas.microsoft.com/office/drawing/2014/main" id="{5FC8A524-8EF8-4592-B73C-E6C753EAA684}"/>
              </a:ext>
            </a:extLst>
          </p:cNvPr>
          <p:cNvGrpSpPr/>
          <p:nvPr/>
        </p:nvGrpSpPr>
        <p:grpSpPr>
          <a:xfrm>
            <a:off x="1170313" y="3239576"/>
            <a:ext cx="2394182" cy="1187847"/>
            <a:chOff x="1157775" y="2803692"/>
            <a:chExt cx="2716300" cy="2735251"/>
          </a:xfrm>
        </p:grpSpPr>
        <p:cxnSp>
          <p:nvCxnSpPr>
            <p:cNvPr id="16" name="Google Shape;149;g8003f3617a_0_332">
              <a:extLst>
                <a:ext uri="{FF2B5EF4-FFF2-40B4-BE49-F238E27FC236}">
                  <a16:creationId xmlns:a16="http://schemas.microsoft.com/office/drawing/2014/main" id="{EF6A9A2E-7751-4CE3-9064-1DE7D81D9578}"/>
                </a:ext>
              </a:extLst>
            </p:cNvPr>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17" name="Google Shape;150;g8003f3617a_0_332">
              <a:extLst>
                <a:ext uri="{FF2B5EF4-FFF2-40B4-BE49-F238E27FC236}">
                  <a16:creationId xmlns:a16="http://schemas.microsoft.com/office/drawing/2014/main" id="{EC23163A-BBF0-45E3-AE57-BB6D620ECE2F}"/>
                </a:ext>
              </a:extLst>
            </p:cNvPr>
            <p:cNvSpPr txBox="1"/>
            <p:nvPr/>
          </p:nvSpPr>
          <p:spPr>
            <a:xfrm>
              <a:off x="1157775" y="2803692"/>
              <a:ext cx="2716300" cy="2735251"/>
            </a:xfrm>
            <a:prstGeom prst="rect">
              <a:avLst/>
            </a:prstGeom>
            <a:noFill/>
            <a:ln>
              <a:noFill/>
            </a:ln>
          </p:spPr>
          <p:txBody>
            <a:bodyPr spcFirstLastPara="1" wrap="square" lIns="74283" tIns="74283" rIns="74283" bIns="74283" anchor="t" anchorCtr="0">
              <a:noAutofit/>
            </a:bodyPr>
            <a:lstStyle/>
            <a:p>
              <a:endParaRPr lang="nb-NO" sz="1100">
                <a:latin typeface="+mj-lt"/>
                <a:ea typeface="Calibri"/>
                <a:cs typeface="Calibri"/>
                <a:sym typeface="Calibri"/>
              </a:endParaRPr>
            </a:p>
            <a:p>
              <a:pPr marL="0" lvl="0" indent="0" algn="l" rtl="0">
                <a:spcBef>
                  <a:spcPts val="0"/>
                </a:spcBef>
                <a:spcAft>
                  <a:spcPts val="0"/>
                </a:spcAft>
                <a:buNone/>
              </a:pPr>
              <a:endParaRPr lang="nb-NO" sz="894">
                <a:solidFill>
                  <a:srgbClr val="7F6000"/>
                </a:solidFill>
                <a:latin typeface="Calibri"/>
                <a:ea typeface="Calibri"/>
                <a:cs typeface="Calibri"/>
                <a:sym typeface="Calibri"/>
              </a:endParaRPr>
            </a:p>
            <a:p>
              <a:pPr marL="0" lvl="0" indent="0" algn="l" rtl="0">
                <a:spcBef>
                  <a:spcPts val="0"/>
                </a:spcBef>
                <a:spcAft>
                  <a:spcPts val="0"/>
                </a:spcAft>
                <a:buNone/>
              </a:pPr>
              <a:endParaRPr sz="894">
                <a:solidFill>
                  <a:schemeClr val="dk1"/>
                </a:solidFill>
                <a:latin typeface="Calibri"/>
                <a:ea typeface="Calibri"/>
                <a:cs typeface="Calibri"/>
                <a:sym typeface="Calibri"/>
              </a:endParaRPr>
            </a:p>
          </p:txBody>
        </p:sp>
      </p:grpSp>
      <p:cxnSp>
        <p:nvCxnSpPr>
          <p:cNvPr id="24" name="Google Shape;149;g8003f3617a_0_332">
            <a:extLst>
              <a:ext uri="{FF2B5EF4-FFF2-40B4-BE49-F238E27FC236}">
                <a16:creationId xmlns:a16="http://schemas.microsoft.com/office/drawing/2014/main" id="{41017C28-EEEA-4BD0-81BE-94F042C3A902}"/>
              </a:ext>
            </a:extLst>
          </p:cNvPr>
          <p:cNvCxnSpPr>
            <a:cxnSpLocks/>
          </p:cNvCxnSpPr>
          <p:nvPr/>
        </p:nvCxnSpPr>
        <p:spPr>
          <a:xfrm flipV="1">
            <a:off x="1145280" y="6472356"/>
            <a:ext cx="1909928" cy="1505"/>
          </a:xfrm>
          <a:prstGeom prst="straightConnector1">
            <a:avLst/>
          </a:prstGeom>
          <a:noFill/>
          <a:ln w="38100" cap="flat" cmpd="sng">
            <a:solidFill>
              <a:schemeClr val="accent4"/>
            </a:solidFill>
            <a:prstDash val="solid"/>
            <a:round/>
            <a:headEnd type="none" w="med" len="med"/>
            <a:tailEnd type="none" w="med" len="med"/>
          </a:ln>
        </p:spPr>
      </p:cxnSp>
      <p:sp>
        <p:nvSpPr>
          <p:cNvPr id="35" name="TekstSylinder 34">
            <a:hlinkClick r:id="rId3" action="ppaction://hlinksldjump"/>
            <a:extLst>
              <a:ext uri="{FF2B5EF4-FFF2-40B4-BE49-F238E27FC236}">
                <a16:creationId xmlns:a16="http://schemas.microsoft.com/office/drawing/2014/main" id="{753EB82E-D5D6-4A05-B1CF-7B9BBECDA2F0}"/>
              </a:ext>
            </a:extLst>
          </p:cNvPr>
          <p:cNvSpPr txBox="1"/>
          <p:nvPr/>
        </p:nvSpPr>
        <p:spPr>
          <a:xfrm>
            <a:off x="3986910" y="2638130"/>
            <a:ext cx="2486686" cy="646331"/>
          </a:xfrm>
          <a:prstGeom prst="rect">
            <a:avLst/>
          </a:prstGeom>
          <a:noFill/>
        </p:spPr>
        <p:txBody>
          <a:bodyPr wrap="square">
            <a:spAutoFit/>
          </a:bodyPr>
          <a:lstStyle/>
          <a:p>
            <a:pPr marL="0" lvl="0" indent="0" algn="l" rtl="0">
              <a:spcBef>
                <a:spcPts val="0"/>
              </a:spcBef>
              <a:spcAft>
                <a:spcPts val="0"/>
              </a:spcAft>
              <a:buNone/>
            </a:pPr>
            <a:r>
              <a:rPr lang="nb-NO" sz="1800" b="1">
                <a:solidFill>
                  <a:schemeClr val="accent4">
                    <a:lumMod val="50000"/>
                  </a:schemeClr>
                </a:solidFill>
                <a:latin typeface="Calibri"/>
                <a:ea typeface="Calibri"/>
                <a:cs typeface="Calibri"/>
                <a:sym typeface="Calibri"/>
              </a:rPr>
              <a:t>ICDP - </a:t>
            </a:r>
          </a:p>
          <a:p>
            <a:pPr marL="0" lvl="0" indent="0" algn="l" rtl="0">
              <a:spcBef>
                <a:spcPts val="0"/>
              </a:spcBef>
              <a:spcAft>
                <a:spcPts val="0"/>
              </a:spcAft>
              <a:buNone/>
            </a:pPr>
            <a:r>
              <a:rPr lang="nb-NO" sz="1800" b="1">
                <a:solidFill>
                  <a:schemeClr val="accent4">
                    <a:lumMod val="50000"/>
                  </a:schemeClr>
                </a:solidFill>
                <a:latin typeface="Calibri"/>
                <a:ea typeface="Calibri"/>
                <a:cs typeface="Calibri"/>
                <a:sym typeface="Calibri"/>
              </a:rPr>
              <a:t>veilederopplæring</a:t>
            </a:r>
          </a:p>
        </p:txBody>
      </p:sp>
      <p:sp>
        <p:nvSpPr>
          <p:cNvPr id="36" name="TekstSylinder 35">
            <a:hlinkClick r:id="rId4" action="ppaction://hlinksldjump"/>
            <a:extLst>
              <a:ext uri="{FF2B5EF4-FFF2-40B4-BE49-F238E27FC236}">
                <a16:creationId xmlns:a16="http://schemas.microsoft.com/office/drawing/2014/main" id="{397F90A5-FCA6-4A30-B9D6-70E95F62A8B9}"/>
              </a:ext>
            </a:extLst>
          </p:cNvPr>
          <p:cNvSpPr txBox="1"/>
          <p:nvPr/>
        </p:nvSpPr>
        <p:spPr>
          <a:xfrm>
            <a:off x="1112343" y="5749574"/>
            <a:ext cx="2602626" cy="646331"/>
          </a:xfrm>
          <a:prstGeom prst="rect">
            <a:avLst/>
          </a:prstGeom>
          <a:noFill/>
        </p:spPr>
        <p:txBody>
          <a:bodyPr wrap="square">
            <a:spAutoFit/>
          </a:bodyPr>
          <a:lstStyle/>
          <a:p>
            <a:pPr marL="0" lvl="0" indent="0" algn="l" rtl="0">
              <a:spcBef>
                <a:spcPts val="0"/>
              </a:spcBef>
              <a:spcAft>
                <a:spcPts val="0"/>
              </a:spcAft>
              <a:buNone/>
            </a:pPr>
            <a:r>
              <a:rPr lang="nb-NO" sz="1800" b="1">
                <a:solidFill>
                  <a:schemeClr val="accent4">
                    <a:lumMod val="50000"/>
                  </a:schemeClr>
                </a:solidFill>
                <a:latin typeface="Calibri"/>
                <a:ea typeface="Calibri"/>
                <a:cs typeface="Calibri"/>
                <a:sym typeface="Calibri"/>
              </a:rPr>
              <a:t>ICDP Fag- og erfaringsnettverk</a:t>
            </a:r>
          </a:p>
        </p:txBody>
      </p:sp>
      <p:sp>
        <p:nvSpPr>
          <p:cNvPr id="37" name="TekstSylinder 36">
            <a:hlinkClick r:id="rId5" action="ppaction://hlinksldjump"/>
            <a:extLst>
              <a:ext uri="{FF2B5EF4-FFF2-40B4-BE49-F238E27FC236}">
                <a16:creationId xmlns:a16="http://schemas.microsoft.com/office/drawing/2014/main" id="{900A5C6C-A604-4CC7-81D4-1168D59BD190}"/>
              </a:ext>
            </a:extLst>
          </p:cNvPr>
          <p:cNvSpPr txBox="1"/>
          <p:nvPr/>
        </p:nvSpPr>
        <p:spPr>
          <a:xfrm>
            <a:off x="3905529" y="5778457"/>
            <a:ext cx="2297645" cy="646331"/>
          </a:xfrm>
          <a:prstGeom prst="rect">
            <a:avLst/>
          </a:prstGeom>
          <a:noFill/>
        </p:spPr>
        <p:txBody>
          <a:bodyPr wrap="square">
            <a:spAutoFit/>
          </a:bodyPr>
          <a:lstStyle/>
          <a:p>
            <a:pPr marL="0" lvl="0" indent="0" algn="l" rtl="0">
              <a:spcBef>
                <a:spcPts val="0"/>
              </a:spcBef>
              <a:spcAft>
                <a:spcPts val="0"/>
              </a:spcAft>
              <a:buNone/>
            </a:pPr>
            <a:r>
              <a:rPr lang="nb-NO" sz="1800" b="1">
                <a:solidFill>
                  <a:schemeClr val="accent4">
                    <a:lumMod val="50000"/>
                  </a:schemeClr>
                </a:solidFill>
                <a:latin typeface="Calibri"/>
                <a:ea typeface="Calibri"/>
                <a:cs typeface="Calibri"/>
                <a:sym typeface="Calibri"/>
              </a:rPr>
              <a:t>Samarbeid om ICDP i Bergen</a:t>
            </a:r>
          </a:p>
        </p:txBody>
      </p:sp>
      <p:sp>
        <p:nvSpPr>
          <p:cNvPr id="38" name="Tittel 1">
            <a:extLst>
              <a:ext uri="{FF2B5EF4-FFF2-40B4-BE49-F238E27FC236}">
                <a16:creationId xmlns:a16="http://schemas.microsoft.com/office/drawing/2014/main" id="{D359BAE6-62F0-4507-928A-58CC9A6BD63E}"/>
              </a:ext>
            </a:extLst>
          </p:cNvPr>
          <p:cNvSpPr txBox="1">
            <a:spLocks/>
          </p:cNvSpPr>
          <p:nvPr/>
        </p:nvSpPr>
        <p:spPr>
          <a:xfrm>
            <a:off x="1109278" y="1911168"/>
            <a:ext cx="4910433" cy="916842"/>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300" dirty="0"/>
              <a:t>Med bakgrunn i innsikten presentert over, startet vi tiltakene som er beskrevet under</a:t>
            </a:r>
            <a:endParaRPr lang="nb-NO" sz="1300" i="1" dirty="0"/>
          </a:p>
        </p:txBody>
      </p:sp>
      <p:grpSp>
        <p:nvGrpSpPr>
          <p:cNvPr id="28" name="Google Shape;147;g8003f3617a_0_332">
            <a:extLst>
              <a:ext uri="{FF2B5EF4-FFF2-40B4-BE49-F238E27FC236}">
                <a16:creationId xmlns:a16="http://schemas.microsoft.com/office/drawing/2014/main" id="{D65F8D1A-10FA-49A0-8E92-C9FD78AE738A}"/>
              </a:ext>
            </a:extLst>
          </p:cNvPr>
          <p:cNvGrpSpPr/>
          <p:nvPr/>
        </p:nvGrpSpPr>
        <p:grpSpPr>
          <a:xfrm>
            <a:off x="4058025" y="3239576"/>
            <a:ext cx="2241024" cy="2010129"/>
            <a:chOff x="1154552" y="2805692"/>
            <a:chExt cx="2716300" cy="2444428"/>
          </a:xfrm>
        </p:grpSpPr>
        <p:cxnSp>
          <p:nvCxnSpPr>
            <p:cNvPr id="29" name="Google Shape;149;g8003f3617a_0_332">
              <a:extLst>
                <a:ext uri="{FF2B5EF4-FFF2-40B4-BE49-F238E27FC236}">
                  <a16:creationId xmlns:a16="http://schemas.microsoft.com/office/drawing/2014/main" id="{FB59C88C-4D68-47AE-8AC5-E7B68B87FB9F}"/>
                </a:ext>
              </a:extLst>
            </p:cNvPr>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31" name="Google Shape;150;g8003f3617a_0_332">
              <a:extLst>
                <a:ext uri="{FF2B5EF4-FFF2-40B4-BE49-F238E27FC236}">
                  <a16:creationId xmlns:a16="http://schemas.microsoft.com/office/drawing/2014/main" id="{5FB46D81-7D07-4F7B-ADF8-9834EA53C1B9}"/>
                </a:ext>
              </a:extLst>
            </p:cNvPr>
            <p:cNvSpPr txBox="1"/>
            <p:nvPr/>
          </p:nvSpPr>
          <p:spPr>
            <a:xfrm>
              <a:off x="1154552" y="2851021"/>
              <a:ext cx="2716300" cy="2399099"/>
            </a:xfrm>
            <a:prstGeom prst="rect">
              <a:avLst/>
            </a:prstGeom>
            <a:noFill/>
            <a:ln>
              <a:noFill/>
            </a:ln>
          </p:spPr>
          <p:txBody>
            <a:bodyPr spcFirstLastPara="1" wrap="square" lIns="74283" tIns="74283" rIns="74283" bIns="74283" anchor="t" anchorCtr="0">
              <a:noAutofit/>
            </a:bodyPr>
            <a:lstStyle/>
            <a:p>
              <a:endParaRPr lang="nb-NO" sz="1100">
                <a:latin typeface="+mj-lt"/>
                <a:ea typeface="Calibri"/>
                <a:cs typeface="Calibri"/>
                <a:sym typeface="Calibri"/>
              </a:endParaRPr>
            </a:p>
            <a:p>
              <a:pPr marL="0" lvl="0" indent="0" algn="l" rtl="0">
                <a:spcBef>
                  <a:spcPts val="0"/>
                </a:spcBef>
                <a:spcAft>
                  <a:spcPts val="0"/>
                </a:spcAft>
                <a:buNone/>
              </a:pPr>
              <a:endParaRPr sz="894">
                <a:solidFill>
                  <a:schemeClr val="dk1"/>
                </a:solidFill>
                <a:latin typeface="Calibri"/>
                <a:ea typeface="Calibri"/>
                <a:cs typeface="Calibri"/>
                <a:sym typeface="Calibri"/>
              </a:endParaRPr>
            </a:p>
          </p:txBody>
        </p:sp>
      </p:grpSp>
      <p:sp>
        <p:nvSpPr>
          <p:cNvPr id="40" name="Google Shape;150;g8003f3617a_0_332">
            <a:extLst>
              <a:ext uri="{FF2B5EF4-FFF2-40B4-BE49-F238E27FC236}">
                <a16:creationId xmlns:a16="http://schemas.microsoft.com/office/drawing/2014/main" id="{978AF927-2358-4F9E-B625-35D5AA2F923E}"/>
              </a:ext>
            </a:extLst>
          </p:cNvPr>
          <p:cNvSpPr txBox="1"/>
          <p:nvPr/>
        </p:nvSpPr>
        <p:spPr>
          <a:xfrm>
            <a:off x="1237619" y="7075093"/>
            <a:ext cx="2206994" cy="1447380"/>
          </a:xfrm>
          <a:prstGeom prst="rect">
            <a:avLst/>
          </a:prstGeom>
          <a:noFill/>
          <a:ln>
            <a:noFill/>
          </a:ln>
        </p:spPr>
        <p:txBody>
          <a:bodyPr spcFirstLastPara="1" wrap="square" lIns="74283" tIns="74283" rIns="74283" bIns="74283" anchor="t" anchorCtr="0">
            <a:noAutofit/>
          </a:bodyPr>
          <a:lstStyle/>
          <a:p>
            <a:pPr marL="0" lvl="0" indent="0" algn="l" rtl="0">
              <a:spcBef>
                <a:spcPts val="0"/>
              </a:spcBef>
              <a:spcAft>
                <a:spcPts val="0"/>
              </a:spcAft>
              <a:buNone/>
            </a:pPr>
            <a:endParaRPr sz="894">
              <a:solidFill>
                <a:schemeClr val="dk1"/>
              </a:solidFill>
              <a:latin typeface="Calibri"/>
              <a:ea typeface="Calibri"/>
              <a:cs typeface="Calibri"/>
              <a:sym typeface="Calibri"/>
            </a:endParaRPr>
          </a:p>
        </p:txBody>
      </p:sp>
      <p:sp>
        <p:nvSpPr>
          <p:cNvPr id="25" name="TekstSylinder 24">
            <a:hlinkClick r:id="rId6" action="ppaction://hlinksldjump"/>
            <a:extLst>
              <a:ext uri="{FF2B5EF4-FFF2-40B4-BE49-F238E27FC236}">
                <a16:creationId xmlns:a16="http://schemas.microsoft.com/office/drawing/2014/main" id="{3DBA0374-5F64-409A-931B-CAD2253BA6B4}"/>
              </a:ext>
            </a:extLst>
          </p:cNvPr>
          <p:cNvSpPr txBox="1"/>
          <p:nvPr/>
        </p:nvSpPr>
        <p:spPr>
          <a:xfrm>
            <a:off x="1170313" y="2852303"/>
            <a:ext cx="2486686" cy="369332"/>
          </a:xfrm>
          <a:prstGeom prst="rect">
            <a:avLst/>
          </a:prstGeom>
          <a:noFill/>
        </p:spPr>
        <p:txBody>
          <a:bodyPr wrap="square" lIns="91440" tIns="45720" rIns="91440" bIns="45720" anchor="t">
            <a:spAutoFit/>
          </a:bodyPr>
          <a:lstStyle/>
          <a:p>
            <a:pPr marL="0" lvl="0" indent="0" algn="l">
              <a:spcBef>
                <a:spcPts val="0"/>
              </a:spcBef>
              <a:spcAft>
                <a:spcPts val="0"/>
              </a:spcAft>
              <a:buNone/>
            </a:pPr>
            <a:r>
              <a:rPr lang="nb-NO" b="1" noProof="1">
                <a:solidFill>
                  <a:schemeClr val="accent4">
                    <a:lumMod val="50000"/>
                  </a:schemeClr>
                </a:solidFill>
                <a:latin typeface="Calibri"/>
                <a:cs typeface="Calibri"/>
                <a:sym typeface="Calibri"/>
              </a:rPr>
              <a:t>ICDP hub </a:t>
            </a:r>
            <a:r>
              <a:rPr lang="nb-NO" b="1" dirty="0">
                <a:solidFill>
                  <a:schemeClr val="accent4">
                    <a:lumMod val="50000"/>
                  </a:schemeClr>
                </a:solidFill>
                <a:latin typeface="Calibri"/>
                <a:cs typeface="Calibri"/>
                <a:sym typeface="Calibri"/>
              </a:rPr>
              <a:t>Bergen</a:t>
            </a:r>
            <a:endParaRPr lang="nb-NO" dirty="0">
              <a:solidFill>
                <a:schemeClr val="accent4">
                  <a:lumMod val="50000"/>
                </a:schemeClr>
              </a:solidFill>
              <a:cs typeface="Calibri"/>
            </a:endParaRPr>
          </a:p>
        </p:txBody>
      </p:sp>
      <p:sp>
        <p:nvSpPr>
          <p:cNvPr id="26" name="TekstSylinder 25">
            <a:hlinkClick r:id="rId3" action="ppaction://hlinksldjump"/>
            <a:extLst>
              <a:ext uri="{FF2B5EF4-FFF2-40B4-BE49-F238E27FC236}">
                <a16:creationId xmlns:a16="http://schemas.microsoft.com/office/drawing/2014/main" id="{B1841E3D-1AB1-4EBB-A4C1-611DC5D9B7AB}"/>
              </a:ext>
            </a:extLst>
          </p:cNvPr>
          <p:cNvSpPr txBox="1"/>
          <p:nvPr/>
        </p:nvSpPr>
        <p:spPr>
          <a:xfrm>
            <a:off x="4028381" y="4312758"/>
            <a:ext cx="2486686" cy="369332"/>
          </a:xfrm>
          <a:prstGeom prst="rect">
            <a:avLst/>
          </a:prstGeom>
          <a:noFill/>
        </p:spPr>
        <p:txBody>
          <a:bodyPr wrap="square">
            <a:spAutoFit/>
          </a:bodyPr>
          <a:lstStyle/>
          <a:p>
            <a:pPr marL="0" lvl="0" indent="0" algn="l" rtl="0">
              <a:spcBef>
                <a:spcPts val="0"/>
              </a:spcBef>
              <a:spcAft>
                <a:spcPts val="0"/>
              </a:spcAft>
              <a:buNone/>
            </a:pPr>
            <a:endParaRPr lang="nb-NO" sz="1800" b="1">
              <a:solidFill>
                <a:schemeClr val="accent1">
                  <a:lumMod val="75000"/>
                </a:schemeClr>
              </a:solidFill>
              <a:latin typeface="Calibri"/>
              <a:ea typeface="Calibri"/>
              <a:cs typeface="Calibri"/>
              <a:sym typeface="Calibri"/>
            </a:endParaRPr>
          </a:p>
        </p:txBody>
      </p:sp>
      <p:cxnSp>
        <p:nvCxnSpPr>
          <p:cNvPr id="27" name="Google Shape;149;g8003f3617a_0_332">
            <a:extLst>
              <a:ext uri="{FF2B5EF4-FFF2-40B4-BE49-F238E27FC236}">
                <a16:creationId xmlns:a16="http://schemas.microsoft.com/office/drawing/2014/main" id="{35B47EA4-6A4A-4926-AB35-9E2D9219D994}"/>
              </a:ext>
            </a:extLst>
          </p:cNvPr>
          <p:cNvCxnSpPr>
            <a:cxnSpLocks/>
          </p:cNvCxnSpPr>
          <p:nvPr/>
        </p:nvCxnSpPr>
        <p:spPr>
          <a:xfrm flipV="1">
            <a:off x="3986910" y="6424788"/>
            <a:ext cx="1850772" cy="7569"/>
          </a:xfrm>
          <a:prstGeom prst="straightConnector1">
            <a:avLst/>
          </a:prstGeom>
          <a:noFill/>
          <a:ln w="38100" cap="flat" cmpd="sng">
            <a:solidFill>
              <a:schemeClr val="accent4"/>
            </a:solidFill>
            <a:prstDash val="solid"/>
            <a:round/>
            <a:headEnd type="none" w="med" len="med"/>
            <a:tailEnd type="none" w="med" len="med"/>
          </a:ln>
        </p:spPr>
      </p:cxnSp>
      <p:sp>
        <p:nvSpPr>
          <p:cNvPr id="23" name="TekstSylinder 22">
            <a:extLst>
              <a:ext uri="{FF2B5EF4-FFF2-40B4-BE49-F238E27FC236}">
                <a16:creationId xmlns:a16="http://schemas.microsoft.com/office/drawing/2014/main" id="{8CB6FB95-6D95-419D-BE5A-F5F94D41B316}"/>
              </a:ext>
            </a:extLst>
          </p:cNvPr>
          <p:cNvSpPr txBox="1"/>
          <p:nvPr/>
        </p:nvSpPr>
        <p:spPr>
          <a:xfrm>
            <a:off x="1112343" y="6550312"/>
            <a:ext cx="2283720" cy="1169551"/>
          </a:xfrm>
          <a:prstGeom prst="rect">
            <a:avLst/>
          </a:prstGeom>
          <a:noFill/>
        </p:spPr>
        <p:txBody>
          <a:bodyPr wrap="square">
            <a:spAutoFit/>
          </a:bodyPr>
          <a:lstStyle/>
          <a:p>
            <a:pPr fontAlgn="base"/>
            <a:r>
              <a:rPr lang="nb-NO" sz="1400">
                <a:latin typeface="Calibri Light" panose="020F0302020204030204" pitchFamily="34" charset="0"/>
                <a:ea typeface="Times New Roman" panose="02020603050405020304" pitchFamily="18" charset="0"/>
              </a:rPr>
              <a:t>E</a:t>
            </a:r>
            <a:r>
              <a:rPr lang="nb-NO" sz="1400">
                <a:effectLst/>
                <a:latin typeface="Calibri Light" panose="020F0302020204030204" pitchFamily="34" charset="0"/>
                <a:ea typeface="Times New Roman" panose="02020603050405020304" pitchFamily="18" charset="0"/>
              </a:rPr>
              <a:t>t kompetansemiljø og en arena for erfaringsutveksling. </a:t>
            </a:r>
            <a:r>
              <a:rPr lang="nb-NO" sz="1400" noProof="1">
                <a:effectLst/>
                <a:latin typeface="Calibri Light" panose="020F0302020204030204" pitchFamily="34" charset="0"/>
                <a:ea typeface="Times New Roman" panose="02020603050405020304" pitchFamily="18" charset="0"/>
              </a:rPr>
              <a:t>Arrangeres i </a:t>
            </a:r>
            <a:r>
              <a:rPr lang="nb-NO" sz="1400" noProof="1">
                <a:latin typeface="Calibri Light" panose="020F0302020204030204" pitchFamily="34" charset="0"/>
                <a:ea typeface="Times New Roman" panose="02020603050405020304" pitchFamily="18" charset="0"/>
              </a:rPr>
              <a:t>h</a:t>
            </a:r>
            <a:r>
              <a:rPr lang="nb-NO" sz="1400" noProof="1">
                <a:effectLst/>
                <a:latin typeface="Calibri Light" panose="020F0302020204030204" pitchFamily="34" charset="0"/>
                <a:ea typeface="Times New Roman" panose="02020603050405020304" pitchFamily="18" charset="0"/>
              </a:rPr>
              <a:t>vert byområde og er åpne for ICDP-veiledere i </a:t>
            </a:r>
            <a:r>
              <a:rPr lang="nn-NO" sz="1400">
                <a:effectLst/>
                <a:latin typeface="Calibri Light" panose="020F0302020204030204" pitchFamily="34" charset="0"/>
                <a:ea typeface="Times New Roman" panose="02020603050405020304" pitchFamily="18" charset="0"/>
              </a:rPr>
              <a:t>Bergen.</a:t>
            </a:r>
            <a:r>
              <a:rPr lang="nb-NO" sz="1400">
                <a:effectLst/>
                <a:latin typeface="Calibri Light" panose="020F0302020204030204" pitchFamily="34" charset="0"/>
                <a:ea typeface="Times New Roman" panose="02020603050405020304" pitchFamily="18" charset="0"/>
              </a:rPr>
              <a:t> </a:t>
            </a:r>
            <a:endParaRPr lang="nb-NO" sz="1400">
              <a:effectLst/>
              <a:latin typeface="Times New Roman" panose="02020603050405020304" pitchFamily="18" charset="0"/>
              <a:ea typeface="Times New Roman" panose="02020603050405020304" pitchFamily="18" charset="0"/>
            </a:endParaRPr>
          </a:p>
        </p:txBody>
      </p:sp>
      <p:sp>
        <p:nvSpPr>
          <p:cNvPr id="30" name="TekstSylinder 29">
            <a:extLst>
              <a:ext uri="{FF2B5EF4-FFF2-40B4-BE49-F238E27FC236}">
                <a16:creationId xmlns:a16="http://schemas.microsoft.com/office/drawing/2014/main" id="{29B47699-2189-4DF8-853F-0A47EBE55117}"/>
              </a:ext>
            </a:extLst>
          </p:cNvPr>
          <p:cNvSpPr txBox="1"/>
          <p:nvPr/>
        </p:nvSpPr>
        <p:spPr>
          <a:xfrm>
            <a:off x="1112343" y="3361112"/>
            <a:ext cx="2394182" cy="954107"/>
          </a:xfrm>
          <a:prstGeom prst="rect">
            <a:avLst/>
          </a:prstGeom>
          <a:noFill/>
        </p:spPr>
        <p:txBody>
          <a:bodyPr wrap="square">
            <a:spAutoFit/>
          </a:bodyPr>
          <a:lstStyle/>
          <a:p>
            <a:pPr fontAlgn="base"/>
            <a:r>
              <a:rPr lang="nb-NO" sz="1400" dirty="0">
                <a:effectLst/>
                <a:latin typeface="Calibri Light" panose="020F0302020204030204" pitchFamily="34" charset="0"/>
                <a:ea typeface="Times New Roman" panose="02020603050405020304" pitchFamily="18" charset="0"/>
              </a:rPr>
              <a:t>En lokal nettressursbank for Bergen, med formål å informere om og koordinere ICDP-aktiviteter i Bergen.  </a:t>
            </a:r>
            <a:endParaRPr lang="nb-NO" sz="1400" dirty="0">
              <a:effectLst/>
              <a:latin typeface="Times New Roman" panose="02020603050405020304" pitchFamily="18" charset="0"/>
              <a:ea typeface="Times New Roman" panose="02020603050405020304" pitchFamily="18" charset="0"/>
            </a:endParaRPr>
          </a:p>
        </p:txBody>
      </p:sp>
      <p:sp>
        <p:nvSpPr>
          <p:cNvPr id="32" name="TekstSylinder 31">
            <a:extLst>
              <a:ext uri="{FF2B5EF4-FFF2-40B4-BE49-F238E27FC236}">
                <a16:creationId xmlns:a16="http://schemas.microsoft.com/office/drawing/2014/main" id="{B63B1AE6-1D74-41DE-9896-9710E7C1F148}"/>
              </a:ext>
            </a:extLst>
          </p:cNvPr>
          <p:cNvSpPr txBox="1"/>
          <p:nvPr/>
        </p:nvSpPr>
        <p:spPr>
          <a:xfrm>
            <a:off x="3989903" y="3379398"/>
            <a:ext cx="2128896" cy="1169551"/>
          </a:xfrm>
          <a:prstGeom prst="rect">
            <a:avLst/>
          </a:prstGeom>
          <a:noFill/>
        </p:spPr>
        <p:txBody>
          <a:bodyPr wrap="square">
            <a:spAutoFit/>
          </a:bodyPr>
          <a:lstStyle/>
          <a:p>
            <a:pPr fontAlgn="base"/>
            <a:r>
              <a:rPr lang="nb-NO" sz="1400">
                <a:effectLst/>
                <a:latin typeface="Calibri Light" panose="020F0302020204030204" pitchFamily="34" charset="0"/>
                <a:ea typeface="Times New Roman" panose="02020603050405020304" pitchFamily="18" charset="0"/>
                <a:cs typeface="Calibri Light" panose="020F0302020204030204" pitchFamily="34" charset="0"/>
              </a:rPr>
              <a:t>Årlige tverrfaglige </a:t>
            </a:r>
            <a:r>
              <a:rPr lang="nb-NO" sz="1400">
                <a:latin typeface="Calibri Light" panose="020F0302020204030204" pitchFamily="34" charset="0"/>
                <a:ea typeface="Times New Roman" panose="02020603050405020304" pitchFamily="18" charset="0"/>
                <a:cs typeface="Calibri Light" panose="020F0302020204030204" pitchFamily="34" charset="0"/>
              </a:rPr>
              <a:t>opplæringer</a:t>
            </a:r>
            <a:r>
              <a:rPr lang="nb-NO" sz="1400">
                <a:effectLst/>
                <a:latin typeface="Calibri Light" panose="020F0302020204030204" pitchFamily="34" charset="0"/>
                <a:ea typeface="Times New Roman" panose="02020603050405020304" pitchFamily="18" charset="0"/>
                <a:cs typeface="Calibri Light" panose="020F0302020204030204" pitchFamily="34" charset="0"/>
              </a:rPr>
              <a:t> av nye ICDP-veiledere i Etat for barne hage og Etat for barn og familie</a:t>
            </a:r>
          </a:p>
        </p:txBody>
      </p:sp>
      <p:sp>
        <p:nvSpPr>
          <p:cNvPr id="33" name="TekstSylinder 32">
            <a:extLst>
              <a:ext uri="{FF2B5EF4-FFF2-40B4-BE49-F238E27FC236}">
                <a16:creationId xmlns:a16="http://schemas.microsoft.com/office/drawing/2014/main" id="{263DF25D-D48E-4878-86FA-6DF67D0EF8A8}"/>
              </a:ext>
            </a:extLst>
          </p:cNvPr>
          <p:cNvSpPr txBox="1"/>
          <p:nvPr/>
        </p:nvSpPr>
        <p:spPr>
          <a:xfrm>
            <a:off x="3981446" y="6574150"/>
            <a:ext cx="2394182" cy="1169551"/>
          </a:xfrm>
          <a:prstGeom prst="rect">
            <a:avLst/>
          </a:prstGeom>
          <a:noFill/>
        </p:spPr>
        <p:txBody>
          <a:bodyPr wrap="square">
            <a:spAutoFit/>
          </a:bodyPr>
          <a:lstStyle/>
          <a:p>
            <a:pPr fontAlgn="base"/>
            <a:r>
              <a:rPr lang="nb-NO" sz="1400">
                <a:effectLst/>
                <a:latin typeface="Calibri Light" panose="020F0302020204030204" pitchFamily="34" charset="0"/>
                <a:ea typeface="Times New Roman" panose="02020603050405020304" pitchFamily="18" charset="0"/>
                <a:cs typeface="Calibri Light" panose="020F0302020204030204" pitchFamily="34" charset="0"/>
              </a:rPr>
              <a:t>Samarbeidsavtale som legger grunnlag for godt samarbeid og felles ansvar for driften av tiltakene utarbeidet i prosjektet</a:t>
            </a:r>
          </a:p>
        </p:txBody>
      </p:sp>
    </p:spTree>
    <p:extLst>
      <p:ext uri="{BB962C8B-B14F-4D97-AF65-F5344CB8AC3E}">
        <p14:creationId xmlns:p14="http://schemas.microsoft.com/office/powerpoint/2010/main" val="406968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473C31C-0A50-4B0B-86BD-30EB2578B138}"/>
              </a:ext>
            </a:extLst>
          </p:cNvPr>
          <p:cNvSpPr/>
          <p:nvPr/>
        </p:nvSpPr>
        <p:spPr>
          <a:xfrm>
            <a:off x="4191278" y="2383324"/>
            <a:ext cx="1879168" cy="35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noProof="1">
                <a:solidFill>
                  <a:schemeClr val="tx1"/>
                </a:solidFill>
              </a:rPr>
              <a:t>Forside Nasjonal ICDP hub</a:t>
            </a:r>
          </a:p>
        </p:txBody>
      </p:sp>
      <p:sp>
        <p:nvSpPr>
          <p:cNvPr id="7" name="Rektangel 6">
            <a:extLst>
              <a:ext uri="{FF2B5EF4-FFF2-40B4-BE49-F238E27FC236}">
                <a16:creationId xmlns:a16="http://schemas.microsoft.com/office/drawing/2014/main" id="{AE851994-71CD-48E2-87AD-C4E5A4A88D56}"/>
              </a:ext>
            </a:extLst>
          </p:cNvPr>
          <p:cNvSpPr/>
          <p:nvPr/>
        </p:nvSpPr>
        <p:spPr>
          <a:xfrm>
            <a:off x="4191278" y="6899448"/>
            <a:ext cx="1879168" cy="35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Forside </a:t>
            </a:r>
            <a:r>
              <a:rPr lang="nb-NO" sz="1000" noProof="1">
                <a:solidFill>
                  <a:schemeClr val="tx1"/>
                </a:solidFill>
              </a:rPr>
              <a:t>ICDP hub </a:t>
            </a:r>
            <a:r>
              <a:rPr lang="nb-NO" sz="1000" dirty="0">
                <a:solidFill>
                  <a:schemeClr val="tx1"/>
                </a:solidFill>
              </a:rPr>
              <a:t>Bergen</a:t>
            </a:r>
          </a:p>
        </p:txBody>
      </p:sp>
      <p:sp>
        <p:nvSpPr>
          <p:cNvPr id="10" name="Tittel 1">
            <a:extLst>
              <a:ext uri="{FF2B5EF4-FFF2-40B4-BE49-F238E27FC236}">
                <a16:creationId xmlns:a16="http://schemas.microsoft.com/office/drawing/2014/main" id="{26B22127-8C70-492E-832A-7C1AD430D75D}"/>
              </a:ext>
            </a:extLst>
          </p:cNvPr>
          <p:cNvSpPr txBox="1">
            <a:spLocks/>
          </p:cNvSpPr>
          <p:nvPr/>
        </p:nvSpPr>
        <p:spPr>
          <a:xfrm>
            <a:off x="787554" y="754402"/>
            <a:ext cx="5527269" cy="8997620"/>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000" b="1" noProof="1">
                <a:solidFill>
                  <a:schemeClr val="accent4">
                    <a:lumMod val="50000"/>
                  </a:schemeClr>
                </a:solidFill>
              </a:rPr>
              <a:t>ICDP hub Bergen</a:t>
            </a:r>
          </a:p>
          <a:p>
            <a:endParaRPr lang="nb-NO" sz="2000" dirty="0">
              <a:solidFill>
                <a:srgbClr val="000000"/>
              </a:solidFill>
              <a:cs typeface="Calibri Light"/>
            </a:endParaRPr>
          </a:p>
          <a:p>
            <a:pPr>
              <a:lnSpc>
                <a:spcPct val="110000"/>
              </a:lnSpc>
            </a:pPr>
            <a:r>
              <a:rPr lang="nb-NO" sz="1300" dirty="0">
                <a:ea typeface="+mj-lt"/>
                <a:cs typeface="+mj-lt"/>
              </a:rPr>
              <a:t>Spisskompetansemiljøsenteret familie – og foreldrestøtte (SKM</a:t>
            </a:r>
            <a:r>
              <a:rPr lang="nb-NO" sz="1300" noProof="1">
                <a:ea typeface="+mj-lt"/>
                <a:cs typeface="+mj-lt"/>
              </a:rPr>
              <a:t>) Bufetat region Sør</a:t>
            </a:r>
            <a:r>
              <a:rPr lang="nb-NO" sz="1300" noProof="1">
                <a:solidFill>
                  <a:srgbClr val="000000"/>
                </a:solidFill>
                <a:cs typeface="Calibri Light" panose="020F0302020204030204"/>
              </a:rPr>
              <a:t>, </a:t>
            </a:r>
            <a:r>
              <a:rPr lang="nb-NO" sz="1300" dirty="0">
                <a:solidFill>
                  <a:srgbClr val="000000"/>
                </a:solidFill>
                <a:cs typeface="Calibri Light" panose="020F0302020204030204"/>
              </a:rPr>
              <a:t>var i gang med å utvikle en nasjonal ICDP nettressurs da prosjektet vårt startet i 2020. Nasjonal ICDP</a:t>
            </a:r>
            <a:r>
              <a:rPr lang="nb-NO" sz="1300" noProof="1">
                <a:solidFill>
                  <a:srgbClr val="000000"/>
                </a:solidFill>
                <a:cs typeface="Calibri Light" panose="020F0302020204030204"/>
              </a:rPr>
              <a:t> hub </a:t>
            </a:r>
            <a:r>
              <a:rPr lang="nb-NO" sz="1300" dirty="0">
                <a:solidFill>
                  <a:srgbClr val="000000"/>
                </a:solidFill>
                <a:cs typeface="Calibri Light" panose="020F0302020204030204"/>
              </a:rPr>
              <a:t>ble så smått lansert sommeren 2021. Det er en </a:t>
            </a:r>
            <a:r>
              <a:rPr lang="nb-NO" sz="1300" dirty="0">
                <a:cs typeface="Calibri Light" panose="020F0302020204030204"/>
              </a:rPr>
              <a:t>faglig oppdatert nettressurs og et fellesområde for ideer, materiell, informasjon og nyheter for alle som jobber med ICDP i Norge.  </a:t>
            </a: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r>
              <a:rPr lang="nb-NO" sz="1300" dirty="0">
                <a:cs typeface="Calibri Light" panose="020F0302020204030204"/>
              </a:rPr>
              <a:t>Innsiktsarbeidet vårt pekte tydelig på det behovet nasjonal </a:t>
            </a:r>
            <a:r>
              <a:rPr lang="nb-NO" sz="1300" noProof="1">
                <a:cs typeface="Calibri Light" panose="020F0302020204030204"/>
              </a:rPr>
              <a:t>ICDP hub </a:t>
            </a:r>
            <a:r>
              <a:rPr lang="nb-NO" sz="1300" dirty="0">
                <a:cs typeface="Calibri Light" panose="020F0302020204030204"/>
              </a:rPr>
              <a:t>dekker. For å unngå og lansere flere ulike løsninger fikk Bergen kommune tilbudet om å etablere en lokal Bergen </a:t>
            </a:r>
            <a:r>
              <a:rPr lang="nb-NO" sz="1300" noProof="1">
                <a:cs typeface="Calibri Light" panose="020F0302020204030204"/>
              </a:rPr>
              <a:t>hub i den nasjonale hubben (ICDP i Bergen kommune). </a:t>
            </a:r>
          </a:p>
          <a:p>
            <a:pPr>
              <a:lnSpc>
                <a:spcPct val="110000"/>
              </a:lnSpc>
            </a:pPr>
            <a:r>
              <a:rPr lang="nb-NO" sz="1300" dirty="0">
                <a:solidFill>
                  <a:srgbClr val="000000"/>
                </a:solidFill>
                <a:cs typeface="Calibri Light" panose="020F0302020204030204"/>
              </a:rPr>
              <a:t>Prosjektet startet en god dialog og et godt samarbeid </a:t>
            </a:r>
            <a:r>
              <a:rPr lang="nb-NO" sz="1300" noProof="1">
                <a:solidFill>
                  <a:srgbClr val="000000"/>
                </a:solidFill>
                <a:cs typeface="Calibri Light" panose="020F0302020204030204"/>
              </a:rPr>
              <a:t>med Bufetat region Sør.</a:t>
            </a:r>
          </a:p>
          <a:p>
            <a:pPr>
              <a:lnSpc>
                <a:spcPct val="110000"/>
              </a:lnSpc>
            </a:pPr>
            <a:endParaRPr lang="nb-NO" sz="1300" dirty="0">
              <a:solidFill>
                <a:srgbClr val="000000"/>
              </a:solidFill>
              <a:cs typeface="Calibri Light" panose="020F0302020204030204"/>
            </a:endParaRPr>
          </a:p>
          <a:p>
            <a:pPr>
              <a:lnSpc>
                <a:spcPct val="110000"/>
              </a:lnSpc>
            </a:pPr>
            <a:r>
              <a:rPr lang="nb-NO" sz="1300" dirty="0">
                <a:solidFill>
                  <a:srgbClr val="000000"/>
                </a:solidFill>
                <a:cs typeface="Calibri Light" panose="020F0302020204030204"/>
              </a:rPr>
              <a:t>Alle som jobber med ICDP i Bergen har tilgang til både nasjonal og lokal </a:t>
            </a:r>
            <a:r>
              <a:rPr lang="nb-NO" sz="1300" noProof="1">
                <a:solidFill>
                  <a:srgbClr val="000000"/>
                </a:solidFill>
                <a:cs typeface="Calibri Light" panose="020F0302020204030204"/>
              </a:rPr>
              <a:t>hub.</a:t>
            </a:r>
            <a:endParaRPr lang="nb-NO" sz="1300" dirty="0">
              <a:solidFill>
                <a:srgbClr val="000000"/>
              </a:solidFill>
              <a:cs typeface="Calibri Light" panose="020F0302020204030204"/>
            </a:endParaRPr>
          </a:p>
          <a:p>
            <a:pPr>
              <a:lnSpc>
                <a:spcPct val="110000"/>
              </a:lnSpc>
            </a:pPr>
            <a:r>
              <a:rPr lang="nb-NO" sz="1300" dirty="0">
                <a:solidFill>
                  <a:srgbClr val="000000"/>
                </a:solidFill>
                <a:cs typeface="Calibri Light" panose="020F0302020204030204"/>
              </a:rPr>
              <a:t>Kriteriet for å få tilgang til</a:t>
            </a:r>
            <a:r>
              <a:rPr lang="nb-NO" sz="1300" noProof="1">
                <a:solidFill>
                  <a:srgbClr val="000000"/>
                </a:solidFill>
                <a:cs typeface="Calibri Light" panose="020F0302020204030204"/>
              </a:rPr>
              <a:t> hub </a:t>
            </a:r>
            <a:r>
              <a:rPr lang="nb-NO" sz="1300" dirty="0">
                <a:solidFill>
                  <a:srgbClr val="000000"/>
                </a:solidFill>
                <a:cs typeface="Calibri Light" panose="020F0302020204030204"/>
              </a:rPr>
              <a:t>områdene, er at en må være sertifisert trener, veileder </a:t>
            </a:r>
            <a:r>
              <a:rPr lang="nb-NO" sz="1300" dirty="0">
                <a:cs typeface="Calibri Light" panose="020F0302020204030204"/>
              </a:rPr>
              <a:t>eller leder i en organisasjon som bruker ICDP som program.</a:t>
            </a:r>
            <a:endParaRPr lang="nb-NO" sz="1300" dirty="0">
              <a:solidFill>
                <a:srgbClr val="000000"/>
              </a:solidFill>
              <a:cs typeface="Calibri Light" panose="020F0302020204030204"/>
            </a:endParaRPr>
          </a:p>
          <a:p>
            <a:pPr>
              <a:lnSpc>
                <a:spcPct val="110000"/>
              </a:lnSpc>
            </a:pPr>
            <a:r>
              <a:rPr lang="nb-NO" sz="1300" dirty="0">
                <a:cs typeface="Calibri Light" panose="020F0302020204030204"/>
              </a:rPr>
              <a:t>                    </a:t>
            </a:r>
          </a:p>
          <a:p>
            <a:pPr>
              <a:lnSpc>
                <a:spcPct val="110000"/>
              </a:lnSpc>
            </a:pPr>
            <a:r>
              <a:rPr lang="nb-NO" sz="1300" dirty="0">
                <a:cs typeface="Calibri Light" panose="020F0302020204030204"/>
              </a:rPr>
              <a:t>Bergen </a:t>
            </a:r>
            <a:r>
              <a:rPr lang="nb-NO" sz="1300" noProof="1">
                <a:cs typeface="Calibri Light" panose="020F0302020204030204"/>
              </a:rPr>
              <a:t>hub</a:t>
            </a:r>
            <a:r>
              <a:rPr lang="nb-NO" sz="1300" dirty="0">
                <a:cs typeface="Calibri Light" panose="020F0302020204030204"/>
              </a:rPr>
              <a:t> ivaretar koordinering av ICDP i Bergen, og er et knutepunkt for deling av informasjon og ideer for ICDP veiledere og trenere. </a:t>
            </a:r>
            <a:r>
              <a:rPr lang="nb-NO" sz="1300" noProof="1">
                <a:cs typeface="Calibri Light" panose="020F0302020204030204"/>
              </a:rPr>
              <a:t>I hubben finnes </a:t>
            </a:r>
            <a:r>
              <a:rPr lang="nb-NO" sz="1300" dirty="0">
                <a:cs typeface="Calibri Light" panose="020F0302020204030204"/>
              </a:rPr>
              <a:t>kontaktinformasjon til de aktuelle samarbeidspartene på tvers av etater, tjenester og frivillig/ideelle organisasjoner. </a:t>
            </a:r>
          </a:p>
          <a:p>
            <a:pPr>
              <a:lnSpc>
                <a:spcPct val="110000"/>
              </a:lnSpc>
            </a:pPr>
            <a:r>
              <a:rPr lang="nb-NO" sz="1300" dirty="0">
                <a:cs typeface="Calibri Light" panose="020F0302020204030204"/>
              </a:rPr>
              <a:t>                       </a:t>
            </a: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pPr>
              <a:lnSpc>
                <a:spcPct val="110000"/>
              </a:lnSpc>
            </a:pPr>
            <a:endParaRPr lang="nb-NO" sz="1300" dirty="0">
              <a:cs typeface="Calibri Light" panose="020F0302020204030204"/>
            </a:endParaRPr>
          </a:p>
          <a:p>
            <a:r>
              <a:rPr lang="nb-NO" sz="1300" noProof="1">
                <a:ea typeface="+mj-lt"/>
                <a:cs typeface="+mj-lt"/>
              </a:rPr>
              <a:t>Hubben</a:t>
            </a:r>
            <a:r>
              <a:rPr lang="nb-NO" sz="1300" dirty="0">
                <a:ea typeface="+mj-lt"/>
                <a:cs typeface="+mj-lt"/>
              </a:rPr>
              <a:t> en dynamisk plattform, der materiell, forskning, kontaktinformasjon og arrangementskalender </a:t>
            </a:r>
            <a:r>
              <a:rPr lang="nb-NO" sz="1300" dirty="0">
                <a:cs typeface="Calibri Light" panose="020F0302020204030204"/>
              </a:rPr>
              <a:t>blir kontinuerlig oppdatert.</a:t>
            </a:r>
            <a:endParaRPr lang="nb-NO" sz="1300" dirty="0">
              <a:ea typeface="+mj-lt"/>
              <a:cs typeface="+mj-lt"/>
            </a:endParaRPr>
          </a:p>
          <a:p>
            <a:pPr>
              <a:lnSpc>
                <a:spcPct val="110000"/>
              </a:lnSpc>
            </a:pPr>
            <a:endParaRPr lang="nb-NO" sz="1300" dirty="0">
              <a:highlight>
                <a:srgbClr val="FFFF00"/>
              </a:highlight>
              <a:cs typeface="Calibri Light" panose="020F0302020204030204"/>
            </a:endParaRPr>
          </a:p>
          <a:p>
            <a:pPr>
              <a:lnSpc>
                <a:spcPct val="110000"/>
              </a:lnSpc>
            </a:pPr>
            <a:endParaRPr lang="nb-NO" sz="1300" dirty="0">
              <a:highlight>
                <a:srgbClr val="FFFF00"/>
              </a:highlight>
              <a:cs typeface="Calibri Light" panose="020F0302020204030204"/>
            </a:endParaRPr>
          </a:p>
        </p:txBody>
      </p:sp>
      <p:sp>
        <p:nvSpPr>
          <p:cNvPr id="11" name="Tittel 1">
            <a:extLst>
              <a:ext uri="{FF2B5EF4-FFF2-40B4-BE49-F238E27FC236}">
                <a16:creationId xmlns:a16="http://schemas.microsoft.com/office/drawing/2014/main" id="{BC353D77-42CB-4AFB-8EA7-E2F112ECA0E2}"/>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3. Tiltakene</a:t>
            </a:r>
          </a:p>
        </p:txBody>
      </p:sp>
      <p:sp>
        <p:nvSpPr>
          <p:cNvPr id="2" name="Plassholder for lysbildenummer 1">
            <a:extLst>
              <a:ext uri="{FF2B5EF4-FFF2-40B4-BE49-F238E27FC236}">
                <a16:creationId xmlns:a16="http://schemas.microsoft.com/office/drawing/2014/main" id="{822BFFF2-E069-43C8-A634-5D6ADFD3D741}"/>
              </a:ext>
            </a:extLst>
          </p:cNvPr>
          <p:cNvSpPr>
            <a:spLocks noGrp="1"/>
          </p:cNvSpPr>
          <p:nvPr>
            <p:ph type="sldNum" sz="quarter" idx="12"/>
          </p:nvPr>
        </p:nvSpPr>
        <p:spPr>
          <a:xfrm>
            <a:off x="5035953" y="8966664"/>
            <a:ext cx="1543050" cy="527403"/>
          </a:xfrm>
        </p:spPr>
        <p:txBody>
          <a:bodyPr/>
          <a:lstStyle/>
          <a:p>
            <a:fld id="{67062B03-BEBA-4205-8F2A-57AC86FD900E}" type="slidenum">
              <a:rPr lang="nb-NO" smtClean="0"/>
              <a:t>12</a:t>
            </a:fld>
            <a:endParaRPr lang="nb-NO"/>
          </a:p>
        </p:txBody>
      </p:sp>
      <p:pic>
        <p:nvPicPr>
          <p:cNvPr id="4" name="Picture 5">
            <a:extLst>
              <a:ext uri="{FF2B5EF4-FFF2-40B4-BE49-F238E27FC236}">
                <a16:creationId xmlns:a16="http://schemas.microsoft.com/office/drawing/2014/main" id="{80277217-7D93-625F-AFC1-23BC5DA740F7}"/>
              </a:ext>
            </a:extLst>
          </p:cNvPr>
          <p:cNvPicPr>
            <a:picLocks noChangeAspect="1"/>
          </p:cNvPicPr>
          <p:nvPr/>
        </p:nvPicPr>
        <p:blipFill>
          <a:blip r:embed="rId3"/>
          <a:stretch>
            <a:fillRect/>
          </a:stretch>
        </p:blipFill>
        <p:spPr>
          <a:xfrm>
            <a:off x="4009702" y="2661712"/>
            <a:ext cx="2052501" cy="1463286"/>
          </a:xfrm>
          <a:prstGeom prst="rect">
            <a:avLst/>
          </a:prstGeom>
        </p:spPr>
      </p:pic>
      <p:pic>
        <p:nvPicPr>
          <p:cNvPr id="6" name="Picture 6">
            <a:extLst>
              <a:ext uri="{FF2B5EF4-FFF2-40B4-BE49-F238E27FC236}">
                <a16:creationId xmlns:a16="http://schemas.microsoft.com/office/drawing/2014/main" id="{E3981C7D-3FF3-EE36-D1AF-22B8A93B5B90}"/>
              </a:ext>
            </a:extLst>
          </p:cNvPr>
          <p:cNvPicPr>
            <a:picLocks noChangeAspect="1"/>
          </p:cNvPicPr>
          <p:nvPr/>
        </p:nvPicPr>
        <p:blipFill>
          <a:blip r:embed="rId4"/>
          <a:stretch>
            <a:fillRect/>
          </a:stretch>
        </p:blipFill>
        <p:spPr>
          <a:xfrm>
            <a:off x="3682722" y="7254114"/>
            <a:ext cx="2446163" cy="1541040"/>
          </a:xfrm>
          <a:prstGeom prst="rect">
            <a:avLst/>
          </a:prstGeom>
        </p:spPr>
      </p:pic>
    </p:spTree>
    <p:extLst>
      <p:ext uri="{BB962C8B-B14F-4D97-AF65-F5344CB8AC3E}">
        <p14:creationId xmlns:p14="http://schemas.microsoft.com/office/powerpoint/2010/main" val="215634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26B22127-8C70-492E-832A-7C1AD430D75D}"/>
              </a:ext>
            </a:extLst>
          </p:cNvPr>
          <p:cNvSpPr txBox="1">
            <a:spLocks/>
          </p:cNvSpPr>
          <p:nvPr/>
        </p:nvSpPr>
        <p:spPr>
          <a:xfrm>
            <a:off x="927251" y="1106026"/>
            <a:ext cx="5353842" cy="6606218"/>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000" b="1" dirty="0">
                <a:solidFill>
                  <a:schemeClr val="accent4">
                    <a:lumMod val="50000"/>
                  </a:schemeClr>
                </a:solidFill>
              </a:rPr>
              <a:t>ICDP-veilederopplæring</a:t>
            </a:r>
          </a:p>
          <a:p>
            <a:endParaRPr lang="nb-NO" sz="1200" dirty="0">
              <a:latin typeface="Calibri Light"/>
              <a:cs typeface="Calibri Light" panose="020F0302020204030204"/>
            </a:endParaRPr>
          </a:p>
          <a:p>
            <a:r>
              <a:rPr lang="nb-NO" sz="1300" dirty="0">
                <a:ea typeface="+mj-lt"/>
                <a:cs typeface="+mj-lt"/>
              </a:rPr>
              <a:t>Etat for barn og familie og Etat for barnehage samarbeider om å sertifisere nye ICDP-veiledere. Etat for barnehage har årlige tverrfaglige opplæringer som medarbeidere fra begge etater deltar på.</a:t>
            </a:r>
          </a:p>
          <a:p>
            <a:endParaRPr lang="nb-NO" sz="1300" noProof="1">
              <a:ea typeface="+mj-lt"/>
              <a:cs typeface="+mj-lt"/>
            </a:endParaRPr>
          </a:p>
          <a:p>
            <a:r>
              <a:rPr lang="nb-NO" sz="1300" noProof="1">
                <a:ea typeface="+mj-lt"/>
                <a:cs typeface="+mj-lt"/>
              </a:rPr>
              <a:t>Kravet for å bli sertifisert er: </a:t>
            </a:r>
          </a:p>
          <a:p>
            <a:endParaRPr lang="nb-NO" sz="1300" noProof="1">
              <a:ea typeface="+mj-lt"/>
              <a:cs typeface="+mj-lt"/>
            </a:endParaRPr>
          </a:p>
          <a:p>
            <a:pPr marL="285750" indent="-285750">
              <a:buFont typeface="Arial" panose="020B0604020202020204" pitchFamily="34" charset="0"/>
              <a:buChar char="•"/>
            </a:pPr>
            <a:r>
              <a:rPr lang="nb-NO" sz="1300" noProof="1">
                <a:ea typeface="+mj-lt"/>
                <a:cs typeface="+mj-lt"/>
              </a:rPr>
              <a:t>Obligatorisk deltakelse på seks opplæringsdager.</a:t>
            </a:r>
            <a:endParaRPr lang="nb-NO" sz="1300" noProof="1">
              <a:cs typeface="Calibri Light"/>
            </a:endParaRPr>
          </a:p>
          <a:p>
            <a:pPr marL="285750" indent="-285750">
              <a:buFont typeface="Arial" panose="020B0604020202020204" pitchFamily="34" charset="0"/>
              <a:buChar char="•"/>
            </a:pPr>
            <a:r>
              <a:rPr lang="nb-NO" sz="1300" noProof="1">
                <a:ea typeface="+mj-lt"/>
                <a:cs typeface="+mj-lt"/>
              </a:rPr>
              <a:t>Egentrening der en prøver ut programmet i praksis, i gruppe med omsorgsgivere.</a:t>
            </a:r>
            <a:endParaRPr lang="nb-NO" sz="1300" noProof="1">
              <a:cs typeface="Calibri Light" panose="020F0302020204030204"/>
            </a:endParaRPr>
          </a:p>
          <a:p>
            <a:pPr marL="285750" indent="-285750">
              <a:buFont typeface="Arial" panose="020B0604020202020204" pitchFamily="34" charset="0"/>
              <a:buChar char="•"/>
            </a:pPr>
            <a:r>
              <a:rPr lang="nb-NO" sz="1300" noProof="1">
                <a:ea typeface="+mj-lt"/>
                <a:cs typeface="+mj-lt"/>
              </a:rPr>
              <a:t>Obligatorisk deltagelse på to veiledninger med ICDP-trener</a:t>
            </a:r>
          </a:p>
          <a:p>
            <a:pPr marL="285750" indent="-285750">
              <a:buFont typeface="Arial" panose="020B0604020202020204" pitchFamily="34" charset="0"/>
              <a:buChar char="•"/>
            </a:pPr>
            <a:r>
              <a:rPr lang="nb-NO" sz="1300" noProof="1">
                <a:ea typeface="+mj-lt"/>
                <a:cs typeface="+mj-lt"/>
              </a:rPr>
              <a:t>Skrive loggbok fra egentreningen som skal godkjennes av en ICDP-trener.</a:t>
            </a:r>
            <a:endParaRPr lang="en-US" sz="1300" dirty="0">
              <a:ea typeface="+mj-lt"/>
              <a:cs typeface="+mj-lt"/>
            </a:endParaRPr>
          </a:p>
          <a:p>
            <a:pPr marL="171450" indent="-171450">
              <a:buFontTx/>
              <a:buChar char="-"/>
            </a:pPr>
            <a:endParaRPr lang="en-US" sz="1300" dirty="0">
              <a:ea typeface="+mj-lt"/>
              <a:cs typeface="+mj-lt"/>
            </a:endParaRPr>
          </a:p>
          <a:p>
            <a:r>
              <a:rPr lang="nb-NO" sz="1300" dirty="0">
                <a:ea typeface="+mj-lt"/>
                <a:cs typeface="+mj-lt"/>
              </a:rPr>
              <a:t>Etter ferdig sertifisering har veiledere rett til å bruke programmet til å veilede foreldre og andre omsorgspersoner. </a:t>
            </a:r>
            <a:endParaRPr lang="nb-NO" sz="1300" dirty="0"/>
          </a:p>
          <a:p>
            <a:endParaRPr lang="nb-NO" sz="1300" dirty="0">
              <a:solidFill>
                <a:srgbClr val="000000"/>
              </a:solidFill>
              <a:cs typeface="Calibri Light" panose="020F0302020204030204"/>
            </a:endParaRPr>
          </a:p>
          <a:p>
            <a:r>
              <a:rPr lang="nb-NO" sz="1300" dirty="0">
                <a:solidFill>
                  <a:srgbClr val="000000"/>
                </a:solidFill>
                <a:cs typeface="Calibri Light" panose="020F0302020204030204"/>
              </a:rPr>
              <a:t>Etat for barnehage gjennomfører også oppfriskningssamlinger med deltakelse på to dager, for ICDP-veiledere som har behov for det.</a:t>
            </a:r>
          </a:p>
          <a:p>
            <a:endParaRPr lang="nb-NO" sz="1300" dirty="0">
              <a:solidFill>
                <a:srgbClr val="000000"/>
              </a:solidFill>
              <a:cs typeface="Calibri Light" panose="020F0302020204030204"/>
            </a:endParaRPr>
          </a:p>
          <a:p>
            <a:r>
              <a:rPr lang="nb-NO" sz="1300" dirty="0">
                <a:solidFill>
                  <a:srgbClr val="000000"/>
                </a:solidFill>
                <a:cs typeface="Calibri Light" panose="020F0302020204030204"/>
              </a:rPr>
              <a:t>Etat for barnehage har pr. i dag avtale med fire ICDP trenere, som har ansvar for ICDP opplæringene. I regi av prosjektet er en trener til under opplæring.</a:t>
            </a:r>
          </a:p>
          <a:p>
            <a:endParaRPr lang="nb-NO" sz="1200" b="1" dirty="0">
              <a:solidFill>
                <a:srgbClr val="665E44"/>
              </a:solidFill>
              <a:cs typeface="Calibri Light" panose="020F0302020204030204"/>
            </a:endParaRPr>
          </a:p>
          <a:p>
            <a:endParaRPr lang="nb-NO" sz="1200" b="1" dirty="0">
              <a:solidFill>
                <a:srgbClr val="665E44"/>
              </a:solidFill>
              <a:cs typeface="Calibri Light" panose="020F0302020204030204"/>
            </a:endParaRPr>
          </a:p>
          <a:p>
            <a:endParaRPr lang="nb-NO" sz="1200" b="1" dirty="0">
              <a:solidFill>
                <a:srgbClr val="665E44"/>
              </a:solidFill>
              <a:cs typeface="Calibri Light" panose="020F0302020204030204"/>
            </a:endParaRPr>
          </a:p>
          <a:p>
            <a:endParaRPr lang="nb-NO" sz="1200" b="1" dirty="0">
              <a:solidFill>
                <a:srgbClr val="665E44"/>
              </a:solidFill>
              <a:cs typeface="Calibri Light" panose="020F0302020204030204"/>
            </a:endParaRPr>
          </a:p>
          <a:p>
            <a:endParaRPr lang="nb-NO" sz="1200" dirty="0">
              <a:solidFill>
                <a:srgbClr val="665E44"/>
              </a:solidFill>
              <a:cs typeface="Calibri Light" panose="020F0302020204030204"/>
            </a:endParaRPr>
          </a:p>
          <a:p>
            <a:endParaRPr lang="nb-NO" sz="1800" dirty="0">
              <a:cs typeface="Calibri Light" panose="020F0302020204030204"/>
            </a:endParaRPr>
          </a:p>
          <a:p>
            <a:endParaRPr lang="nb-NO" sz="1800" dirty="0">
              <a:cs typeface="Calibri Light" panose="020F0302020204030204"/>
            </a:endParaRPr>
          </a:p>
        </p:txBody>
      </p:sp>
      <p:sp>
        <p:nvSpPr>
          <p:cNvPr id="11" name="Tittel 1">
            <a:extLst>
              <a:ext uri="{FF2B5EF4-FFF2-40B4-BE49-F238E27FC236}">
                <a16:creationId xmlns:a16="http://schemas.microsoft.com/office/drawing/2014/main" id="{BC353D77-42CB-4AFB-8EA7-E2F112ECA0E2}"/>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3. Tiltakene</a:t>
            </a:r>
          </a:p>
        </p:txBody>
      </p:sp>
      <p:sp>
        <p:nvSpPr>
          <p:cNvPr id="2" name="Plassholder for lysbildenummer 1">
            <a:extLst>
              <a:ext uri="{FF2B5EF4-FFF2-40B4-BE49-F238E27FC236}">
                <a16:creationId xmlns:a16="http://schemas.microsoft.com/office/drawing/2014/main" id="{822BFFF2-E069-43C8-A634-5D6ADFD3D741}"/>
              </a:ext>
            </a:extLst>
          </p:cNvPr>
          <p:cNvSpPr>
            <a:spLocks noGrp="1"/>
          </p:cNvSpPr>
          <p:nvPr>
            <p:ph type="sldNum" sz="quarter" idx="12"/>
          </p:nvPr>
        </p:nvSpPr>
        <p:spPr/>
        <p:txBody>
          <a:bodyPr/>
          <a:lstStyle/>
          <a:p>
            <a:fld id="{67062B03-BEBA-4205-8F2A-57AC86FD900E}" type="slidenum">
              <a:rPr lang="nb-NO" smtClean="0"/>
              <a:t>13</a:t>
            </a:fld>
            <a:endParaRPr lang="nb-NO"/>
          </a:p>
        </p:txBody>
      </p:sp>
      <p:pic>
        <p:nvPicPr>
          <p:cNvPr id="7" name="Picture 7">
            <a:extLst>
              <a:ext uri="{FF2B5EF4-FFF2-40B4-BE49-F238E27FC236}">
                <a16:creationId xmlns:a16="http://schemas.microsoft.com/office/drawing/2014/main" id="{3E7ACB51-B8A6-54E4-6723-161892630EA7}"/>
              </a:ext>
            </a:extLst>
          </p:cNvPr>
          <p:cNvPicPr>
            <a:picLocks noChangeAspect="1"/>
          </p:cNvPicPr>
          <p:nvPr/>
        </p:nvPicPr>
        <p:blipFill>
          <a:blip r:embed="rId3"/>
          <a:stretch>
            <a:fillRect/>
          </a:stretch>
        </p:blipFill>
        <p:spPr>
          <a:xfrm>
            <a:off x="1077944" y="5656915"/>
            <a:ext cx="1879168" cy="2506405"/>
          </a:xfrm>
          <a:prstGeom prst="rect">
            <a:avLst/>
          </a:prstGeom>
        </p:spPr>
      </p:pic>
      <p:sp>
        <p:nvSpPr>
          <p:cNvPr id="5" name="Rektangel 4">
            <a:extLst>
              <a:ext uri="{FF2B5EF4-FFF2-40B4-BE49-F238E27FC236}">
                <a16:creationId xmlns:a16="http://schemas.microsoft.com/office/drawing/2014/main" id="{D23F55DF-8784-4D58-A538-7E67508471B2}"/>
              </a:ext>
            </a:extLst>
          </p:cNvPr>
          <p:cNvSpPr/>
          <p:nvPr/>
        </p:nvSpPr>
        <p:spPr>
          <a:xfrm>
            <a:off x="927251" y="8244294"/>
            <a:ext cx="1799616" cy="352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ln w="0"/>
                <a:solidFill>
                  <a:schemeClr val="tx1"/>
                </a:solidFill>
                <a:effectLst>
                  <a:outerShdw blurRad="38100" dist="19050" dir="2700000" algn="tl" rotWithShape="0">
                    <a:schemeClr val="dk1">
                      <a:alpha val="40000"/>
                    </a:schemeClr>
                  </a:outerShdw>
                </a:effectLst>
              </a:rPr>
              <a:t>Fra ICDP-veilederopplæring 2022</a:t>
            </a:r>
          </a:p>
        </p:txBody>
      </p:sp>
      <p:sp>
        <p:nvSpPr>
          <p:cNvPr id="9" name="Rektangel 8">
            <a:extLst>
              <a:ext uri="{FF2B5EF4-FFF2-40B4-BE49-F238E27FC236}">
                <a16:creationId xmlns:a16="http://schemas.microsoft.com/office/drawing/2014/main" id="{BD25C6B0-82EB-4CCA-B38E-B4E2DF97D164}"/>
              </a:ext>
            </a:extLst>
          </p:cNvPr>
          <p:cNvSpPr/>
          <p:nvPr/>
        </p:nvSpPr>
        <p:spPr>
          <a:xfrm>
            <a:off x="1002597" y="8662141"/>
            <a:ext cx="1879168" cy="35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Foto: Lillian Århus Ekerhovd</a:t>
            </a:r>
          </a:p>
        </p:txBody>
      </p:sp>
      <p:sp>
        <p:nvSpPr>
          <p:cNvPr id="3" name="Snakkeboble: oval 2">
            <a:extLst>
              <a:ext uri="{FF2B5EF4-FFF2-40B4-BE49-F238E27FC236}">
                <a16:creationId xmlns:a16="http://schemas.microsoft.com/office/drawing/2014/main" id="{765C60BC-5D2E-4E19-8171-26D1AC5D94AE}"/>
              </a:ext>
            </a:extLst>
          </p:cNvPr>
          <p:cNvSpPr/>
          <p:nvPr/>
        </p:nvSpPr>
        <p:spPr>
          <a:xfrm>
            <a:off x="3284738" y="5557420"/>
            <a:ext cx="3147048" cy="2605899"/>
          </a:xfrm>
          <a:prstGeom prst="wedgeEllipse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00" i="1" noProof="1">
                <a:solidFill>
                  <a:srgbClr val="212121"/>
                </a:solidFill>
                <a:latin typeface="+mj-lt"/>
                <a:cs typeface="Segoe UI"/>
              </a:rPr>
              <a:t>«Jeg føler det har betydd mye for meg i min praksis. Det å få ICDP under huden tror jeg absolutt kommer  til å gjøre meg til en bedre pedagog, enbedre leder og i tillegg en bedre </a:t>
            </a:r>
          </a:p>
          <a:p>
            <a:r>
              <a:rPr lang="nb-NO" sz="1000" i="1" noProof="1">
                <a:solidFill>
                  <a:srgbClr val="212121"/>
                </a:solidFill>
                <a:latin typeface="+mj-lt"/>
                <a:cs typeface="Segoe UI"/>
              </a:rPr>
              <a:t>mamma».</a:t>
            </a:r>
          </a:p>
          <a:p>
            <a:endParaRPr lang="nb-NO" sz="1000" noProof="1">
              <a:solidFill>
                <a:srgbClr val="212121"/>
              </a:solidFill>
              <a:latin typeface="+mj-lt"/>
              <a:cs typeface="Segoe UI"/>
            </a:endParaRPr>
          </a:p>
          <a:p>
            <a:r>
              <a:rPr lang="nb-NO" sz="1100" noProof="1">
                <a:solidFill>
                  <a:srgbClr val="212121"/>
                </a:solidFill>
                <a:latin typeface="+mj-lt"/>
                <a:ea typeface="+mn-lt"/>
                <a:cs typeface="Segoe UI"/>
              </a:rPr>
              <a:t>Sitat; deltager på opplæring</a:t>
            </a:r>
          </a:p>
        </p:txBody>
      </p:sp>
    </p:spTree>
    <p:extLst>
      <p:ext uri="{BB962C8B-B14F-4D97-AF65-F5344CB8AC3E}">
        <p14:creationId xmlns:p14="http://schemas.microsoft.com/office/powerpoint/2010/main" val="247621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26B22127-8C70-492E-832A-7C1AD430D75D}"/>
              </a:ext>
            </a:extLst>
          </p:cNvPr>
          <p:cNvSpPr txBox="1">
            <a:spLocks/>
          </p:cNvSpPr>
          <p:nvPr/>
        </p:nvSpPr>
        <p:spPr>
          <a:xfrm>
            <a:off x="900585" y="787927"/>
            <a:ext cx="5189464" cy="5461954"/>
          </a:xfrm>
          <a:prstGeom prst="rect">
            <a:avLst/>
          </a:prstGeom>
        </p:spPr>
        <p:txBody>
          <a:bodyPr vert="horz" lIns="74295" tIns="37148" rIns="74295" bIns="37148" rtlCol="0" anchor="t">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70000"/>
              </a:lnSpc>
            </a:pPr>
            <a:r>
              <a:rPr lang="nb-NO" sz="8000" b="1" dirty="0">
                <a:solidFill>
                  <a:schemeClr val="accent4">
                    <a:lumMod val="50000"/>
                  </a:schemeClr>
                </a:solidFill>
              </a:rPr>
              <a:t>ICDP Fag- og erfaringsnettverk</a:t>
            </a:r>
          </a:p>
          <a:p>
            <a:pPr>
              <a:lnSpc>
                <a:spcPct val="170000"/>
              </a:lnSpc>
            </a:pPr>
            <a:endParaRPr lang="nb-NO" sz="4400" dirty="0">
              <a:solidFill>
                <a:srgbClr val="000000"/>
              </a:solidFill>
              <a:latin typeface="+mj-lt"/>
              <a:cs typeface="Calibri Light"/>
            </a:endParaRPr>
          </a:p>
          <a:p>
            <a:pPr>
              <a:lnSpc>
                <a:spcPct val="120000"/>
              </a:lnSpc>
            </a:pPr>
            <a:r>
              <a:rPr lang="nb-NO" sz="5200" dirty="0">
                <a:cs typeface="Calibri Light" panose="020F0302020204030204"/>
              </a:rPr>
              <a:t>Med bakgrunn i innsikten vi fikk i prosjektet ble det besluttet å etablere en erfaringsdelingsarena i hvert av Bergens fire byområder. Arbeidet med </a:t>
            </a:r>
            <a:r>
              <a:rPr lang="nb-NO" sz="5200" dirty="0">
                <a:ea typeface="+mj-lt"/>
                <a:cs typeface="+mj-lt"/>
              </a:rPr>
              <a:t>å utvikle og organisere en arena for erfaringsdeling startet desember 2021. </a:t>
            </a:r>
            <a:endParaRPr lang="nb-NO" sz="5200" dirty="0">
              <a:cs typeface="Calibri Light" panose="020F0302020204030204"/>
            </a:endParaRPr>
          </a:p>
          <a:p>
            <a:pPr>
              <a:lnSpc>
                <a:spcPct val="120000"/>
              </a:lnSpc>
            </a:pPr>
            <a:endParaRPr lang="nb-NO" sz="5200" dirty="0">
              <a:cs typeface="Calibri Light" panose="020F0302020204030204"/>
            </a:endParaRPr>
          </a:p>
          <a:p>
            <a:pPr>
              <a:lnSpc>
                <a:spcPct val="120000"/>
              </a:lnSpc>
              <a:spcBef>
                <a:spcPts val="0"/>
              </a:spcBef>
            </a:pPr>
            <a:r>
              <a:rPr lang="nb-NO" sz="5200" dirty="0">
                <a:cs typeface="Calibri Light" panose="020F0302020204030204"/>
              </a:rPr>
              <a:t>Vi valgte nettverk som metode for erfaringsdeling og vi har støttet oss på teori om læringsnettverk som pedagogisk rammeverk.</a:t>
            </a:r>
            <a:r>
              <a:rPr lang="nb-NO" sz="5200" dirty="0">
                <a:solidFill>
                  <a:srgbClr val="FF0000"/>
                </a:solidFill>
                <a:cs typeface="Calibri Light" panose="020F0302020204030204"/>
              </a:rPr>
              <a:t> </a:t>
            </a:r>
          </a:p>
          <a:p>
            <a:pPr>
              <a:lnSpc>
                <a:spcPct val="120000"/>
              </a:lnSpc>
              <a:spcBef>
                <a:spcPts val="0"/>
              </a:spcBef>
            </a:pPr>
            <a:endParaRPr lang="nb-NO" sz="5200" dirty="0">
              <a:solidFill>
                <a:srgbClr val="FF0000"/>
              </a:solidFill>
              <a:ea typeface="+mj-lt"/>
              <a:cs typeface="Calibri Light" panose="020F0302020204030204"/>
            </a:endParaRPr>
          </a:p>
          <a:p>
            <a:pPr>
              <a:lnSpc>
                <a:spcPct val="120000"/>
              </a:lnSpc>
              <a:spcBef>
                <a:spcPts val="0"/>
              </a:spcBef>
            </a:pPr>
            <a:r>
              <a:rPr lang="nb-NO" sz="5200" dirty="0">
                <a:ea typeface="+mj-lt"/>
                <a:cs typeface="+mj-lt"/>
              </a:rPr>
              <a:t>"</a:t>
            </a:r>
            <a:r>
              <a:rPr lang="nb-NO" sz="5200" i="1" dirty="0">
                <a:ea typeface="+mj-lt"/>
                <a:cs typeface="+mj-lt"/>
              </a:rPr>
              <a:t>Læringsnettverkene utvikler en felles plattform for å utveksle erfaringer, søke samarbeidsrelasjoner, utveksle ideer og reflektere over eget arbeid</a:t>
            </a:r>
            <a:r>
              <a:rPr lang="nb-NO" sz="5200" dirty="0">
                <a:ea typeface="+mj-lt"/>
                <a:cs typeface="+mj-lt"/>
              </a:rPr>
              <a:t>." </a:t>
            </a:r>
            <a:r>
              <a:rPr lang="nb-NO" sz="4400" dirty="0">
                <a:ea typeface="+mj-lt"/>
                <a:cs typeface="+mj-lt"/>
              </a:rPr>
              <a:t>(Hva er et læringsnettverk? - FHI)</a:t>
            </a:r>
            <a:endParaRPr lang="nb-NO" sz="4400" dirty="0">
              <a:cs typeface="Calibri Light"/>
            </a:endParaRPr>
          </a:p>
          <a:p>
            <a:pPr>
              <a:lnSpc>
                <a:spcPct val="120000"/>
              </a:lnSpc>
            </a:pPr>
            <a:endParaRPr lang="nb-NO" sz="5200" dirty="0">
              <a:solidFill>
                <a:srgbClr val="000000"/>
              </a:solidFill>
              <a:cs typeface="Calibri Light" panose="020F0302020204030204"/>
            </a:endParaRPr>
          </a:p>
          <a:p>
            <a:pPr>
              <a:lnSpc>
                <a:spcPct val="120000"/>
              </a:lnSpc>
            </a:pPr>
            <a:r>
              <a:rPr lang="nb-NO" sz="5200" dirty="0">
                <a:cs typeface="Calibri Light" panose="020F0302020204030204"/>
              </a:rPr>
              <a:t>ICDP Fag- og erfaringsnettverk ble valgt som navn for å gjenspeile innhold</a:t>
            </a:r>
            <a:r>
              <a:rPr lang="nb-NO" sz="5200" dirty="0">
                <a:ea typeface="+mj-lt"/>
                <a:cs typeface="+mj-lt"/>
              </a:rPr>
              <a:t> og understreke at det er både faglig påfyll og erfaringsdeling. Målgruppen var ICDP-veiledere ansatt i Bergen kommune, samt frivillige og ideelle organisasjoner.</a:t>
            </a:r>
          </a:p>
          <a:p>
            <a:pPr>
              <a:lnSpc>
                <a:spcPct val="120000"/>
              </a:lnSpc>
            </a:pPr>
            <a:endParaRPr lang="nb-NO" sz="5200" dirty="0">
              <a:cs typeface="Calibri Light" panose="020F0302020204030204"/>
            </a:endParaRPr>
          </a:p>
          <a:p>
            <a:pPr>
              <a:lnSpc>
                <a:spcPct val="120000"/>
              </a:lnSpc>
            </a:pPr>
            <a:r>
              <a:rPr lang="nb-NO" sz="5200" dirty="0">
                <a:cs typeface="Calibri Light" panose="020F0302020204030204"/>
              </a:rPr>
              <a:t>I prosjektperioden ble det i hvert av de fire byområdene gjennomført ICDP Fag- og erfaringsnettverk våren og høsten 2022. Deltakerne kom fra flere etater og tjenester som bruker ICDP i sitt arbeid. Frivillige og ideelle organisasjoner var i liten grad representert.</a:t>
            </a:r>
          </a:p>
          <a:p>
            <a:pPr>
              <a:lnSpc>
                <a:spcPct val="120000"/>
              </a:lnSpc>
            </a:pPr>
            <a:endParaRPr lang="nb-NO" sz="5200" dirty="0">
              <a:cs typeface="Calibri Light" panose="020F0302020204030204"/>
            </a:endParaRPr>
          </a:p>
          <a:p>
            <a:pPr>
              <a:lnSpc>
                <a:spcPct val="120000"/>
              </a:lnSpc>
            </a:pPr>
            <a:r>
              <a:rPr lang="nb-NO" sz="5200" dirty="0">
                <a:cs typeface="Calibri Light" panose="020F0302020204030204"/>
              </a:rPr>
              <a:t>ICDP Fag- og erfaringsnettverkene er bygget opp med en del faglig inspirasjon og en del erfaringsdeling </a:t>
            </a:r>
            <a:r>
              <a:rPr lang="nb-NO" sz="5200" dirty="0">
                <a:ea typeface="+mj-lt"/>
                <a:cs typeface="+mj-lt"/>
              </a:rPr>
              <a:t>(vedlegg 3.)</a:t>
            </a:r>
          </a:p>
          <a:p>
            <a:pPr>
              <a:lnSpc>
                <a:spcPct val="120000"/>
              </a:lnSpc>
            </a:pPr>
            <a:endParaRPr lang="nb-NO" sz="5200" dirty="0">
              <a:solidFill>
                <a:srgbClr val="000000"/>
              </a:solidFill>
              <a:cs typeface="Calibri Light" panose="020F0302020204030204"/>
            </a:endParaRPr>
          </a:p>
          <a:p>
            <a:pPr>
              <a:lnSpc>
                <a:spcPct val="120000"/>
              </a:lnSpc>
            </a:pPr>
            <a:endParaRPr lang="nb-NO" sz="5200" dirty="0">
              <a:cs typeface="Calibri"/>
            </a:endParaRPr>
          </a:p>
          <a:p>
            <a:pPr>
              <a:lnSpc>
                <a:spcPct val="170000"/>
              </a:lnSpc>
            </a:pPr>
            <a:endParaRPr lang="nb-NO" sz="5200" dirty="0">
              <a:cs typeface="Calibri Light" panose="020F0302020204030204"/>
            </a:endParaRPr>
          </a:p>
          <a:p>
            <a:pPr>
              <a:lnSpc>
                <a:spcPct val="170000"/>
              </a:lnSpc>
            </a:pPr>
            <a:endParaRPr lang="nb-NO" sz="5200" dirty="0">
              <a:cs typeface="Calibri Light" panose="020F0302020204030204"/>
            </a:endParaRPr>
          </a:p>
          <a:p>
            <a:pPr>
              <a:lnSpc>
                <a:spcPct val="170000"/>
              </a:lnSpc>
            </a:pPr>
            <a:endParaRPr lang="nb-NO" sz="5200" dirty="0">
              <a:cs typeface="Calibri Light" panose="020F0302020204030204"/>
            </a:endParaRPr>
          </a:p>
          <a:p>
            <a:pPr>
              <a:lnSpc>
                <a:spcPct val="170000"/>
              </a:lnSpc>
            </a:pPr>
            <a:endParaRPr lang="nb-NO" sz="5200" dirty="0">
              <a:cs typeface="Calibri Light" panose="020F0302020204030204"/>
            </a:endParaRPr>
          </a:p>
          <a:p>
            <a:pPr>
              <a:lnSpc>
                <a:spcPct val="170000"/>
              </a:lnSpc>
            </a:pPr>
            <a:endParaRPr lang="nb-NO" sz="4400" dirty="0">
              <a:cs typeface="Calibri Light" panose="020F0302020204030204"/>
            </a:endParaRPr>
          </a:p>
          <a:p>
            <a:pPr>
              <a:lnSpc>
                <a:spcPct val="170000"/>
              </a:lnSpc>
            </a:pPr>
            <a:endParaRPr lang="nb-NO" sz="4400" b="1" dirty="0">
              <a:cs typeface="Calibri Light" panose="020F0302020204030204"/>
            </a:endParaRPr>
          </a:p>
          <a:p>
            <a:endParaRPr lang="nb-NO" sz="1400" dirty="0">
              <a:cs typeface="Calibri Light" panose="020F0302020204030204"/>
            </a:endParaRPr>
          </a:p>
        </p:txBody>
      </p:sp>
      <p:sp>
        <p:nvSpPr>
          <p:cNvPr id="11" name="Tittel 1">
            <a:extLst>
              <a:ext uri="{FF2B5EF4-FFF2-40B4-BE49-F238E27FC236}">
                <a16:creationId xmlns:a16="http://schemas.microsoft.com/office/drawing/2014/main" id="{BC353D77-42CB-4AFB-8EA7-E2F112ECA0E2}"/>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3. Tiltakene</a:t>
            </a:r>
          </a:p>
        </p:txBody>
      </p:sp>
      <p:sp>
        <p:nvSpPr>
          <p:cNvPr id="2" name="Plassholder for lysbildenummer 1">
            <a:extLst>
              <a:ext uri="{FF2B5EF4-FFF2-40B4-BE49-F238E27FC236}">
                <a16:creationId xmlns:a16="http://schemas.microsoft.com/office/drawing/2014/main" id="{822BFFF2-E069-43C8-A634-5D6ADFD3D741}"/>
              </a:ext>
            </a:extLst>
          </p:cNvPr>
          <p:cNvSpPr>
            <a:spLocks noGrp="1"/>
          </p:cNvSpPr>
          <p:nvPr>
            <p:ph type="sldNum" sz="quarter" idx="12"/>
          </p:nvPr>
        </p:nvSpPr>
        <p:spPr/>
        <p:txBody>
          <a:bodyPr/>
          <a:lstStyle/>
          <a:p>
            <a:fld id="{67062B03-BEBA-4205-8F2A-57AC86FD900E}" type="slidenum">
              <a:rPr lang="nb-NO" smtClean="0"/>
              <a:t>14</a:t>
            </a:fld>
            <a:endParaRPr lang="nb-NO"/>
          </a:p>
        </p:txBody>
      </p:sp>
      <p:pic>
        <p:nvPicPr>
          <p:cNvPr id="7" name="Picture 2">
            <a:extLst>
              <a:ext uri="{FF2B5EF4-FFF2-40B4-BE49-F238E27FC236}">
                <a16:creationId xmlns:a16="http://schemas.microsoft.com/office/drawing/2014/main" id="{D6FF4736-D68A-4767-A0E8-4340B1847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713" y="6773662"/>
            <a:ext cx="1874547" cy="187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5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26B22127-8C70-492E-832A-7C1AD430D75D}"/>
              </a:ext>
            </a:extLst>
          </p:cNvPr>
          <p:cNvSpPr txBox="1">
            <a:spLocks/>
          </p:cNvSpPr>
          <p:nvPr/>
        </p:nvSpPr>
        <p:spPr>
          <a:xfrm>
            <a:off x="927251" y="1124894"/>
            <a:ext cx="5189464" cy="6587350"/>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pPr>
            <a:endParaRPr lang="nb-NO" sz="1300" dirty="0">
              <a:solidFill>
                <a:srgbClr val="000000"/>
              </a:solidFill>
              <a:cs typeface="Calibri Light" panose="020F0302020204030204"/>
            </a:endParaRPr>
          </a:p>
          <a:p>
            <a:pPr>
              <a:lnSpc>
                <a:spcPct val="100000"/>
              </a:lnSpc>
            </a:pPr>
            <a:r>
              <a:rPr lang="nb-NO" sz="1300" dirty="0">
                <a:cs typeface="Calibri Light" panose="020F0302020204030204"/>
              </a:rPr>
              <a:t>I evaluering av ICDP Fag- og erfaringsnettverkene, går det frem at deltagerne er fornøyd med en todeling av samlingene.(vedlegg 3) </a:t>
            </a:r>
            <a:endParaRPr lang="nb-NO" sz="1300" i="1" dirty="0">
              <a:cs typeface="Calibri Light" panose="020F0302020204030204"/>
            </a:endParaRPr>
          </a:p>
          <a:p>
            <a:pPr>
              <a:lnSpc>
                <a:spcPct val="100000"/>
              </a:lnSpc>
            </a:pPr>
            <a:r>
              <a:rPr lang="nb-NO" sz="1300" dirty="0">
                <a:cs typeface="Calibri Light" panose="020F0302020204030204"/>
              </a:rPr>
              <a:t>Sitater fra evalueringen:  </a:t>
            </a:r>
          </a:p>
          <a:p>
            <a:pPr>
              <a:lnSpc>
                <a:spcPct val="100000"/>
              </a:lnSpc>
            </a:pPr>
            <a:endParaRPr lang="nb-NO" sz="1300" dirty="0">
              <a:cs typeface="Calibri Light" panose="020F0302020204030204"/>
            </a:endParaRPr>
          </a:p>
          <a:p>
            <a:pPr>
              <a:lnSpc>
                <a:spcPct val="100000"/>
              </a:lnSpc>
            </a:pPr>
            <a:r>
              <a:rPr lang="nb-NO" sz="1300" i="1" dirty="0">
                <a:cs typeface="Calibri Light" panose="020F0302020204030204"/>
              </a:rPr>
              <a:t>" </a:t>
            </a:r>
            <a:r>
              <a:rPr lang="nb-NO" sz="1300" i="1" dirty="0">
                <a:ea typeface="+mj-lt"/>
                <a:cs typeface="+mj-lt"/>
              </a:rPr>
              <a:t>Fortsette å møtes tverrfaglig - altså i nettverk"</a:t>
            </a:r>
            <a:endParaRPr lang="nb-NO" sz="1300" dirty="0"/>
          </a:p>
          <a:p>
            <a:pPr>
              <a:lnSpc>
                <a:spcPct val="100000"/>
              </a:lnSpc>
            </a:pPr>
            <a:endParaRPr lang="nb-NO" sz="1300" i="1" dirty="0">
              <a:ea typeface="+mj-lt"/>
              <a:cs typeface="+mj-lt"/>
            </a:endParaRPr>
          </a:p>
          <a:p>
            <a:pPr>
              <a:lnSpc>
                <a:spcPct val="100000"/>
              </a:lnSpc>
            </a:pPr>
            <a:r>
              <a:rPr lang="nb-NO" sz="1300" dirty="0">
                <a:ea typeface="+mj-lt"/>
                <a:cs typeface="+mj-lt"/>
              </a:rPr>
              <a:t> "</a:t>
            </a:r>
            <a:r>
              <a:rPr lang="nb-NO" sz="1300" i="1" dirty="0">
                <a:ea typeface="+mj-lt"/>
                <a:cs typeface="+mj-lt"/>
              </a:rPr>
              <a:t>Jeg syns det var kjempefint lagt opp slik det var! Om jeg skulle ønske noe mer, måtte det være å ha oftere møter, der vi får mer tid til refleksjon og erfaringsdeling».</a:t>
            </a:r>
            <a:endParaRPr lang="nb-NO" sz="1300" i="1" dirty="0">
              <a:cs typeface="Calibri Light" panose="020F0302020204030204"/>
            </a:endParaRPr>
          </a:p>
          <a:p>
            <a:pPr>
              <a:lnSpc>
                <a:spcPct val="100000"/>
              </a:lnSpc>
            </a:pPr>
            <a:endParaRPr lang="nb-NO" sz="1300" i="1" dirty="0">
              <a:cs typeface="Calibri Light" panose="020F0302020204030204"/>
            </a:endParaRPr>
          </a:p>
          <a:p>
            <a:pPr>
              <a:lnSpc>
                <a:spcPct val="100000"/>
              </a:lnSpc>
            </a:pPr>
            <a:r>
              <a:rPr lang="nb-NO" sz="1300" dirty="0">
                <a:cs typeface="Calibri Light" panose="020F0302020204030204"/>
              </a:rPr>
              <a:t>Tilbakemeldingene gir også signal om at det må fokuseres mer på barnehagene og hvordan de bruker ICDP i sin hverdag.</a:t>
            </a:r>
          </a:p>
          <a:p>
            <a:pPr>
              <a:lnSpc>
                <a:spcPct val="100000"/>
              </a:lnSpc>
            </a:pPr>
            <a:endParaRPr lang="nb-NO" sz="1300" dirty="0">
              <a:cs typeface="Calibri Light" panose="020F0302020204030204"/>
            </a:endParaRPr>
          </a:p>
          <a:p>
            <a:pPr>
              <a:lnSpc>
                <a:spcPct val="100000"/>
              </a:lnSpc>
            </a:pPr>
            <a:r>
              <a:rPr lang="nb-NO" sz="1300" dirty="0">
                <a:cs typeface="Calibri Light" panose="020F0302020204030204"/>
              </a:rPr>
              <a:t>ICDP Fag- og erfaringsnettverk bidrar til et aktivt kompetansemiljø som skaper økt faglighet og samarbeid om ICDP. Det er også et bidrag til å få opp entusiasmen i ICDP-arbeid i Bergen. Videre drift av ICDP Fag- og erfaringsnettverk er forankret i samarbeidsavtalen. </a:t>
            </a:r>
          </a:p>
          <a:p>
            <a:pPr>
              <a:lnSpc>
                <a:spcPct val="100000"/>
              </a:lnSpc>
            </a:pPr>
            <a:endParaRPr lang="nb-NO" sz="5200" dirty="0">
              <a:cs typeface="Calibri Light" panose="020F0302020204030204"/>
            </a:endParaRPr>
          </a:p>
          <a:p>
            <a:pPr>
              <a:lnSpc>
                <a:spcPct val="170000"/>
              </a:lnSpc>
            </a:pPr>
            <a:endParaRPr lang="nb-NO" sz="5200" dirty="0">
              <a:cs typeface="Calibri Light" panose="020F0302020204030204"/>
            </a:endParaRPr>
          </a:p>
          <a:p>
            <a:pPr>
              <a:lnSpc>
                <a:spcPct val="170000"/>
              </a:lnSpc>
            </a:pPr>
            <a:endParaRPr lang="nb-NO" sz="4400" dirty="0">
              <a:cs typeface="Calibri Light" panose="020F0302020204030204"/>
            </a:endParaRPr>
          </a:p>
          <a:p>
            <a:pPr>
              <a:lnSpc>
                <a:spcPct val="170000"/>
              </a:lnSpc>
            </a:pPr>
            <a:endParaRPr lang="nb-NO" sz="4400" b="1" dirty="0">
              <a:cs typeface="Calibri Light" panose="020F0302020204030204"/>
            </a:endParaRPr>
          </a:p>
          <a:p>
            <a:endParaRPr lang="nb-NO" sz="1400" dirty="0">
              <a:cs typeface="Calibri Light" panose="020F0302020204030204"/>
            </a:endParaRPr>
          </a:p>
        </p:txBody>
      </p:sp>
      <p:sp>
        <p:nvSpPr>
          <p:cNvPr id="11" name="Tittel 1">
            <a:extLst>
              <a:ext uri="{FF2B5EF4-FFF2-40B4-BE49-F238E27FC236}">
                <a16:creationId xmlns:a16="http://schemas.microsoft.com/office/drawing/2014/main" id="{BC353D77-42CB-4AFB-8EA7-E2F112ECA0E2}"/>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3. Tiltakene</a:t>
            </a:r>
          </a:p>
        </p:txBody>
      </p:sp>
      <p:sp>
        <p:nvSpPr>
          <p:cNvPr id="2" name="Plassholder for lysbildenummer 1">
            <a:extLst>
              <a:ext uri="{FF2B5EF4-FFF2-40B4-BE49-F238E27FC236}">
                <a16:creationId xmlns:a16="http://schemas.microsoft.com/office/drawing/2014/main" id="{822BFFF2-E069-43C8-A634-5D6ADFD3D741}"/>
              </a:ext>
            </a:extLst>
          </p:cNvPr>
          <p:cNvSpPr>
            <a:spLocks noGrp="1"/>
          </p:cNvSpPr>
          <p:nvPr>
            <p:ph type="sldNum" sz="quarter" idx="12"/>
          </p:nvPr>
        </p:nvSpPr>
        <p:spPr/>
        <p:txBody>
          <a:bodyPr/>
          <a:lstStyle/>
          <a:p>
            <a:fld id="{67062B03-BEBA-4205-8F2A-57AC86FD900E}" type="slidenum">
              <a:rPr lang="nb-NO" smtClean="0"/>
              <a:t>15</a:t>
            </a:fld>
            <a:endParaRPr lang="nb-NO"/>
          </a:p>
        </p:txBody>
      </p:sp>
    </p:spTree>
    <p:extLst>
      <p:ext uri="{BB962C8B-B14F-4D97-AF65-F5344CB8AC3E}">
        <p14:creationId xmlns:p14="http://schemas.microsoft.com/office/powerpoint/2010/main" val="45680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26B22127-8C70-492E-832A-7C1AD430D75D}"/>
              </a:ext>
            </a:extLst>
          </p:cNvPr>
          <p:cNvSpPr txBox="1">
            <a:spLocks/>
          </p:cNvSpPr>
          <p:nvPr/>
        </p:nvSpPr>
        <p:spPr>
          <a:xfrm>
            <a:off x="927251" y="1124894"/>
            <a:ext cx="4805958" cy="4946122"/>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000" b="1">
                <a:solidFill>
                  <a:schemeClr val="accent4">
                    <a:lumMod val="50000"/>
                  </a:schemeClr>
                </a:solidFill>
              </a:rPr>
              <a:t>Samarbeid om ICDP i Bergen</a:t>
            </a:r>
            <a:endParaRPr lang="nb-NO" sz="2000">
              <a:solidFill>
                <a:schemeClr val="tx1"/>
              </a:solidFill>
              <a:latin typeface="+mj-lt"/>
            </a:endParaRPr>
          </a:p>
          <a:p>
            <a:endParaRPr lang="nb-NO" sz="1800">
              <a:solidFill>
                <a:schemeClr val="tx1"/>
              </a:solidFill>
            </a:endParaRPr>
          </a:p>
        </p:txBody>
      </p:sp>
      <p:sp>
        <p:nvSpPr>
          <p:cNvPr id="11" name="Tittel 1">
            <a:extLst>
              <a:ext uri="{FF2B5EF4-FFF2-40B4-BE49-F238E27FC236}">
                <a16:creationId xmlns:a16="http://schemas.microsoft.com/office/drawing/2014/main" id="{BC353D77-42CB-4AFB-8EA7-E2F112ECA0E2}"/>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3. Tiltakene</a:t>
            </a:r>
          </a:p>
        </p:txBody>
      </p:sp>
      <p:sp>
        <p:nvSpPr>
          <p:cNvPr id="2" name="Plassholder for lysbildenummer 1">
            <a:extLst>
              <a:ext uri="{FF2B5EF4-FFF2-40B4-BE49-F238E27FC236}">
                <a16:creationId xmlns:a16="http://schemas.microsoft.com/office/drawing/2014/main" id="{822BFFF2-E069-43C8-A634-5D6ADFD3D741}"/>
              </a:ext>
            </a:extLst>
          </p:cNvPr>
          <p:cNvSpPr>
            <a:spLocks noGrp="1"/>
          </p:cNvSpPr>
          <p:nvPr>
            <p:ph type="sldNum" sz="quarter" idx="12"/>
          </p:nvPr>
        </p:nvSpPr>
        <p:spPr/>
        <p:txBody>
          <a:bodyPr/>
          <a:lstStyle/>
          <a:p>
            <a:fld id="{67062B03-BEBA-4205-8F2A-57AC86FD900E}" type="slidenum">
              <a:rPr lang="nb-NO" smtClean="0"/>
              <a:t>16</a:t>
            </a:fld>
            <a:endParaRPr lang="nb-NO"/>
          </a:p>
        </p:txBody>
      </p:sp>
      <p:pic>
        <p:nvPicPr>
          <p:cNvPr id="5" name="Picture 2">
            <a:extLst>
              <a:ext uri="{FF2B5EF4-FFF2-40B4-BE49-F238E27FC236}">
                <a16:creationId xmlns:a16="http://schemas.microsoft.com/office/drawing/2014/main" id="{4477E128-8D50-4BAE-A0D2-EE9AC49E1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515" y="5409056"/>
            <a:ext cx="2776969" cy="3593724"/>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A16B6CC9-E33E-4318-A598-B864AB33108D}"/>
              </a:ext>
            </a:extLst>
          </p:cNvPr>
          <p:cNvSpPr txBox="1"/>
          <p:nvPr/>
        </p:nvSpPr>
        <p:spPr>
          <a:xfrm>
            <a:off x="8724276" y="-3588746"/>
            <a:ext cx="6955436" cy="2230739"/>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nb-NO" sz="1800">
                <a:effectLst/>
                <a:latin typeface="Calibri" panose="020F0502020204030204" pitchFamily="34" charset="0"/>
                <a:ea typeface="Calibri" panose="020F0502020204030204" pitchFamily="34" charset="0"/>
                <a:cs typeface="Times New Roman" panose="02020603050405020304" pitchFamily="18" charset="0"/>
              </a:rPr>
              <a:t>Rådgivernivået for ansvar fjernes og legges til etatsdirektørnivå</a:t>
            </a:r>
          </a:p>
          <a:p>
            <a:pPr marL="342900" lvl="0" indent="-342900">
              <a:lnSpc>
                <a:spcPct val="107000"/>
              </a:lnSpc>
              <a:buFont typeface="Calibri" panose="020F0502020204030204" pitchFamily="34" charset="0"/>
              <a:buChar char="-"/>
            </a:pPr>
            <a:r>
              <a:rPr lang="nb-NO" sz="1800">
                <a:effectLst/>
                <a:latin typeface="Calibri" panose="020F0502020204030204" pitchFamily="34" charset="0"/>
                <a:ea typeface="Calibri" panose="020F0502020204030204" pitchFamily="34" charset="0"/>
                <a:cs typeface="Times New Roman" panose="02020603050405020304" pitchFamily="18" charset="0"/>
              </a:rPr>
              <a:t>Detaljer rundt antall møter og estimert ressursbruk tas ut og erstattes med «faste møtepunkter pr. semester»</a:t>
            </a:r>
          </a:p>
          <a:p>
            <a:pPr marL="342900" lvl="0" indent="-342900">
              <a:lnSpc>
                <a:spcPct val="107000"/>
              </a:lnSpc>
              <a:spcAft>
                <a:spcPts val="800"/>
              </a:spcAft>
              <a:buFont typeface="Calibri" panose="020F0502020204030204" pitchFamily="34" charset="0"/>
              <a:buChar char="-"/>
            </a:pPr>
            <a:r>
              <a:rPr lang="nb-NO" sz="1800">
                <a:effectLst/>
                <a:latin typeface="Calibri" panose="020F0502020204030204" pitchFamily="34" charset="0"/>
                <a:ea typeface="Calibri" panose="020F0502020204030204" pitchFamily="34" charset="0"/>
                <a:cs typeface="Times New Roman" panose="02020603050405020304" pitchFamily="18" charset="0"/>
              </a:rPr>
              <a:t>Antall plasser på Etat for barnehage sine ICDP-veilederopplæring som tilbys Etat for barn og familie, endres til «inntil fire plasser».</a:t>
            </a:r>
          </a:p>
          <a:p>
            <a:r>
              <a:rPr lang="nb-NO" sz="1800">
                <a:effectLst/>
                <a:latin typeface="Calibri" panose="020F0502020204030204" pitchFamily="34" charset="0"/>
                <a:ea typeface="Calibri" panose="020F0502020204030204" pitchFamily="34" charset="0"/>
                <a:cs typeface="Times New Roman" panose="02020603050405020304" pitchFamily="18" charset="0"/>
              </a:rPr>
              <a:t>I møtepresentasjonen vises et kostnadsoverslag for de ulike tiltakene. Overslaget viser til deler av kostnadene og forfølges ikke videre.</a:t>
            </a:r>
            <a:endParaRPr lang="nb-NO"/>
          </a:p>
        </p:txBody>
      </p:sp>
      <p:sp>
        <p:nvSpPr>
          <p:cNvPr id="12" name="Tittel 1">
            <a:extLst>
              <a:ext uri="{FF2B5EF4-FFF2-40B4-BE49-F238E27FC236}">
                <a16:creationId xmlns:a16="http://schemas.microsoft.com/office/drawing/2014/main" id="{843F7DFF-AD41-4BE4-98AC-615108EA8B22}"/>
              </a:ext>
            </a:extLst>
          </p:cNvPr>
          <p:cNvSpPr txBox="1">
            <a:spLocks/>
          </p:cNvSpPr>
          <p:nvPr/>
        </p:nvSpPr>
        <p:spPr>
          <a:xfrm>
            <a:off x="927251" y="1661500"/>
            <a:ext cx="5316057" cy="5670888"/>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300" dirty="0">
                <a:latin typeface="+mj-lt"/>
              </a:rPr>
              <a:t>Etat for barn og familie og Etat for barnehage har inngått en samarbeidsavtale.</a:t>
            </a:r>
            <a:r>
              <a:rPr lang="nb-NO" sz="1300" dirty="0"/>
              <a:t> </a:t>
            </a:r>
            <a:r>
              <a:rPr lang="nb-NO" sz="1300" dirty="0">
                <a:latin typeface="Calibri Light"/>
                <a:ea typeface="Times New Roman" panose="02020603050405020304" pitchFamily="18" charset="0"/>
                <a:cs typeface="Calibri Light"/>
              </a:rPr>
              <a:t>A</a:t>
            </a:r>
            <a:r>
              <a:rPr lang="nb-NO" sz="1300" dirty="0">
                <a:effectLst/>
                <a:latin typeface="Calibri Light"/>
                <a:ea typeface="Times New Roman" panose="02020603050405020304" pitchFamily="18" charset="0"/>
                <a:cs typeface="Calibri Light"/>
              </a:rPr>
              <a:t>vtalen legger grunnlag for godt samarbeid og felles ansvar for tiltak utarbeidet i prosjektet. Avtalen sikrer driften av tiltakene, slik at ICDP-kompetansen utvikles og benyttes til beste for barn og foreldre i Bergen. </a:t>
            </a:r>
          </a:p>
          <a:p>
            <a:pPr algn="just" fontAlgn="base"/>
            <a:endParaRPr lang="nb-NO" sz="1300" dirty="0">
              <a:effectLst/>
              <a:latin typeface="Calibri Light" panose="020F0302020204030204" pitchFamily="34" charset="0"/>
              <a:ea typeface="Times New Roman" panose="02020603050405020304" pitchFamily="18" charset="0"/>
            </a:endParaRPr>
          </a:p>
          <a:p>
            <a:pPr fontAlgn="base"/>
            <a:r>
              <a:rPr lang="nb-NO" sz="1300" dirty="0">
                <a:latin typeface="Calibri Light"/>
                <a:ea typeface="Times New Roman" panose="02020603050405020304" pitchFamily="18" charset="0"/>
                <a:cs typeface="Calibri Light"/>
              </a:rPr>
              <a:t>Av avtalen går det frem at Etat for barn og familie har ansvar for ICDP Fag- og erfaringsnettverk og </a:t>
            </a:r>
            <a:r>
              <a:rPr lang="nb-NO" sz="1300" noProof="1">
                <a:latin typeface="Calibri Light"/>
                <a:ea typeface="Times New Roman" panose="02020603050405020304" pitchFamily="18" charset="0"/>
                <a:cs typeface="Calibri Light"/>
              </a:rPr>
              <a:t>ICDP hub Bergen. Etat for barnehage har ansvar for ICDP-veilederopplæring </a:t>
            </a:r>
            <a:r>
              <a:rPr lang="nb-NO" sz="1300" dirty="0">
                <a:latin typeface="Calibri Light"/>
                <a:ea typeface="Times New Roman" panose="02020603050405020304" pitchFamily="18" charset="0"/>
                <a:cs typeface="Calibri Light"/>
              </a:rPr>
              <a:t>og oppfriskningskurs.</a:t>
            </a:r>
          </a:p>
          <a:p>
            <a:pPr algn="just"/>
            <a:endParaRPr lang="nb-NO" sz="1300" dirty="0">
              <a:effectLst/>
              <a:latin typeface="Calibri Light" panose="020F0302020204030204" pitchFamily="34" charset="0"/>
              <a:ea typeface="Times New Roman" panose="02020603050405020304" pitchFamily="18" charset="0"/>
              <a:cs typeface="Calibri Light"/>
            </a:endParaRPr>
          </a:p>
          <a:p>
            <a:pPr fontAlgn="base"/>
            <a:r>
              <a:rPr lang="nb-NO" sz="1300" dirty="0">
                <a:latin typeface="Calibri Light"/>
                <a:ea typeface="Times New Roman" panose="02020603050405020304" pitchFamily="18" charset="0"/>
                <a:cs typeface="Calibri Light"/>
              </a:rPr>
              <a:t>For å sikre et godt samarbeid brukes allerede etablerte felles møtepunkter for etatene. Det etableres også nye møtepunkter for informasjonsutveksling og samarbeid. (Tabell 2, s.19)</a:t>
            </a:r>
          </a:p>
          <a:p>
            <a:pPr fontAlgn="base"/>
            <a:endParaRPr lang="nb-NO" sz="1300" dirty="0">
              <a:effectLst/>
              <a:latin typeface="Calibri Light" panose="020F0302020204030204" pitchFamily="34" charset="0"/>
              <a:ea typeface="Times New Roman" panose="02020603050405020304" pitchFamily="18" charset="0"/>
              <a:cs typeface="Calibri Light" panose="020F0302020204030204" pitchFamily="34" charset="0"/>
            </a:endParaRPr>
          </a:p>
          <a:p>
            <a:pPr fontAlgn="base"/>
            <a:r>
              <a:rPr lang="nb-NO" sz="1300" dirty="0">
                <a:latin typeface="Calibri Light"/>
                <a:ea typeface="Times New Roman" panose="02020603050405020304" pitchFamily="18" charset="0"/>
                <a:cs typeface="Calibri Light"/>
              </a:rPr>
              <a:t>Avtalen gjelder i 2 år og vil deretter bli evaluert. Vurdering om forlengelse besluttes av etatsdirektørene i de respektive etater.</a:t>
            </a:r>
            <a:endParaRPr lang="nb-NO" sz="1300" dirty="0">
              <a:effectLst/>
              <a:latin typeface="Calibri Light"/>
              <a:ea typeface="Times New Roman" panose="02020603050405020304" pitchFamily="18" charset="0"/>
              <a:cs typeface="Calibri Light"/>
            </a:endParaRPr>
          </a:p>
          <a:p>
            <a:endParaRPr lang="nb-NO" sz="1800" dirty="0">
              <a:solidFill>
                <a:schemeClr val="tx1"/>
              </a:solidFill>
            </a:endParaRPr>
          </a:p>
        </p:txBody>
      </p:sp>
    </p:spTree>
    <p:extLst>
      <p:ext uri="{BB962C8B-B14F-4D97-AF65-F5344CB8AC3E}">
        <p14:creationId xmlns:p14="http://schemas.microsoft.com/office/powerpoint/2010/main" val="223496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26B22127-8C70-492E-832A-7C1AD430D75D}"/>
              </a:ext>
            </a:extLst>
          </p:cNvPr>
          <p:cNvSpPr txBox="1">
            <a:spLocks/>
          </p:cNvSpPr>
          <p:nvPr/>
        </p:nvSpPr>
        <p:spPr>
          <a:xfrm>
            <a:off x="751701" y="2036953"/>
            <a:ext cx="1724799" cy="252182"/>
          </a:xfrm>
          <a:prstGeom prst="rect">
            <a:avLst/>
          </a:prstGeom>
        </p:spPr>
        <p:txBody>
          <a:bodyPr vert="horz" lIns="74295" tIns="37148" rIns="74295" bIns="37148" rtlCol="0" anchor="t">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8000" b="1">
                <a:solidFill>
                  <a:schemeClr val="accent4">
                    <a:lumMod val="75000"/>
                  </a:schemeClr>
                </a:solidFill>
                <a:cs typeface="Calibri Light"/>
              </a:rPr>
              <a:t>Gevinstarbeid</a:t>
            </a:r>
            <a:endParaRPr lang="nb-NO" sz="8000">
              <a:solidFill>
                <a:schemeClr val="accent4">
                  <a:lumMod val="75000"/>
                </a:schemeClr>
              </a:solidFill>
            </a:endParaRPr>
          </a:p>
          <a:p>
            <a:endParaRPr lang="nb-NO" sz="1400">
              <a:ea typeface="+mj-lt"/>
              <a:cs typeface="+mj-lt"/>
            </a:endParaRPr>
          </a:p>
          <a:p>
            <a:br>
              <a:rPr lang="nb-NO" sz="1800">
                <a:effectLst/>
                <a:latin typeface="Segoe UI" panose="020B0502040204020203" pitchFamily="34" charset="0"/>
                <a:ea typeface="Calibri" panose="020F0502020204030204" pitchFamily="34" charset="0"/>
              </a:rPr>
            </a:br>
            <a:endParaRPr lang="nb-NO" sz="1400">
              <a:ea typeface="+mj-lt"/>
              <a:cs typeface="+mj-lt"/>
            </a:endParaRPr>
          </a:p>
        </p:txBody>
      </p:sp>
      <p:sp>
        <p:nvSpPr>
          <p:cNvPr id="5" name="Google Shape;148;g8003f3617a_0_332">
            <a:extLst>
              <a:ext uri="{FF2B5EF4-FFF2-40B4-BE49-F238E27FC236}">
                <a16:creationId xmlns:a16="http://schemas.microsoft.com/office/drawing/2014/main" id="{DCF8071D-6FEF-4E5B-9B42-A0B41C1D3E40}"/>
              </a:ext>
            </a:extLst>
          </p:cNvPr>
          <p:cNvSpPr txBox="1"/>
          <p:nvPr/>
        </p:nvSpPr>
        <p:spPr>
          <a:xfrm>
            <a:off x="507396" y="706514"/>
            <a:ext cx="1667494" cy="1331363"/>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04</a:t>
            </a:r>
            <a:endParaRPr lang="nb-NO" sz="5850">
              <a:solidFill>
                <a:srgbClr val="595959"/>
              </a:solidFill>
              <a:latin typeface="Calibri"/>
              <a:ea typeface="Calibri"/>
              <a:cs typeface="Calibri"/>
            </a:endParaRPr>
          </a:p>
        </p:txBody>
      </p:sp>
      <p:cxnSp>
        <p:nvCxnSpPr>
          <p:cNvPr id="6" name="Google Shape;149;g8003f3617a_0_332">
            <a:extLst>
              <a:ext uri="{FF2B5EF4-FFF2-40B4-BE49-F238E27FC236}">
                <a16:creationId xmlns:a16="http://schemas.microsoft.com/office/drawing/2014/main" id="{DFD9289F-7CD4-4D80-9C16-331E98B99094}"/>
              </a:ext>
            </a:extLst>
          </p:cNvPr>
          <p:cNvCxnSpPr>
            <a:cxnSpLocks/>
          </p:cNvCxnSpPr>
          <p:nvPr/>
        </p:nvCxnSpPr>
        <p:spPr>
          <a:xfrm flipV="1">
            <a:off x="872601" y="1572569"/>
            <a:ext cx="937084" cy="3399"/>
          </a:xfrm>
          <a:prstGeom prst="straightConnector1">
            <a:avLst/>
          </a:prstGeom>
          <a:noFill/>
          <a:ln w="38100" cap="flat" cmpd="sng">
            <a:solidFill>
              <a:schemeClr val="accent4"/>
            </a:solidFill>
            <a:prstDash val="solid"/>
            <a:round/>
            <a:headEnd type="none" w="med" len="med"/>
            <a:tailEnd type="none" w="med" len="med"/>
          </a:ln>
        </p:spPr>
      </p:cxnSp>
      <p:sp>
        <p:nvSpPr>
          <p:cNvPr id="7" name="Tittel 1">
            <a:extLst>
              <a:ext uri="{FF2B5EF4-FFF2-40B4-BE49-F238E27FC236}">
                <a16:creationId xmlns:a16="http://schemas.microsoft.com/office/drawing/2014/main" id="{F703E977-6FF3-4378-8887-BAF2D63257F7}"/>
              </a:ext>
            </a:extLst>
          </p:cNvPr>
          <p:cNvSpPr txBox="1">
            <a:spLocks/>
          </p:cNvSpPr>
          <p:nvPr/>
        </p:nvSpPr>
        <p:spPr>
          <a:xfrm>
            <a:off x="2063754" y="758915"/>
            <a:ext cx="4223852" cy="94143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800" b="1">
                <a:solidFill>
                  <a:schemeClr val="accent4">
                    <a:lumMod val="50000"/>
                  </a:schemeClr>
                </a:solidFill>
              </a:rPr>
              <a:t>Gevinstarbeid og veien videre</a:t>
            </a:r>
            <a:endParaRPr lang="nb-NO" sz="2800">
              <a:solidFill>
                <a:schemeClr val="accent4">
                  <a:lumMod val="50000"/>
                </a:schemeClr>
              </a:solidFill>
            </a:endParaRPr>
          </a:p>
        </p:txBody>
      </p:sp>
      <p:sp>
        <p:nvSpPr>
          <p:cNvPr id="12" name="Rektangel 11">
            <a:extLst>
              <a:ext uri="{FF2B5EF4-FFF2-40B4-BE49-F238E27FC236}">
                <a16:creationId xmlns:a16="http://schemas.microsoft.com/office/drawing/2014/main" id="{1183748C-C233-4B61-A050-4583C04A7CFA}"/>
              </a:ext>
            </a:extLst>
          </p:cNvPr>
          <p:cNvSpPr/>
          <p:nvPr/>
        </p:nvSpPr>
        <p:spPr>
          <a:xfrm>
            <a:off x="744760" y="2474904"/>
            <a:ext cx="5547519" cy="3754874"/>
          </a:xfrm>
          <a:prstGeom prst="rect">
            <a:avLst/>
          </a:prstGeom>
        </p:spPr>
        <p:txBody>
          <a:bodyPr wrap="square" lIns="91440" tIns="45720" rIns="91440" bIns="45720" anchor="t">
            <a:spAutoFit/>
          </a:bodyPr>
          <a:lstStyle/>
          <a:p>
            <a:r>
              <a:rPr lang="nb-NO" sz="1400" dirty="0">
                <a:solidFill>
                  <a:srgbClr val="323130"/>
                </a:solidFill>
                <a:latin typeface="+mj-lt"/>
                <a:ea typeface="Calibri" panose="020F0502020204030204" pitchFamily="34" charset="0"/>
                <a:cs typeface="Segoe UI"/>
              </a:rPr>
              <a:t>Prosjektet har hatt fokus på at tiltakene skal ha nytte for ICDP-veiledere og trenere, som igjen gir nytte for barn og foreldre i Bergen. </a:t>
            </a:r>
            <a:r>
              <a:rPr lang="nb-NO" sz="1400" dirty="0">
                <a:solidFill>
                  <a:srgbClr val="323130"/>
                </a:solidFill>
                <a:latin typeface="+mj-lt"/>
                <a:cs typeface="Segoe UI"/>
              </a:rPr>
              <a:t>Nytte omtales som </a:t>
            </a:r>
            <a:r>
              <a:rPr lang="nb-NO" sz="1400" dirty="0">
                <a:latin typeface="+mj-lt"/>
              </a:rPr>
              <a:t>gevinst i prosjekter og er en effekt av prosjektet som er positiv for minst en interessent. Dette betyr at når vi snakker om gevinster, så handler det om de effekter prosjektet fører til som følge av de endringene som innføres.</a:t>
            </a:r>
          </a:p>
          <a:p>
            <a:endParaRPr lang="nb-NO" sz="1400" dirty="0">
              <a:solidFill>
                <a:srgbClr val="323130"/>
              </a:solidFill>
              <a:latin typeface="+mj-lt"/>
              <a:ea typeface="Calibri" panose="020F0502020204030204" pitchFamily="34" charset="0"/>
              <a:cs typeface="Segoe UI"/>
            </a:endParaRPr>
          </a:p>
          <a:p>
            <a:r>
              <a:rPr lang="nb-NO" sz="1400" dirty="0">
                <a:solidFill>
                  <a:srgbClr val="323130"/>
                </a:solidFill>
                <a:latin typeface="+mj-lt"/>
                <a:ea typeface="Calibri" panose="020F0502020204030204" pitchFamily="34" charset="0"/>
                <a:cs typeface="Segoe UI"/>
              </a:rPr>
              <a:t>I løpet av prosjektperioden har prosjektgruppen vært involvert i å kartlegge gevinstene og å jobbe frem beslutningen om hvor ansvaret for å følge opp tiltakene legges.</a:t>
            </a:r>
          </a:p>
          <a:p>
            <a:endParaRPr lang="nb-NO" sz="1400" dirty="0">
              <a:solidFill>
                <a:srgbClr val="323130"/>
              </a:solidFill>
              <a:latin typeface="+mj-lt"/>
              <a:ea typeface="Calibri" panose="020F0502020204030204" pitchFamily="34" charset="0"/>
              <a:cs typeface="Segoe UI"/>
            </a:endParaRPr>
          </a:p>
          <a:p>
            <a:r>
              <a:rPr lang="nb-NO" sz="1400" dirty="0">
                <a:solidFill>
                  <a:srgbClr val="323130"/>
                </a:solidFill>
                <a:latin typeface="+mj-lt"/>
                <a:ea typeface="Calibri" panose="020F0502020204030204" pitchFamily="34" charset="0"/>
                <a:cs typeface="Segoe UI"/>
              </a:rPr>
              <a:t>Prosjektet har hatt fokus på tiltak for å nå følgende gevinster:</a:t>
            </a:r>
          </a:p>
          <a:p>
            <a:pPr marL="342900" indent="-342900">
              <a:buFont typeface="+mj-lt"/>
              <a:buAutoNum type="arabicPeriod"/>
            </a:pPr>
            <a:r>
              <a:rPr lang="nb-NO" sz="1400" dirty="0">
                <a:latin typeface="+mj-lt"/>
                <a:cs typeface="Calibri Light"/>
              </a:rPr>
              <a:t>Økt tilgjengelighet av ICDP-foreldreveiledningsgrupper</a:t>
            </a:r>
          </a:p>
          <a:p>
            <a:pPr marL="342900" indent="-342900">
              <a:buAutoNum type="arabicPeriod"/>
            </a:pPr>
            <a:r>
              <a:rPr lang="nb-NO" sz="1400" dirty="0">
                <a:latin typeface="+mj-lt"/>
                <a:cs typeface="Calibri Light"/>
              </a:rPr>
              <a:t>Tryggere og mer kompetente ICDP-veiledere</a:t>
            </a:r>
          </a:p>
          <a:p>
            <a:pPr marL="342900" indent="-342900">
              <a:buAutoNum type="arabicPeriod"/>
            </a:pPr>
            <a:r>
              <a:rPr lang="nb-NO" sz="1400" dirty="0">
                <a:latin typeface="+mj-lt"/>
                <a:cs typeface="Calibri Light"/>
              </a:rPr>
              <a:t>Et mer aktivt kompetansemiljø som bidrar til økt faglighet</a:t>
            </a:r>
          </a:p>
          <a:p>
            <a:pPr marL="342900" indent="-342900">
              <a:buFont typeface="+mj-lt"/>
              <a:buAutoNum type="arabicPeriod"/>
            </a:pPr>
            <a:r>
              <a:rPr lang="nb-NO" sz="1400" dirty="0">
                <a:latin typeface="+mj-lt"/>
                <a:cs typeface="Calibri Light"/>
              </a:rPr>
              <a:t>Økt samarbeid om å tilby ICDP-grupper på norsk og andre språk</a:t>
            </a:r>
          </a:p>
          <a:p>
            <a:endParaRPr lang="nb-NO" sz="1400" dirty="0">
              <a:latin typeface="+mj-lt"/>
              <a:cs typeface="Calibri Light"/>
            </a:endParaRPr>
          </a:p>
        </p:txBody>
      </p:sp>
      <p:sp>
        <p:nvSpPr>
          <p:cNvPr id="3" name="Plassholder for lysbildenummer 2">
            <a:extLst>
              <a:ext uri="{FF2B5EF4-FFF2-40B4-BE49-F238E27FC236}">
                <a16:creationId xmlns:a16="http://schemas.microsoft.com/office/drawing/2014/main" id="{C2649179-CB0B-4BB5-BC4B-59F67F498078}"/>
              </a:ext>
            </a:extLst>
          </p:cNvPr>
          <p:cNvSpPr>
            <a:spLocks noGrp="1"/>
          </p:cNvSpPr>
          <p:nvPr>
            <p:ph type="sldNum" sz="quarter" idx="12"/>
          </p:nvPr>
        </p:nvSpPr>
        <p:spPr/>
        <p:txBody>
          <a:bodyPr/>
          <a:lstStyle/>
          <a:p>
            <a:fld id="{67062B03-BEBA-4205-8F2A-57AC86FD900E}" type="slidenum">
              <a:rPr lang="nb-NO" smtClean="0"/>
              <a:t>17</a:t>
            </a:fld>
            <a:endParaRPr lang="nb-NO"/>
          </a:p>
        </p:txBody>
      </p:sp>
      <p:pic>
        <p:nvPicPr>
          <p:cNvPr id="3074" name="Picture 2">
            <a:extLst>
              <a:ext uri="{FF2B5EF4-FFF2-40B4-BE49-F238E27FC236}">
                <a16:creationId xmlns:a16="http://schemas.microsoft.com/office/drawing/2014/main" id="{2729D809-E3A9-441C-B759-BBDA7A906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313" y="6100649"/>
            <a:ext cx="4698693" cy="283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1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26B22127-8C70-492E-832A-7C1AD430D75D}"/>
              </a:ext>
            </a:extLst>
          </p:cNvPr>
          <p:cNvSpPr txBox="1">
            <a:spLocks/>
          </p:cNvSpPr>
          <p:nvPr/>
        </p:nvSpPr>
        <p:spPr>
          <a:xfrm>
            <a:off x="5725221" y="5392094"/>
            <a:ext cx="5478657" cy="4110619"/>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nb-NO" sz="2000" b="1">
              <a:solidFill>
                <a:schemeClr val="accent4">
                  <a:lumMod val="50000"/>
                </a:schemeClr>
              </a:solidFill>
              <a:cs typeface="Calibri Light"/>
            </a:endParaRPr>
          </a:p>
          <a:p>
            <a:endParaRPr lang="nb-NO" sz="1400">
              <a:ea typeface="+mj-lt"/>
              <a:cs typeface="+mj-lt"/>
            </a:endParaRPr>
          </a:p>
          <a:p>
            <a:endParaRPr lang="nb-NO">
              <a:solidFill>
                <a:srgbClr val="FF0000"/>
              </a:solidFill>
              <a:cs typeface="Calibri Light"/>
            </a:endParaRPr>
          </a:p>
        </p:txBody>
      </p:sp>
      <p:sp>
        <p:nvSpPr>
          <p:cNvPr id="11" name="Tittel 1">
            <a:extLst>
              <a:ext uri="{FF2B5EF4-FFF2-40B4-BE49-F238E27FC236}">
                <a16:creationId xmlns:a16="http://schemas.microsoft.com/office/drawing/2014/main" id="{BC353D77-42CB-4AFB-8EA7-E2F112ECA0E2}"/>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4. Gevinstarbeid og veien videre</a:t>
            </a:r>
            <a:endParaRPr lang="nb-NO" sz="1500" b="1">
              <a:solidFill>
                <a:schemeClr val="accent4">
                  <a:lumMod val="50000"/>
                </a:schemeClr>
              </a:solidFill>
              <a:cs typeface="Calibri Light"/>
            </a:endParaRPr>
          </a:p>
        </p:txBody>
      </p:sp>
      <p:sp>
        <p:nvSpPr>
          <p:cNvPr id="2" name="Plassholder for lysbildenummer 1">
            <a:extLst>
              <a:ext uri="{FF2B5EF4-FFF2-40B4-BE49-F238E27FC236}">
                <a16:creationId xmlns:a16="http://schemas.microsoft.com/office/drawing/2014/main" id="{68C8FB36-74F8-473D-99BE-ED9AB15397D4}"/>
              </a:ext>
            </a:extLst>
          </p:cNvPr>
          <p:cNvSpPr>
            <a:spLocks noGrp="1"/>
          </p:cNvSpPr>
          <p:nvPr>
            <p:ph type="sldNum" sz="quarter" idx="12"/>
          </p:nvPr>
        </p:nvSpPr>
        <p:spPr/>
        <p:txBody>
          <a:bodyPr/>
          <a:lstStyle/>
          <a:p>
            <a:fld id="{67062B03-BEBA-4205-8F2A-57AC86FD900E}" type="slidenum">
              <a:rPr lang="nb-NO" smtClean="0"/>
              <a:t>18</a:t>
            </a:fld>
            <a:endParaRPr lang="nb-NO"/>
          </a:p>
        </p:txBody>
      </p:sp>
      <p:graphicFrame>
        <p:nvGraphicFramePr>
          <p:cNvPr id="3" name="Table 3">
            <a:extLst>
              <a:ext uri="{FF2B5EF4-FFF2-40B4-BE49-F238E27FC236}">
                <a16:creationId xmlns:a16="http://schemas.microsoft.com/office/drawing/2014/main" id="{9C7007A4-BEA8-BBF7-C0F3-68DF9330D456}"/>
              </a:ext>
            </a:extLst>
          </p:cNvPr>
          <p:cNvGraphicFramePr>
            <a:graphicFrameLocks noGrp="1"/>
          </p:cNvGraphicFramePr>
          <p:nvPr>
            <p:extLst>
              <p:ext uri="{D42A27DB-BD31-4B8C-83A1-F6EECF244321}">
                <p14:modId xmlns:p14="http://schemas.microsoft.com/office/powerpoint/2010/main" val="4097954941"/>
              </p:ext>
            </p:extLst>
          </p:nvPr>
        </p:nvGraphicFramePr>
        <p:xfrm>
          <a:off x="801367" y="905691"/>
          <a:ext cx="5478657" cy="4119354"/>
        </p:xfrm>
        <a:graphic>
          <a:graphicData uri="http://schemas.openxmlformats.org/drawingml/2006/table">
            <a:tbl>
              <a:tblPr firstRow="1" bandRow="1">
                <a:tableStyleId>{EB9631B5-78F2-41C9-869B-9F39066F8104}</a:tableStyleId>
              </a:tblPr>
              <a:tblGrid>
                <a:gridCol w="1826219">
                  <a:extLst>
                    <a:ext uri="{9D8B030D-6E8A-4147-A177-3AD203B41FA5}">
                      <a16:colId xmlns:a16="http://schemas.microsoft.com/office/drawing/2014/main" val="3926591919"/>
                    </a:ext>
                  </a:extLst>
                </a:gridCol>
                <a:gridCol w="1826219">
                  <a:extLst>
                    <a:ext uri="{9D8B030D-6E8A-4147-A177-3AD203B41FA5}">
                      <a16:colId xmlns:a16="http://schemas.microsoft.com/office/drawing/2014/main" val="1047548364"/>
                    </a:ext>
                  </a:extLst>
                </a:gridCol>
                <a:gridCol w="1826219">
                  <a:extLst>
                    <a:ext uri="{9D8B030D-6E8A-4147-A177-3AD203B41FA5}">
                      <a16:colId xmlns:a16="http://schemas.microsoft.com/office/drawing/2014/main" val="37692175"/>
                    </a:ext>
                  </a:extLst>
                </a:gridCol>
              </a:tblGrid>
              <a:tr h="783838">
                <a:tc>
                  <a:txBody>
                    <a:bodyPr/>
                    <a:lstStyle/>
                    <a:p>
                      <a:r>
                        <a:rPr lang="en-US" sz="2400" noProof="1">
                          <a:solidFill>
                            <a:schemeClr val="tx1"/>
                          </a:solidFill>
                        </a:rPr>
                        <a:t>Gevinst</a:t>
                      </a:r>
                    </a:p>
                  </a:txBody>
                  <a:tcPr/>
                </a:tc>
                <a:tc>
                  <a:txBody>
                    <a:bodyPr/>
                    <a:lstStyle/>
                    <a:p>
                      <a:r>
                        <a:rPr lang="en-US" sz="2400" noProof="1">
                          <a:solidFill>
                            <a:schemeClr val="tx1"/>
                          </a:solidFill>
                        </a:rPr>
                        <a:t>Tiltak</a:t>
                      </a:r>
                    </a:p>
                  </a:txBody>
                  <a:tcPr/>
                </a:tc>
                <a:tc>
                  <a:txBody>
                    <a:bodyPr/>
                    <a:lstStyle/>
                    <a:p>
                      <a:r>
                        <a:rPr lang="en-US" sz="2400">
                          <a:solidFill>
                            <a:schemeClr val="tx1"/>
                          </a:solidFill>
                        </a:rPr>
                        <a:t>Ansvar</a:t>
                      </a:r>
                    </a:p>
                  </a:txBody>
                  <a:tcPr/>
                </a:tc>
                <a:extLst>
                  <a:ext uri="{0D108BD9-81ED-4DB2-BD59-A6C34878D82A}">
                    <a16:rowId xmlns:a16="http://schemas.microsoft.com/office/drawing/2014/main" val="999373187"/>
                  </a:ext>
                </a:extLst>
              </a:tr>
              <a:tr h="783838">
                <a:tc>
                  <a:txBody>
                    <a:bodyPr/>
                    <a:lstStyle/>
                    <a:p>
                      <a:pPr lvl="0">
                        <a:buNone/>
                      </a:pPr>
                      <a:r>
                        <a:rPr lang="nb-NO" sz="1300" b="0" i="0" u="none" strike="noStrike" noProof="0" dirty="0">
                          <a:latin typeface="Calibri Light"/>
                        </a:rPr>
                        <a:t>Økt tilgjengelighet for ICDP-foreldreveilednings-grupper</a:t>
                      </a:r>
                      <a:endParaRPr lang="en-US" sz="1300" dirty="0">
                        <a:latin typeface="Calibri Light"/>
                      </a:endParaRPr>
                    </a:p>
                  </a:txBody>
                  <a:tcPr/>
                </a:tc>
                <a:tc>
                  <a:txBody>
                    <a:bodyPr/>
                    <a:lstStyle/>
                    <a:p>
                      <a:r>
                        <a:rPr lang="nb-NO" sz="1300" dirty="0">
                          <a:latin typeface="Calibri Light"/>
                        </a:rPr>
                        <a:t>ICDP-veilederopplæring</a:t>
                      </a:r>
                    </a:p>
                    <a:p>
                      <a:r>
                        <a:rPr lang="nb-NO" sz="1300" dirty="0">
                          <a:latin typeface="Calibri Light"/>
                        </a:rPr>
                        <a:t>ICDP-oppfriskningskurs</a:t>
                      </a:r>
                    </a:p>
                    <a:p>
                      <a:pPr lvl="0">
                        <a:buNone/>
                      </a:pPr>
                      <a:endParaRPr lang="en-US" dirty="0"/>
                    </a:p>
                  </a:txBody>
                  <a:tcPr/>
                </a:tc>
                <a:tc>
                  <a:txBody>
                    <a:bodyPr/>
                    <a:lstStyle/>
                    <a:p>
                      <a:r>
                        <a:rPr lang="nb-NO" sz="1300" dirty="0">
                          <a:latin typeface="Calibri Light"/>
                        </a:rPr>
                        <a:t>Etat for barnehage</a:t>
                      </a:r>
                    </a:p>
                    <a:p>
                      <a:pPr lvl="0">
                        <a:buNone/>
                      </a:pPr>
                      <a:r>
                        <a:rPr lang="nb-NO" sz="1300" dirty="0">
                          <a:latin typeface="Calibri Light"/>
                        </a:rPr>
                        <a:t>Etat for barnehage</a:t>
                      </a:r>
                    </a:p>
                  </a:txBody>
                  <a:tcPr/>
                </a:tc>
                <a:extLst>
                  <a:ext uri="{0D108BD9-81ED-4DB2-BD59-A6C34878D82A}">
                    <a16:rowId xmlns:a16="http://schemas.microsoft.com/office/drawing/2014/main" val="3147976921"/>
                  </a:ext>
                </a:extLst>
              </a:tr>
              <a:tr h="783838">
                <a:tc>
                  <a:txBody>
                    <a:bodyPr/>
                    <a:lstStyle/>
                    <a:p>
                      <a:pPr marL="0" marR="0" lvl="0" indent="0" algn="l">
                        <a:lnSpc>
                          <a:spcPct val="100000"/>
                        </a:lnSpc>
                        <a:spcBef>
                          <a:spcPts val="0"/>
                        </a:spcBef>
                        <a:spcAft>
                          <a:spcPts val="0"/>
                        </a:spcAft>
                        <a:buClr>
                          <a:srgbClr val="000000"/>
                        </a:buClr>
                        <a:buNone/>
                      </a:pPr>
                      <a:r>
                        <a:rPr lang="nb-NO" sz="1300" b="0" i="0" u="none" strike="noStrike" noProof="0">
                          <a:latin typeface="Calibri Light"/>
                        </a:rPr>
                        <a:t>Tryggere og mer kompetente ICDP-veiledere</a:t>
                      </a:r>
                      <a:endParaRPr lang="en-US" sz="1300" b="0" i="0" u="none" strike="noStrike" noProof="0">
                        <a:latin typeface="Calibri Light"/>
                      </a:endParaRPr>
                    </a:p>
                    <a:p>
                      <a:pPr lvl="0">
                        <a:buNone/>
                      </a:pPr>
                      <a:endParaRPr lang="en-US" sz="1300">
                        <a:latin typeface="Calibri Light"/>
                      </a:endParaRPr>
                    </a:p>
                  </a:txBody>
                  <a:tcPr/>
                </a:tc>
                <a:tc>
                  <a:txBody>
                    <a:bodyPr/>
                    <a:lstStyle/>
                    <a:p>
                      <a:r>
                        <a:rPr lang="nb-NO" sz="1300" noProof="1">
                          <a:latin typeface="Calibri Light"/>
                        </a:rPr>
                        <a:t>ICDP-hub</a:t>
                      </a:r>
                    </a:p>
                    <a:p>
                      <a:pPr lvl="0">
                        <a:buNone/>
                      </a:pPr>
                      <a:r>
                        <a:rPr lang="nb-NO" sz="1300" noProof="1">
                          <a:latin typeface="Calibri Light"/>
                        </a:rPr>
                        <a:t>ICDP Fag- og erfaringsnettverk</a:t>
                      </a:r>
                    </a:p>
                  </a:txBody>
                  <a:tcPr/>
                </a:tc>
                <a:tc>
                  <a:txBody>
                    <a:bodyPr/>
                    <a:lstStyle/>
                    <a:p>
                      <a:r>
                        <a:rPr lang="nb-NO" sz="1300">
                          <a:latin typeface="Calibri Light"/>
                        </a:rPr>
                        <a:t>Etat for barn og familie</a:t>
                      </a:r>
                    </a:p>
                    <a:p>
                      <a:pPr lvl="0">
                        <a:buNone/>
                      </a:pPr>
                      <a:r>
                        <a:rPr lang="nb-NO" sz="1300" b="0" i="0" u="none" strike="noStrike" noProof="0">
                          <a:latin typeface="Calibri Light"/>
                        </a:rPr>
                        <a:t>Etat for barn og familie</a:t>
                      </a:r>
                      <a:endParaRPr lang="nb-NO" sz="1300">
                        <a:latin typeface="Calibri Light"/>
                      </a:endParaRPr>
                    </a:p>
                  </a:txBody>
                  <a:tcPr/>
                </a:tc>
                <a:extLst>
                  <a:ext uri="{0D108BD9-81ED-4DB2-BD59-A6C34878D82A}">
                    <a16:rowId xmlns:a16="http://schemas.microsoft.com/office/drawing/2014/main" val="3911404806"/>
                  </a:ext>
                </a:extLst>
              </a:tr>
              <a:tr h="783838">
                <a:tc>
                  <a:txBody>
                    <a:bodyPr/>
                    <a:lstStyle/>
                    <a:p>
                      <a:pPr lvl="0">
                        <a:buNone/>
                      </a:pPr>
                      <a:r>
                        <a:rPr lang="nb-NO" sz="1300" b="0" i="0" u="none" strike="noStrike" noProof="0">
                          <a:latin typeface="Calibri Light"/>
                        </a:rPr>
                        <a:t>Økt faglig kompetansemiljø</a:t>
                      </a:r>
                      <a:endParaRPr lang="en-US" sz="1300">
                        <a:latin typeface="Calibri Light"/>
                      </a:endParaRPr>
                    </a:p>
                  </a:txBody>
                  <a:tcPr/>
                </a:tc>
                <a:tc>
                  <a:txBody>
                    <a:bodyPr/>
                    <a:lstStyle/>
                    <a:p>
                      <a:pPr lvl="0">
                        <a:buNone/>
                      </a:pPr>
                      <a:r>
                        <a:rPr lang="nb-NO" sz="1300" b="0" i="0" u="none" strike="noStrike" noProof="1">
                          <a:latin typeface="Calibri Light"/>
                        </a:rPr>
                        <a:t>ICDP-hub</a:t>
                      </a:r>
                    </a:p>
                    <a:p>
                      <a:pPr lvl="0">
                        <a:buNone/>
                      </a:pPr>
                      <a:r>
                        <a:rPr lang="nb-NO" sz="1300" b="0" i="0" u="none" strike="noStrike" noProof="1">
                          <a:latin typeface="Calibri Light"/>
                        </a:rPr>
                        <a:t>ICDP Fag- og erfaringsnettverk</a:t>
                      </a:r>
                      <a:endParaRPr lang="nb-NO" sz="1300" noProof="1">
                        <a:latin typeface="Calibri Light"/>
                      </a:endParaRPr>
                    </a:p>
                  </a:txBody>
                  <a:tcPr/>
                </a:tc>
                <a:tc>
                  <a:txBody>
                    <a:bodyPr/>
                    <a:lstStyle/>
                    <a:p>
                      <a:pPr lvl="0">
                        <a:buNone/>
                      </a:pPr>
                      <a:r>
                        <a:rPr lang="nb-NO" sz="1300" b="0" i="0" u="none" strike="noStrike" noProof="0">
                          <a:latin typeface="Calibri Light"/>
                        </a:rPr>
                        <a:t>Etat for barn og familie</a:t>
                      </a:r>
                    </a:p>
                    <a:p>
                      <a:pPr lvl="0">
                        <a:buNone/>
                      </a:pPr>
                      <a:r>
                        <a:rPr lang="nb-NO" sz="1300" b="0" i="0" u="none" strike="noStrike" noProof="0">
                          <a:latin typeface="Calibri Light"/>
                        </a:rPr>
                        <a:t>Etat for barn og familie</a:t>
                      </a:r>
                      <a:endParaRPr lang="nb-NO" sz="1300">
                        <a:latin typeface="Calibri Light"/>
                      </a:endParaRPr>
                    </a:p>
                  </a:txBody>
                  <a:tcPr/>
                </a:tc>
                <a:extLst>
                  <a:ext uri="{0D108BD9-81ED-4DB2-BD59-A6C34878D82A}">
                    <a16:rowId xmlns:a16="http://schemas.microsoft.com/office/drawing/2014/main" val="1520244673"/>
                  </a:ext>
                </a:extLst>
              </a:tr>
              <a:tr h="783838">
                <a:tc>
                  <a:txBody>
                    <a:bodyPr/>
                    <a:lstStyle/>
                    <a:p>
                      <a:pPr lvl="0">
                        <a:buNone/>
                      </a:pPr>
                      <a:r>
                        <a:rPr lang="nb-NO" sz="1300" b="0" i="0" u="none" strike="noStrike" noProof="0">
                          <a:latin typeface="Calibri Light"/>
                        </a:rPr>
                        <a:t>Økt samarbeid om å tilby ICDP-grupper på norsk og andre språk</a:t>
                      </a:r>
                      <a:endParaRPr lang="en-US" sz="1300">
                        <a:latin typeface="Calibri Light"/>
                      </a:endParaRPr>
                    </a:p>
                  </a:txBody>
                  <a:tcPr/>
                </a:tc>
                <a:tc>
                  <a:txBody>
                    <a:bodyPr/>
                    <a:lstStyle/>
                    <a:p>
                      <a:pPr lvl="0">
                        <a:buNone/>
                      </a:pPr>
                      <a:r>
                        <a:rPr lang="nb-NO" sz="1300" b="0" i="0" u="none" strike="noStrike" noProof="1">
                          <a:latin typeface="Calibri Light"/>
                        </a:rPr>
                        <a:t>ICDP-hub</a:t>
                      </a:r>
                    </a:p>
                    <a:p>
                      <a:pPr lvl="0">
                        <a:buNone/>
                      </a:pPr>
                      <a:r>
                        <a:rPr lang="nb-NO" sz="1300" b="0" i="0" u="none" strike="noStrike" noProof="1">
                          <a:latin typeface="Calibri Light"/>
                        </a:rPr>
                        <a:t>ICDP Fag- og erfaringsnettverk</a:t>
                      </a:r>
                      <a:endParaRPr lang="nb-NO" sz="1300" noProof="1">
                        <a:latin typeface="Calibri Light"/>
                      </a:endParaRPr>
                    </a:p>
                  </a:txBody>
                  <a:tcPr/>
                </a:tc>
                <a:tc>
                  <a:txBody>
                    <a:bodyPr/>
                    <a:lstStyle/>
                    <a:p>
                      <a:pPr lvl="0" algn="l">
                        <a:buNone/>
                      </a:pPr>
                      <a:r>
                        <a:rPr lang="nb-NO" sz="1300" b="0" i="0" u="none" strike="noStrike" noProof="0" dirty="0">
                          <a:latin typeface="Calibri Light"/>
                        </a:rPr>
                        <a:t>Etat for barn og familie</a:t>
                      </a:r>
                    </a:p>
                    <a:p>
                      <a:pPr lvl="0">
                        <a:buNone/>
                      </a:pPr>
                      <a:r>
                        <a:rPr lang="nb-NO" sz="1300" b="0" i="0" u="none" strike="noStrike" noProof="0" dirty="0">
                          <a:latin typeface="Calibri Light"/>
                        </a:rPr>
                        <a:t>Etat for barn og familie</a:t>
                      </a:r>
                      <a:endParaRPr lang="nb-NO" sz="1300" dirty="0">
                        <a:latin typeface="Calibri Light"/>
                      </a:endParaRPr>
                    </a:p>
                  </a:txBody>
                  <a:tcPr/>
                </a:tc>
                <a:extLst>
                  <a:ext uri="{0D108BD9-81ED-4DB2-BD59-A6C34878D82A}">
                    <a16:rowId xmlns:a16="http://schemas.microsoft.com/office/drawing/2014/main" val="1427577727"/>
                  </a:ext>
                </a:extLst>
              </a:tr>
            </a:tbl>
          </a:graphicData>
        </a:graphic>
      </p:graphicFrame>
      <p:sp>
        <p:nvSpPr>
          <p:cNvPr id="4" name="Tittel 1">
            <a:extLst>
              <a:ext uri="{FF2B5EF4-FFF2-40B4-BE49-F238E27FC236}">
                <a16:creationId xmlns:a16="http://schemas.microsoft.com/office/drawing/2014/main" id="{21A6B0C9-4155-3CC0-86E9-6FADFB7183E4}"/>
              </a:ext>
            </a:extLst>
          </p:cNvPr>
          <p:cNvSpPr txBox="1">
            <a:spLocks/>
          </p:cNvSpPr>
          <p:nvPr/>
        </p:nvSpPr>
        <p:spPr>
          <a:xfrm>
            <a:off x="732046" y="4685679"/>
            <a:ext cx="5846957" cy="884819"/>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nb-NO" sz="2000" b="1" dirty="0">
              <a:solidFill>
                <a:srgbClr val="000000"/>
              </a:solidFill>
              <a:cs typeface="Calibri Light"/>
            </a:endParaRPr>
          </a:p>
          <a:p>
            <a:endParaRPr lang="nb-NO" sz="1300" dirty="0">
              <a:solidFill>
                <a:srgbClr val="000000"/>
              </a:solidFill>
              <a:ea typeface="+mj-lt"/>
              <a:cs typeface="+mj-lt"/>
            </a:endParaRPr>
          </a:p>
          <a:p>
            <a:r>
              <a:rPr lang="nb-NO" sz="1300" dirty="0">
                <a:solidFill>
                  <a:srgbClr val="000000"/>
                </a:solidFill>
                <a:cs typeface="Calibri Light"/>
              </a:rPr>
              <a:t>Tabell 1. Tabellen  viser hvilke positive effekter prosjektet forve</a:t>
            </a:r>
            <a:r>
              <a:rPr lang="nb-NO" sz="1300" dirty="0">
                <a:cs typeface="Calibri Light"/>
              </a:rPr>
              <a:t>nter, hvilke tiltak som skal sikre effektene og hvem som har ansvar for å drifte tiltakene etter  prosjektslutt</a:t>
            </a:r>
          </a:p>
        </p:txBody>
      </p:sp>
      <p:sp>
        <p:nvSpPr>
          <p:cNvPr id="5" name="Tittel 1">
            <a:extLst>
              <a:ext uri="{FF2B5EF4-FFF2-40B4-BE49-F238E27FC236}">
                <a16:creationId xmlns:a16="http://schemas.microsoft.com/office/drawing/2014/main" id="{8AC0D5EC-86F2-B518-E17B-31C93F9E9B8B}"/>
              </a:ext>
            </a:extLst>
          </p:cNvPr>
          <p:cNvSpPr txBox="1">
            <a:spLocks/>
          </p:cNvSpPr>
          <p:nvPr/>
        </p:nvSpPr>
        <p:spPr>
          <a:xfrm>
            <a:off x="467419" y="5074592"/>
            <a:ext cx="5478657" cy="402219"/>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nb-NO" sz="2000" b="1">
              <a:solidFill>
                <a:schemeClr val="accent4">
                  <a:lumMod val="50000"/>
                </a:schemeClr>
              </a:solidFill>
              <a:cs typeface="Calibri Light"/>
            </a:endParaRPr>
          </a:p>
          <a:p>
            <a:endParaRPr lang="nb-NO" sz="1400">
              <a:ea typeface="+mj-lt"/>
              <a:cs typeface="+mj-lt"/>
            </a:endParaRPr>
          </a:p>
          <a:p>
            <a:endParaRPr lang="nb-NO">
              <a:solidFill>
                <a:srgbClr val="FF0000"/>
              </a:solidFill>
              <a:cs typeface="Calibri Light"/>
            </a:endParaRPr>
          </a:p>
        </p:txBody>
      </p:sp>
      <p:sp>
        <p:nvSpPr>
          <p:cNvPr id="7" name="TextBox 6">
            <a:extLst>
              <a:ext uri="{FF2B5EF4-FFF2-40B4-BE49-F238E27FC236}">
                <a16:creationId xmlns:a16="http://schemas.microsoft.com/office/drawing/2014/main" id="{6681AA2A-761B-42AE-AF74-3E5671A918FE}"/>
              </a:ext>
            </a:extLst>
          </p:cNvPr>
          <p:cNvSpPr txBox="1"/>
          <p:nvPr/>
        </p:nvSpPr>
        <p:spPr>
          <a:xfrm>
            <a:off x="695665" y="6438900"/>
            <a:ext cx="5684388" cy="1761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300" b="1" dirty="0">
                <a:solidFill>
                  <a:srgbClr val="7F6000"/>
                </a:solidFill>
                <a:latin typeface="Calibri Light"/>
                <a:cs typeface="Segoe UI"/>
              </a:rPr>
              <a:t>Evaluering</a:t>
            </a:r>
            <a:r>
              <a:rPr lang="nb-NO" sz="1300" dirty="0">
                <a:latin typeface="Calibri Light"/>
                <a:cs typeface="Segoe UI"/>
              </a:rPr>
              <a:t>​​</a:t>
            </a:r>
          </a:p>
          <a:p>
            <a:pPr>
              <a:lnSpc>
                <a:spcPct val="150000"/>
              </a:lnSpc>
            </a:pPr>
            <a:r>
              <a:rPr lang="nb-NO" sz="1300" dirty="0">
                <a:latin typeface="Calibri Light"/>
                <a:cs typeface="Segoe UI"/>
              </a:rPr>
              <a:t>For å kunne måle effekten av våre tiltak har prosjektet utarbeidet en undersøkelse. (vedlegg 5) Høsten 2022 har 48 ICDP-veiledere av 106 besvart undersøkelsen. Svarene er grunnlag for videre satsningsområder i arbeid med tiltakene. Undersøkelsen sendes ut igjen høst 2023 og vil da gi indikatorer på effekten av tiltakene.</a:t>
            </a:r>
          </a:p>
        </p:txBody>
      </p:sp>
    </p:spTree>
    <p:extLst>
      <p:ext uri="{BB962C8B-B14F-4D97-AF65-F5344CB8AC3E}">
        <p14:creationId xmlns:p14="http://schemas.microsoft.com/office/powerpoint/2010/main" val="415726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81680633-1F7F-4D4C-BA05-74ED872293A7}"/>
              </a:ext>
            </a:extLst>
          </p:cNvPr>
          <p:cNvSpPr txBox="1">
            <a:spLocks/>
          </p:cNvSpPr>
          <p:nvPr/>
        </p:nvSpPr>
        <p:spPr>
          <a:xfrm>
            <a:off x="876121" y="3024130"/>
            <a:ext cx="4989183" cy="2877103"/>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0000"/>
              </a:lnSpc>
              <a:spcAft>
                <a:spcPts val="1000"/>
              </a:spcAft>
            </a:pPr>
            <a:endParaRPr lang="nb-NO" sz="1400">
              <a:ea typeface="+mj-lt"/>
              <a:cs typeface="+mj-lt"/>
            </a:endParaRPr>
          </a:p>
          <a:p>
            <a:pPr>
              <a:lnSpc>
                <a:spcPct val="110000"/>
              </a:lnSpc>
              <a:spcAft>
                <a:spcPts val="1000"/>
              </a:spcAft>
            </a:pPr>
            <a:endParaRPr lang="nb-NO" sz="1400">
              <a:ea typeface="+mj-lt"/>
              <a:cs typeface="+mj-lt"/>
            </a:endParaRPr>
          </a:p>
          <a:p>
            <a:endParaRPr lang="nb-NO" sz="1400" b="1">
              <a:solidFill>
                <a:schemeClr val="accent1">
                  <a:lumMod val="75000"/>
                </a:schemeClr>
              </a:solidFill>
              <a:ea typeface="+mj-lt"/>
              <a:cs typeface="+mj-lt"/>
            </a:endParaRPr>
          </a:p>
        </p:txBody>
      </p:sp>
      <p:sp>
        <p:nvSpPr>
          <p:cNvPr id="9" name="Tittel 1">
            <a:extLst>
              <a:ext uri="{FF2B5EF4-FFF2-40B4-BE49-F238E27FC236}">
                <a16:creationId xmlns:a16="http://schemas.microsoft.com/office/drawing/2014/main" id="{1B0E6043-4607-43E4-8814-52C9D1B254BF}"/>
              </a:ext>
            </a:extLst>
          </p:cNvPr>
          <p:cNvSpPr txBox="1">
            <a:spLocks/>
          </p:cNvSpPr>
          <p:nvPr/>
        </p:nvSpPr>
        <p:spPr>
          <a:xfrm>
            <a:off x="720212" y="1380087"/>
            <a:ext cx="5002407" cy="638460"/>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0000"/>
              </a:lnSpc>
              <a:spcAft>
                <a:spcPts val="1000"/>
              </a:spcAft>
            </a:pPr>
            <a:r>
              <a:rPr lang="nb-NO" sz="1300" dirty="0">
                <a:cs typeface="Calibri Light"/>
              </a:rPr>
              <a:t>For å sikre tverrfaglig samarbeid og ansvar for drift av tiltakene, er følgende møter en arena for å ha ICDP-samarbeid på agendaen.</a:t>
            </a:r>
          </a:p>
          <a:p>
            <a:pPr>
              <a:lnSpc>
                <a:spcPct val="110000"/>
              </a:lnSpc>
              <a:spcAft>
                <a:spcPts val="1000"/>
              </a:spcAft>
            </a:pPr>
            <a:endParaRPr lang="nb-NO" sz="1600" dirty="0">
              <a:cs typeface="Calibri Light"/>
            </a:endParaRPr>
          </a:p>
          <a:p>
            <a:pPr>
              <a:lnSpc>
                <a:spcPct val="110000"/>
              </a:lnSpc>
              <a:spcAft>
                <a:spcPts val="1000"/>
              </a:spcAft>
            </a:pPr>
            <a:endParaRPr lang="nb-NO" sz="1600" dirty="0">
              <a:cs typeface="Calibri Light"/>
            </a:endParaRPr>
          </a:p>
          <a:p>
            <a:pPr>
              <a:lnSpc>
                <a:spcPct val="110000"/>
              </a:lnSpc>
              <a:spcAft>
                <a:spcPts val="1000"/>
              </a:spcAft>
            </a:pPr>
            <a:endParaRPr lang="nb-NO" sz="1600" dirty="0">
              <a:cs typeface="Calibri Light"/>
            </a:endParaRPr>
          </a:p>
          <a:p>
            <a:pPr>
              <a:lnSpc>
                <a:spcPct val="110000"/>
              </a:lnSpc>
              <a:spcAft>
                <a:spcPts val="1000"/>
              </a:spcAft>
            </a:pPr>
            <a:endParaRPr lang="nb-NO" sz="1600" dirty="0">
              <a:cs typeface="Calibri Light"/>
            </a:endParaRPr>
          </a:p>
          <a:p>
            <a:pPr>
              <a:lnSpc>
                <a:spcPct val="110000"/>
              </a:lnSpc>
              <a:spcAft>
                <a:spcPts val="1000"/>
              </a:spcAft>
            </a:pPr>
            <a:endParaRPr lang="nb-NO" sz="1600" dirty="0"/>
          </a:p>
          <a:p>
            <a:pPr>
              <a:lnSpc>
                <a:spcPct val="110000"/>
              </a:lnSpc>
              <a:spcAft>
                <a:spcPts val="1000"/>
              </a:spcAft>
            </a:pPr>
            <a:endParaRPr lang="nb-NO" sz="1300" dirty="0"/>
          </a:p>
          <a:p>
            <a:pPr>
              <a:lnSpc>
                <a:spcPct val="110000"/>
              </a:lnSpc>
              <a:spcAft>
                <a:spcPts val="1000"/>
              </a:spcAft>
            </a:pPr>
            <a:endParaRPr lang="nb-NO" sz="1300" dirty="0"/>
          </a:p>
          <a:p>
            <a:pPr>
              <a:lnSpc>
                <a:spcPct val="110000"/>
              </a:lnSpc>
              <a:spcAft>
                <a:spcPts val="1000"/>
              </a:spcAft>
            </a:pPr>
            <a:endParaRPr lang="nb-NO" sz="1300" dirty="0"/>
          </a:p>
          <a:p>
            <a:pPr>
              <a:lnSpc>
                <a:spcPct val="110000"/>
              </a:lnSpc>
              <a:spcAft>
                <a:spcPts val="1000"/>
              </a:spcAft>
            </a:pPr>
            <a:endParaRPr lang="nb-NO" sz="1300" dirty="0"/>
          </a:p>
          <a:p>
            <a:pPr>
              <a:lnSpc>
                <a:spcPct val="110000"/>
              </a:lnSpc>
              <a:spcAft>
                <a:spcPts val="1000"/>
              </a:spcAft>
            </a:pPr>
            <a:endParaRPr lang="nb-NO" sz="1300" dirty="0"/>
          </a:p>
          <a:p>
            <a:pPr>
              <a:lnSpc>
                <a:spcPct val="110000"/>
              </a:lnSpc>
              <a:spcAft>
                <a:spcPts val="1000"/>
              </a:spcAft>
            </a:pPr>
            <a:endParaRPr lang="nb-NO" sz="1300" dirty="0"/>
          </a:p>
          <a:p>
            <a:pPr>
              <a:lnSpc>
                <a:spcPct val="110000"/>
              </a:lnSpc>
              <a:spcAft>
                <a:spcPts val="1000"/>
              </a:spcAft>
            </a:pPr>
            <a:endParaRPr lang="nb-NO" sz="1300" dirty="0"/>
          </a:p>
          <a:p>
            <a:pPr>
              <a:lnSpc>
                <a:spcPct val="110000"/>
              </a:lnSpc>
              <a:spcAft>
                <a:spcPts val="1000"/>
              </a:spcAft>
            </a:pPr>
            <a:endParaRPr lang="nb-NO" sz="1100" dirty="0"/>
          </a:p>
        </p:txBody>
      </p:sp>
      <p:sp>
        <p:nvSpPr>
          <p:cNvPr id="15" name="Tittel 1">
            <a:extLst>
              <a:ext uri="{FF2B5EF4-FFF2-40B4-BE49-F238E27FC236}">
                <a16:creationId xmlns:a16="http://schemas.microsoft.com/office/drawing/2014/main" id="{0969973E-2315-482F-95DA-97B1FA4C6AE2}"/>
              </a:ext>
            </a:extLst>
          </p:cNvPr>
          <p:cNvSpPr txBox="1">
            <a:spLocks/>
          </p:cNvSpPr>
          <p:nvPr/>
        </p:nvSpPr>
        <p:spPr>
          <a:xfrm>
            <a:off x="670168" y="565535"/>
            <a:ext cx="4007771" cy="76468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000" b="1" dirty="0">
                <a:solidFill>
                  <a:schemeClr val="accent4">
                    <a:lumMod val="50000"/>
                  </a:schemeClr>
                </a:solidFill>
              </a:rPr>
              <a:t>Tverrfaglig samarbeid</a:t>
            </a:r>
            <a:endParaRPr lang="nb-NO" sz="2000" dirty="0">
              <a:solidFill>
                <a:schemeClr val="accent4">
                  <a:lumMod val="50000"/>
                </a:schemeClr>
              </a:solidFill>
            </a:endParaRPr>
          </a:p>
        </p:txBody>
      </p:sp>
      <p:sp>
        <p:nvSpPr>
          <p:cNvPr id="2" name="Plassholder for lysbildenummer 1">
            <a:extLst>
              <a:ext uri="{FF2B5EF4-FFF2-40B4-BE49-F238E27FC236}">
                <a16:creationId xmlns:a16="http://schemas.microsoft.com/office/drawing/2014/main" id="{EC7FE1A6-6007-42F5-B38E-F01B53AB0EE5}"/>
              </a:ext>
            </a:extLst>
          </p:cNvPr>
          <p:cNvSpPr>
            <a:spLocks noGrp="1"/>
          </p:cNvSpPr>
          <p:nvPr>
            <p:ph type="sldNum" sz="quarter" idx="12"/>
          </p:nvPr>
        </p:nvSpPr>
        <p:spPr/>
        <p:txBody>
          <a:bodyPr/>
          <a:lstStyle/>
          <a:p>
            <a:fld id="{67062B03-BEBA-4205-8F2A-57AC86FD900E}" type="slidenum">
              <a:rPr lang="nb-NO" smtClean="0"/>
              <a:t>19</a:t>
            </a:fld>
            <a:endParaRPr lang="nb-NO"/>
          </a:p>
        </p:txBody>
      </p:sp>
      <p:graphicFrame>
        <p:nvGraphicFramePr>
          <p:cNvPr id="6" name="Tabell 6">
            <a:extLst>
              <a:ext uri="{FF2B5EF4-FFF2-40B4-BE49-F238E27FC236}">
                <a16:creationId xmlns:a16="http://schemas.microsoft.com/office/drawing/2014/main" id="{2B3FD99B-8480-426E-9569-52276D8A2A3F}"/>
              </a:ext>
            </a:extLst>
          </p:cNvPr>
          <p:cNvGraphicFramePr>
            <a:graphicFrameLocks noGrp="1"/>
          </p:cNvGraphicFramePr>
          <p:nvPr>
            <p:extLst>
              <p:ext uri="{D42A27DB-BD31-4B8C-83A1-F6EECF244321}">
                <p14:modId xmlns:p14="http://schemas.microsoft.com/office/powerpoint/2010/main" val="3895350915"/>
              </p:ext>
            </p:extLst>
          </p:nvPr>
        </p:nvGraphicFramePr>
        <p:xfrm>
          <a:off x="720212" y="2521333"/>
          <a:ext cx="5417573" cy="4811317"/>
        </p:xfrm>
        <a:graphic>
          <a:graphicData uri="http://schemas.openxmlformats.org/drawingml/2006/table">
            <a:tbl>
              <a:tblPr firstRow="1" bandRow="1">
                <a:tableStyleId>{91EBBBCC-DAD2-459C-BE2E-F6DE35CF9A28}</a:tableStyleId>
              </a:tblPr>
              <a:tblGrid>
                <a:gridCol w="1805858">
                  <a:extLst>
                    <a:ext uri="{9D8B030D-6E8A-4147-A177-3AD203B41FA5}">
                      <a16:colId xmlns:a16="http://schemas.microsoft.com/office/drawing/2014/main" val="3704985031"/>
                    </a:ext>
                  </a:extLst>
                </a:gridCol>
                <a:gridCol w="2457315">
                  <a:extLst>
                    <a:ext uri="{9D8B030D-6E8A-4147-A177-3AD203B41FA5}">
                      <a16:colId xmlns:a16="http://schemas.microsoft.com/office/drawing/2014/main" val="1517744819"/>
                    </a:ext>
                  </a:extLst>
                </a:gridCol>
                <a:gridCol w="1154400">
                  <a:extLst>
                    <a:ext uri="{9D8B030D-6E8A-4147-A177-3AD203B41FA5}">
                      <a16:colId xmlns:a16="http://schemas.microsoft.com/office/drawing/2014/main" val="155808764"/>
                    </a:ext>
                  </a:extLst>
                </a:gridCol>
              </a:tblGrid>
              <a:tr h="0">
                <a:tc>
                  <a:txBody>
                    <a:bodyPr/>
                    <a:lstStyle/>
                    <a:p>
                      <a:r>
                        <a:rPr lang="nb-NO" b="0" dirty="0">
                          <a:solidFill>
                            <a:schemeClr val="tx1"/>
                          </a:solidFill>
                        </a:rPr>
                        <a:t>Møtearena</a:t>
                      </a:r>
                    </a:p>
                  </a:txBody>
                  <a:tcPr/>
                </a:tc>
                <a:tc>
                  <a:txBody>
                    <a:bodyPr/>
                    <a:lstStyle/>
                    <a:p>
                      <a:r>
                        <a:rPr lang="nb-NO" b="0">
                          <a:solidFill>
                            <a:schemeClr val="tx1"/>
                          </a:solidFill>
                        </a:rPr>
                        <a:t>Deltagere</a:t>
                      </a:r>
                    </a:p>
                  </a:txBody>
                  <a:tcPr/>
                </a:tc>
                <a:tc>
                  <a:txBody>
                    <a:bodyPr/>
                    <a:lstStyle/>
                    <a:p>
                      <a:r>
                        <a:rPr lang="nb-NO" b="0">
                          <a:solidFill>
                            <a:schemeClr val="tx1"/>
                          </a:solidFill>
                        </a:rPr>
                        <a:t>Hyppighet</a:t>
                      </a:r>
                    </a:p>
                  </a:txBody>
                  <a:tcPr/>
                </a:tc>
                <a:extLst>
                  <a:ext uri="{0D108BD9-81ED-4DB2-BD59-A6C34878D82A}">
                    <a16:rowId xmlns:a16="http://schemas.microsoft.com/office/drawing/2014/main" val="3925031631"/>
                  </a:ext>
                </a:extLst>
              </a:tr>
              <a:tr h="330757">
                <a:tc>
                  <a:txBody>
                    <a:bodyPr/>
                    <a:lstStyle/>
                    <a:p>
                      <a:r>
                        <a:rPr lang="nb-NO"/>
                        <a:t>Etatsdirektørmøte</a:t>
                      </a:r>
                    </a:p>
                  </a:txBody>
                  <a:tcPr/>
                </a:tc>
                <a:tc>
                  <a:txBody>
                    <a:bodyPr/>
                    <a:lstStyle/>
                    <a:p>
                      <a:r>
                        <a:rPr lang="nb-NO"/>
                        <a:t>Etatsdirektører</a:t>
                      </a:r>
                    </a:p>
                  </a:txBody>
                  <a:tcPr/>
                </a:tc>
                <a:tc>
                  <a:txBody>
                    <a:bodyPr/>
                    <a:lstStyle/>
                    <a:p>
                      <a:r>
                        <a:rPr lang="nb-NO"/>
                        <a:t>Hver måned</a:t>
                      </a:r>
                    </a:p>
                  </a:txBody>
                  <a:tcPr/>
                </a:tc>
                <a:extLst>
                  <a:ext uri="{0D108BD9-81ED-4DB2-BD59-A6C34878D82A}">
                    <a16:rowId xmlns:a16="http://schemas.microsoft.com/office/drawing/2014/main" val="3585670011"/>
                  </a:ext>
                </a:extLst>
              </a:tr>
              <a:tr h="632065">
                <a:tc>
                  <a:txBody>
                    <a:bodyPr/>
                    <a:lstStyle/>
                    <a:p>
                      <a:r>
                        <a:rPr lang="nb-NO"/>
                        <a:t>Samarbeidsmøte</a:t>
                      </a:r>
                    </a:p>
                  </a:txBody>
                  <a:tcPr/>
                </a:tc>
                <a:tc>
                  <a:txBody>
                    <a:bodyPr/>
                    <a:lstStyle/>
                    <a:p>
                      <a:r>
                        <a:rPr lang="nb-NO"/>
                        <a:t>Rådgiver i Etat for barn og familie og rådgiver i Etat for barnehage</a:t>
                      </a:r>
                    </a:p>
                  </a:txBody>
                  <a:tcPr/>
                </a:tc>
                <a:tc>
                  <a:txBody>
                    <a:bodyPr/>
                    <a:lstStyle/>
                    <a:p>
                      <a:r>
                        <a:rPr lang="nb-NO"/>
                        <a:t>Hvert semester</a:t>
                      </a:r>
                    </a:p>
                  </a:txBody>
                  <a:tcPr/>
                </a:tc>
                <a:extLst>
                  <a:ext uri="{0D108BD9-81ED-4DB2-BD59-A6C34878D82A}">
                    <a16:rowId xmlns:a16="http://schemas.microsoft.com/office/drawing/2014/main" val="135740791"/>
                  </a:ext>
                </a:extLst>
              </a:tr>
              <a:tr h="1916586">
                <a:tc>
                  <a:txBody>
                    <a:bodyPr/>
                    <a:lstStyle/>
                    <a:p>
                      <a:r>
                        <a:rPr lang="nb-NO" dirty="0"/>
                        <a:t>Tverrfaglig samarbeidsforum i byområdene</a:t>
                      </a:r>
                    </a:p>
                  </a:txBody>
                  <a:tcPr/>
                </a:tc>
                <a:tc>
                  <a:txBody>
                    <a:bodyPr/>
                    <a:lstStyle/>
                    <a:p>
                      <a:r>
                        <a:rPr lang="nb-NO" sz="1350" kern="1200" dirty="0">
                          <a:solidFill>
                            <a:schemeClr val="dk1"/>
                          </a:solidFill>
                          <a:effectLst/>
                          <a:latin typeface="+mn-lt"/>
                          <a:ea typeface="+mn-ea"/>
                          <a:cs typeface="+mn-cs"/>
                        </a:rPr>
                        <a:t>Fagkonsulenter for brukermedvirkning og samhandling, enhetsleder Barne- og familietjenesten, enhetsledere Barneverntjenesten, områdeleder skole, områdeleder barnehage, leder Pedagogiske psykologisk senter (PPS) og på noen møter Barne- og ungdomspsykiatrisk poliklinikk (BUP). </a:t>
                      </a:r>
                      <a:endParaRPr lang="nb-NO" dirty="0"/>
                    </a:p>
                  </a:txBody>
                  <a:tcPr/>
                </a:tc>
                <a:tc>
                  <a:txBody>
                    <a:bodyPr/>
                    <a:lstStyle/>
                    <a:p>
                      <a:endParaRPr lang="nb-NO"/>
                    </a:p>
                    <a:p>
                      <a:pPr lvl="0">
                        <a:buNone/>
                      </a:pPr>
                      <a:endParaRPr lang="nb-NO"/>
                    </a:p>
                    <a:p>
                      <a:pPr lvl="0">
                        <a:buNone/>
                      </a:pPr>
                      <a:r>
                        <a:rPr lang="nb-NO"/>
                        <a:t>Anbefalt hyppighet 6-12 g i året </a:t>
                      </a:r>
                    </a:p>
                  </a:txBody>
                  <a:tcPr/>
                </a:tc>
                <a:extLst>
                  <a:ext uri="{0D108BD9-81ED-4DB2-BD59-A6C34878D82A}">
                    <a16:rowId xmlns:a16="http://schemas.microsoft.com/office/drawing/2014/main" val="3829949661"/>
                  </a:ext>
                </a:extLst>
              </a:tr>
              <a:tr h="815568">
                <a:tc>
                  <a:txBody>
                    <a:bodyPr/>
                    <a:lstStyle/>
                    <a:p>
                      <a:r>
                        <a:rPr lang="nb-NO"/>
                        <a:t>Oppfølgingsmøte/</a:t>
                      </a:r>
                    </a:p>
                    <a:p>
                      <a:r>
                        <a:rPr lang="nb-NO"/>
                        <a:t>planleggingsmøte</a:t>
                      </a:r>
                    </a:p>
                  </a:txBody>
                  <a:tcPr/>
                </a:tc>
                <a:tc>
                  <a:txBody>
                    <a:bodyPr/>
                    <a:lstStyle/>
                    <a:p>
                      <a:r>
                        <a:rPr lang="nb-NO"/>
                        <a:t>Driftsansvarlige for tiltakene, rådgiver i Etat for barn og familie og rådgiver i Etat for barnehage</a:t>
                      </a:r>
                    </a:p>
                  </a:txBody>
                  <a:tcPr/>
                </a:tc>
                <a:tc>
                  <a:txBody>
                    <a:bodyPr/>
                    <a:lstStyle/>
                    <a:p>
                      <a:r>
                        <a:rPr lang="nb-NO" dirty="0"/>
                        <a:t>Hvert semester</a:t>
                      </a:r>
                    </a:p>
                  </a:txBody>
                  <a:tcPr/>
                </a:tc>
                <a:extLst>
                  <a:ext uri="{0D108BD9-81ED-4DB2-BD59-A6C34878D82A}">
                    <a16:rowId xmlns:a16="http://schemas.microsoft.com/office/drawing/2014/main" val="3067014889"/>
                  </a:ext>
                </a:extLst>
              </a:tr>
            </a:tbl>
          </a:graphicData>
        </a:graphic>
      </p:graphicFrame>
      <p:sp>
        <p:nvSpPr>
          <p:cNvPr id="7" name="Tittel 1">
            <a:extLst>
              <a:ext uri="{FF2B5EF4-FFF2-40B4-BE49-F238E27FC236}">
                <a16:creationId xmlns:a16="http://schemas.microsoft.com/office/drawing/2014/main" id="{B33EF63E-27A5-4E71-81A1-BB2809E73B73}"/>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4. Gevinstarbeid og veien videre</a:t>
            </a:r>
            <a:endParaRPr lang="nb-NO" sz="1500" b="1">
              <a:solidFill>
                <a:schemeClr val="accent4">
                  <a:lumMod val="50000"/>
                </a:schemeClr>
              </a:solidFill>
              <a:cs typeface="Calibri Light"/>
            </a:endParaRPr>
          </a:p>
        </p:txBody>
      </p:sp>
      <p:sp>
        <p:nvSpPr>
          <p:cNvPr id="10" name="TekstSylinder 9">
            <a:extLst>
              <a:ext uri="{FF2B5EF4-FFF2-40B4-BE49-F238E27FC236}">
                <a16:creationId xmlns:a16="http://schemas.microsoft.com/office/drawing/2014/main" id="{4AF432BB-ACEA-473E-B9AB-6AEEE7D4BBC7}"/>
              </a:ext>
            </a:extLst>
          </p:cNvPr>
          <p:cNvSpPr txBox="1"/>
          <p:nvPr/>
        </p:nvSpPr>
        <p:spPr>
          <a:xfrm>
            <a:off x="661925" y="7412782"/>
            <a:ext cx="5417573" cy="521425"/>
          </a:xfrm>
          <a:prstGeom prst="rect">
            <a:avLst/>
          </a:prstGeom>
          <a:noFill/>
        </p:spPr>
        <p:txBody>
          <a:bodyPr wrap="square">
            <a:spAutoFit/>
          </a:bodyPr>
          <a:lstStyle/>
          <a:p>
            <a:pPr>
              <a:lnSpc>
                <a:spcPct val="110000"/>
              </a:lnSpc>
              <a:spcAft>
                <a:spcPts val="1000"/>
              </a:spcAft>
            </a:pPr>
            <a:r>
              <a:rPr lang="nb-NO" sz="1300" dirty="0"/>
              <a:t>Tabell 2. Tabellen viser etablerte møtepunkter hvor ICDP-samarbeid kan drøftes ved behov</a:t>
            </a:r>
            <a:endParaRPr lang="nb-NO" sz="1300" dirty="0">
              <a:ea typeface="Calibri Light"/>
              <a:cs typeface="Calibri Light"/>
            </a:endParaRPr>
          </a:p>
        </p:txBody>
      </p:sp>
    </p:spTree>
    <p:extLst>
      <p:ext uri="{BB962C8B-B14F-4D97-AF65-F5344CB8AC3E}">
        <p14:creationId xmlns:p14="http://schemas.microsoft.com/office/powerpoint/2010/main" val="281828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2CBC79-5221-4256-9759-3D2EF9666EC1}"/>
              </a:ext>
            </a:extLst>
          </p:cNvPr>
          <p:cNvSpPr>
            <a:spLocks noGrp="1"/>
          </p:cNvSpPr>
          <p:nvPr>
            <p:ph type="title"/>
          </p:nvPr>
        </p:nvSpPr>
        <p:spPr>
          <a:xfrm>
            <a:off x="857293" y="679806"/>
            <a:ext cx="5130938" cy="764682"/>
          </a:xfrm>
        </p:spPr>
        <p:txBody>
          <a:bodyPr>
            <a:noAutofit/>
          </a:bodyPr>
          <a:lstStyle/>
          <a:p>
            <a:r>
              <a:rPr lang="nb-NO" sz="2800" b="1">
                <a:solidFill>
                  <a:schemeClr val="accent4">
                    <a:lumMod val="50000"/>
                  </a:schemeClr>
                </a:solidFill>
              </a:rPr>
              <a:t>Oppsummering</a:t>
            </a:r>
          </a:p>
        </p:txBody>
      </p:sp>
      <p:sp>
        <p:nvSpPr>
          <p:cNvPr id="6" name="Tittel 1">
            <a:extLst>
              <a:ext uri="{FF2B5EF4-FFF2-40B4-BE49-F238E27FC236}">
                <a16:creationId xmlns:a16="http://schemas.microsoft.com/office/drawing/2014/main" id="{1147E2AA-C2C0-497C-BE8F-1137919943AE}"/>
              </a:ext>
            </a:extLst>
          </p:cNvPr>
          <p:cNvSpPr txBox="1">
            <a:spLocks/>
          </p:cNvSpPr>
          <p:nvPr/>
        </p:nvSpPr>
        <p:spPr>
          <a:xfrm>
            <a:off x="857189" y="1510219"/>
            <a:ext cx="5301773" cy="7754559"/>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nb-NO" sz="1300" dirty="0">
                <a:ea typeface="Verdana"/>
                <a:cs typeface="Verdana" panose="020B0604030504040204" pitchFamily="34" charset="0"/>
              </a:rPr>
              <a:t>International</a:t>
            </a:r>
            <a:r>
              <a:rPr lang="nb-NO" sz="1300" dirty="0">
                <a:effectLst/>
                <a:ea typeface="Verdana"/>
                <a:cs typeface="Verdana" panose="020B0604030504040204" pitchFamily="34" charset="0"/>
              </a:rPr>
              <a:t> Child </a:t>
            </a:r>
            <a:r>
              <a:rPr lang="nb-NO" sz="1300" dirty="0">
                <a:ea typeface="Verdana"/>
                <a:cs typeface="Verdana" panose="020B0604030504040204" pitchFamily="34" charset="0"/>
              </a:rPr>
              <a:t>Development </a:t>
            </a:r>
            <a:r>
              <a:rPr lang="nb-NO" sz="1300" noProof="1">
                <a:ea typeface="Verdana"/>
                <a:cs typeface="Verdana" panose="020B0604030504040204" pitchFamily="34" charset="0"/>
              </a:rPr>
              <a:t>Programme (ICDP)</a:t>
            </a:r>
            <a:r>
              <a:rPr lang="nb-NO" sz="1300" dirty="0">
                <a:ea typeface="Verdana"/>
                <a:cs typeface="Verdana" panose="020B0604030504040204" pitchFamily="34" charset="0"/>
              </a:rPr>
              <a:t>er</a:t>
            </a:r>
            <a:r>
              <a:rPr lang="nb-NO" sz="1300" dirty="0">
                <a:effectLst/>
                <a:ea typeface="Verdana"/>
                <a:cs typeface="Verdana" panose="020B0604030504040204" pitchFamily="34" charset="0"/>
              </a:rPr>
              <a:t> et helsefremmende og forebyggende program som har som mål å styrke omsorgen og oppveksten for barn og unge. </a:t>
            </a:r>
            <a:r>
              <a:rPr lang="nb-NO" sz="1300" dirty="0">
                <a:ea typeface="Verdana"/>
                <a:cs typeface="Verdana" panose="020B0604030504040204" pitchFamily="34" charset="0"/>
              </a:rPr>
              <a:t>Programmet </a:t>
            </a:r>
            <a:r>
              <a:rPr lang="nb-NO" sz="1300" dirty="0">
                <a:effectLst/>
                <a:ea typeface="Verdana"/>
                <a:cs typeface="Verdana" panose="020B0604030504040204" pitchFamily="34" charset="0"/>
              </a:rPr>
              <a:t>understøtter og fremmer psykososial omsorgskompetanse og retter seg mot foreldre og andre som har omsorg for barn som sin profesjon. Grunntanken er at barn og unge hjelpes best av personer i nære relasjoner.</a:t>
            </a:r>
            <a:r>
              <a:rPr lang="nb-NO" sz="1300" dirty="0">
                <a:ea typeface="Verdana"/>
                <a:cs typeface="Verdana" panose="020B0604030504040204" pitchFamily="34" charset="0"/>
              </a:rPr>
              <a:t>  </a:t>
            </a:r>
          </a:p>
          <a:p>
            <a:pPr>
              <a:lnSpc>
                <a:spcPct val="100000"/>
              </a:lnSpc>
            </a:pPr>
            <a:endParaRPr lang="nb-NO" sz="1300" dirty="0">
              <a:effectLst/>
              <a:ea typeface="Verdana" panose="020B0604030504040204" pitchFamily="34" charset="0"/>
              <a:cs typeface="Calibri Light" panose="020F0302020204030204"/>
            </a:endParaRPr>
          </a:p>
          <a:p>
            <a:pPr>
              <a:lnSpc>
                <a:spcPct val="100000"/>
              </a:lnSpc>
            </a:pPr>
            <a:r>
              <a:rPr lang="nb-NO" sz="1300" dirty="0">
                <a:effectLst/>
                <a:ea typeface="Times New Roman" panose="02020603050405020304" pitchFamily="18" charset="0"/>
              </a:rPr>
              <a:t>Etat for barn og familie og Etat </a:t>
            </a:r>
            <a:r>
              <a:rPr lang="nb-NO" sz="1300" dirty="0">
                <a:ea typeface="Times New Roman" panose="02020603050405020304" pitchFamily="18" charset="0"/>
              </a:rPr>
              <a:t>for</a:t>
            </a:r>
            <a:r>
              <a:rPr lang="nb-NO" sz="1300" dirty="0">
                <a:effectLst/>
                <a:ea typeface="Times New Roman" panose="02020603050405020304" pitchFamily="18" charset="0"/>
              </a:rPr>
              <a:t> barnehage har fra mai 2020 til november 2022, samarbeidet om prosjektet “Koordinert ICDP-samarbeid i Bergen”. Prosjektet har hatt som målsetting</a:t>
            </a:r>
            <a:r>
              <a:rPr lang="nb-NO" sz="1300" dirty="0">
                <a:ea typeface="Times New Roman" panose="02020603050405020304" pitchFamily="18" charset="0"/>
              </a:rPr>
              <a:t> </a:t>
            </a:r>
            <a:r>
              <a:rPr lang="nb-NO" sz="1300" dirty="0">
                <a:effectLst/>
                <a:ea typeface="Times New Roman" panose="02020603050405020304" pitchFamily="18" charset="0"/>
              </a:rPr>
              <a:t> - Et kvalitativt godt og koordinert ICDP tilbud til </a:t>
            </a:r>
            <a:r>
              <a:rPr lang="nb-NO" sz="1300" dirty="0">
                <a:ea typeface="Times New Roman" panose="02020603050405020304" pitchFamily="18" charset="0"/>
              </a:rPr>
              <a:t>Bergens barn. Prosjektet har vært finansiert ved hjelp av tilskuddsmidler fra Barne-, </a:t>
            </a:r>
            <a:r>
              <a:rPr lang="nb-NO" sz="1300" noProof="1">
                <a:ea typeface="Times New Roman" panose="02020603050405020304" pitchFamily="18" charset="0"/>
              </a:rPr>
              <a:t>ungdoms og familiedirektoratet (Bufdir)</a:t>
            </a:r>
            <a:endParaRPr lang="nb-NO" sz="1300" noProof="1">
              <a:effectLst/>
              <a:ea typeface="Times New Roman" panose="02020603050405020304" pitchFamily="18" charset="0"/>
              <a:cs typeface="Calibri Light"/>
            </a:endParaRPr>
          </a:p>
          <a:p>
            <a:pPr>
              <a:lnSpc>
                <a:spcPct val="100000"/>
              </a:lnSpc>
            </a:pPr>
            <a:endParaRPr lang="nb-NO" sz="1300" dirty="0">
              <a:effectLst/>
              <a:ea typeface="Times New Roman" panose="02020603050405020304" pitchFamily="18" charset="0"/>
              <a:cs typeface="Calibri Light"/>
            </a:endParaRPr>
          </a:p>
          <a:p>
            <a:pPr>
              <a:lnSpc>
                <a:spcPct val="100000"/>
              </a:lnSpc>
            </a:pPr>
            <a:r>
              <a:rPr lang="nb-NO" sz="1300" dirty="0"/>
              <a:t>Prosjektet har hatt kunnskapsbasert praksis som grunnlag i sitt arbeid. Vi har sett til teori og forskning og undersøkt hvilke behov ICDP-utøvere har for å praktisere ICDP.</a:t>
            </a:r>
            <a:endParaRPr lang="nb-NO" sz="1300" dirty="0">
              <a:cs typeface="Calibri Light"/>
            </a:endParaRPr>
          </a:p>
          <a:p>
            <a:pPr>
              <a:lnSpc>
                <a:spcPct val="100000"/>
              </a:lnSpc>
            </a:pPr>
            <a:endParaRPr lang="nb-NO" sz="1300" dirty="0">
              <a:cs typeface="Calibri Light"/>
            </a:endParaRPr>
          </a:p>
          <a:p>
            <a:pPr>
              <a:lnSpc>
                <a:spcPct val="100000"/>
              </a:lnSpc>
            </a:pPr>
            <a:r>
              <a:rPr lang="nb-NO" sz="1300" dirty="0">
                <a:ea typeface="Verdana"/>
                <a:cs typeface="Verdana" panose="020B0604030504040204" pitchFamily="34" charset="0"/>
              </a:rPr>
              <a:t>I denne rapporten kan du lese om hvilken innsikt vi fikk og hvilke tiltak Etat for barn og familie og Etat for barnehage sammen har fått på plass, for å sikre e</a:t>
            </a:r>
            <a:r>
              <a:rPr lang="nb-NO" sz="1300" dirty="0">
                <a:effectLst/>
                <a:ea typeface="Times New Roman" panose="02020603050405020304" pitchFamily="18" charset="0"/>
              </a:rPr>
              <a:t>t kvalitativt godt og koordinert ICDP tilbud til Bergens barn. </a:t>
            </a:r>
            <a:endParaRPr lang="nb-NO" sz="1300" dirty="0"/>
          </a:p>
          <a:p>
            <a:pPr>
              <a:lnSpc>
                <a:spcPct val="100000"/>
              </a:lnSpc>
            </a:pPr>
            <a:endParaRPr lang="nb-NO" sz="1300" dirty="0"/>
          </a:p>
          <a:p>
            <a:pPr>
              <a:lnSpc>
                <a:spcPct val="100000"/>
              </a:lnSpc>
            </a:pPr>
            <a:r>
              <a:rPr lang="nb-NO" sz="1300" dirty="0"/>
              <a:t>I prosjektperioden er det etablert ICDP Fag- og erfaringsnettverk, et kompetansemiljø og arena for erfaringsutveksling. Det er videre etablert en lokal ressursbank ICDP </a:t>
            </a:r>
            <a:r>
              <a:rPr lang="nb-NO" sz="1300" noProof="1"/>
              <a:t>hub Bergen, tilgjengelig for alle som arbeider med ICDP i Bergen. F</a:t>
            </a:r>
            <a:r>
              <a:rPr lang="nb-NO" sz="1300" dirty="0">
                <a:cs typeface="Calibri Light"/>
              </a:rPr>
              <a:t>or å sikre ICDP-kompetanse i tjenestene gjennomføres årlig ICDP-veilederopplæring. Som </a:t>
            </a:r>
            <a:r>
              <a:rPr lang="nb-NO" sz="1300" noProof="1">
                <a:cs typeface="Calibri Light"/>
              </a:rPr>
              <a:t>et godt grunnlag for samarbeid  og felles ansvar for tiltakene etter prosjektslutt, er det utarbeidet en samarbeidsavtale.</a:t>
            </a:r>
            <a:endParaRPr lang="nb-NO" dirty="0">
              <a:cs typeface="Calibri Light"/>
            </a:endParaRPr>
          </a:p>
          <a:p>
            <a:pPr>
              <a:lnSpc>
                <a:spcPct val="100000"/>
              </a:lnSpc>
            </a:pPr>
            <a:endParaRPr lang="nb-NO" sz="1300" noProof="1">
              <a:cs typeface="Calibri Light"/>
            </a:endParaRPr>
          </a:p>
          <a:p>
            <a:pPr>
              <a:lnSpc>
                <a:spcPct val="100000"/>
              </a:lnSpc>
            </a:pPr>
            <a:r>
              <a:rPr lang="nb-NO" sz="1300" noProof="1">
                <a:cs typeface="Calibri Light"/>
              </a:rPr>
              <a:t>Både ICDP fag – og erfaringsnettverk og ICDP Bergen hub er et kompetansemiljø  for trenere og veiledere og en brobygger på tvers av etater og fagmiljø. Alle tiltakene vil være med på å vedlikeholde ICDP-</a:t>
            </a:r>
            <a:r>
              <a:rPr lang="nb-NO" sz="1300" noProof="1"/>
              <a:t>kompetansen, samt utvikle fagsamarbeid og fagutvikling inn i fremtiden.</a:t>
            </a:r>
            <a:endParaRPr lang="nb-NO" sz="1300" noProof="1">
              <a:cs typeface="Calibri Light"/>
            </a:endParaRPr>
          </a:p>
        </p:txBody>
      </p:sp>
      <p:sp>
        <p:nvSpPr>
          <p:cNvPr id="3" name="Plassholder for lysbildenummer 2">
            <a:extLst>
              <a:ext uri="{FF2B5EF4-FFF2-40B4-BE49-F238E27FC236}">
                <a16:creationId xmlns:a16="http://schemas.microsoft.com/office/drawing/2014/main" id="{20957DAB-FE10-403C-A69F-CADAAABEE010}"/>
              </a:ext>
            </a:extLst>
          </p:cNvPr>
          <p:cNvSpPr>
            <a:spLocks noGrp="1"/>
          </p:cNvSpPr>
          <p:nvPr>
            <p:ph type="sldNum" sz="quarter" idx="12"/>
          </p:nvPr>
        </p:nvSpPr>
        <p:spPr/>
        <p:txBody>
          <a:bodyPr/>
          <a:lstStyle/>
          <a:p>
            <a:fld id="{67062B03-BEBA-4205-8F2A-57AC86FD900E}" type="slidenum">
              <a:rPr lang="nb-NO" smtClean="0"/>
              <a:t>2</a:t>
            </a:fld>
            <a:endParaRPr lang="nb-NO"/>
          </a:p>
        </p:txBody>
      </p:sp>
    </p:spTree>
    <p:extLst>
      <p:ext uri="{BB962C8B-B14F-4D97-AF65-F5344CB8AC3E}">
        <p14:creationId xmlns:p14="http://schemas.microsoft.com/office/powerpoint/2010/main" val="71635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81680633-1F7F-4D4C-BA05-74ED872293A7}"/>
              </a:ext>
            </a:extLst>
          </p:cNvPr>
          <p:cNvSpPr txBox="1">
            <a:spLocks/>
          </p:cNvSpPr>
          <p:nvPr/>
        </p:nvSpPr>
        <p:spPr>
          <a:xfrm>
            <a:off x="876121" y="3024130"/>
            <a:ext cx="5518173" cy="4297114"/>
          </a:xfrm>
          <a:prstGeom prst="rect">
            <a:avLst/>
          </a:prstGeom>
        </p:spPr>
        <p:txBody>
          <a:bodyPr vert="horz" lIns="74295" tIns="37148" rIns="74295" bIns="37148" rtlCol="0" anchor="t">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nSpc>
                <a:spcPct val="110000"/>
              </a:lnSpc>
              <a:spcAft>
                <a:spcPts val="1000"/>
              </a:spcAft>
              <a:buFont typeface="Arial"/>
              <a:buChar char="•"/>
            </a:pPr>
            <a:r>
              <a:rPr lang="nb-NO" sz="5200" b="1">
                <a:cs typeface="Calibri Light"/>
              </a:rPr>
              <a:t>Prosjektleder/rådgiver, Helga Sagen</a:t>
            </a:r>
            <a:r>
              <a:rPr lang="nb-NO" sz="5200">
                <a:cs typeface="Calibri Light"/>
              </a:rPr>
              <a:t>, Kunnskapssentret i Etat for barn og familie</a:t>
            </a:r>
          </a:p>
          <a:p>
            <a:pPr marL="285750" indent="-285750">
              <a:lnSpc>
                <a:spcPct val="110000"/>
              </a:lnSpc>
              <a:spcAft>
                <a:spcPts val="1000"/>
              </a:spcAft>
              <a:buFont typeface="Arial"/>
              <a:buChar char="•"/>
            </a:pPr>
            <a:r>
              <a:rPr lang="nb-NO" sz="5200" b="1">
                <a:cs typeface="Calibri Light"/>
              </a:rPr>
              <a:t>Prosjektkoordinator/rådgiver</a:t>
            </a:r>
            <a:r>
              <a:rPr lang="nb-NO" sz="5200" b="1">
                <a:ea typeface="+mj-lt"/>
                <a:cs typeface="+mj-lt"/>
              </a:rPr>
              <a:t> Lillian Århus Ekerhovd,</a:t>
            </a:r>
            <a:r>
              <a:rPr lang="nb-NO" sz="5200">
                <a:ea typeface="+mj-lt"/>
                <a:cs typeface="+mj-lt"/>
              </a:rPr>
              <a:t> Etat for barnehage</a:t>
            </a:r>
            <a:endParaRPr lang="en-US" sz="5200">
              <a:ea typeface="+mj-lt"/>
              <a:cs typeface="+mj-lt"/>
            </a:endParaRPr>
          </a:p>
          <a:p>
            <a:pPr marL="285750" indent="-285750">
              <a:lnSpc>
                <a:spcPct val="110000"/>
              </a:lnSpc>
              <a:spcAft>
                <a:spcPts val="1000"/>
              </a:spcAft>
              <a:buFont typeface="Arial"/>
              <a:buChar char="•"/>
            </a:pPr>
            <a:r>
              <a:rPr lang="nb-NO" sz="5200" b="1">
                <a:ea typeface="+mj-lt"/>
                <a:cs typeface="+mj-lt"/>
              </a:rPr>
              <a:t>Familieveileder Kristin Ottesen,</a:t>
            </a:r>
            <a:r>
              <a:rPr lang="nb-NO" sz="5200">
                <a:ea typeface="+mj-lt"/>
                <a:cs typeface="+mj-lt"/>
              </a:rPr>
              <a:t> Barne- og familiehjelpen Bergenhus og Årstad, Etat for barn og familie</a:t>
            </a:r>
            <a:endParaRPr lang="en-US" sz="5200">
              <a:ea typeface="+mj-lt"/>
              <a:cs typeface="+mj-lt"/>
            </a:endParaRPr>
          </a:p>
          <a:p>
            <a:pPr marL="285750" indent="-285750">
              <a:lnSpc>
                <a:spcPct val="110000"/>
              </a:lnSpc>
              <a:spcAft>
                <a:spcPts val="1000"/>
              </a:spcAft>
              <a:buFont typeface="Arial"/>
              <a:buChar char="•"/>
            </a:pPr>
            <a:r>
              <a:rPr lang="nb-NO" sz="5200" b="1">
                <a:ea typeface="+mj-lt"/>
                <a:cs typeface="+mj-lt"/>
              </a:rPr>
              <a:t>Helsesykepleier, Tone Landro,</a:t>
            </a:r>
            <a:r>
              <a:rPr lang="nb-NO" sz="5200">
                <a:ea typeface="+mj-lt"/>
                <a:cs typeface="+mj-lt"/>
              </a:rPr>
              <a:t> Oasen helsestasjon. Helsestasjon o g skolehelsetjenesten i Fyllingsdalen og Laksevåg bydel, Etat for barn og familie</a:t>
            </a:r>
          </a:p>
          <a:p>
            <a:pPr marL="285750" indent="-285750">
              <a:lnSpc>
                <a:spcPct val="110000"/>
              </a:lnSpc>
              <a:spcAft>
                <a:spcPts val="1000"/>
              </a:spcAft>
              <a:buFont typeface="Arial"/>
              <a:buChar char="•"/>
            </a:pPr>
            <a:r>
              <a:rPr lang="nb-NO" sz="5200" b="1">
                <a:latin typeface="Calibri Light"/>
                <a:ea typeface="Calibri" panose="020F0502020204030204" pitchFamily="34" charset="0"/>
                <a:cs typeface="Calibri Light"/>
              </a:rPr>
              <a:t>S</a:t>
            </a:r>
            <a:r>
              <a:rPr lang="nb-NO" sz="5200" b="1">
                <a:effectLst/>
                <a:latin typeface="Calibri Light"/>
                <a:ea typeface="Calibri" panose="020F0502020204030204" pitchFamily="34" charset="0"/>
                <a:cs typeface="Calibri Light"/>
              </a:rPr>
              <a:t>pesialist i pedagogisk psykologisk rådgiving</a:t>
            </a:r>
            <a:r>
              <a:rPr lang="nb-NO" sz="5200" b="1">
                <a:ea typeface="+mj-lt"/>
                <a:cs typeface="+mj-lt"/>
              </a:rPr>
              <a:t>, Hilde Tørnes , </a:t>
            </a:r>
            <a:r>
              <a:rPr lang="nb-NO" sz="5200">
                <a:ea typeface="+mj-lt"/>
                <a:cs typeface="+mj-lt"/>
              </a:rPr>
              <a:t>Pedagogisk psykologisk senter sør, Avdeling pedagogisk-psykologisk tjeneste, Etat spesialpedagogisk tjenester  </a:t>
            </a:r>
            <a:endParaRPr lang="nb-NO" sz="52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0000"/>
              </a:lnSpc>
              <a:spcAft>
                <a:spcPts val="1000"/>
              </a:spcAft>
              <a:buFont typeface="Arial"/>
              <a:buChar char="•"/>
            </a:pPr>
            <a:r>
              <a:rPr lang="nb-NO" sz="5200" b="1">
                <a:effectLst/>
                <a:ea typeface="Arial" panose="020B0604020202020204" pitchFamily="34" charset="0"/>
              </a:rPr>
              <a:t>Rådgiver, Elin Hatlelid Olsen</a:t>
            </a:r>
            <a:r>
              <a:rPr lang="nb-NO" sz="5200">
                <a:effectLst/>
                <a:latin typeface="Calibri"/>
                <a:ea typeface="Arial" panose="020B0604020202020204" pitchFamily="34" charset="0"/>
                <a:cs typeface="Calibri"/>
              </a:rPr>
              <a:t>, </a:t>
            </a:r>
            <a:r>
              <a:rPr lang="nb-NO" sz="5200">
                <a:effectLst/>
                <a:ea typeface="Arial" panose="020B0604020202020204" pitchFamily="34" charset="0"/>
              </a:rPr>
              <a:t>Etat for barnehage</a:t>
            </a:r>
            <a:endParaRPr lang="nb-NO" sz="5200">
              <a:effectLst/>
              <a:ea typeface="Arial" panose="020B0604020202020204" pitchFamily="34" charset="0"/>
              <a:cs typeface="Calibri Light"/>
            </a:endParaRPr>
          </a:p>
          <a:p>
            <a:pPr marL="285750" indent="-285750">
              <a:lnSpc>
                <a:spcPct val="110000"/>
              </a:lnSpc>
              <a:spcAft>
                <a:spcPts val="1000"/>
              </a:spcAft>
              <a:buFont typeface="Arial"/>
              <a:buChar char="•"/>
            </a:pPr>
            <a:r>
              <a:rPr lang="nb-NO" sz="5200" b="1">
                <a:ea typeface="+mj-lt"/>
                <a:cs typeface="+mj-lt"/>
              </a:rPr>
              <a:t>Pedagogisk konsulent og prosjektmedarbeider, Cecilie Storetvedt</a:t>
            </a:r>
            <a:r>
              <a:rPr lang="nb-NO" sz="5200">
                <a:ea typeface="+mj-lt"/>
                <a:cs typeface="+mj-lt"/>
              </a:rPr>
              <a:t>, Solheimslien barnehage, Etat for barnehage og Kunnskapssenteret i Etat for barn og familie</a:t>
            </a:r>
          </a:p>
          <a:p>
            <a:pPr marL="285750" indent="-285750">
              <a:lnSpc>
                <a:spcPct val="110000"/>
              </a:lnSpc>
              <a:spcAft>
                <a:spcPts val="1000"/>
              </a:spcAft>
              <a:buFont typeface="Arial"/>
              <a:buChar char="•"/>
            </a:pPr>
            <a:r>
              <a:rPr lang="nb-NO" sz="5200" b="1">
                <a:ea typeface="+mj-lt"/>
                <a:cs typeface="+mj-lt"/>
              </a:rPr>
              <a:t>Fysioterapeut og prosjektmedarbeider, Gerd Dyregrov, </a:t>
            </a:r>
            <a:r>
              <a:rPr lang="nb-NO" sz="5200">
                <a:effectLst/>
                <a:ea typeface="Calibri" panose="020F0502020204030204" pitchFamily="34" charset="0"/>
              </a:rPr>
              <a:t>Ergo- og fysioterapitjenesten for barn- og unge i Arna og Åsane, Etat for barn </a:t>
            </a:r>
            <a:r>
              <a:rPr lang="nb-NO" sz="5200">
                <a:ea typeface="Calibri" panose="020F0502020204030204" pitchFamily="34" charset="0"/>
              </a:rPr>
              <a:t>o</a:t>
            </a:r>
            <a:r>
              <a:rPr lang="nb-NO" sz="5200">
                <a:effectLst/>
                <a:ea typeface="Calibri" panose="020F0502020204030204" pitchFamily="34" charset="0"/>
              </a:rPr>
              <a:t>g familie </a:t>
            </a:r>
            <a:r>
              <a:rPr lang="nb-NO" sz="5200">
                <a:ea typeface="+mj-lt"/>
                <a:cs typeface="+mj-lt"/>
              </a:rPr>
              <a:t>og Kunnskapssenteret i Etat for barn og familie </a:t>
            </a:r>
            <a:endParaRPr lang="en-US" sz="5200">
              <a:ea typeface="+mj-lt"/>
              <a:cs typeface="+mj-lt"/>
            </a:endParaRPr>
          </a:p>
          <a:p>
            <a:pPr>
              <a:lnSpc>
                <a:spcPct val="110000"/>
              </a:lnSpc>
              <a:spcAft>
                <a:spcPts val="1000"/>
              </a:spcAft>
            </a:pPr>
            <a:endParaRPr lang="nb-NO" sz="5200">
              <a:ea typeface="+mj-lt"/>
              <a:cs typeface="+mj-lt"/>
            </a:endParaRPr>
          </a:p>
          <a:p>
            <a:pPr>
              <a:lnSpc>
                <a:spcPct val="110000"/>
              </a:lnSpc>
              <a:spcAft>
                <a:spcPts val="1000"/>
              </a:spcAft>
            </a:pPr>
            <a:endParaRPr lang="nb-NO" sz="1400">
              <a:ea typeface="+mj-lt"/>
              <a:cs typeface="+mj-lt"/>
            </a:endParaRPr>
          </a:p>
        </p:txBody>
      </p:sp>
      <p:sp>
        <p:nvSpPr>
          <p:cNvPr id="9" name="Tittel 1">
            <a:extLst>
              <a:ext uri="{FF2B5EF4-FFF2-40B4-BE49-F238E27FC236}">
                <a16:creationId xmlns:a16="http://schemas.microsoft.com/office/drawing/2014/main" id="{1B0E6043-4607-43E4-8814-52C9D1B254BF}"/>
              </a:ext>
            </a:extLst>
          </p:cNvPr>
          <p:cNvSpPr txBox="1">
            <a:spLocks/>
          </p:cNvSpPr>
          <p:nvPr/>
        </p:nvSpPr>
        <p:spPr>
          <a:xfrm>
            <a:off x="1114536" y="1788724"/>
            <a:ext cx="5034157" cy="574185"/>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0000"/>
              </a:lnSpc>
              <a:spcAft>
                <a:spcPts val="1000"/>
              </a:spcAft>
            </a:pPr>
            <a:r>
              <a:rPr lang="nb-NO" sz="1400" dirty="0">
                <a:cs typeface="Calibri Light"/>
              </a:rPr>
              <a:t>Prosjektgruppen er satt sammen av medarbeidere i Etat for barn og familie, Etat for barnehage og Etat for Spesialpedagogiske tjenester.</a:t>
            </a:r>
            <a:endParaRPr lang="nb-NO" dirty="0"/>
          </a:p>
        </p:txBody>
      </p:sp>
      <p:sp>
        <p:nvSpPr>
          <p:cNvPr id="15" name="Tittel 1">
            <a:extLst>
              <a:ext uri="{FF2B5EF4-FFF2-40B4-BE49-F238E27FC236}">
                <a16:creationId xmlns:a16="http://schemas.microsoft.com/office/drawing/2014/main" id="{0969973E-2315-482F-95DA-97B1FA4C6AE2}"/>
              </a:ext>
            </a:extLst>
          </p:cNvPr>
          <p:cNvSpPr txBox="1">
            <a:spLocks/>
          </p:cNvSpPr>
          <p:nvPr/>
        </p:nvSpPr>
        <p:spPr>
          <a:xfrm>
            <a:off x="2138385" y="734592"/>
            <a:ext cx="4007771" cy="76468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800" b="1">
                <a:solidFill>
                  <a:schemeClr val="accent4">
                    <a:lumMod val="50000"/>
                  </a:schemeClr>
                </a:solidFill>
              </a:rPr>
              <a:t>Prosjektgruppen</a:t>
            </a:r>
            <a:endParaRPr lang="nb-NO" sz="2800">
              <a:solidFill>
                <a:schemeClr val="accent4">
                  <a:lumMod val="50000"/>
                </a:schemeClr>
              </a:solidFill>
            </a:endParaRPr>
          </a:p>
        </p:txBody>
      </p:sp>
      <p:grpSp>
        <p:nvGrpSpPr>
          <p:cNvPr id="19" name="Google Shape;147;g8003f3617a_0_332">
            <a:extLst>
              <a:ext uri="{FF2B5EF4-FFF2-40B4-BE49-F238E27FC236}">
                <a16:creationId xmlns:a16="http://schemas.microsoft.com/office/drawing/2014/main" id="{819DE677-43B8-45FE-B796-461516970EBB}"/>
              </a:ext>
            </a:extLst>
          </p:cNvPr>
          <p:cNvGrpSpPr/>
          <p:nvPr/>
        </p:nvGrpSpPr>
        <p:grpSpPr>
          <a:xfrm>
            <a:off x="538895" y="463287"/>
            <a:ext cx="1667494" cy="1331363"/>
            <a:chOff x="709480" y="1670758"/>
            <a:chExt cx="2052299" cy="1638600"/>
          </a:xfrm>
        </p:grpSpPr>
        <p:sp>
          <p:nvSpPr>
            <p:cNvPr id="17" name="Google Shape;148;g8003f3617a_0_332">
              <a:extLst>
                <a:ext uri="{FF2B5EF4-FFF2-40B4-BE49-F238E27FC236}">
                  <a16:creationId xmlns:a16="http://schemas.microsoft.com/office/drawing/2014/main" id="{848422B9-8312-4070-A326-C4EA1C21EDAA}"/>
                </a:ext>
              </a:extLst>
            </p:cNvPr>
            <p:cNvSpPr txBox="1"/>
            <p:nvPr/>
          </p:nvSpPr>
          <p:spPr>
            <a:xfrm>
              <a:off x="709480" y="1670758"/>
              <a:ext cx="2052299"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a:t>
              </a:r>
              <a:r>
                <a:rPr lang="nb-NO" sz="5850">
                  <a:solidFill>
                    <a:srgbClr val="595959"/>
                  </a:solidFill>
                  <a:latin typeface="Calibri"/>
                  <a:ea typeface="Calibri"/>
                  <a:cs typeface="Calibri"/>
                  <a:sym typeface="Calibri"/>
                </a:rPr>
                <a:t>5</a:t>
              </a:r>
              <a:endParaRPr lang="nb-NO" sz="5850">
                <a:solidFill>
                  <a:srgbClr val="595959"/>
                </a:solidFill>
                <a:latin typeface="Calibri"/>
                <a:ea typeface="Calibri"/>
                <a:cs typeface="Calibri"/>
              </a:endParaRPr>
            </a:p>
          </p:txBody>
        </p:sp>
        <p:cxnSp>
          <p:nvCxnSpPr>
            <p:cNvPr id="18" name="Google Shape;149;g8003f3617a_0_332">
              <a:extLst>
                <a:ext uri="{FF2B5EF4-FFF2-40B4-BE49-F238E27FC236}">
                  <a16:creationId xmlns:a16="http://schemas.microsoft.com/office/drawing/2014/main" id="{2ECDCAD0-D0B7-4B63-AF7A-369E7BB15CC4}"/>
                </a:ext>
              </a:extLst>
            </p:cNvPr>
            <p:cNvCxnSpPr>
              <a:cxnSpLocks/>
            </p:cNvCxnSpPr>
            <p:nvPr/>
          </p:nvCxnSpPr>
          <p:spPr>
            <a:xfrm flipV="1">
              <a:off x="1158964" y="2803362"/>
              <a:ext cx="1153333" cy="4183"/>
            </a:xfrm>
            <a:prstGeom prst="straightConnector1">
              <a:avLst/>
            </a:prstGeom>
            <a:noFill/>
            <a:ln w="38100" cap="flat" cmpd="sng">
              <a:solidFill>
                <a:schemeClr val="accent4"/>
              </a:solidFill>
              <a:prstDash val="solid"/>
              <a:round/>
              <a:headEnd type="none" w="med" len="med"/>
              <a:tailEnd type="none" w="med" len="med"/>
            </a:ln>
          </p:spPr>
        </p:cxnSp>
      </p:grpSp>
      <p:sp>
        <p:nvSpPr>
          <p:cNvPr id="2" name="Plassholder for lysbildenummer 1">
            <a:extLst>
              <a:ext uri="{FF2B5EF4-FFF2-40B4-BE49-F238E27FC236}">
                <a16:creationId xmlns:a16="http://schemas.microsoft.com/office/drawing/2014/main" id="{EC7FE1A6-6007-42F5-B38E-F01B53AB0EE5}"/>
              </a:ext>
            </a:extLst>
          </p:cNvPr>
          <p:cNvSpPr>
            <a:spLocks noGrp="1"/>
          </p:cNvSpPr>
          <p:nvPr>
            <p:ph type="sldNum" sz="quarter" idx="12"/>
          </p:nvPr>
        </p:nvSpPr>
        <p:spPr/>
        <p:txBody>
          <a:bodyPr/>
          <a:lstStyle/>
          <a:p>
            <a:fld id="{67062B03-BEBA-4205-8F2A-57AC86FD900E}" type="slidenum">
              <a:rPr lang="nb-NO" smtClean="0"/>
              <a:t>20</a:t>
            </a:fld>
            <a:endParaRPr lang="nb-NO"/>
          </a:p>
        </p:txBody>
      </p:sp>
      <p:pic>
        <p:nvPicPr>
          <p:cNvPr id="6" name="Bilde 5">
            <a:extLst>
              <a:ext uri="{FF2B5EF4-FFF2-40B4-BE49-F238E27FC236}">
                <a16:creationId xmlns:a16="http://schemas.microsoft.com/office/drawing/2014/main" id="{2530CBEC-45B0-4940-BB97-BA2497126CF7}"/>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t="13863" r="35120" b="4273"/>
          <a:stretch/>
        </p:blipFill>
        <p:spPr>
          <a:xfrm>
            <a:off x="1983955" y="7325585"/>
            <a:ext cx="3012917" cy="2383215"/>
          </a:xfrm>
          <a:prstGeom prst="rect">
            <a:avLst/>
          </a:prstGeom>
        </p:spPr>
      </p:pic>
    </p:spTree>
    <p:extLst>
      <p:ext uri="{BB962C8B-B14F-4D97-AF65-F5344CB8AC3E}">
        <p14:creationId xmlns:p14="http://schemas.microsoft.com/office/powerpoint/2010/main" val="8077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2CBC79-5221-4256-9759-3D2EF9666EC1}"/>
              </a:ext>
            </a:extLst>
          </p:cNvPr>
          <p:cNvSpPr>
            <a:spLocks noGrp="1"/>
          </p:cNvSpPr>
          <p:nvPr>
            <p:ph type="title"/>
          </p:nvPr>
        </p:nvSpPr>
        <p:spPr>
          <a:xfrm>
            <a:off x="2138385" y="734592"/>
            <a:ext cx="4007771" cy="764682"/>
          </a:xfrm>
        </p:spPr>
        <p:txBody>
          <a:bodyPr anchor="b">
            <a:noAutofit/>
          </a:bodyPr>
          <a:lstStyle/>
          <a:p>
            <a:r>
              <a:rPr lang="nb-NO" sz="2800" b="1">
                <a:solidFill>
                  <a:schemeClr val="accent4">
                    <a:lumMod val="50000"/>
                  </a:schemeClr>
                </a:solidFill>
              </a:rPr>
              <a:t>Vedleggoversikt</a:t>
            </a:r>
            <a:endParaRPr lang="nb-NO" sz="2800">
              <a:solidFill>
                <a:schemeClr val="accent4">
                  <a:lumMod val="50000"/>
                </a:schemeClr>
              </a:solidFill>
              <a:cs typeface="Calibri Light"/>
            </a:endParaRPr>
          </a:p>
        </p:txBody>
      </p:sp>
      <p:grpSp>
        <p:nvGrpSpPr>
          <p:cNvPr id="12" name="Google Shape;147;g8003f3617a_0_332">
            <a:extLst>
              <a:ext uri="{FF2B5EF4-FFF2-40B4-BE49-F238E27FC236}">
                <a16:creationId xmlns:a16="http://schemas.microsoft.com/office/drawing/2014/main" id="{29317172-E8B6-4B52-BC3D-2A0BDA0FABEB}"/>
              </a:ext>
            </a:extLst>
          </p:cNvPr>
          <p:cNvGrpSpPr/>
          <p:nvPr/>
        </p:nvGrpSpPr>
        <p:grpSpPr>
          <a:xfrm>
            <a:off x="538895" y="463287"/>
            <a:ext cx="1667494" cy="1331363"/>
            <a:chOff x="709480" y="1670758"/>
            <a:chExt cx="2052299" cy="1638600"/>
          </a:xfrm>
        </p:grpSpPr>
        <p:sp>
          <p:nvSpPr>
            <p:cNvPr id="13" name="Google Shape;148;g8003f3617a_0_332">
              <a:extLst>
                <a:ext uri="{FF2B5EF4-FFF2-40B4-BE49-F238E27FC236}">
                  <a16:creationId xmlns:a16="http://schemas.microsoft.com/office/drawing/2014/main" id="{859D8EA4-2587-49A6-89C3-32DB019FF143}"/>
                </a:ext>
              </a:extLst>
            </p:cNvPr>
            <p:cNvSpPr txBox="1"/>
            <p:nvPr/>
          </p:nvSpPr>
          <p:spPr>
            <a:xfrm>
              <a:off x="709480" y="1670758"/>
              <a:ext cx="2052299"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a:t>
              </a:r>
              <a:r>
                <a:rPr lang="nb-NO" sz="5850">
                  <a:solidFill>
                    <a:srgbClr val="595959"/>
                  </a:solidFill>
                  <a:latin typeface="Calibri"/>
                  <a:ea typeface="Calibri"/>
                  <a:cs typeface="Calibri"/>
                  <a:sym typeface="Calibri"/>
                </a:rPr>
                <a:t>6</a:t>
              </a:r>
              <a:endParaRPr lang="nb-NO" sz="5850">
                <a:solidFill>
                  <a:srgbClr val="595959"/>
                </a:solidFill>
                <a:latin typeface="Calibri"/>
                <a:ea typeface="Calibri"/>
                <a:cs typeface="Calibri"/>
              </a:endParaRPr>
            </a:p>
          </p:txBody>
        </p:sp>
        <p:cxnSp>
          <p:nvCxnSpPr>
            <p:cNvPr id="14" name="Google Shape;149;g8003f3617a_0_332">
              <a:extLst>
                <a:ext uri="{FF2B5EF4-FFF2-40B4-BE49-F238E27FC236}">
                  <a16:creationId xmlns:a16="http://schemas.microsoft.com/office/drawing/2014/main" id="{7838C0D5-F91B-4393-AFBA-B76912695F79}"/>
                </a:ext>
              </a:extLst>
            </p:cNvPr>
            <p:cNvCxnSpPr>
              <a:cxnSpLocks/>
            </p:cNvCxnSpPr>
            <p:nvPr/>
          </p:nvCxnSpPr>
          <p:spPr>
            <a:xfrm flipV="1">
              <a:off x="1158964" y="2803362"/>
              <a:ext cx="1153333" cy="4183"/>
            </a:xfrm>
            <a:prstGeom prst="straightConnector1">
              <a:avLst/>
            </a:prstGeom>
            <a:noFill/>
            <a:ln w="38100" cap="flat" cmpd="sng">
              <a:solidFill>
                <a:schemeClr val="accent4"/>
              </a:solidFill>
              <a:prstDash val="solid"/>
              <a:round/>
              <a:headEnd type="none" w="med" len="med"/>
              <a:tailEnd type="none" w="med" len="med"/>
            </a:ln>
          </p:spPr>
        </p:cxnSp>
      </p:grpSp>
      <p:sp>
        <p:nvSpPr>
          <p:cNvPr id="38" name="Tittel 1">
            <a:extLst>
              <a:ext uri="{FF2B5EF4-FFF2-40B4-BE49-F238E27FC236}">
                <a16:creationId xmlns:a16="http://schemas.microsoft.com/office/drawing/2014/main" id="{D359BAE6-62F0-4507-928A-58CC9A6BD63E}"/>
              </a:ext>
            </a:extLst>
          </p:cNvPr>
          <p:cNvSpPr txBox="1">
            <a:spLocks/>
          </p:cNvSpPr>
          <p:nvPr/>
        </p:nvSpPr>
        <p:spPr>
          <a:xfrm>
            <a:off x="896681" y="1759089"/>
            <a:ext cx="4805958" cy="916842"/>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300" dirty="0">
                <a:solidFill>
                  <a:schemeClr val="dk1"/>
                </a:solidFill>
                <a:latin typeface="Calibri"/>
                <a:ea typeface="Calibri"/>
                <a:cs typeface="Calibri"/>
                <a:sym typeface="Calibri"/>
              </a:rPr>
              <a:t>Kapittelet inneholder oversikt over hvor vi har hentet innsikten fra, referanseliste, samarbeidsavtalen, organisering og gjennomføring av ICDP Fag- og erfaringsnettverk og evalueringsverktøy for tiltakene.</a:t>
            </a:r>
          </a:p>
          <a:p>
            <a:endParaRPr lang="nb-NO" sz="1400" i="1" dirty="0"/>
          </a:p>
        </p:txBody>
      </p:sp>
      <p:sp>
        <p:nvSpPr>
          <p:cNvPr id="6" name="Google Shape;148;g8003f3617a_0_332">
            <a:extLst>
              <a:ext uri="{FF2B5EF4-FFF2-40B4-BE49-F238E27FC236}">
                <a16:creationId xmlns:a16="http://schemas.microsoft.com/office/drawing/2014/main" id="{A945AE2C-D96F-43AA-A97A-ECC4B69F198F}"/>
              </a:ext>
            </a:extLst>
          </p:cNvPr>
          <p:cNvSpPr txBox="1"/>
          <p:nvPr/>
        </p:nvSpPr>
        <p:spPr>
          <a:xfrm>
            <a:off x="953791" y="2779161"/>
            <a:ext cx="596260" cy="469972"/>
          </a:xfrm>
          <a:prstGeom prst="rect">
            <a:avLst/>
          </a:prstGeom>
          <a:noFill/>
          <a:ln>
            <a:noFill/>
          </a:ln>
        </p:spPr>
        <p:txBody>
          <a:bodyPr spcFirstLastPara="1" wrap="square" lIns="74283" tIns="74283" rIns="74283" bIns="74283" anchor="t" anchorCtr="0">
            <a:noAutofit/>
          </a:bodyPr>
          <a:lstStyle/>
          <a:p>
            <a:pPr marL="0" lvl="0" indent="0" rtl="0">
              <a:spcBef>
                <a:spcPts val="0"/>
              </a:spcBef>
              <a:spcAft>
                <a:spcPts val="0"/>
              </a:spcAft>
              <a:buNone/>
            </a:pPr>
            <a:r>
              <a:rPr lang="no-NO" sz="2800">
                <a:solidFill>
                  <a:srgbClr val="595959"/>
                </a:solidFill>
                <a:latin typeface="Calibri"/>
                <a:ea typeface="Calibri"/>
                <a:cs typeface="Calibri"/>
                <a:sym typeface="Calibri"/>
              </a:rPr>
              <a:t>01</a:t>
            </a:r>
            <a:endParaRPr lang="nb-NO" sz="2800">
              <a:solidFill>
                <a:srgbClr val="595959"/>
              </a:solidFill>
              <a:latin typeface="Calibri"/>
              <a:ea typeface="Calibri"/>
              <a:cs typeface="Calibri"/>
            </a:endParaRPr>
          </a:p>
        </p:txBody>
      </p:sp>
      <p:sp>
        <p:nvSpPr>
          <p:cNvPr id="55" name="Google Shape;148;g8003f3617a_0_332">
            <a:extLst>
              <a:ext uri="{FF2B5EF4-FFF2-40B4-BE49-F238E27FC236}">
                <a16:creationId xmlns:a16="http://schemas.microsoft.com/office/drawing/2014/main" id="{923DD521-68AE-415C-AA22-58F7ABDCC1A2}"/>
              </a:ext>
            </a:extLst>
          </p:cNvPr>
          <p:cNvSpPr txBox="1"/>
          <p:nvPr/>
        </p:nvSpPr>
        <p:spPr>
          <a:xfrm>
            <a:off x="895775" y="4533002"/>
            <a:ext cx="596260" cy="469972"/>
          </a:xfrm>
          <a:prstGeom prst="rect">
            <a:avLst/>
          </a:prstGeom>
          <a:noFill/>
          <a:ln>
            <a:noFill/>
          </a:ln>
        </p:spPr>
        <p:txBody>
          <a:bodyPr spcFirstLastPara="1" wrap="square" lIns="74283" tIns="74283" rIns="74283" bIns="74283" anchor="t" anchorCtr="0">
            <a:noAutofit/>
          </a:bodyPr>
          <a:lstStyle/>
          <a:p>
            <a:pPr marL="0" lvl="0" indent="0" rtl="0">
              <a:spcBef>
                <a:spcPts val="0"/>
              </a:spcBef>
              <a:spcAft>
                <a:spcPts val="0"/>
              </a:spcAft>
              <a:buNone/>
            </a:pPr>
            <a:r>
              <a:rPr lang="no-NO" sz="2800" dirty="0">
                <a:solidFill>
                  <a:srgbClr val="595959"/>
                </a:solidFill>
                <a:latin typeface="Calibri"/>
                <a:ea typeface="Calibri"/>
                <a:cs typeface="Calibri"/>
                <a:sym typeface="Calibri"/>
              </a:rPr>
              <a:t>0</a:t>
            </a:r>
            <a:r>
              <a:rPr lang="nb-NO" sz="2800" dirty="0">
                <a:solidFill>
                  <a:srgbClr val="595959"/>
                </a:solidFill>
                <a:latin typeface="Calibri"/>
                <a:ea typeface="Calibri"/>
                <a:cs typeface="Calibri"/>
                <a:sym typeface="Calibri"/>
              </a:rPr>
              <a:t>3</a:t>
            </a:r>
            <a:endParaRPr lang="nb-NO" sz="2800" dirty="0">
              <a:solidFill>
                <a:srgbClr val="595959"/>
              </a:solidFill>
              <a:latin typeface="Calibri"/>
              <a:ea typeface="Calibri"/>
              <a:cs typeface="Calibri"/>
            </a:endParaRPr>
          </a:p>
        </p:txBody>
      </p:sp>
      <p:sp>
        <p:nvSpPr>
          <p:cNvPr id="59" name="Google Shape;148;g8003f3617a_0_332">
            <a:extLst>
              <a:ext uri="{FF2B5EF4-FFF2-40B4-BE49-F238E27FC236}">
                <a16:creationId xmlns:a16="http://schemas.microsoft.com/office/drawing/2014/main" id="{E44FD6A9-EBFD-4F99-99E0-43BB2A9EFAD7}"/>
              </a:ext>
            </a:extLst>
          </p:cNvPr>
          <p:cNvSpPr txBox="1"/>
          <p:nvPr/>
        </p:nvSpPr>
        <p:spPr>
          <a:xfrm>
            <a:off x="895790" y="6025208"/>
            <a:ext cx="596260" cy="469972"/>
          </a:xfrm>
          <a:prstGeom prst="rect">
            <a:avLst/>
          </a:prstGeom>
          <a:noFill/>
          <a:ln>
            <a:noFill/>
          </a:ln>
        </p:spPr>
        <p:txBody>
          <a:bodyPr spcFirstLastPara="1" wrap="square" lIns="74283" tIns="74283" rIns="74283" bIns="74283" anchor="t" anchorCtr="0">
            <a:noAutofit/>
          </a:bodyPr>
          <a:lstStyle/>
          <a:p>
            <a:pPr marL="0" lvl="0" indent="0" rtl="0">
              <a:spcBef>
                <a:spcPts val="0"/>
              </a:spcBef>
              <a:spcAft>
                <a:spcPts val="0"/>
              </a:spcAft>
              <a:buNone/>
            </a:pPr>
            <a:r>
              <a:rPr lang="no-NO" sz="2800" dirty="0">
                <a:solidFill>
                  <a:srgbClr val="595959"/>
                </a:solidFill>
                <a:latin typeface="Calibri"/>
                <a:ea typeface="Calibri"/>
                <a:cs typeface="Calibri"/>
                <a:sym typeface="Calibri"/>
              </a:rPr>
              <a:t>0</a:t>
            </a:r>
            <a:r>
              <a:rPr lang="nb-NO" sz="2800" dirty="0">
                <a:solidFill>
                  <a:srgbClr val="595959"/>
                </a:solidFill>
                <a:latin typeface="Calibri"/>
                <a:ea typeface="Calibri"/>
                <a:cs typeface="Calibri"/>
                <a:sym typeface="Calibri"/>
              </a:rPr>
              <a:t>5</a:t>
            </a:r>
            <a:endParaRPr lang="nb-NO" sz="2800" dirty="0">
              <a:solidFill>
                <a:srgbClr val="595959"/>
              </a:solidFill>
              <a:latin typeface="Calibri"/>
              <a:ea typeface="Calibri"/>
              <a:cs typeface="Calibri"/>
            </a:endParaRPr>
          </a:p>
        </p:txBody>
      </p:sp>
      <p:sp>
        <p:nvSpPr>
          <p:cNvPr id="19" name="Google Shape;148;g8003f3617a_0_332">
            <a:extLst>
              <a:ext uri="{FF2B5EF4-FFF2-40B4-BE49-F238E27FC236}">
                <a16:creationId xmlns:a16="http://schemas.microsoft.com/office/drawing/2014/main" id="{C6F2EFBA-FC04-41C1-A8E8-B97E4F3422E6}"/>
              </a:ext>
            </a:extLst>
          </p:cNvPr>
          <p:cNvSpPr txBox="1"/>
          <p:nvPr/>
        </p:nvSpPr>
        <p:spPr>
          <a:xfrm>
            <a:off x="3830473" y="2777529"/>
            <a:ext cx="596260" cy="469972"/>
          </a:xfrm>
          <a:prstGeom prst="rect">
            <a:avLst/>
          </a:prstGeom>
          <a:noFill/>
          <a:ln>
            <a:noFill/>
          </a:ln>
        </p:spPr>
        <p:txBody>
          <a:bodyPr spcFirstLastPara="1" wrap="square" lIns="74283" tIns="74283" rIns="74283" bIns="74283" anchor="t" anchorCtr="0">
            <a:noAutofit/>
          </a:bodyPr>
          <a:lstStyle/>
          <a:p>
            <a:pPr marL="0" lvl="0" indent="0" rtl="0">
              <a:spcBef>
                <a:spcPts val="0"/>
              </a:spcBef>
              <a:spcAft>
                <a:spcPts val="0"/>
              </a:spcAft>
              <a:buNone/>
            </a:pPr>
            <a:r>
              <a:rPr lang="no-NO" sz="2800" dirty="0">
                <a:solidFill>
                  <a:srgbClr val="595959"/>
                </a:solidFill>
                <a:latin typeface="Calibri"/>
                <a:ea typeface="Calibri"/>
                <a:cs typeface="Calibri"/>
                <a:sym typeface="Calibri"/>
              </a:rPr>
              <a:t>0</a:t>
            </a:r>
            <a:r>
              <a:rPr lang="nb-NO" sz="2800" dirty="0">
                <a:solidFill>
                  <a:srgbClr val="595959"/>
                </a:solidFill>
                <a:latin typeface="Calibri"/>
                <a:ea typeface="Calibri"/>
                <a:cs typeface="Calibri"/>
                <a:sym typeface="Calibri"/>
              </a:rPr>
              <a:t>2</a:t>
            </a:r>
            <a:endParaRPr lang="nb-NO" sz="2800" dirty="0">
              <a:solidFill>
                <a:srgbClr val="595959"/>
              </a:solidFill>
              <a:latin typeface="Calibri"/>
              <a:ea typeface="Calibri"/>
              <a:cs typeface="Calibri"/>
            </a:endParaRPr>
          </a:p>
        </p:txBody>
      </p:sp>
      <p:sp>
        <p:nvSpPr>
          <p:cNvPr id="4" name="Plassholder for lysbildenummer 3">
            <a:extLst>
              <a:ext uri="{FF2B5EF4-FFF2-40B4-BE49-F238E27FC236}">
                <a16:creationId xmlns:a16="http://schemas.microsoft.com/office/drawing/2014/main" id="{7C3FA65A-5C6A-4821-9506-FF69E7DCFD35}"/>
              </a:ext>
            </a:extLst>
          </p:cNvPr>
          <p:cNvSpPr>
            <a:spLocks noGrp="1"/>
          </p:cNvSpPr>
          <p:nvPr>
            <p:ph type="sldNum" sz="quarter" idx="12"/>
          </p:nvPr>
        </p:nvSpPr>
        <p:spPr/>
        <p:txBody>
          <a:bodyPr/>
          <a:lstStyle/>
          <a:p>
            <a:fld id="{67062B03-BEBA-4205-8F2A-57AC86FD900E}" type="slidenum">
              <a:rPr lang="nb-NO" smtClean="0"/>
              <a:t>21</a:t>
            </a:fld>
            <a:endParaRPr lang="nb-NO"/>
          </a:p>
        </p:txBody>
      </p:sp>
      <p:sp>
        <p:nvSpPr>
          <p:cNvPr id="28" name="Google Shape;150;g8003f3617a_0_332">
            <a:extLst>
              <a:ext uri="{FF2B5EF4-FFF2-40B4-BE49-F238E27FC236}">
                <a16:creationId xmlns:a16="http://schemas.microsoft.com/office/drawing/2014/main" id="{BF2B5ECD-A134-46EE-94DA-185210875024}"/>
              </a:ext>
            </a:extLst>
          </p:cNvPr>
          <p:cNvSpPr txBox="1"/>
          <p:nvPr/>
        </p:nvSpPr>
        <p:spPr>
          <a:xfrm>
            <a:off x="901967" y="3504764"/>
            <a:ext cx="1984582" cy="235523"/>
          </a:xfrm>
          <a:prstGeom prst="rect">
            <a:avLst/>
          </a:prstGeom>
          <a:noFill/>
          <a:ln>
            <a:noFill/>
          </a:ln>
        </p:spPr>
        <p:txBody>
          <a:bodyPr spcFirstLastPara="1" wrap="square" lIns="74283" tIns="74283" rIns="74283" bIns="74283" anchor="t" anchorCtr="0">
            <a:noAutofit/>
          </a:bodyPr>
          <a:lstStyle/>
          <a:p>
            <a:r>
              <a:rPr lang="nb-NO" sz="950" b="1" dirty="0">
                <a:solidFill>
                  <a:schemeClr val="accent4">
                    <a:lumMod val="75000"/>
                  </a:schemeClr>
                </a:solidFill>
                <a:ea typeface="+mn-lt"/>
                <a:cs typeface="+mn-lt"/>
                <a:sym typeface="Calibri"/>
              </a:rPr>
              <a:t>Bakgrunn, mål  og avgrensninger</a:t>
            </a:r>
            <a:endParaRPr lang="en-US" sz="950" dirty="0">
              <a:solidFill>
                <a:schemeClr val="accent4">
                  <a:lumMod val="75000"/>
                </a:schemeClr>
              </a:solidFill>
              <a:ea typeface="+mn-lt"/>
              <a:cs typeface="+mn-lt"/>
              <a:sym typeface="Calibri"/>
            </a:endParaRPr>
          </a:p>
          <a:p>
            <a:pPr marL="171450" lvl="0" indent="-171450" algn="l">
              <a:spcBef>
                <a:spcPts val="0"/>
              </a:spcBef>
              <a:spcAft>
                <a:spcPts val="0"/>
              </a:spcAft>
              <a:buFont typeface="Arial"/>
              <a:buChar char="•"/>
            </a:pPr>
            <a:endParaRPr sz="950" b="1">
              <a:solidFill>
                <a:schemeClr val="accent4">
                  <a:lumMod val="75000"/>
                </a:schemeClr>
              </a:solidFill>
              <a:latin typeface="Calibri"/>
              <a:ea typeface="Calibri"/>
              <a:cs typeface="Calibri"/>
            </a:endParaRPr>
          </a:p>
          <a:p>
            <a:endParaRPr lang="nb-NO" sz="850">
              <a:solidFill>
                <a:schemeClr val="accent4">
                  <a:lumMod val="75000"/>
                </a:schemeClr>
              </a:solidFill>
              <a:cs typeface="Calibri"/>
            </a:endParaRPr>
          </a:p>
        </p:txBody>
      </p:sp>
      <p:cxnSp>
        <p:nvCxnSpPr>
          <p:cNvPr id="29" name="Google Shape;149;g8003f3617a_0_332">
            <a:hlinkClick r:id="rId3" action="ppaction://hlinksldjump"/>
            <a:extLst>
              <a:ext uri="{FF2B5EF4-FFF2-40B4-BE49-F238E27FC236}">
                <a16:creationId xmlns:a16="http://schemas.microsoft.com/office/drawing/2014/main" id="{CA2017E4-2BFE-4825-AC98-50597E8F8A33}"/>
              </a:ext>
            </a:extLst>
          </p:cNvPr>
          <p:cNvCxnSpPr/>
          <p:nvPr/>
        </p:nvCxnSpPr>
        <p:spPr>
          <a:xfrm flipV="1">
            <a:off x="1017006" y="3395722"/>
            <a:ext cx="1749048" cy="1505"/>
          </a:xfrm>
          <a:prstGeom prst="straightConnector1">
            <a:avLst/>
          </a:prstGeom>
          <a:noFill/>
          <a:ln w="38100" cap="flat" cmpd="sng">
            <a:solidFill>
              <a:schemeClr val="accent4"/>
            </a:solidFill>
            <a:prstDash val="solid"/>
            <a:round/>
            <a:headEnd type="none" w="med" len="med"/>
            <a:tailEnd type="none" w="med" len="med"/>
          </a:ln>
        </p:spPr>
      </p:cxnSp>
      <p:cxnSp>
        <p:nvCxnSpPr>
          <p:cNvPr id="30" name="Google Shape;149;g8003f3617a_0_332">
            <a:hlinkClick r:id="rId3" action="ppaction://hlinksldjump"/>
            <a:extLst>
              <a:ext uri="{FF2B5EF4-FFF2-40B4-BE49-F238E27FC236}">
                <a16:creationId xmlns:a16="http://schemas.microsoft.com/office/drawing/2014/main" id="{CACF4C2D-6367-4615-8CAB-83F34B6A3295}"/>
              </a:ext>
            </a:extLst>
          </p:cNvPr>
          <p:cNvCxnSpPr/>
          <p:nvPr/>
        </p:nvCxnSpPr>
        <p:spPr>
          <a:xfrm flipV="1">
            <a:off x="3865940" y="3395722"/>
            <a:ext cx="1749048" cy="1505"/>
          </a:xfrm>
          <a:prstGeom prst="straightConnector1">
            <a:avLst/>
          </a:prstGeom>
          <a:noFill/>
          <a:ln w="38100" cap="flat" cmpd="sng">
            <a:solidFill>
              <a:schemeClr val="accent4"/>
            </a:solidFill>
            <a:prstDash val="solid"/>
            <a:round/>
            <a:headEnd type="none" w="med" len="med"/>
            <a:tailEnd type="none" w="med" len="med"/>
          </a:ln>
        </p:spPr>
      </p:cxnSp>
      <p:cxnSp>
        <p:nvCxnSpPr>
          <p:cNvPr id="31" name="Google Shape;149;g8003f3617a_0_332">
            <a:hlinkClick r:id="rId3" action="ppaction://hlinksldjump"/>
            <a:extLst>
              <a:ext uri="{FF2B5EF4-FFF2-40B4-BE49-F238E27FC236}">
                <a16:creationId xmlns:a16="http://schemas.microsoft.com/office/drawing/2014/main" id="{AEA6EDBE-2B85-472E-8954-A95AAE3AC75F}"/>
              </a:ext>
            </a:extLst>
          </p:cNvPr>
          <p:cNvCxnSpPr/>
          <p:nvPr/>
        </p:nvCxnSpPr>
        <p:spPr>
          <a:xfrm flipV="1">
            <a:off x="941043" y="5163464"/>
            <a:ext cx="1749048" cy="1505"/>
          </a:xfrm>
          <a:prstGeom prst="straightConnector1">
            <a:avLst/>
          </a:prstGeom>
          <a:noFill/>
          <a:ln w="38100" cap="flat" cmpd="sng">
            <a:solidFill>
              <a:schemeClr val="accent4"/>
            </a:solidFill>
            <a:prstDash val="solid"/>
            <a:round/>
            <a:headEnd type="none" w="med" len="med"/>
            <a:tailEnd type="none" w="med" len="med"/>
          </a:ln>
        </p:spPr>
      </p:cxnSp>
      <p:cxnSp>
        <p:nvCxnSpPr>
          <p:cNvPr id="32" name="Google Shape;149;g8003f3617a_0_332">
            <a:hlinkClick r:id="rId3" action="ppaction://hlinksldjump"/>
            <a:extLst>
              <a:ext uri="{FF2B5EF4-FFF2-40B4-BE49-F238E27FC236}">
                <a16:creationId xmlns:a16="http://schemas.microsoft.com/office/drawing/2014/main" id="{4DC098B4-EE30-4568-AE5A-177C46FE84D5}"/>
              </a:ext>
            </a:extLst>
          </p:cNvPr>
          <p:cNvCxnSpPr/>
          <p:nvPr/>
        </p:nvCxnSpPr>
        <p:spPr>
          <a:xfrm flipV="1">
            <a:off x="3814162" y="5133000"/>
            <a:ext cx="1749048" cy="1505"/>
          </a:xfrm>
          <a:prstGeom prst="straightConnector1">
            <a:avLst/>
          </a:prstGeom>
          <a:noFill/>
          <a:ln w="38100" cap="flat" cmpd="sng">
            <a:solidFill>
              <a:schemeClr val="accent4"/>
            </a:solidFill>
            <a:prstDash val="solid"/>
            <a:round/>
            <a:headEnd type="none" w="med" len="med"/>
            <a:tailEnd type="none" w="med" len="med"/>
          </a:ln>
        </p:spPr>
      </p:cxnSp>
      <p:cxnSp>
        <p:nvCxnSpPr>
          <p:cNvPr id="33" name="Google Shape;149;g8003f3617a_0_332">
            <a:hlinkClick r:id="rId3" action="ppaction://hlinksldjump"/>
            <a:extLst>
              <a:ext uri="{FF2B5EF4-FFF2-40B4-BE49-F238E27FC236}">
                <a16:creationId xmlns:a16="http://schemas.microsoft.com/office/drawing/2014/main" id="{566BDB38-370D-4FA8-9F05-3E6228264E81}"/>
              </a:ext>
            </a:extLst>
          </p:cNvPr>
          <p:cNvCxnSpPr/>
          <p:nvPr/>
        </p:nvCxnSpPr>
        <p:spPr>
          <a:xfrm flipV="1">
            <a:off x="945426" y="6649577"/>
            <a:ext cx="1749048" cy="1505"/>
          </a:xfrm>
          <a:prstGeom prst="straightConnector1">
            <a:avLst/>
          </a:prstGeom>
          <a:noFill/>
          <a:ln w="38100" cap="flat" cmpd="sng">
            <a:solidFill>
              <a:schemeClr val="accent4"/>
            </a:solidFill>
            <a:prstDash val="solid"/>
            <a:round/>
            <a:headEnd type="none" w="med" len="med"/>
            <a:tailEnd type="none" w="med" len="med"/>
          </a:ln>
        </p:spPr>
      </p:cxnSp>
      <p:sp>
        <p:nvSpPr>
          <p:cNvPr id="35" name="Google Shape;148;g8003f3617a_0_332">
            <a:extLst>
              <a:ext uri="{FF2B5EF4-FFF2-40B4-BE49-F238E27FC236}">
                <a16:creationId xmlns:a16="http://schemas.microsoft.com/office/drawing/2014/main" id="{939F1F8D-863A-4174-8A96-60DD34494D78}"/>
              </a:ext>
            </a:extLst>
          </p:cNvPr>
          <p:cNvSpPr txBox="1"/>
          <p:nvPr/>
        </p:nvSpPr>
        <p:spPr>
          <a:xfrm>
            <a:off x="3827830" y="4528627"/>
            <a:ext cx="596260" cy="369140"/>
          </a:xfrm>
          <a:prstGeom prst="rect">
            <a:avLst/>
          </a:prstGeom>
          <a:noFill/>
          <a:ln>
            <a:noFill/>
          </a:ln>
        </p:spPr>
        <p:txBody>
          <a:bodyPr spcFirstLastPara="1" wrap="square" lIns="74283" tIns="74283" rIns="74283" bIns="74283" anchor="t" anchorCtr="0">
            <a:noAutofit/>
          </a:bodyPr>
          <a:lstStyle/>
          <a:p>
            <a:pPr marL="0" lvl="0" indent="0" rtl="0">
              <a:spcBef>
                <a:spcPts val="0"/>
              </a:spcBef>
              <a:spcAft>
                <a:spcPts val="0"/>
              </a:spcAft>
              <a:buNone/>
            </a:pPr>
            <a:r>
              <a:rPr lang="no-NO" sz="2800" dirty="0">
                <a:solidFill>
                  <a:srgbClr val="595959"/>
                </a:solidFill>
                <a:latin typeface="Calibri"/>
                <a:ea typeface="Calibri"/>
                <a:cs typeface="Calibri"/>
                <a:sym typeface="Calibri"/>
              </a:rPr>
              <a:t>0</a:t>
            </a:r>
            <a:r>
              <a:rPr lang="nb-NO" sz="2800" dirty="0">
                <a:solidFill>
                  <a:srgbClr val="595959"/>
                </a:solidFill>
                <a:latin typeface="Calibri"/>
                <a:ea typeface="Calibri"/>
                <a:cs typeface="Calibri"/>
                <a:sym typeface="Calibri"/>
              </a:rPr>
              <a:t>4</a:t>
            </a:r>
            <a:endParaRPr lang="nb-NO" sz="2800" dirty="0">
              <a:solidFill>
                <a:srgbClr val="595959"/>
              </a:solidFill>
              <a:latin typeface="Calibri"/>
              <a:ea typeface="Calibri"/>
              <a:cs typeface="Calibri"/>
            </a:endParaRPr>
          </a:p>
        </p:txBody>
      </p:sp>
      <p:sp>
        <p:nvSpPr>
          <p:cNvPr id="37" name="Google Shape;150;g8003f3617a_0_332">
            <a:extLst>
              <a:ext uri="{FF2B5EF4-FFF2-40B4-BE49-F238E27FC236}">
                <a16:creationId xmlns:a16="http://schemas.microsoft.com/office/drawing/2014/main" id="{24B2A5E9-5D10-4691-A919-5652A75BF5DD}"/>
              </a:ext>
            </a:extLst>
          </p:cNvPr>
          <p:cNvSpPr txBox="1"/>
          <p:nvPr/>
        </p:nvSpPr>
        <p:spPr>
          <a:xfrm>
            <a:off x="3864604" y="3491344"/>
            <a:ext cx="1984582" cy="235523"/>
          </a:xfrm>
          <a:prstGeom prst="rect">
            <a:avLst/>
          </a:prstGeom>
          <a:noFill/>
          <a:ln>
            <a:noFill/>
          </a:ln>
        </p:spPr>
        <p:txBody>
          <a:bodyPr spcFirstLastPara="1" wrap="square" lIns="74283" tIns="74283" rIns="74283" bIns="74283" anchor="t" anchorCtr="0">
            <a:noAutofit/>
          </a:bodyPr>
          <a:lstStyle/>
          <a:p>
            <a:r>
              <a:rPr lang="nb-NO" sz="950" b="1" dirty="0">
                <a:solidFill>
                  <a:schemeClr val="accent4">
                    <a:lumMod val="75000"/>
                  </a:schemeClr>
                </a:solidFill>
                <a:ea typeface="+mn-lt"/>
                <a:cs typeface="+mn-lt"/>
                <a:sym typeface="Calibri"/>
              </a:rPr>
              <a:t>Kunnskapsgrunnlaget</a:t>
            </a:r>
            <a:endParaRPr lang="en-US" sz="950" dirty="0">
              <a:solidFill>
                <a:schemeClr val="accent4">
                  <a:lumMod val="75000"/>
                </a:schemeClr>
              </a:solidFill>
              <a:ea typeface="+mn-lt"/>
              <a:cs typeface="+mn-lt"/>
            </a:endParaRPr>
          </a:p>
          <a:p>
            <a:pPr marL="171450" lvl="0" indent="-171450" algn="l">
              <a:spcBef>
                <a:spcPts val="0"/>
              </a:spcBef>
              <a:spcAft>
                <a:spcPts val="0"/>
              </a:spcAft>
              <a:buFont typeface="Arial"/>
              <a:buChar char="•"/>
            </a:pPr>
            <a:endParaRPr sz="950" b="1" dirty="0">
              <a:solidFill>
                <a:schemeClr val="accent4">
                  <a:lumMod val="75000"/>
                </a:schemeClr>
              </a:solidFill>
              <a:latin typeface="Calibri"/>
              <a:ea typeface="Calibri"/>
              <a:cs typeface="Calibri"/>
            </a:endParaRPr>
          </a:p>
          <a:p>
            <a:r>
              <a:rPr lang="nb-NO" sz="1000" dirty="0">
                <a:solidFill>
                  <a:schemeClr val="accent4">
                    <a:lumMod val="50000"/>
                  </a:schemeClr>
                </a:solidFill>
                <a:cs typeface="Calibri"/>
              </a:rPr>
              <a:t>Vedlegg 1: Kilder til innsikt</a:t>
            </a:r>
          </a:p>
          <a:p>
            <a:r>
              <a:rPr lang="nb-NO" sz="1000" dirty="0">
                <a:solidFill>
                  <a:schemeClr val="accent4">
                    <a:lumMod val="50000"/>
                  </a:schemeClr>
                </a:solidFill>
                <a:cs typeface="Calibri"/>
              </a:rPr>
              <a:t>Vedlegg 2: Referanseliste</a:t>
            </a:r>
          </a:p>
        </p:txBody>
      </p:sp>
      <p:sp>
        <p:nvSpPr>
          <p:cNvPr id="39" name="Google Shape;150;g8003f3617a_0_332">
            <a:extLst>
              <a:ext uri="{FF2B5EF4-FFF2-40B4-BE49-F238E27FC236}">
                <a16:creationId xmlns:a16="http://schemas.microsoft.com/office/drawing/2014/main" id="{DADAE4B9-AD95-4DBD-8933-5ABBABB248BC}"/>
              </a:ext>
            </a:extLst>
          </p:cNvPr>
          <p:cNvSpPr txBox="1"/>
          <p:nvPr/>
        </p:nvSpPr>
        <p:spPr>
          <a:xfrm>
            <a:off x="3751735" y="5262467"/>
            <a:ext cx="1984582" cy="235523"/>
          </a:xfrm>
          <a:prstGeom prst="rect">
            <a:avLst/>
          </a:prstGeom>
          <a:noFill/>
          <a:ln>
            <a:noFill/>
          </a:ln>
        </p:spPr>
        <p:txBody>
          <a:bodyPr spcFirstLastPara="1" wrap="square" lIns="74283" tIns="74283" rIns="74283" bIns="74283" anchor="t" anchorCtr="0">
            <a:noAutofit/>
          </a:bodyPr>
          <a:lstStyle/>
          <a:p>
            <a:r>
              <a:rPr lang="nb-NO" sz="950" b="1" dirty="0">
                <a:solidFill>
                  <a:schemeClr val="accent4">
                    <a:lumMod val="75000"/>
                  </a:schemeClr>
                </a:solidFill>
                <a:ea typeface="+mn-lt"/>
                <a:cs typeface="+mn-lt"/>
                <a:sym typeface="Calibri"/>
              </a:rPr>
              <a:t>Gevinstarbeid og veien videre</a:t>
            </a:r>
            <a:endParaRPr lang="en-US" sz="950" dirty="0">
              <a:solidFill>
                <a:schemeClr val="accent4">
                  <a:lumMod val="75000"/>
                </a:schemeClr>
              </a:solidFill>
              <a:ea typeface="+mn-lt"/>
              <a:cs typeface="+mn-lt"/>
              <a:sym typeface="Calibri"/>
            </a:endParaRPr>
          </a:p>
          <a:p>
            <a:pPr marL="171450" lvl="0" indent="-171450" algn="l">
              <a:spcBef>
                <a:spcPts val="0"/>
              </a:spcBef>
              <a:spcAft>
                <a:spcPts val="0"/>
              </a:spcAft>
              <a:buFont typeface="Arial"/>
              <a:buChar char="•"/>
            </a:pPr>
            <a:endParaRPr sz="950" b="1" dirty="0">
              <a:solidFill>
                <a:schemeClr val="accent4">
                  <a:lumMod val="75000"/>
                </a:schemeClr>
              </a:solidFill>
              <a:latin typeface="Calibri"/>
              <a:ea typeface="Calibri"/>
              <a:cs typeface="Calibri"/>
            </a:endParaRPr>
          </a:p>
          <a:p>
            <a:endParaRPr lang="nb-NO" sz="850" dirty="0">
              <a:solidFill>
                <a:schemeClr val="accent4">
                  <a:lumMod val="75000"/>
                </a:schemeClr>
              </a:solidFill>
              <a:cs typeface="Calibri"/>
            </a:endParaRPr>
          </a:p>
        </p:txBody>
      </p:sp>
      <p:sp>
        <p:nvSpPr>
          <p:cNvPr id="40" name="Google Shape;150;g8003f3617a_0_332">
            <a:extLst>
              <a:ext uri="{FF2B5EF4-FFF2-40B4-BE49-F238E27FC236}">
                <a16:creationId xmlns:a16="http://schemas.microsoft.com/office/drawing/2014/main" id="{F82D4BA1-0F91-4B21-8B61-F7239B5332AB}"/>
              </a:ext>
            </a:extLst>
          </p:cNvPr>
          <p:cNvSpPr txBox="1"/>
          <p:nvPr/>
        </p:nvSpPr>
        <p:spPr>
          <a:xfrm>
            <a:off x="895775" y="6750392"/>
            <a:ext cx="1984582" cy="235523"/>
          </a:xfrm>
          <a:prstGeom prst="rect">
            <a:avLst/>
          </a:prstGeom>
          <a:noFill/>
          <a:ln>
            <a:noFill/>
          </a:ln>
        </p:spPr>
        <p:txBody>
          <a:bodyPr spcFirstLastPara="1" wrap="square" lIns="74283" tIns="74283" rIns="74283" bIns="74283" anchor="t" anchorCtr="0">
            <a:noAutofit/>
          </a:bodyPr>
          <a:lstStyle/>
          <a:p>
            <a:r>
              <a:rPr lang="nb-NO" sz="950" b="1" dirty="0">
                <a:solidFill>
                  <a:schemeClr val="accent4">
                    <a:lumMod val="75000"/>
                  </a:schemeClr>
                </a:solidFill>
                <a:ea typeface="+mn-lt"/>
                <a:cs typeface="+mn-lt"/>
                <a:sym typeface="Calibri"/>
              </a:rPr>
              <a:t>Prosjektgruppen</a:t>
            </a:r>
            <a:endParaRPr lang="en-US" sz="950" dirty="0">
              <a:solidFill>
                <a:schemeClr val="accent4">
                  <a:lumMod val="75000"/>
                </a:schemeClr>
              </a:solidFill>
              <a:ea typeface="+mn-lt"/>
              <a:cs typeface="+mn-lt"/>
              <a:sym typeface="Calibri"/>
            </a:endParaRPr>
          </a:p>
          <a:p>
            <a:pPr marL="171450" lvl="0" indent="-171450" algn="l">
              <a:spcBef>
                <a:spcPts val="0"/>
              </a:spcBef>
              <a:spcAft>
                <a:spcPts val="0"/>
              </a:spcAft>
              <a:buFont typeface="Arial"/>
              <a:buChar char="•"/>
            </a:pPr>
            <a:endParaRPr sz="950" b="1" dirty="0">
              <a:solidFill>
                <a:schemeClr val="accent4">
                  <a:lumMod val="75000"/>
                </a:schemeClr>
              </a:solidFill>
              <a:latin typeface="Calibri"/>
              <a:ea typeface="Calibri"/>
              <a:cs typeface="Calibri"/>
            </a:endParaRPr>
          </a:p>
          <a:p>
            <a:endParaRPr lang="nb-NO" sz="850" dirty="0">
              <a:solidFill>
                <a:schemeClr val="accent4">
                  <a:lumMod val="75000"/>
                </a:schemeClr>
              </a:solidFill>
              <a:cs typeface="Calibri"/>
            </a:endParaRPr>
          </a:p>
        </p:txBody>
      </p:sp>
      <p:sp>
        <p:nvSpPr>
          <p:cNvPr id="41" name="Google Shape;150;g8003f3617a_0_332">
            <a:extLst>
              <a:ext uri="{FF2B5EF4-FFF2-40B4-BE49-F238E27FC236}">
                <a16:creationId xmlns:a16="http://schemas.microsoft.com/office/drawing/2014/main" id="{7B507735-2793-44D5-A142-4CA98A9ED3A3}"/>
              </a:ext>
            </a:extLst>
          </p:cNvPr>
          <p:cNvSpPr txBox="1"/>
          <p:nvPr/>
        </p:nvSpPr>
        <p:spPr>
          <a:xfrm>
            <a:off x="895775" y="5278567"/>
            <a:ext cx="1984582" cy="235523"/>
          </a:xfrm>
          <a:prstGeom prst="rect">
            <a:avLst/>
          </a:prstGeom>
          <a:noFill/>
          <a:ln>
            <a:noFill/>
          </a:ln>
        </p:spPr>
        <p:txBody>
          <a:bodyPr spcFirstLastPara="1" wrap="square" lIns="74283" tIns="74283" rIns="74283" bIns="74283" anchor="t" anchorCtr="0">
            <a:noAutofit/>
          </a:bodyPr>
          <a:lstStyle/>
          <a:p>
            <a:r>
              <a:rPr lang="nb-NO" sz="950" b="1" dirty="0">
                <a:solidFill>
                  <a:schemeClr val="accent4">
                    <a:lumMod val="75000"/>
                  </a:schemeClr>
                </a:solidFill>
                <a:ea typeface="+mn-lt"/>
                <a:cs typeface="+mn-lt"/>
                <a:sym typeface="Calibri"/>
              </a:rPr>
              <a:t>Innsikt og tiltakene</a:t>
            </a:r>
            <a:endParaRPr lang="en-US" sz="950" dirty="0">
              <a:solidFill>
                <a:schemeClr val="accent4">
                  <a:lumMod val="75000"/>
                </a:schemeClr>
              </a:solidFill>
              <a:ea typeface="+mn-lt"/>
              <a:cs typeface="+mn-lt"/>
              <a:sym typeface="Calibri"/>
            </a:endParaRPr>
          </a:p>
          <a:p>
            <a:pPr marL="171450" lvl="0" indent="-171450" algn="l">
              <a:spcBef>
                <a:spcPts val="0"/>
              </a:spcBef>
              <a:spcAft>
                <a:spcPts val="0"/>
              </a:spcAft>
              <a:buFont typeface="Arial"/>
              <a:buChar char="•"/>
            </a:pPr>
            <a:endParaRPr sz="950" b="1" dirty="0">
              <a:solidFill>
                <a:schemeClr val="accent4">
                  <a:lumMod val="75000"/>
                </a:schemeClr>
              </a:solidFill>
              <a:latin typeface="Calibri"/>
              <a:ea typeface="Calibri"/>
              <a:cs typeface="Calibri"/>
            </a:endParaRPr>
          </a:p>
          <a:p>
            <a:endParaRPr lang="nb-NO" sz="850" dirty="0">
              <a:solidFill>
                <a:schemeClr val="accent4">
                  <a:lumMod val="75000"/>
                </a:schemeClr>
              </a:solidFill>
              <a:cs typeface="Calibri"/>
            </a:endParaRPr>
          </a:p>
        </p:txBody>
      </p:sp>
      <p:sp>
        <p:nvSpPr>
          <p:cNvPr id="43" name="TekstSylinder 42">
            <a:extLst>
              <a:ext uri="{FF2B5EF4-FFF2-40B4-BE49-F238E27FC236}">
                <a16:creationId xmlns:a16="http://schemas.microsoft.com/office/drawing/2014/main" id="{410E51F3-3857-4F1B-960B-DDAF315DA58B}"/>
              </a:ext>
            </a:extLst>
          </p:cNvPr>
          <p:cNvSpPr txBox="1"/>
          <p:nvPr/>
        </p:nvSpPr>
        <p:spPr>
          <a:xfrm>
            <a:off x="895775" y="5558815"/>
            <a:ext cx="2845651" cy="553998"/>
          </a:xfrm>
          <a:prstGeom prst="rect">
            <a:avLst/>
          </a:prstGeom>
          <a:noFill/>
        </p:spPr>
        <p:txBody>
          <a:bodyPr wrap="square" lIns="91440" tIns="45720" rIns="91440" bIns="45720" anchor="t">
            <a:spAutoFit/>
          </a:bodyPr>
          <a:lstStyle/>
          <a:p>
            <a:r>
              <a:rPr lang="nb-NO" sz="1000" dirty="0">
                <a:solidFill>
                  <a:schemeClr val="accent4">
                    <a:lumMod val="50000"/>
                  </a:schemeClr>
                </a:solidFill>
                <a:cs typeface="Calibri"/>
              </a:rPr>
              <a:t>Vedlegg 3: Organisering og  gjennomføring ICDP Fag- og erfaringsnettverk</a:t>
            </a:r>
          </a:p>
          <a:p>
            <a:r>
              <a:rPr lang="nb-NO" sz="1000" dirty="0">
                <a:solidFill>
                  <a:schemeClr val="accent4">
                    <a:lumMod val="50000"/>
                  </a:schemeClr>
                </a:solidFill>
                <a:cs typeface="Calibri"/>
              </a:rPr>
              <a:t>Vedlegg 4: Samarbeidsavtale</a:t>
            </a:r>
          </a:p>
        </p:txBody>
      </p:sp>
      <p:sp>
        <p:nvSpPr>
          <p:cNvPr id="44" name="TekstSylinder 43">
            <a:extLst>
              <a:ext uri="{FF2B5EF4-FFF2-40B4-BE49-F238E27FC236}">
                <a16:creationId xmlns:a16="http://schemas.microsoft.com/office/drawing/2014/main" id="{96630F08-7A78-4DEC-B8A0-0809DEC332CB}"/>
              </a:ext>
            </a:extLst>
          </p:cNvPr>
          <p:cNvSpPr txBox="1"/>
          <p:nvPr/>
        </p:nvSpPr>
        <p:spPr>
          <a:xfrm>
            <a:off x="3751735" y="5558815"/>
            <a:ext cx="2845651" cy="246221"/>
          </a:xfrm>
          <a:prstGeom prst="rect">
            <a:avLst/>
          </a:prstGeom>
          <a:noFill/>
        </p:spPr>
        <p:txBody>
          <a:bodyPr wrap="square" lIns="91440" tIns="45720" rIns="91440" bIns="45720" anchor="t">
            <a:spAutoFit/>
          </a:bodyPr>
          <a:lstStyle/>
          <a:p>
            <a:r>
              <a:rPr lang="nb-NO" sz="1000" dirty="0">
                <a:solidFill>
                  <a:schemeClr val="accent4">
                    <a:lumMod val="50000"/>
                  </a:schemeClr>
                </a:solidFill>
                <a:cs typeface="Calibri"/>
              </a:rPr>
              <a:t>Vedlegg 5: Evalueringsverktøy</a:t>
            </a:r>
          </a:p>
        </p:txBody>
      </p:sp>
    </p:spTree>
    <p:extLst>
      <p:ext uri="{BB962C8B-B14F-4D97-AF65-F5344CB8AC3E}">
        <p14:creationId xmlns:p14="http://schemas.microsoft.com/office/powerpoint/2010/main" val="126515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E974AE26-80FF-4501-8E9C-D55823F5670A}"/>
              </a:ext>
            </a:extLst>
          </p:cNvPr>
          <p:cNvSpPr txBox="1">
            <a:spLocks/>
          </p:cNvSpPr>
          <p:nvPr/>
        </p:nvSpPr>
        <p:spPr>
          <a:xfrm>
            <a:off x="683962" y="1356365"/>
            <a:ext cx="5559270" cy="1853035"/>
          </a:xfrm>
          <a:prstGeom prst="rect">
            <a:avLst/>
          </a:prstGeom>
        </p:spPr>
        <p:txBody>
          <a:bodyPr vert="horz" lIns="74295" tIns="37148" rIns="74295" bIns="37148" rtlCol="0" anchor="t">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nSpc>
                <a:spcPct val="110000"/>
              </a:lnSpc>
              <a:spcAft>
                <a:spcPts val="1000"/>
              </a:spcAft>
              <a:buFont typeface="Arial"/>
              <a:buChar char="•"/>
            </a:pPr>
            <a:r>
              <a:rPr lang="nb-NO" sz="5200" dirty="0">
                <a:ea typeface="+mj-lt"/>
                <a:cs typeface="Calibri Light"/>
              </a:rPr>
              <a:t>ICDP-veiledere/helsesykepleiere i helsestasjon</a:t>
            </a:r>
          </a:p>
          <a:p>
            <a:pPr marL="285750" indent="-285750">
              <a:lnSpc>
                <a:spcPct val="110000"/>
              </a:lnSpc>
              <a:spcAft>
                <a:spcPts val="1000"/>
              </a:spcAft>
              <a:buFont typeface="Arial"/>
              <a:buChar char="•"/>
            </a:pPr>
            <a:r>
              <a:rPr lang="nb-NO" sz="5200" dirty="0">
                <a:ea typeface="+mj-lt"/>
                <a:cs typeface="Calibri Light"/>
              </a:rPr>
              <a:t>ICDP-veiledere/familieveiledere i Barne og familiehjelpen</a:t>
            </a:r>
          </a:p>
          <a:p>
            <a:pPr marL="285750" indent="-285750">
              <a:lnSpc>
                <a:spcPct val="110000"/>
              </a:lnSpc>
              <a:spcAft>
                <a:spcPts val="1000"/>
              </a:spcAft>
              <a:buFont typeface="Arial"/>
              <a:buChar char="•"/>
            </a:pPr>
            <a:r>
              <a:rPr lang="nb-NO" sz="5200" dirty="0">
                <a:ea typeface="+mj-lt"/>
                <a:cs typeface="Calibri Light"/>
              </a:rPr>
              <a:t>ICDP-veiledere i barnehager</a:t>
            </a:r>
          </a:p>
          <a:p>
            <a:pPr marL="285750" indent="-285750">
              <a:lnSpc>
                <a:spcPct val="110000"/>
              </a:lnSpc>
              <a:spcAft>
                <a:spcPts val="1000"/>
              </a:spcAft>
              <a:buFont typeface="Arial"/>
              <a:buChar char="•"/>
            </a:pPr>
            <a:r>
              <a:rPr lang="nb-NO" sz="5200" dirty="0">
                <a:ea typeface="+mj-lt"/>
                <a:cs typeface="Calibri Light"/>
              </a:rPr>
              <a:t>Avdelingsledere i Barne- og familiehjelpen</a:t>
            </a:r>
          </a:p>
          <a:p>
            <a:pPr marL="285750" indent="-285750">
              <a:lnSpc>
                <a:spcPct val="110000"/>
              </a:lnSpc>
              <a:spcAft>
                <a:spcPts val="1000"/>
              </a:spcAft>
              <a:buFont typeface="Arial"/>
              <a:buChar char="•"/>
            </a:pPr>
            <a:r>
              <a:rPr lang="nb-NO" sz="5200" dirty="0">
                <a:ea typeface="+mj-lt"/>
                <a:cs typeface="Calibri Light"/>
              </a:rPr>
              <a:t>Avdelingsledere i helsestasjon</a:t>
            </a:r>
          </a:p>
          <a:p>
            <a:pPr marL="285750" indent="-285750">
              <a:lnSpc>
                <a:spcPct val="110000"/>
              </a:lnSpc>
              <a:spcAft>
                <a:spcPts val="1000"/>
              </a:spcAft>
              <a:buFont typeface="Arial"/>
              <a:buChar char="•"/>
            </a:pPr>
            <a:r>
              <a:rPr lang="nb-NO" sz="5200" dirty="0">
                <a:ea typeface="+mj-lt"/>
                <a:cs typeface="Calibri Light"/>
              </a:rPr>
              <a:t>Styrere i barnehage</a:t>
            </a:r>
          </a:p>
          <a:p>
            <a:pPr marL="285750" indent="-285750">
              <a:lnSpc>
                <a:spcPct val="110000"/>
              </a:lnSpc>
              <a:spcAft>
                <a:spcPts val="1000"/>
              </a:spcAft>
              <a:buFont typeface="Arial"/>
              <a:buChar char="•"/>
            </a:pPr>
            <a:r>
              <a:rPr lang="nb-NO" sz="5200" dirty="0">
                <a:ea typeface="+mj-lt"/>
                <a:cs typeface="Calibri Light"/>
              </a:rPr>
              <a:t>ICDP trenere Bergen kommune</a:t>
            </a:r>
          </a:p>
          <a:p>
            <a:pPr>
              <a:lnSpc>
                <a:spcPct val="110000"/>
              </a:lnSpc>
              <a:spcAft>
                <a:spcPts val="1000"/>
              </a:spcAft>
            </a:pPr>
            <a:endParaRPr lang="nb-NO" sz="1200" dirty="0">
              <a:ea typeface="+mj-lt"/>
              <a:cs typeface="Calibri Light"/>
            </a:endParaRPr>
          </a:p>
          <a:p>
            <a:pPr marL="285750" indent="-285750">
              <a:lnSpc>
                <a:spcPct val="110000"/>
              </a:lnSpc>
              <a:spcAft>
                <a:spcPts val="1000"/>
              </a:spcAft>
              <a:buFont typeface="Arial"/>
              <a:buChar char="•"/>
            </a:pPr>
            <a:endParaRPr lang="nb-NO" sz="1200" dirty="0">
              <a:ea typeface="+mj-lt"/>
              <a:cs typeface="+mj-lt"/>
            </a:endParaRPr>
          </a:p>
          <a:p>
            <a:pPr>
              <a:lnSpc>
                <a:spcPct val="110000"/>
              </a:lnSpc>
              <a:spcAft>
                <a:spcPts val="1000"/>
              </a:spcAft>
            </a:pPr>
            <a:endParaRPr lang="nb-NO" sz="1200" dirty="0">
              <a:solidFill>
                <a:srgbClr val="000000"/>
              </a:solidFill>
              <a:ea typeface="+mj-lt"/>
              <a:cs typeface="+mj-lt"/>
            </a:endParaRPr>
          </a:p>
          <a:p>
            <a:pPr>
              <a:lnSpc>
                <a:spcPct val="110000"/>
              </a:lnSpc>
              <a:spcAft>
                <a:spcPts val="1000"/>
              </a:spcAft>
            </a:pPr>
            <a:endParaRPr lang="nb-NO" sz="1200" dirty="0">
              <a:solidFill>
                <a:srgbClr val="000000"/>
              </a:solidFill>
              <a:ea typeface="+mj-lt"/>
              <a:cs typeface="+mj-lt"/>
            </a:endParaRPr>
          </a:p>
          <a:p>
            <a:endParaRPr lang="nb-NO" sz="1200" dirty="0">
              <a:solidFill>
                <a:srgbClr val="2F5597"/>
              </a:solidFill>
              <a:ea typeface="+mj-lt"/>
              <a:cs typeface="+mj-lt"/>
            </a:endParaRPr>
          </a:p>
        </p:txBody>
      </p:sp>
      <p:sp>
        <p:nvSpPr>
          <p:cNvPr id="11" name="Tittel 1">
            <a:extLst>
              <a:ext uri="{FF2B5EF4-FFF2-40B4-BE49-F238E27FC236}">
                <a16:creationId xmlns:a16="http://schemas.microsoft.com/office/drawing/2014/main" id="{B8B1226C-6DFD-4103-A20A-0922B9C2A4F2}"/>
              </a:ext>
            </a:extLst>
          </p:cNvPr>
          <p:cNvSpPr txBox="1">
            <a:spLocks/>
          </p:cNvSpPr>
          <p:nvPr/>
        </p:nvSpPr>
        <p:spPr>
          <a:xfrm>
            <a:off x="644239" y="909556"/>
            <a:ext cx="5034157" cy="421674"/>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0000"/>
              </a:lnSpc>
              <a:spcAft>
                <a:spcPts val="1000"/>
              </a:spcAft>
            </a:pPr>
            <a:r>
              <a:rPr lang="nb-NO" sz="1400" b="1">
                <a:cs typeface="Calibri Light"/>
              </a:rPr>
              <a:t>Medarbeidere</a:t>
            </a:r>
          </a:p>
        </p:txBody>
      </p:sp>
      <p:sp>
        <p:nvSpPr>
          <p:cNvPr id="14" name="Tittel 1">
            <a:extLst>
              <a:ext uri="{FF2B5EF4-FFF2-40B4-BE49-F238E27FC236}">
                <a16:creationId xmlns:a16="http://schemas.microsoft.com/office/drawing/2014/main" id="{881B6D57-0555-49BC-A768-77C48B59D110}"/>
              </a:ext>
            </a:extLst>
          </p:cNvPr>
          <p:cNvSpPr txBox="1">
            <a:spLocks/>
          </p:cNvSpPr>
          <p:nvPr/>
        </p:nvSpPr>
        <p:spPr>
          <a:xfrm>
            <a:off x="673459" y="4097553"/>
            <a:ext cx="5561382" cy="2732953"/>
          </a:xfrm>
          <a:prstGeom prst="rect">
            <a:avLst/>
          </a:prstGeom>
        </p:spPr>
        <p:txBody>
          <a:bodyPr vert="horz" lIns="74295" tIns="37148" rIns="74295" bIns="37148" rtlCol="0" anchor="t">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nSpc>
                <a:spcPct val="110000"/>
              </a:lnSpc>
              <a:spcAft>
                <a:spcPts val="1000"/>
              </a:spcAft>
              <a:buFont typeface="Arial"/>
              <a:buChar char="•"/>
            </a:pPr>
            <a:r>
              <a:rPr lang="nb-NO" sz="5200" dirty="0">
                <a:ea typeface="+mj-lt"/>
                <a:cs typeface="+mj-lt"/>
              </a:rPr>
              <a:t>Leder familievernkontoret, </a:t>
            </a:r>
            <a:r>
              <a:rPr lang="nb-NO" sz="5200" noProof="1">
                <a:ea typeface="+mj-lt"/>
                <a:cs typeface="+mj-lt"/>
              </a:rPr>
              <a:t>Bufetat region Vest</a:t>
            </a:r>
          </a:p>
          <a:p>
            <a:pPr marL="285750" indent="-285750">
              <a:lnSpc>
                <a:spcPct val="110000"/>
              </a:lnSpc>
              <a:spcAft>
                <a:spcPts val="1000"/>
              </a:spcAft>
              <a:buFont typeface="Arial"/>
              <a:buChar char="•"/>
            </a:pPr>
            <a:r>
              <a:rPr lang="nb-NO" sz="5200" noProof="1">
                <a:ea typeface="+mj-lt"/>
                <a:cs typeface="+mj-lt"/>
              </a:rPr>
              <a:t>ICDP-koordinator, familievernkontoret Bufetat region vest</a:t>
            </a:r>
          </a:p>
          <a:p>
            <a:pPr marL="285750" indent="-285750">
              <a:lnSpc>
                <a:spcPct val="110000"/>
              </a:lnSpc>
              <a:spcAft>
                <a:spcPts val="1000"/>
              </a:spcAft>
              <a:buFont typeface="Arial"/>
              <a:buChar char="•"/>
            </a:pPr>
            <a:r>
              <a:rPr lang="nb-NO" sz="5200" noProof="1">
                <a:ea typeface="+mj-lt"/>
                <a:cs typeface="+mj-lt"/>
              </a:rPr>
              <a:t>ICDP-veiledere i </a:t>
            </a:r>
            <a:r>
              <a:rPr lang="nb-NO" sz="5200" b="0" i="0" noProof="1">
                <a:effectLst/>
              </a:rPr>
              <a:t>Ressurssenter om vold, traumatisk stress og selvmordsforebygging (</a:t>
            </a:r>
            <a:r>
              <a:rPr lang="nb-NO" sz="5200" noProof="1">
                <a:ea typeface="+mj-lt"/>
                <a:cs typeface="+mj-lt"/>
              </a:rPr>
              <a:t>RVTS) Vest </a:t>
            </a:r>
          </a:p>
          <a:p>
            <a:pPr marL="285750" indent="-285750">
              <a:lnSpc>
                <a:spcPct val="110000"/>
              </a:lnSpc>
              <a:spcAft>
                <a:spcPts val="1000"/>
              </a:spcAft>
              <a:buFont typeface="Arial"/>
              <a:buChar char="•"/>
            </a:pPr>
            <a:r>
              <a:rPr lang="nb-NO" sz="5200" noProof="1">
                <a:ea typeface="+mj-lt"/>
                <a:cs typeface="+mj-lt"/>
              </a:rPr>
              <a:t>Spisskompetansemiljø for foreldrestøtte og forebygging, Bufetat region </a:t>
            </a:r>
            <a:r>
              <a:rPr lang="nb-NO" sz="5200" dirty="0">
                <a:ea typeface="+mj-lt"/>
                <a:cs typeface="+mj-lt"/>
              </a:rPr>
              <a:t>sør</a:t>
            </a:r>
          </a:p>
          <a:p>
            <a:pPr marL="285750" indent="-285750">
              <a:lnSpc>
                <a:spcPct val="110000"/>
              </a:lnSpc>
              <a:spcAft>
                <a:spcPts val="1000"/>
              </a:spcAft>
              <a:buFont typeface="Arial"/>
              <a:buChar char="•"/>
            </a:pPr>
            <a:r>
              <a:rPr lang="nb-NO" sz="5200" dirty="0">
                <a:ea typeface="+mj-lt"/>
                <a:cs typeface="+mj-lt"/>
              </a:rPr>
              <a:t>ICDP koordinator og trenere i Introduksjonssenteret for flyktninger</a:t>
            </a:r>
          </a:p>
          <a:p>
            <a:pPr marL="285750" indent="-285750">
              <a:lnSpc>
                <a:spcPct val="110000"/>
              </a:lnSpc>
              <a:spcAft>
                <a:spcPts val="1000"/>
              </a:spcAft>
              <a:buFont typeface="Arial"/>
              <a:buChar char="•"/>
            </a:pPr>
            <a:r>
              <a:rPr lang="nb-NO" sz="5200" dirty="0">
                <a:ea typeface="+mj-lt"/>
                <a:cs typeface="+mj-lt"/>
              </a:rPr>
              <a:t>ICDP-veiledere og trener i Bergen Moske</a:t>
            </a:r>
          </a:p>
          <a:p>
            <a:pPr marL="285750" indent="-285750">
              <a:lnSpc>
                <a:spcPct val="110000"/>
              </a:lnSpc>
              <a:spcAft>
                <a:spcPts val="1000"/>
              </a:spcAft>
              <a:buFont typeface="Arial"/>
              <a:buChar char="•"/>
            </a:pPr>
            <a:r>
              <a:rPr lang="nb-NO" sz="5200" dirty="0">
                <a:ea typeface="+mj-lt"/>
                <a:cs typeface="+mj-lt"/>
              </a:rPr>
              <a:t>ICDP- koordinator i Kirkens bymisjon</a:t>
            </a:r>
          </a:p>
          <a:p>
            <a:pPr marL="285750" indent="-285750">
              <a:lnSpc>
                <a:spcPct val="110000"/>
              </a:lnSpc>
              <a:spcAft>
                <a:spcPts val="1000"/>
              </a:spcAft>
              <a:buFont typeface="Arial"/>
              <a:buChar char="•"/>
            </a:pPr>
            <a:r>
              <a:rPr lang="nb-NO" sz="5200" dirty="0">
                <a:ea typeface="+mj-lt"/>
                <a:cs typeface="+mj-lt"/>
              </a:rPr>
              <a:t>ICDP-koordinator Trondheim kommune</a:t>
            </a:r>
          </a:p>
          <a:p>
            <a:pPr marL="285750" indent="-285750">
              <a:lnSpc>
                <a:spcPct val="110000"/>
              </a:lnSpc>
              <a:spcAft>
                <a:spcPts val="1000"/>
              </a:spcAft>
              <a:buFont typeface="Arial"/>
              <a:buChar char="•"/>
            </a:pPr>
            <a:r>
              <a:rPr lang="nb-NO" sz="5200" dirty="0">
                <a:ea typeface="+mj-lt"/>
                <a:cs typeface="+mj-lt"/>
              </a:rPr>
              <a:t>Team Skyfritt</a:t>
            </a:r>
          </a:p>
          <a:p>
            <a:pPr marL="285750" indent="-285750">
              <a:lnSpc>
                <a:spcPct val="110000"/>
              </a:lnSpc>
              <a:spcAft>
                <a:spcPts val="1000"/>
              </a:spcAft>
              <a:buFont typeface="Arial"/>
              <a:buChar char="•"/>
            </a:pPr>
            <a:endParaRPr lang="nb-NO" sz="1300" dirty="0">
              <a:ea typeface="+mj-lt"/>
              <a:cs typeface="+mj-lt"/>
            </a:endParaRPr>
          </a:p>
          <a:p>
            <a:pPr>
              <a:lnSpc>
                <a:spcPct val="110000"/>
              </a:lnSpc>
              <a:spcAft>
                <a:spcPts val="1000"/>
              </a:spcAft>
            </a:pPr>
            <a:endParaRPr lang="nb-NO" sz="3000" dirty="0">
              <a:ea typeface="+mj-lt"/>
              <a:cs typeface="+mj-lt"/>
            </a:endParaRPr>
          </a:p>
          <a:p>
            <a:pPr>
              <a:lnSpc>
                <a:spcPct val="110000"/>
              </a:lnSpc>
              <a:spcAft>
                <a:spcPts val="1000"/>
              </a:spcAft>
            </a:pPr>
            <a:endParaRPr lang="nb-NO" sz="1200" dirty="0">
              <a:solidFill>
                <a:srgbClr val="000000"/>
              </a:solidFill>
              <a:ea typeface="+mj-lt"/>
              <a:cs typeface="+mj-lt"/>
            </a:endParaRPr>
          </a:p>
          <a:p>
            <a:pPr>
              <a:lnSpc>
                <a:spcPct val="110000"/>
              </a:lnSpc>
              <a:spcAft>
                <a:spcPts val="1000"/>
              </a:spcAft>
            </a:pPr>
            <a:endParaRPr lang="nb-NO" sz="1200" dirty="0">
              <a:solidFill>
                <a:srgbClr val="000000"/>
              </a:solidFill>
              <a:ea typeface="+mj-lt"/>
              <a:cs typeface="+mj-lt"/>
            </a:endParaRPr>
          </a:p>
          <a:p>
            <a:endParaRPr lang="nb-NO" sz="1200" dirty="0">
              <a:solidFill>
                <a:srgbClr val="2F5597"/>
              </a:solidFill>
              <a:ea typeface="+mj-lt"/>
              <a:cs typeface="+mj-lt"/>
            </a:endParaRPr>
          </a:p>
        </p:txBody>
      </p:sp>
      <p:sp>
        <p:nvSpPr>
          <p:cNvPr id="16" name="Tittel 1">
            <a:extLst>
              <a:ext uri="{FF2B5EF4-FFF2-40B4-BE49-F238E27FC236}">
                <a16:creationId xmlns:a16="http://schemas.microsoft.com/office/drawing/2014/main" id="{1C60B78F-39A4-410C-B73A-DBB1E98FA108}"/>
              </a:ext>
            </a:extLst>
          </p:cNvPr>
          <p:cNvSpPr txBox="1">
            <a:spLocks/>
          </p:cNvSpPr>
          <p:nvPr/>
        </p:nvSpPr>
        <p:spPr>
          <a:xfrm>
            <a:off x="683962" y="3675879"/>
            <a:ext cx="5034157" cy="421674"/>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0000"/>
              </a:lnSpc>
              <a:spcAft>
                <a:spcPts val="1000"/>
              </a:spcAft>
            </a:pPr>
            <a:r>
              <a:rPr lang="nb-NO" sz="1400" b="1">
                <a:cs typeface="Calibri Light"/>
              </a:rPr>
              <a:t>Andre</a:t>
            </a:r>
            <a:endParaRPr lang="nb-NO"/>
          </a:p>
        </p:txBody>
      </p:sp>
      <p:sp>
        <p:nvSpPr>
          <p:cNvPr id="2" name="Tittel 1">
            <a:extLst>
              <a:ext uri="{FF2B5EF4-FFF2-40B4-BE49-F238E27FC236}">
                <a16:creationId xmlns:a16="http://schemas.microsoft.com/office/drawing/2014/main" id="{4EC975A4-6A3B-41D9-AE2B-F71F8B237BD6}"/>
              </a:ext>
            </a:extLst>
          </p:cNvPr>
          <p:cNvSpPr txBox="1">
            <a:spLocks/>
          </p:cNvSpPr>
          <p:nvPr/>
        </p:nvSpPr>
        <p:spPr>
          <a:xfrm>
            <a:off x="644239" y="374601"/>
            <a:ext cx="5881410" cy="34442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500" b="1" dirty="0">
                <a:solidFill>
                  <a:schemeClr val="accent4">
                    <a:lumMod val="50000"/>
                  </a:schemeClr>
                </a:solidFill>
              </a:rPr>
              <a:t>Vedlegg 1: </a:t>
            </a:r>
            <a:r>
              <a:rPr lang="nb-NO" sz="1500" dirty="0">
                <a:solidFill>
                  <a:schemeClr val="accent4">
                    <a:lumMod val="50000"/>
                  </a:schemeClr>
                </a:solidFill>
              </a:rPr>
              <a:t>Kilder til innsikt</a:t>
            </a:r>
            <a:endParaRPr lang="nb-NO" sz="1500" dirty="0">
              <a:solidFill>
                <a:schemeClr val="accent4">
                  <a:lumMod val="50000"/>
                </a:schemeClr>
              </a:solidFill>
              <a:cs typeface="Calibri Light"/>
            </a:endParaRPr>
          </a:p>
        </p:txBody>
      </p:sp>
    </p:spTree>
    <p:extLst>
      <p:ext uri="{BB962C8B-B14F-4D97-AF65-F5344CB8AC3E}">
        <p14:creationId xmlns:p14="http://schemas.microsoft.com/office/powerpoint/2010/main" val="324124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A8450B85-C053-4FA4-8910-9330FF779F13}"/>
              </a:ext>
            </a:extLst>
          </p:cNvPr>
          <p:cNvSpPr txBox="1"/>
          <p:nvPr/>
        </p:nvSpPr>
        <p:spPr>
          <a:xfrm>
            <a:off x="834389" y="1074592"/>
            <a:ext cx="5497394" cy="6337312"/>
          </a:xfrm>
          <a:prstGeom prst="rect">
            <a:avLst/>
          </a:prstGeom>
          <a:noFill/>
        </p:spPr>
        <p:txBody>
          <a:bodyPr wrap="square" lIns="91440" tIns="45720" rIns="91440" bIns="45720" anchor="t">
            <a:spAutoFit/>
          </a:bodyPr>
          <a:lstStyle/>
          <a:p>
            <a:pPr>
              <a:tabLst>
                <a:tab pos="371475" algn="l"/>
              </a:tabLst>
            </a:pPr>
            <a:endParaRPr lang="nb-NO" sz="1100" dirty="0">
              <a:cs typeface="Calibri" panose="020F0502020204030204"/>
            </a:endParaRPr>
          </a:p>
          <a:p>
            <a:pPr>
              <a:lnSpc>
                <a:spcPct val="107000"/>
              </a:lnSpc>
              <a:spcAft>
                <a:spcPts val="650"/>
              </a:spcAft>
              <a:tabLst>
                <a:tab pos="371475" algn="l"/>
              </a:tabLst>
            </a:pPr>
            <a:r>
              <a:rPr lang="nb-NO" sz="1100" dirty="0">
                <a:ea typeface="+mn-lt"/>
                <a:cs typeface="+mn-lt"/>
              </a:rPr>
              <a:t>1</a:t>
            </a:r>
            <a:r>
              <a:rPr lang="nb-NO" sz="1100" noProof="1">
                <a:ea typeface="+mn-lt"/>
                <a:cs typeface="+mn-lt"/>
              </a:rPr>
              <a:t>. Bakke T, Udness E, Harboe I. Quality collaboratives as a tool in Quality Improvement – a summary of research and experiences. Report from Kunnskapssenteret no. 23−2011. Oslo: Norwegian Knowledge Centre for the Health Services, 2011.</a:t>
            </a:r>
          </a:p>
          <a:p>
            <a:pPr>
              <a:lnSpc>
                <a:spcPct val="107000"/>
              </a:lnSpc>
              <a:spcAft>
                <a:spcPts val="650"/>
              </a:spcAft>
              <a:tabLst>
                <a:tab pos="371475" algn="l"/>
              </a:tabLst>
            </a:pPr>
            <a:r>
              <a:rPr lang="nb-NO" sz="1100" noProof="1">
                <a:ea typeface="+mn-lt"/>
                <a:cs typeface="+mn-lt"/>
              </a:rPr>
              <a:t>2. Bergen kommune, Byrådsavdeling for barnehage, skole og idrett (2019). Plan Skyfritt – Plan for inkluderende oppvekstmiljø for barn og unge i Bergen</a:t>
            </a:r>
            <a:endParaRPr lang="nb-NO" noProof="1"/>
          </a:p>
          <a:p>
            <a:pPr>
              <a:tabLst>
                <a:tab pos="371475" algn="l"/>
              </a:tabLst>
            </a:pPr>
            <a:r>
              <a:rPr lang="nb-NO" sz="1100" noProof="1">
                <a:ea typeface="+mn-lt"/>
                <a:cs typeface="+mn-lt"/>
              </a:rPr>
              <a:t>3. Bergen kommune, byrådsavdeling for helse og omsorg (2016) Bergens barn – byens fremtid. Plan for helsestasjons- og skolehelsetjensten, psykisk helsearbeid for barn og unge og barnevernet i Bergen 2016 – 2026</a:t>
            </a:r>
          </a:p>
          <a:p>
            <a:pPr>
              <a:tabLst>
                <a:tab pos="371475" algn="l"/>
              </a:tabLst>
            </a:pPr>
            <a:endParaRPr lang="nb-NO" sz="1100" noProof="1">
              <a:ea typeface="+mn-lt"/>
              <a:cs typeface="+mn-lt"/>
            </a:endParaRPr>
          </a:p>
          <a:p>
            <a:pPr>
              <a:tabLst>
                <a:tab pos="371475" algn="l"/>
              </a:tabLst>
            </a:pPr>
            <a:r>
              <a:rPr lang="nb-NO" sz="1100" noProof="1">
                <a:ea typeface="+mn-lt"/>
                <a:cs typeface="+mn-lt"/>
              </a:rPr>
              <a:t>4. Brekke I, Skjønsberg EE, Smith R, Røsand GM, Holt T, Aarø LE, Helland MS, Røysamb E, Grimstad I, Aase H. "Effektevaluering av International Child Development Programme (ICDP). En randomisert kontrollert studie". Effect evaluation of the International Child Development Programme (ICDP). A randomized controlled study. Rapport 2021. Oslo: Folkehelseinstituttet 2021.</a:t>
            </a:r>
            <a:endParaRPr lang="nb-NO" noProof="1">
              <a:cs typeface="Calibri" panose="020F0502020204030204"/>
            </a:endParaRPr>
          </a:p>
          <a:p>
            <a:pPr>
              <a:tabLst>
                <a:tab pos="371475" algn="l"/>
              </a:tabLst>
            </a:pPr>
            <a:endParaRPr lang="nb-NO" sz="1100" noProof="1">
              <a:latin typeface="Calibri"/>
              <a:cs typeface="Calibri"/>
            </a:endParaRPr>
          </a:p>
          <a:p>
            <a:pPr>
              <a:lnSpc>
                <a:spcPct val="107000"/>
              </a:lnSpc>
              <a:spcAft>
                <a:spcPts val="650"/>
              </a:spcAft>
              <a:tabLst>
                <a:tab pos="371475" algn="l"/>
              </a:tabLst>
            </a:pPr>
            <a:r>
              <a:rPr lang="nb-NO" sz="1100" noProof="1">
                <a:latin typeface="Calibri"/>
                <a:cs typeface="Calibri"/>
              </a:rPr>
              <a:t>5. Bufdir 18/2016. Håndbok for ICDP- veiledere  </a:t>
            </a:r>
            <a:r>
              <a:rPr lang="nb-NO" sz="1100" noProof="1">
                <a:ea typeface="+mn-lt"/>
                <a:cs typeface="+mn-lt"/>
              </a:rPr>
              <a:t>ISBN: 978-82-8286-303-2 </a:t>
            </a:r>
          </a:p>
          <a:p>
            <a:pPr>
              <a:lnSpc>
                <a:spcPct val="107000"/>
              </a:lnSpc>
              <a:spcAft>
                <a:spcPts val="650"/>
              </a:spcAft>
              <a:tabLst>
                <a:tab pos="371475" algn="l"/>
              </a:tabLst>
            </a:pPr>
            <a:r>
              <a:rPr lang="nb-NO" sz="1100" noProof="1">
                <a:ea typeface="+mn-lt"/>
                <a:cs typeface="+mn-lt"/>
              </a:rPr>
              <a:t>6. Hva er et læringsnettverk?  FHI (04.06.19 ) Hentet fra</a:t>
            </a:r>
            <a:br>
              <a:rPr lang="nb-NO" sz="1100" noProof="1">
                <a:ea typeface="+mn-lt"/>
                <a:cs typeface="+mn-lt"/>
              </a:rPr>
            </a:br>
            <a:r>
              <a:rPr lang="nb-NO" sz="1100" noProof="1">
                <a:ea typeface="+mn-lt"/>
                <a:cs typeface="+mn-lt"/>
                <a:hlinkClick r:id="rId2"/>
              </a:rPr>
              <a:t>https://www.fhi.no/kk/forbedringsarbeid/pasientforlop/hva-er-et-laringsnettverk/</a:t>
            </a:r>
            <a:br>
              <a:rPr lang="nb-NO" sz="1100" noProof="1">
                <a:ea typeface="+mn-lt"/>
                <a:cs typeface="+mn-lt"/>
              </a:rPr>
            </a:br>
            <a:br>
              <a:rPr lang="nb-NO" sz="1100" noProof="1">
                <a:ea typeface="+mn-lt"/>
                <a:cs typeface="+mn-lt"/>
              </a:rPr>
            </a:br>
            <a:r>
              <a:rPr lang="nb-NO" sz="1100" noProof="1">
                <a:ea typeface="+mn-lt"/>
                <a:cs typeface="+mn-lt"/>
              </a:rPr>
              <a:t>7. Reedtz, C. &amp; Lauritzen, C. (2017). Kunnskapsoppsummering og klassifisering av tiltaket ICDP (2.utg.). Ungsinn, 2:5. Hentet fra: https://ungsinn.no/post_tiltak_arkiv/icdp-2-utg/</a:t>
            </a:r>
            <a:endParaRPr lang="nb-NO" noProof="1">
              <a:cs typeface="Calibri"/>
            </a:endParaRPr>
          </a:p>
          <a:p>
            <a:pPr>
              <a:tabLst>
                <a:tab pos="371475" algn="l"/>
              </a:tabLst>
            </a:pPr>
            <a:endParaRPr lang="nb-NO" sz="1100" noProof="1">
              <a:latin typeface="Calibri"/>
              <a:ea typeface="Calibri" panose="020F0502020204030204" pitchFamily="34" charset="0"/>
              <a:cs typeface="Calibri"/>
            </a:endParaRPr>
          </a:p>
          <a:p>
            <a:pPr>
              <a:tabLst>
                <a:tab pos="371475" algn="l"/>
              </a:tabLst>
            </a:pPr>
            <a:r>
              <a:rPr lang="nb-NO" sz="1100" noProof="1">
                <a:ea typeface="+mn-lt"/>
                <a:cs typeface="+mn-lt"/>
              </a:rPr>
              <a:t>8. Straus, S., Tetroe, J. &amp; Graham, I. D. (2013) Knowledge translation in health care: moving from evidence to practice. John Wiley &amp; Sons.</a:t>
            </a:r>
          </a:p>
          <a:p>
            <a:pPr>
              <a:tabLst>
                <a:tab pos="371475" algn="l"/>
              </a:tabLst>
            </a:pPr>
            <a:endParaRPr lang="nb-NO" sz="1100" noProof="1">
              <a:cs typeface="Calibri" panose="020F0502020204030204"/>
            </a:endParaRPr>
          </a:p>
          <a:p>
            <a:pPr>
              <a:tabLst>
                <a:tab pos="371475" algn="l"/>
              </a:tabLst>
            </a:pPr>
            <a:endParaRPr lang="nb-NO" sz="1100" noProof="1">
              <a:cs typeface="Calibri" panose="020F0502020204030204"/>
            </a:endParaRPr>
          </a:p>
          <a:p>
            <a:pPr>
              <a:tabLst>
                <a:tab pos="371475" algn="l"/>
              </a:tabLst>
            </a:pPr>
            <a:endParaRPr lang="nb-NO" sz="1100" noProof="1">
              <a:cs typeface="Calibri" panose="020F0502020204030204"/>
            </a:endParaRPr>
          </a:p>
          <a:p>
            <a:pPr>
              <a:tabLst>
                <a:tab pos="371475" algn="l"/>
              </a:tabLst>
            </a:pPr>
            <a:endParaRPr lang="nb-NO" sz="1100" dirty="0">
              <a:ea typeface="+mn-lt"/>
              <a:cs typeface="+mn-lt"/>
            </a:endParaRPr>
          </a:p>
          <a:p>
            <a:pPr>
              <a:tabLst>
                <a:tab pos="371475" algn="l"/>
              </a:tabLst>
            </a:pPr>
            <a:endParaRPr lang="nb-NO" sz="1100" dirty="0">
              <a:cs typeface="Calibri"/>
            </a:endParaRPr>
          </a:p>
          <a:p>
            <a:pPr>
              <a:tabLst>
                <a:tab pos="371475" algn="l"/>
              </a:tabLst>
            </a:pPr>
            <a:endParaRPr lang="nb-NO" sz="1100" dirty="0">
              <a:cs typeface="Calibri"/>
            </a:endParaRPr>
          </a:p>
          <a:p>
            <a:pPr>
              <a:tabLst>
                <a:tab pos="371475" algn="l"/>
              </a:tabLst>
            </a:pPr>
            <a:endParaRPr lang="nb-NO" sz="1100" dirty="0">
              <a:cs typeface="Calibri"/>
            </a:endParaRPr>
          </a:p>
          <a:p>
            <a:pPr>
              <a:tabLst>
                <a:tab pos="371475" algn="l"/>
              </a:tabLst>
            </a:pPr>
            <a:endParaRPr lang="nb-NO" sz="1100" dirty="0">
              <a:cs typeface="Calibri"/>
            </a:endParaRPr>
          </a:p>
          <a:p>
            <a:pPr>
              <a:tabLst>
                <a:tab pos="371475" algn="l"/>
              </a:tabLst>
            </a:pPr>
            <a:endParaRPr lang="nb-NO" sz="1100" dirty="0">
              <a:cs typeface="Calibri"/>
            </a:endParaRPr>
          </a:p>
        </p:txBody>
      </p:sp>
      <p:sp>
        <p:nvSpPr>
          <p:cNvPr id="3" name="Tittel 1">
            <a:extLst>
              <a:ext uri="{FF2B5EF4-FFF2-40B4-BE49-F238E27FC236}">
                <a16:creationId xmlns:a16="http://schemas.microsoft.com/office/drawing/2014/main" id="{68319B52-E1CD-47A6-9BD3-56DE81E37D0D}"/>
              </a:ext>
            </a:extLst>
          </p:cNvPr>
          <p:cNvSpPr txBox="1">
            <a:spLocks/>
          </p:cNvSpPr>
          <p:nvPr/>
        </p:nvSpPr>
        <p:spPr>
          <a:xfrm>
            <a:off x="644239" y="374601"/>
            <a:ext cx="5881410" cy="34442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500" b="1">
                <a:solidFill>
                  <a:schemeClr val="accent4">
                    <a:lumMod val="50000"/>
                  </a:schemeClr>
                </a:solidFill>
              </a:rPr>
              <a:t>Vedlegg 2: </a:t>
            </a:r>
            <a:r>
              <a:rPr lang="nb-NO" sz="1500">
                <a:solidFill>
                  <a:schemeClr val="accent4">
                    <a:lumMod val="50000"/>
                  </a:schemeClr>
                </a:solidFill>
              </a:rPr>
              <a:t>Referanseliste</a:t>
            </a:r>
            <a:endParaRPr lang="nb-NO" sz="1500">
              <a:solidFill>
                <a:schemeClr val="accent4">
                  <a:lumMod val="50000"/>
                </a:schemeClr>
              </a:solidFill>
              <a:cs typeface="Calibri Light"/>
            </a:endParaRPr>
          </a:p>
        </p:txBody>
      </p:sp>
      <p:sp>
        <p:nvSpPr>
          <p:cNvPr id="5" name="TekstSylinder 4">
            <a:extLst>
              <a:ext uri="{FF2B5EF4-FFF2-40B4-BE49-F238E27FC236}">
                <a16:creationId xmlns:a16="http://schemas.microsoft.com/office/drawing/2014/main" id="{743C3A36-4BA3-4F08-8C0D-9BEF20DC5D3D}"/>
              </a:ext>
            </a:extLst>
          </p:cNvPr>
          <p:cNvSpPr txBox="1"/>
          <p:nvPr/>
        </p:nvSpPr>
        <p:spPr>
          <a:xfrm>
            <a:off x="463420" y="7925941"/>
            <a:ext cx="5868037" cy="276999"/>
          </a:xfrm>
          <a:prstGeom prst="rect">
            <a:avLst/>
          </a:prstGeom>
          <a:noFill/>
        </p:spPr>
        <p:txBody>
          <a:bodyPr wrap="square" lIns="91440" tIns="45720" rIns="91440" bIns="45720" anchor="t">
            <a:spAutoFit/>
          </a:bodyPr>
          <a:lstStyle/>
          <a:p>
            <a:endParaRPr lang="nb-NO" sz="1200" dirty="0">
              <a:cs typeface="Calibri Light"/>
            </a:endParaRPr>
          </a:p>
        </p:txBody>
      </p:sp>
    </p:spTree>
    <p:extLst>
      <p:ext uri="{BB962C8B-B14F-4D97-AF65-F5344CB8AC3E}">
        <p14:creationId xmlns:p14="http://schemas.microsoft.com/office/powerpoint/2010/main" val="390617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C626-B5E9-C15F-8499-ABDDF6C15F4E}"/>
              </a:ext>
            </a:extLst>
          </p:cNvPr>
          <p:cNvSpPr>
            <a:spLocks noGrp="1"/>
          </p:cNvSpPr>
          <p:nvPr>
            <p:ph type="title"/>
          </p:nvPr>
        </p:nvSpPr>
        <p:spPr>
          <a:xfrm>
            <a:off x="613706" y="290419"/>
            <a:ext cx="5915025" cy="1914702"/>
          </a:xfrm>
        </p:spPr>
        <p:txBody>
          <a:bodyPr/>
          <a:lstStyle/>
          <a:p>
            <a:r>
              <a:rPr lang="en-US" dirty="0">
                <a:cs typeface="Calibri Light"/>
              </a:rPr>
              <a:t> </a:t>
            </a:r>
            <a:endParaRPr lang="en-US" dirty="0"/>
          </a:p>
        </p:txBody>
      </p:sp>
      <p:sp>
        <p:nvSpPr>
          <p:cNvPr id="3" name="Content Placeholder 2">
            <a:extLst>
              <a:ext uri="{FF2B5EF4-FFF2-40B4-BE49-F238E27FC236}">
                <a16:creationId xmlns:a16="http://schemas.microsoft.com/office/drawing/2014/main" id="{FD955037-44D1-F4F9-F794-FBC296714C98}"/>
              </a:ext>
            </a:extLst>
          </p:cNvPr>
          <p:cNvSpPr>
            <a:spLocks noGrp="1"/>
          </p:cNvSpPr>
          <p:nvPr>
            <p:ph idx="1"/>
          </p:nvPr>
        </p:nvSpPr>
        <p:spPr>
          <a:xfrm>
            <a:off x="488295" y="900248"/>
            <a:ext cx="5915025" cy="6298756"/>
          </a:xfrm>
        </p:spPr>
        <p:txBody>
          <a:bodyPr vert="horz" lIns="91440" tIns="45720" rIns="91440" bIns="45720" rtlCol="0" anchor="t">
            <a:normAutofit fontScale="32500" lnSpcReduction="20000"/>
          </a:bodyPr>
          <a:lstStyle/>
          <a:p>
            <a:pPr marL="0" indent="0">
              <a:spcBef>
                <a:spcPct val="0"/>
              </a:spcBef>
              <a:buNone/>
            </a:pPr>
            <a:endParaRPr lang="nb-NO" sz="4000" b="1" dirty="0">
              <a:solidFill>
                <a:srgbClr val="000000"/>
              </a:solidFill>
              <a:latin typeface="+mj-lt"/>
              <a:ea typeface="+mn-lt"/>
              <a:cs typeface="+mn-lt"/>
            </a:endParaRPr>
          </a:p>
          <a:p>
            <a:pPr marL="0" indent="0">
              <a:spcBef>
                <a:spcPct val="0"/>
              </a:spcBef>
              <a:buNone/>
            </a:pPr>
            <a:endParaRPr lang="nb-NO" sz="4000" b="1" dirty="0">
              <a:solidFill>
                <a:srgbClr val="000000"/>
              </a:solidFill>
              <a:latin typeface="+mj-lt"/>
              <a:ea typeface="+mn-lt"/>
              <a:cs typeface="+mn-lt"/>
            </a:endParaRPr>
          </a:p>
          <a:p>
            <a:pPr marL="0" indent="0">
              <a:spcBef>
                <a:spcPct val="0"/>
              </a:spcBef>
              <a:buNone/>
            </a:pPr>
            <a:r>
              <a:rPr lang="nb-NO" sz="4000" b="1" noProof="1">
                <a:solidFill>
                  <a:srgbClr val="000000"/>
                </a:solidFill>
                <a:latin typeface="+mj-lt"/>
                <a:ea typeface="+mn-lt"/>
                <a:cs typeface="+mn-lt"/>
              </a:rPr>
              <a:t>Informasjon/promotering</a:t>
            </a:r>
          </a:p>
          <a:p>
            <a:pPr marL="0" indent="0">
              <a:lnSpc>
                <a:spcPct val="120000"/>
              </a:lnSpc>
              <a:spcBef>
                <a:spcPct val="0"/>
              </a:spcBef>
              <a:buNone/>
            </a:pPr>
            <a:r>
              <a:rPr lang="nb-NO" sz="4000" noProof="1">
                <a:latin typeface="+mj-lt"/>
                <a:ea typeface="+mn-lt"/>
                <a:cs typeface="+mn-lt"/>
              </a:rPr>
              <a:t>ICDP Fag- og erfaringsnettverk ble promotert med teaser og invitasjon gjennom etatenes etablerte informasjonskanaler og direkte til de ICDP-veilederne prosjektet hadde kjennskap til.</a:t>
            </a:r>
            <a:endParaRPr lang="nb-NO" sz="4000" noProof="1">
              <a:latin typeface="+mj-lt"/>
              <a:cs typeface="Calibri"/>
            </a:endParaRPr>
          </a:p>
          <a:p>
            <a:pPr marL="0" indent="0">
              <a:lnSpc>
                <a:spcPct val="120000"/>
              </a:lnSpc>
              <a:spcBef>
                <a:spcPct val="0"/>
              </a:spcBef>
              <a:buNone/>
            </a:pPr>
            <a:endParaRPr lang="nb-NO" sz="4000" b="1" noProof="1">
              <a:latin typeface="+mj-lt"/>
              <a:ea typeface="+mn-lt"/>
              <a:cs typeface="+mn-lt"/>
            </a:endParaRPr>
          </a:p>
          <a:p>
            <a:pPr marL="0" indent="0">
              <a:lnSpc>
                <a:spcPct val="120000"/>
              </a:lnSpc>
              <a:spcBef>
                <a:spcPct val="0"/>
              </a:spcBef>
              <a:buNone/>
            </a:pPr>
            <a:r>
              <a:rPr lang="nb-NO" sz="4000" b="1" noProof="1">
                <a:latin typeface="+mj-lt"/>
                <a:ea typeface="+mn-lt"/>
                <a:cs typeface="+mn-lt"/>
              </a:rPr>
              <a:t>Påmelding</a:t>
            </a:r>
            <a:br>
              <a:rPr lang="nb-NO" sz="4000" b="1" noProof="1">
                <a:latin typeface="+mj-lt"/>
                <a:ea typeface="+mn-lt"/>
                <a:cs typeface="+mn-lt"/>
              </a:rPr>
            </a:br>
            <a:r>
              <a:rPr lang="nb-NO" sz="4000" noProof="1">
                <a:latin typeface="+mj-lt"/>
                <a:ea typeface="+mn-lt"/>
                <a:cs typeface="+mn-lt"/>
              </a:rPr>
              <a:t>Vi valgte skriftlig påmelding for å få oversikt over antall deltakere og arbeidsstedet de representerte. De byomfattende tjenestene og frivillige / ideelle organisasjoner fikk mulighet til å melde seg på i det byområdet som passet best for dem.</a:t>
            </a:r>
            <a:endParaRPr lang="nb-NO" sz="4000" b="1" noProof="1">
              <a:latin typeface="+mj-lt"/>
              <a:ea typeface="+mn-lt"/>
              <a:cs typeface="+mn-lt"/>
            </a:endParaRPr>
          </a:p>
          <a:p>
            <a:pPr marL="0" indent="0">
              <a:lnSpc>
                <a:spcPct val="120000"/>
              </a:lnSpc>
              <a:spcBef>
                <a:spcPct val="0"/>
              </a:spcBef>
              <a:buNone/>
            </a:pPr>
            <a:endParaRPr lang="nb-NO" sz="4000" noProof="1">
              <a:solidFill>
                <a:srgbClr val="000000"/>
              </a:solidFill>
              <a:latin typeface="+mj-lt"/>
              <a:ea typeface="+mn-lt"/>
              <a:cs typeface="+mn-lt"/>
            </a:endParaRPr>
          </a:p>
          <a:p>
            <a:pPr marL="0" indent="0">
              <a:lnSpc>
                <a:spcPct val="120000"/>
              </a:lnSpc>
              <a:spcBef>
                <a:spcPct val="0"/>
              </a:spcBef>
              <a:buNone/>
            </a:pPr>
            <a:r>
              <a:rPr lang="nb-NO" sz="4000" b="1" noProof="1">
                <a:solidFill>
                  <a:srgbClr val="000000"/>
                </a:solidFill>
                <a:latin typeface="+mj-lt"/>
                <a:ea typeface="+mn-lt"/>
                <a:cs typeface="+mn-lt"/>
              </a:rPr>
              <a:t>Form</a:t>
            </a:r>
            <a:endParaRPr lang="nb-NO" sz="4000" noProof="1">
              <a:solidFill>
                <a:srgbClr val="000000"/>
              </a:solidFill>
              <a:latin typeface="+mj-lt"/>
              <a:ea typeface="+mn-lt"/>
              <a:cs typeface="+mn-lt"/>
            </a:endParaRPr>
          </a:p>
          <a:p>
            <a:pPr marL="0" indent="0">
              <a:lnSpc>
                <a:spcPct val="120000"/>
              </a:lnSpc>
              <a:spcBef>
                <a:spcPct val="0"/>
              </a:spcBef>
              <a:buNone/>
            </a:pPr>
            <a:r>
              <a:rPr lang="nb-NO" sz="4000" noProof="1">
                <a:solidFill>
                  <a:schemeClr val="tx1">
                    <a:lumMod val="95000"/>
                    <a:lumOff val="5000"/>
                  </a:schemeClr>
                </a:solidFill>
                <a:latin typeface="+mj-lt"/>
                <a:ea typeface="+mn-lt"/>
                <a:cs typeface="+mn-lt"/>
              </a:rPr>
              <a:t>Det ble planlagt to timers samlinger med faginnlegg, mingling og erfaringsdeling i grupper</a:t>
            </a:r>
          </a:p>
          <a:p>
            <a:pPr marL="0" indent="0">
              <a:lnSpc>
                <a:spcPct val="120000"/>
              </a:lnSpc>
              <a:spcBef>
                <a:spcPct val="0"/>
              </a:spcBef>
              <a:buNone/>
            </a:pPr>
            <a:endParaRPr lang="nb-NO" sz="4000" noProof="1">
              <a:solidFill>
                <a:schemeClr val="tx1">
                  <a:lumMod val="95000"/>
                  <a:lumOff val="5000"/>
                </a:schemeClr>
              </a:solidFill>
              <a:latin typeface="+mj-lt"/>
              <a:ea typeface="+mn-lt"/>
              <a:cs typeface="+mn-lt"/>
            </a:endParaRPr>
          </a:p>
          <a:p>
            <a:pPr marL="0" indent="0">
              <a:lnSpc>
                <a:spcPct val="120000"/>
              </a:lnSpc>
              <a:spcBef>
                <a:spcPct val="0"/>
              </a:spcBef>
              <a:buNone/>
            </a:pPr>
            <a:r>
              <a:rPr lang="nb-NO" sz="4000" b="1" noProof="1">
                <a:solidFill>
                  <a:schemeClr val="tx1">
                    <a:lumMod val="95000"/>
                    <a:lumOff val="5000"/>
                  </a:schemeClr>
                </a:solidFill>
                <a:latin typeface="+mj-lt"/>
                <a:ea typeface="+mn-lt"/>
                <a:cs typeface="+mn-lt"/>
              </a:rPr>
              <a:t>Gjennomføring</a:t>
            </a:r>
            <a:endParaRPr lang="nb-NO" sz="4000" noProof="1">
              <a:solidFill>
                <a:schemeClr val="tx1">
                  <a:lumMod val="95000"/>
                  <a:lumOff val="5000"/>
                </a:schemeClr>
              </a:solidFill>
              <a:latin typeface="+mj-lt"/>
              <a:ea typeface="+mn-lt"/>
              <a:cs typeface="+mn-lt"/>
            </a:endParaRPr>
          </a:p>
          <a:p>
            <a:pPr marL="342900" indent="-342900">
              <a:lnSpc>
                <a:spcPct val="120000"/>
              </a:lnSpc>
              <a:spcBef>
                <a:spcPct val="0"/>
              </a:spcBef>
            </a:pPr>
            <a:r>
              <a:rPr lang="nb-NO" sz="4000" noProof="1">
                <a:solidFill>
                  <a:schemeClr val="tx1">
                    <a:lumMod val="95000"/>
                    <a:lumOff val="5000"/>
                  </a:schemeClr>
                </a:solidFill>
                <a:latin typeface="+mj-lt"/>
                <a:ea typeface="+mn-lt"/>
                <a:cs typeface="+mn-lt"/>
              </a:rPr>
              <a:t>Presentasjonsrunde med navn, arbeidssted og erfaringer med ICDP</a:t>
            </a:r>
            <a:endParaRPr lang="nb-NO" sz="4000" b="1" noProof="1">
              <a:solidFill>
                <a:schemeClr val="tx1">
                  <a:lumMod val="95000"/>
                  <a:lumOff val="5000"/>
                </a:schemeClr>
              </a:solidFill>
              <a:latin typeface="+mj-lt"/>
              <a:ea typeface="+mn-lt"/>
              <a:cs typeface="+mn-lt"/>
            </a:endParaRPr>
          </a:p>
          <a:p>
            <a:pPr marL="342900" indent="-342900">
              <a:lnSpc>
                <a:spcPct val="120000"/>
              </a:lnSpc>
              <a:spcBef>
                <a:spcPct val="0"/>
              </a:spcBef>
            </a:pPr>
            <a:r>
              <a:rPr lang="nb-NO" sz="4000" noProof="1">
                <a:solidFill>
                  <a:schemeClr val="tx1">
                    <a:lumMod val="95000"/>
                    <a:lumOff val="5000"/>
                  </a:schemeClr>
                </a:solidFill>
                <a:latin typeface="+mj-lt"/>
                <a:ea typeface="+mn-lt"/>
                <a:cs typeface="+mn-lt"/>
              </a:rPr>
              <a:t>Faglig innlegg / fagdrypp med aktuelt ICDP-tema</a:t>
            </a:r>
          </a:p>
          <a:p>
            <a:pPr marL="342900" indent="-342900">
              <a:lnSpc>
                <a:spcPct val="120000"/>
              </a:lnSpc>
              <a:spcBef>
                <a:spcPct val="0"/>
              </a:spcBef>
            </a:pPr>
            <a:r>
              <a:rPr lang="nb-NO" sz="4000" noProof="1">
                <a:solidFill>
                  <a:schemeClr val="tx1">
                    <a:lumMod val="95000"/>
                    <a:lumOff val="5000"/>
                  </a:schemeClr>
                </a:solidFill>
                <a:latin typeface="+mj-lt"/>
                <a:ea typeface="+mn-lt"/>
                <a:cs typeface="+mn-lt"/>
              </a:rPr>
              <a:t>Minglepause, for uformell kontakt mellom deltakerne</a:t>
            </a:r>
          </a:p>
          <a:p>
            <a:pPr marL="342900" indent="-342900">
              <a:lnSpc>
                <a:spcPct val="120000"/>
              </a:lnSpc>
              <a:spcBef>
                <a:spcPct val="0"/>
              </a:spcBef>
            </a:pPr>
            <a:r>
              <a:rPr lang="nb-NO" sz="4000" noProof="1">
                <a:solidFill>
                  <a:schemeClr val="tx1">
                    <a:lumMod val="95000"/>
                    <a:lumOff val="5000"/>
                  </a:schemeClr>
                </a:solidFill>
                <a:latin typeface="+mj-lt"/>
                <a:ea typeface="+mn-lt"/>
                <a:cs typeface="+mn-lt"/>
              </a:rPr>
              <a:t>Erfaringsdeling i grupper. Gruppeoppgaver for å fremme erfaringsdeling, individuelt, i gruppe og i plenum (I-G-P)</a:t>
            </a:r>
          </a:p>
          <a:p>
            <a:pPr marL="0" indent="0">
              <a:lnSpc>
                <a:spcPct val="120000"/>
              </a:lnSpc>
              <a:spcBef>
                <a:spcPct val="0"/>
              </a:spcBef>
              <a:buNone/>
            </a:pPr>
            <a:endParaRPr lang="nb-NO" sz="4000" b="1" noProof="1">
              <a:latin typeface="+mj-lt"/>
              <a:ea typeface="+mn-lt"/>
              <a:cs typeface="+mn-lt"/>
            </a:endParaRPr>
          </a:p>
          <a:p>
            <a:pPr marL="0" indent="0">
              <a:lnSpc>
                <a:spcPct val="120000"/>
              </a:lnSpc>
              <a:spcBef>
                <a:spcPct val="0"/>
              </a:spcBef>
              <a:buNone/>
            </a:pPr>
            <a:r>
              <a:rPr lang="nb-NO" sz="4000" b="1" noProof="1">
                <a:latin typeface="+mj-lt"/>
                <a:ea typeface="+mn-lt"/>
                <a:cs typeface="+mn-lt"/>
              </a:rPr>
              <a:t>Pilot</a:t>
            </a:r>
            <a:endParaRPr lang="nb-NO" sz="4000" noProof="1">
              <a:latin typeface="+mj-lt"/>
              <a:ea typeface="+mn-lt"/>
              <a:cs typeface="+mn-lt"/>
            </a:endParaRPr>
          </a:p>
          <a:p>
            <a:pPr marL="0" indent="0">
              <a:lnSpc>
                <a:spcPct val="120000"/>
              </a:lnSpc>
              <a:spcBef>
                <a:spcPct val="0"/>
              </a:spcBef>
              <a:buNone/>
            </a:pPr>
            <a:r>
              <a:rPr lang="nb-NO" sz="4000" noProof="1">
                <a:latin typeface="+mj-lt"/>
                <a:ea typeface="+mn-lt"/>
                <a:cs typeface="+mn-lt"/>
              </a:rPr>
              <a:t>Pilotnettverk ble gjennomført for å teste ut form og innhold.  Innspill fra deltakerne  var verdifulle for å gjøre justeringer før utrulling i byområdene</a:t>
            </a:r>
            <a:r>
              <a:rPr lang="nb-NO" sz="4000" dirty="0">
                <a:latin typeface="+mj-lt"/>
                <a:ea typeface="+mn-lt"/>
                <a:cs typeface="+mn-lt"/>
              </a:rPr>
              <a:t>. </a:t>
            </a:r>
          </a:p>
          <a:p>
            <a:pPr marL="0" indent="0">
              <a:lnSpc>
                <a:spcPct val="120000"/>
              </a:lnSpc>
              <a:spcBef>
                <a:spcPct val="0"/>
              </a:spcBef>
              <a:buNone/>
            </a:pPr>
            <a:endParaRPr lang="nb-NO" sz="4000" b="1" dirty="0">
              <a:latin typeface="+mj-lt"/>
              <a:ea typeface="+mn-lt"/>
              <a:cs typeface="Calibri Light"/>
            </a:endParaRPr>
          </a:p>
          <a:p>
            <a:pPr marL="0" indent="0">
              <a:lnSpc>
                <a:spcPct val="120000"/>
              </a:lnSpc>
              <a:spcBef>
                <a:spcPct val="0"/>
              </a:spcBef>
              <a:buNone/>
            </a:pPr>
            <a:endParaRPr lang="nb-NO" sz="4000" b="1" dirty="0">
              <a:latin typeface="+mj-lt"/>
              <a:ea typeface="+mn-lt"/>
              <a:cs typeface="Calibri Light"/>
            </a:endParaRPr>
          </a:p>
          <a:p>
            <a:pPr marL="0" indent="0">
              <a:lnSpc>
                <a:spcPct val="120000"/>
              </a:lnSpc>
              <a:spcBef>
                <a:spcPct val="0"/>
              </a:spcBef>
              <a:buNone/>
            </a:pPr>
            <a:r>
              <a:rPr lang="nb-NO" sz="4000" b="1" dirty="0">
                <a:latin typeface="+mj-lt"/>
                <a:ea typeface="+mn-lt"/>
                <a:cs typeface="Calibri Light"/>
              </a:rPr>
              <a:t>Justeringer etter samlinger vår 2022</a:t>
            </a:r>
          </a:p>
          <a:p>
            <a:pPr marL="0" indent="0">
              <a:lnSpc>
                <a:spcPct val="120000"/>
              </a:lnSpc>
              <a:spcBef>
                <a:spcPct val="0"/>
              </a:spcBef>
              <a:buNone/>
            </a:pPr>
            <a:r>
              <a:rPr lang="nb-NO" sz="4000" dirty="0">
                <a:latin typeface="+mj-lt"/>
                <a:ea typeface="+mn-lt"/>
                <a:cs typeface="Calibri Light"/>
              </a:rPr>
              <a:t>Etter tilbakemeldinger på erfaringsnettverkene vår 2022, økte vi tiden på samlingene fra to til tre timer. Bakgrunnen var at deltageren opplevde at to timer var for knapp tid.</a:t>
            </a:r>
            <a:endParaRPr lang="nb-NO" sz="4000" dirty="0">
              <a:latin typeface="+mj-lt"/>
              <a:ea typeface="+mn-lt"/>
              <a:cs typeface="+mn-lt"/>
            </a:endParaRPr>
          </a:p>
          <a:p>
            <a:pPr marL="0" indent="0">
              <a:spcBef>
                <a:spcPct val="0"/>
              </a:spcBef>
              <a:buNone/>
            </a:pPr>
            <a:endParaRPr lang="nb-NO" sz="3000" dirty="0">
              <a:latin typeface="+mj-lt"/>
              <a:ea typeface="+mn-lt"/>
              <a:cs typeface="+mn-lt"/>
            </a:endParaRPr>
          </a:p>
          <a:p>
            <a:pPr>
              <a:spcBef>
                <a:spcPct val="0"/>
              </a:spcBef>
            </a:pPr>
            <a:endParaRPr lang="nb-NO" dirty="0">
              <a:latin typeface="+mj-lt"/>
              <a:ea typeface="+mn-lt"/>
              <a:cs typeface="+mn-lt"/>
            </a:endParaRPr>
          </a:p>
          <a:p>
            <a:endParaRPr lang="en-US" dirty="0">
              <a:latin typeface="Calibri" panose="020F0502020204030204"/>
              <a:cs typeface="Calibri"/>
            </a:endParaRPr>
          </a:p>
        </p:txBody>
      </p:sp>
      <p:sp>
        <p:nvSpPr>
          <p:cNvPr id="4" name="Tittel 1">
            <a:extLst>
              <a:ext uri="{FF2B5EF4-FFF2-40B4-BE49-F238E27FC236}">
                <a16:creationId xmlns:a16="http://schemas.microsoft.com/office/drawing/2014/main" id="{A07E5D04-8771-4B88-B5CF-70431754CECD}"/>
              </a:ext>
            </a:extLst>
          </p:cNvPr>
          <p:cNvSpPr txBox="1">
            <a:spLocks/>
          </p:cNvSpPr>
          <p:nvPr/>
        </p:nvSpPr>
        <p:spPr>
          <a:xfrm>
            <a:off x="488295" y="423120"/>
            <a:ext cx="5881410" cy="34442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500" b="1" dirty="0">
                <a:solidFill>
                  <a:schemeClr val="accent4">
                    <a:lumMod val="50000"/>
                  </a:schemeClr>
                </a:solidFill>
              </a:rPr>
              <a:t>Vedlegg 3: </a:t>
            </a:r>
            <a:r>
              <a:rPr lang="nb-NO" sz="1500" dirty="0">
                <a:solidFill>
                  <a:schemeClr val="accent4">
                    <a:lumMod val="50000"/>
                  </a:schemeClr>
                </a:solidFill>
              </a:rPr>
              <a:t>Organisering og gjennomføring i ICDP Fag- og erfaringsnettverk</a:t>
            </a:r>
            <a:endParaRPr lang="nb-NO" sz="1500" dirty="0">
              <a:solidFill>
                <a:schemeClr val="accent4">
                  <a:lumMod val="50000"/>
                </a:schemeClr>
              </a:solidFill>
              <a:cs typeface="Calibri Light"/>
            </a:endParaRPr>
          </a:p>
        </p:txBody>
      </p:sp>
    </p:spTree>
    <p:extLst>
      <p:ext uri="{BB962C8B-B14F-4D97-AF65-F5344CB8AC3E}">
        <p14:creationId xmlns:p14="http://schemas.microsoft.com/office/powerpoint/2010/main" val="290125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1AF853D0-66EF-45DE-8DAF-AD1030F2675E}"/>
              </a:ext>
            </a:extLst>
          </p:cNvPr>
          <p:cNvSpPr txBox="1">
            <a:spLocks/>
          </p:cNvSpPr>
          <p:nvPr/>
        </p:nvSpPr>
        <p:spPr>
          <a:xfrm>
            <a:off x="941782" y="403629"/>
            <a:ext cx="5881410" cy="34442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500" b="1" dirty="0">
                <a:solidFill>
                  <a:schemeClr val="accent4">
                    <a:lumMod val="50000"/>
                  </a:schemeClr>
                </a:solidFill>
              </a:rPr>
              <a:t>Vedlegg 4: S</a:t>
            </a:r>
            <a:r>
              <a:rPr lang="nb-NO" sz="1500" dirty="0">
                <a:solidFill>
                  <a:schemeClr val="accent4">
                    <a:lumMod val="50000"/>
                  </a:schemeClr>
                </a:solidFill>
              </a:rPr>
              <a:t>amarbeidsavtale</a:t>
            </a:r>
            <a:endParaRPr lang="nb-NO" sz="1500" dirty="0">
              <a:solidFill>
                <a:schemeClr val="accent4">
                  <a:lumMod val="50000"/>
                </a:schemeClr>
              </a:solidFill>
              <a:cs typeface="Calibri Light"/>
            </a:endParaRPr>
          </a:p>
        </p:txBody>
      </p:sp>
      <p:pic>
        <p:nvPicPr>
          <p:cNvPr id="4" name="Picture 5">
            <a:extLst>
              <a:ext uri="{FF2B5EF4-FFF2-40B4-BE49-F238E27FC236}">
                <a16:creationId xmlns:a16="http://schemas.microsoft.com/office/drawing/2014/main" id="{930F1134-B63D-91C4-100B-CD897FFA4246}"/>
              </a:ext>
            </a:extLst>
          </p:cNvPr>
          <p:cNvPicPr>
            <a:picLocks noChangeAspect="1"/>
          </p:cNvPicPr>
          <p:nvPr/>
        </p:nvPicPr>
        <p:blipFill>
          <a:blip r:embed="rId2"/>
          <a:stretch>
            <a:fillRect/>
          </a:stretch>
        </p:blipFill>
        <p:spPr>
          <a:xfrm>
            <a:off x="852715" y="745434"/>
            <a:ext cx="5326742" cy="5896905"/>
          </a:xfrm>
          <a:prstGeom prst="rect">
            <a:avLst/>
          </a:prstGeom>
        </p:spPr>
      </p:pic>
      <p:pic>
        <p:nvPicPr>
          <p:cNvPr id="7" name="Picture 7">
            <a:extLst>
              <a:ext uri="{FF2B5EF4-FFF2-40B4-BE49-F238E27FC236}">
                <a16:creationId xmlns:a16="http://schemas.microsoft.com/office/drawing/2014/main" id="{9DF35524-ADCE-7E3B-2CF5-6342482330D8}"/>
              </a:ext>
            </a:extLst>
          </p:cNvPr>
          <p:cNvPicPr>
            <a:picLocks noChangeAspect="1"/>
          </p:cNvPicPr>
          <p:nvPr/>
        </p:nvPicPr>
        <p:blipFill>
          <a:blip r:embed="rId3"/>
          <a:stretch>
            <a:fillRect/>
          </a:stretch>
        </p:blipFill>
        <p:spPr>
          <a:xfrm>
            <a:off x="714829" y="6765926"/>
            <a:ext cx="5500914" cy="1751692"/>
          </a:xfrm>
          <a:prstGeom prst="rect">
            <a:avLst/>
          </a:prstGeom>
        </p:spPr>
      </p:pic>
    </p:spTree>
    <p:extLst>
      <p:ext uri="{BB962C8B-B14F-4D97-AF65-F5344CB8AC3E}">
        <p14:creationId xmlns:p14="http://schemas.microsoft.com/office/powerpoint/2010/main" val="182606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DA8553-A588-80D2-7C59-B82D41B68D4E}"/>
              </a:ext>
            </a:extLst>
          </p:cNvPr>
          <p:cNvPicPr>
            <a:picLocks noChangeAspect="1"/>
          </p:cNvPicPr>
          <p:nvPr/>
        </p:nvPicPr>
        <p:blipFill>
          <a:blip r:embed="rId2"/>
          <a:stretch>
            <a:fillRect/>
          </a:stretch>
        </p:blipFill>
        <p:spPr>
          <a:xfrm>
            <a:off x="801915" y="415835"/>
            <a:ext cx="5246913" cy="4531358"/>
          </a:xfrm>
          <a:prstGeom prst="rect">
            <a:avLst/>
          </a:prstGeom>
        </p:spPr>
      </p:pic>
    </p:spTree>
    <p:extLst>
      <p:ext uri="{BB962C8B-B14F-4D97-AF65-F5344CB8AC3E}">
        <p14:creationId xmlns:p14="http://schemas.microsoft.com/office/powerpoint/2010/main" val="2389514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A6C8164-617B-6768-ACAD-948A8D4FE253}"/>
              </a:ext>
            </a:extLst>
          </p:cNvPr>
          <p:cNvPicPr>
            <a:picLocks noChangeAspect="1"/>
          </p:cNvPicPr>
          <p:nvPr/>
        </p:nvPicPr>
        <p:blipFill>
          <a:blip r:embed="rId2"/>
          <a:stretch>
            <a:fillRect/>
          </a:stretch>
        </p:blipFill>
        <p:spPr>
          <a:xfrm>
            <a:off x="630661" y="950870"/>
            <a:ext cx="5861174" cy="7230147"/>
          </a:xfrm>
          <a:prstGeom prst="rect">
            <a:avLst/>
          </a:prstGeom>
        </p:spPr>
      </p:pic>
      <p:sp>
        <p:nvSpPr>
          <p:cNvPr id="3" name="Tittel 1">
            <a:extLst>
              <a:ext uri="{FF2B5EF4-FFF2-40B4-BE49-F238E27FC236}">
                <a16:creationId xmlns:a16="http://schemas.microsoft.com/office/drawing/2014/main" id="{C0C5E12D-9703-4D72-8D38-580FE43BBE6A}"/>
              </a:ext>
            </a:extLst>
          </p:cNvPr>
          <p:cNvSpPr txBox="1">
            <a:spLocks/>
          </p:cNvSpPr>
          <p:nvPr/>
        </p:nvSpPr>
        <p:spPr>
          <a:xfrm>
            <a:off x="644239" y="374601"/>
            <a:ext cx="5881410" cy="34442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500" b="1" dirty="0">
                <a:solidFill>
                  <a:schemeClr val="accent4">
                    <a:lumMod val="50000"/>
                  </a:schemeClr>
                </a:solidFill>
              </a:rPr>
              <a:t>Vedlegg 5: </a:t>
            </a:r>
            <a:r>
              <a:rPr lang="nb-NO" sz="1500" dirty="0">
                <a:solidFill>
                  <a:schemeClr val="accent4">
                    <a:lumMod val="50000"/>
                  </a:schemeClr>
                </a:solidFill>
              </a:rPr>
              <a:t>Evalueringsverktøy</a:t>
            </a:r>
            <a:endParaRPr lang="nb-NO" sz="1500" dirty="0">
              <a:solidFill>
                <a:schemeClr val="accent4">
                  <a:lumMod val="50000"/>
                </a:schemeClr>
              </a:solidFill>
              <a:cs typeface="Calibri Light"/>
            </a:endParaRPr>
          </a:p>
        </p:txBody>
      </p:sp>
    </p:spTree>
    <p:extLst>
      <p:ext uri="{BB962C8B-B14F-4D97-AF65-F5344CB8AC3E}">
        <p14:creationId xmlns:p14="http://schemas.microsoft.com/office/powerpoint/2010/main" val="53984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86B3362-7709-842E-10C6-92C9BE0BF3E5}"/>
              </a:ext>
            </a:extLst>
          </p:cNvPr>
          <p:cNvPicPr>
            <a:picLocks noChangeAspect="1"/>
          </p:cNvPicPr>
          <p:nvPr/>
        </p:nvPicPr>
        <p:blipFill>
          <a:blip r:embed="rId2"/>
          <a:stretch>
            <a:fillRect/>
          </a:stretch>
        </p:blipFill>
        <p:spPr>
          <a:xfrm>
            <a:off x="571721" y="263283"/>
            <a:ext cx="5711186" cy="7852271"/>
          </a:xfrm>
          <a:prstGeom prst="rect">
            <a:avLst/>
          </a:prstGeom>
        </p:spPr>
      </p:pic>
    </p:spTree>
    <p:extLst>
      <p:ext uri="{BB962C8B-B14F-4D97-AF65-F5344CB8AC3E}">
        <p14:creationId xmlns:p14="http://schemas.microsoft.com/office/powerpoint/2010/main" val="310727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E03FA5C-A356-3C0C-0829-E1E93D072E57}"/>
              </a:ext>
            </a:extLst>
          </p:cNvPr>
          <p:cNvPicPr>
            <a:picLocks noChangeAspect="1"/>
          </p:cNvPicPr>
          <p:nvPr/>
        </p:nvPicPr>
        <p:blipFill>
          <a:blip r:embed="rId2"/>
          <a:stretch>
            <a:fillRect/>
          </a:stretch>
        </p:blipFill>
        <p:spPr>
          <a:xfrm>
            <a:off x="533681" y="755293"/>
            <a:ext cx="5781075" cy="8392505"/>
          </a:xfrm>
          <a:prstGeom prst="rect">
            <a:avLst/>
          </a:prstGeom>
        </p:spPr>
      </p:pic>
    </p:spTree>
    <p:extLst>
      <p:ext uri="{BB962C8B-B14F-4D97-AF65-F5344CB8AC3E}">
        <p14:creationId xmlns:p14="http://schemas.microsoft.com/office/powerpoint/2010/main" val="40382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47;g8003f3617a_0_332">
            <a:extLst>
              <a:ext uri="{FF2B5EF4-FFF2-40B4-BE49-F238E27FC236}">
                <a16:creationId xmlns:a16="http://schemas.microsoft.com/office/drawing/2014/main" id="{B00A61AD-F9D7-4C26-90E0-9E88C68BA18D}"/>
              </a:ext>
            </a:extLst>
          </p:cNvPr>
          <p:cNvGrpSpPr/>
          <p:nvPr/>
        </p:nvGrpSpPr>
        <p:grpSpPr>
          <a:xfrm>
            <a:off x="1073087" y="1648522"/>
            <a:ext cx="1894563" cy="1667112"/>
            <a:chOff x="1075278" y="1670758"/>
            <a:chExt cx="2331770" cy="2051830"/>
          </a:xfrm>
        </p:grpSpPr>
        <p:sp>
          <p:nvSpPr>
            <p:cNvPr id="5" name="Google Shape;148;g8003f3617a_0_332">
              <a:hlinkClick r:id="rId2" action="ppaction://hlinksldjump"/>
              <a:extLst>
                <a:ext uri="{FF2B5EF4-FFF2-40B4-BE49-F238E27FC236}">
                  <a16:creationId xmlns:a16="http://schemas.microsoft.com/office/drawing/2014/main" id="{B36CFFC9-43B0-4AAF-ACCC-CF4D7982F920}"/>
                </a:ext>
              </a:extLst>
            </p:cNvPr>
            <p:cNvSpPr txBox="1"/>
            <p:nvPr/>
          </p:nvSpPr>
          <p:spPr>
            <a:xfrm>
              <a:off x="1183873" y="1670758"/>
              <a:ext cx="2052300"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01</a:t>
              </a:r>
              <a:endParaRPr sz="5850">
                <a:solidFill>
                  <a:srgbClr val="595959"/>
                </a:solidFill>
                <a:latin typeface="Calibri"/>
                <a:ea typeface="Calibri"/>
                <a:cs typeface="Calibri"/>
                <a:sym typeface="Calibri"/>
              </a:endParaRPr>
            </a:p>
          </p:txBody>
        </p:sp>
        <p:cxnSp>
          <p:nvCxnSpPr>
            <p:cNvPr id="6" name="Google Shape;149;g8003f3617a_0_332">
              <a:hlinkClick r:id="rId2" action="ppaction://hlinksldjump"/>
              <a:extLst>
                <a:ext uri="{FF2B5EF4-FFF2-40B4-BE49-F238E27FC236}">
                  <a16:creationId xmlns:a16="http://schemas.microsoft.com/office/drawing/2014/main" id="{8414C5EF-684B-478E-98D1-7BABE11B7A69}"/>
                </a:ext>
              </a:extLst>
            </p:cNvPr>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7" name="Google Shape;150;g8003f3617a_0_332">
              <a:hlinkClick r:id="rId2" action="ppaction://hlinksldjump"/>
              <a:extLst>
                <a:ext uri="{FF2B5EF4-FFF2-40B4-BE49-F238E27FC236}">
                  <a16:creationId xmlns:a16="http://schemas.microsoft.com/office/drawing/2014/main" id="{F74CA13E-2F95-417E-AADC-15FF62C35F5F}"/>
                </a:ext>
              </a:extLst>
            </p:cNvPr>
            <p:cNvSpPr txBox="1"/>
            <p:nvPr/>
          </p:nvSpPr>
          <p:spPr>
            <a:xfrm>
              <a:off x="1075278" y="2953054"/>
              <a:ext cx="2331770" cy="769534"/>
            </a:xfrm>
            <a:prstGeom prst="rect">
              <a:avLst/>
            </a:prstGeom>
            <a:noFill/>
            <a:ln>
              <a:noFill/>
            </a:ln>
          </p:spPr>
          <p:txBody>
            <a:bodyPr spcFirstLastPara="1" wrap="square" lIns="74283" tIns="74283" rIns="74283" bIns="74283" anchor="t" anchorCtr="0">
              <a:noAutofit/>
            </a:bodyPr>
            <a:lstStyle/>
            <a:p>
              <a:pPr marL="0" lvl="0" indent="0" algn="l" rtl="0">
                <a:spcBef>
                  <a:spcPts val="0"/>
                </a:spcBef>
                <a:spcAft>
                  <a:spcPts val="0"/>
                </a:spcAft>
                <a:buNone/>
              </a:pPr>
              <a:r>
                <a:rPr lang="nb-NO" sz="1400" b="1" dirty="0">
                  <a:solidFill>
                    <a:schemeClr val="accent4">
                      <a:lumMod val="75000"/>
                    </a:schemeClr>
                  </a:solidFill>
                  <a:latin typeface="Calibri"/>
                  <a:ea typeface="Calibri"/>
                  <a:cs typeface="Calibri"/>
                  <a:sym typeface="Calibri"/>
                </a:rPr>
                <a:t>Bakgrunn, mål og avgrensninger</a:t>
              </a:r>
              <a:endParaRPr lang="en-US" sz="1400" b="1" dirty="0">
                <a:solidFill>
                  <a:schemeClr val="accent4">
                    <a:lumMod val="75000"/>
                  </a:schemeClr>
                </a:solidFill>
                <a:latin typeface="Calibri"/>
                <a:ea typeface="Calibri"/>
                <a:cs typeface="Calibri"/>
              </a:endParaRPr>
            </a:p>
            <a:p>
              <a:pPr marL="0" lvl="0" indent="0" algn="l" rtl="0">
                <a:spcBef>
                  <a:spcPts val="0"/>
                </a:spcBef>
                <a:spcAft>
                  <a:spcPts val="0"/>
                </a:spcAft>
                <a:buNone/>
              </a:pPr>
              <a:endParaRPr sz="894" dirty="0">
                <a:solidFill>
                  <a:srgbClr val="7F6000"/>
                </a:solidFill>
                <a:latin typeface="Calibri"/>
                <a:ea typeface="Calibri"/>
                <a:cs typeface="Calibri"/>
                <a:sym typeface="Calibri"/>
              </a:endParaRPr>
            </a:p>
            <a:p>
              <a:r>
                <a:rPr lang="nb-NO" sz="850" noProof="1">
                  <a:solidFill>
                    <a:schemeClr val="dk1"/>
                  </a:solidFill>
                  <a:latin typeface="Calibri"/>
                  <a:ea typeface="Calibri"/>
                  <a:cs typeface="Calibri"/>
                  <a:sym typeface="Calibri"/>
                </a:rPr>
                <a:t>Kapittelet handler om bakgrunn, mål og avgrensninger for </a:t>
              </a:r>
              <a:r>
                <a:rPr lang="nb-NO" sz="850" dirty="0">
                  <a:solidFill>
                    <a:schemeClr val="dk1"/>
                  </a:solidFill>
                  <a:latin typeface="Calibri"/>
                  <a:ea typeface="Calibri"/>
                  <a:cs typeface="Calibri"/>
                  <a:sym typeface="Calibri"/>
                </a:rPr>
                <a:t>prosjektet.</a:t>
              </a:r>
              <a:endParaRPr sz="850" dirty="0">
                <a:solidFill>
                  <a:schemeClr val="dk1"/>
                </a:solidFill>
                <a:latin typeface="Calibri"/>
                <a:ea typeface="Calibri"/>
                <a:cs typeface="Calibri"/>
                <a:sym typeface="Calibri"/>
              </a:endParaRPr>
            </a:p>
          </p:txBody>
        </p:sp>
      </p:grpSp>
      <p:sp>
        <p:nvSpPr>
          <p:cNvPr id="13" name="Tittel 1">
            <a:extLst>
              <a:ext uri="{FF2B5EF4-FFF2-40B4-BE49-F238E27FC236}">
                <a16:creationId xmlns:a16="http://schemas.microsoft.com/office/drawing/2014/main" id="{B2119C61-916D-4781-A641-FAE6DB274A16}"/>
              </a:ext>
            </a:extLst>
          </p:cNvPr>
          <p:cNvSpPr txBox="1">
            <a:spLocks/>
          </p:cNvSpPr>
          <p:nvPr/>
        </p:nvSpPr>
        <p:spPr>
          <a:xfrm>
            <a:off x="1012127" y="514324"/>
            <a:ext cx="5130938" cy="7646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2800" b="1">
                <a:solidFill>
                  <a:schemeClr val="accent4">
                    <a:lumMod val="50000"/>
                  </a:schemeClr>
                </a:solidFill>
              </a:rPr>
              <a:t>Innhold</a:t>
            </a:r>
          </a:p>
        </p:txBody>
      </p:sp>
      <p:grpSp>
        <p:nvGrpSpPr>
          <p:cNvPr id="16" name="Google Shape;147;g8003f3617a_0_332">
            <a:extLst>
              <a:ext uri="{FF2B5EF4-FFF2-40B4-BE49-F238E27FC236}">
                <a16:creationId xmlns:a16="http://schemas.microsoft.com/office/drawing/2014/main" id="{E5929FA5-D9E7-42F7-8B53-AB18CBFA319C}"/>
              </a:ext>
            </a:extLst>
          </p:cNvPr>
          <p:cNvGrpSpPr/>
          <p:nvPr/>
        </p:nvGrpSpPr>
        <p:grpSpPr>
          <a:xfrm>
            <a:off x="3720741" y="1636395"/>
            <a:ext cx="1894563" cy="1806547"/>
            <a:chOff x="1075278" y="1670758"/>
            <a:chExt cx="2331770" cy="2223442"/>
          </a:xfrm>
        </p:grpSpPr>
        <p:sp>
          <p:nvSpPr>
            <p:cNvPr id="17" name="Google Shape;148;g8003f3617a_0_332">
              <a:hlinkClick r:id="rId3" action="ppaction://hlinksldjump"/>
              <a:extLst>
                <a:ext uri="{FF2B5EF4-FFF2-40B4-BE49-F238E27FC236}">
                  <a16:creationId xmlns:a16="http://schemas.microsoft.com/office/drawing/2014/main" id="{D0A589EA-6A26-4339-A590-193D2581B020}"/>
                </a:ext>
              </a:extLst>
            </p:cNvPr>
            <p:cNvSpPr txBox="1"/>
            <p:nvPr/>
          </p:nvSpPr>
          <p:spPr>
            <a:xfrm>
              <a:off x="1183873" y="1670758"/>
              <a:ext cx="2052300"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a:t>
              </a:r>
              <a:r>
                <a:rPr lang="nb-NO" sz="5850">
                  <a:solidFill>
                    <a:srgbClr val="595959"/>
                  </a:solidFill>
                  <a:latin typeface="Calibri"/>
                  <a:ea typeface="Calibri"/>
                  <a:cs typeface="Calibri"/>
                  <a:sym typeface="Calibri"/>
                </a:rPr>
                <a:t>2</a:t>
              </a:r>
              <a:endParaRPr sz="5850">
                <a:solidFill>
                  <a:srgbClr val="595959"/>
                </a:solidFill>
                <a:latin typeface="Calibri"/>
                <a:ea typeface="Calibri"/>
                <a:cs typeface="Calibri"/>
                <a:sym typeface="Calibri"/>
              </a:endParaRPr>
            </a:p>
          </p:txBody>
        </p:sp>
        <p:cxnSp>
          <p:nvCxnSpPr>
            <p:cNvPr id="18" name="Google Shape;149;g8003f3617a_0_332">
              <a:hlinkClick r:id="rId3" action="ppaction://hlinksldjump"/>
              <a:extLst>
                <a:ext uri="{FF2B5EF4-FFF2-40B4-BE49-F238E27FC236}">
                  <a16:creationId xmlns:a16="http://schemas.microsoft.com/office/drawing/2014/main" id="{15750DC6-3B1A-4AAC-B4A3-E1769B9F16A8}"/>
                </a:ext>
              </a:extLst>
            </p:cNvPr>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19" name="Google Shape;150;g8003f3617a_0_332">
              <a:hlinkClick r:id="rId3" action="ppaction://hlinksldjump"/>
              <a:extLst>
                <a:ext uri="{FF2B5EF4-FFF2-40B4-BE49-F238E27FC236}">
                  <a16:creationId xmlns:a16="http://schemas.microsoft.com/office/drawing/2014/main" id="{5977DA56-1CCC-4C14-A395-E4D276C5CEE6}"/>
                </a:ext>
              </a:extLst>
            </p:cNvPr>
            <p:cNvSpPr txBox="1"/>
            <p:nvPr/>
          </p:nvSpPr>
          <p:spPr>
            <a:xfrm>
              <a:off x="1075278" y="2953053"/>
              <a:ext cx="2331770" cy="941147"/>
            </a:xfrm>
            <a:prstGeom prst="rect">
              <a:avLst/>
            </a:prstGeom>
            <a:noFill/>
            <a:ln>
              <a:noFill/>
            </a:ln>
          </p:spPr>
          <p:txBody>
            <a:bodyPr spcFirstLastPara="1" wrap="square" lIns="74283" tIns="74283" rIns="74283" bIns="74283" anchor="t" anchorCtr="0">
              <a:noAutofit/>
            </a:bodyPr>
            <a:lstStyle/>
            <a:p>
              <a:pPr marL="0" lvl="0" indent="0" algn="l" rtl="0">
                <a:spcBef>
                  <a:spcPts val="0"/>
                </a:spcBef>
                <a:spcAft>
                  <a:spcPts val="0"/>
                </a:spcAft>
                <a:buNone/>
              </a:pPr>
              <a:r>
                <a:rPr lang="nb-NO" sz="1400" b="1">
                  <a:solidFill>
                    <a:schemeClr val="accent4">
                      <a:lumMod val="75000"/>
                    </a:schemeClr>
                  </a:solidFill>
                  <a:latin typeface="Calibri"/>
                  <a:ea typeface="Calibri"/>
                  <a:cs typeface="Calibri"/>
                  <a:sym typeface="Calibri"/>
                </a:rPr>
                <a:t>Kunnskapsgrunnlaget</a:t>
              </a:r>
              <a:endParaRPr sz="1400" b="1">
                <a:solidFill>
                  <a:schemeClr val="accent4">
                    <a:lumMod val="75000"/>
                  </a:schemeClr>
                </a:solidFill>
                <a:latin typeface="Calibri"/>
                <a:ea typeface="Calibri"/>
                <a:cs typeface="Calibri"/>
                <a:sym typeface="Calibri"/>
              </a:endParaRPr>
            </a:p>
            <a:p>
              <a:pPr marL="0" lvl="0" indent="0" algn="l" rtl="0">
                <a:spcBef>
                  <a:spcPts val="0"/>
                </a:spcBef>
                <a:spcAft>
                  <a:spcPts val="0"/>
                </a:spcAft>
                <a:buNone/>
              </a:pPr>
              <a:endParaRPr sz="894">
                <a:solidFill>
                  <a:srgbClr val="7F6000"/>
                </a:solidFill>
                <a:latin typeface="Calibri"/>
                <a:ea typeface="Calibri"/>
                <a:cs typeface="Calibri"/>
                <a:sym typeface="Calibri"/>
              </a:endParaRPr>
            </a:p>
            <a:p>
              <a:r>
                <a:rPr lang="nb-NO" sz="900">
                  <a:solidFill>
                    <a:schemeClr val="dk1"/>
                  </a:solidFill>
                  <a:latin typeface="Calibri"/>
                  <a:ea typeface="Calibri"/>
                  <a:cs typeface="Calibri"/>
                  <a:sym typeface="Calibri"/>
                </a:rPr>
                <a:t>Kapittelet forklarer modell for kunnskapsbasert praksis  og hvordan vi har hentet innsikt til prosjektet.</a:t>
              </a:r>
              <a:endParaRPr lang="nb-NO" sz="900">
                <a:solidFill>
                  <a:schemeClr val="dk1"/>
                </a:solidFill>
                <a:latin typeface="Calibri"/>
                <a:ea typeface="Calibri"/>
                <a:cs typeface="Calibri"/>
              </a:endParaRPr>
            </a:p>
            <a:p>
              <a:pPr marL="0" lvl="0" indent="0" algn="l" rtl="0">
                <a:spcBef>
                  <a:spcPts val="0"/>
                </a:spcBef>
                <a:spcAft>
                  <a:spcPts val="0"/>
                </a:spcAft>
                <a:buNone/>
              </a:pPr>
              <a:endParaRPr sz="894">
                <a:solidFill>
                  <a:schemeClr val="dk1"/>
                </a:solidFill>
                <a:latin typeface="Calibri"/>
                <a:ea typeface="Calibri"/>
                <a:cs typeface="Calibri"/>
                <a:sym typeface="Calibri"/>
              </a:endParaRPr>
            </a:p>
          </p:txBody>
        </p:sp>
      </p:grpSp>
      <p:grpSp>
        <p:nvGrpSpPr>
          <p:cNvPr id="20" name="Google Shape;147;g8003f3617a_0_332">
            <a:extLst>
              <a:ext uri="{FF2B5EF4-FFF2-40B4-BE49-F238E27FC236}">
                <a16:creationId xmlns:a16="http://schemas.microsoft.com/office/drawing/2014/main" id="{25AC0702-6B3D-46C8-A68F-B20E3287B3CF}"/>
              </a:ext>
            </a:extLst>
          </p:cNvPr>
          <p:cNvGrpSpPr/>
          <p:nvPr/>
        </p:nvGrpSpPr>
        <p:grpSpPr>
          <a:xfrm>
            <a:off x="1073087" y="3913802"/>
            <a:ext cx="1894563" cy="1842765"/>
            <a:chOff x="1075278" y="1670758"/>
            <a:chExt cx="2331770" cy="2268018"/>
          </a:xfrm>
        </p:grpSpPr>
        <p:sp>
          <p:nvSpPr>
            <p:cNvPr id="21" name="Google Shape;148;g8003f3617a_0_332">
              <a:hlinkClick r:id="rId4" action="ppaction://hlinksldjump"/>
              <a:extLst>
                <a:ext uri="{FF2B5EF4-FFF2-40B4-BE49-F238E27FC236}">
                  <a16:creationId xmlns:a16="http://schemas.microsoft.com/office/drawing/2014/main" id="{6F147DC2-9857-4DA8-8B3E-00700A738E7A}"/>
                </a:ext>
              </a:extLst>
            </p:cNvPr>
            <p:cNvSpPr txBox="1"/>
            <p:nvPr/>
          </p:nvSpPr>
          <p:spPr>
            <a:xfrm>
              <a:off x="1183873" y="1670758"/>
              <a:ext cx="2052300"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a:t>
              </a:r>
              <a:r>
                <a:rPr lang="nb-NO" sz="5850">
                  <a:solidFill>
                    <a:srgbClr val="595959"/>
                  </a:solidFill>
                  <a:latin typeface="Calibri"/>
                  <a:ea typeface="Calibri"/>
                  <a:cs typeface="Calibri"/>
                  <a:sym typeface="Calibri"/>
                </a:rPr>
                <a:t>3</a:t>
              </a:r>
              <a:endParaRPr sz="5850">
                <a:solidFill>
                  <a:srgbClr val="595959"/>
                </a:solidFill>
                <a:latin typeface="Calibri"/>
                <a:ea typeface="Calibri"/>
                <a:cs typeface="Calibri"/>
                <a:sym typeface="Calibri"/>
              </a:endParaRPr>
            </a:p>
          </p:txBody>
        </p:sp>
        <p:cxnSp>
          <p:nvCxnSpPr>
            <p:cNvPr id="22" name="Google Shape;149;g8003f3617a_0_332">
              <a:hlinkClick r:id="rId4" action="ppaction://hlinksldjump"/>
              <a:extLst>
                <a:ext uri="{FF2B5EF4-FFF2-40B4-BE49-F238E27FC236}">
                  <a16:creationId xmlns:a16="http://schemas.microsoft.com/office/drawing/2014/main" id="{98AE8562-93DE-45A7-9047-6E07D1DEA26B}"/>
                </a:ext>
              </a:extLst>
            </p:cNvPr>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23" name="Google Shape;150;g8003f3617a_0_332">
              <a:hlinkClick r:id="rId4" action="ppaction://hlinksldjump"/>
              <a:extLst>
                <a:ext uri="{FF2B5EF4-FFF2-40B4-BE49-F238E27FC236}">
                  <a16:creationId xmlns:a16="http://schemas.microsoft.com/office/drawing/2014/main" id="{1DCBDF65-ACDD-4537-B8B5-A3D5A353A6C8}"/>
                </a:ext>
              </a:extLst>
            </p:cNvPr>
            <p:cNvSpPr txBox="1"/>
            <p:nvPr/>
          </p:nvSpPr>
          <p:spPr>
            <a:xfrm>
              <a:off x="1075278" y="2953053"/>
              <a:ext cx="2331770" cy="985723"/>
            </a:xfrm>
            <a:prstGeom prst="rect">
              <a:avLst/>
            </a:prstGeom>
            <a:noFill/>
            <a:ln>
              <a:noFill/>
            </a:ln>
          </p:spPr>
          <p:txBody>
            <a:bodyPr spcFirstLastPara="1" wrap="square" lIns="74283" tIns="74283" rIns="74283" bIns="74283" anchor="t" anchorCtr="0">
              <a:noAutofit/>
            </a:bodyPr>
            <a:lstStyle/>
            <a:p>
              <a:pPr marL="0" lvl="0" indent="0" algn="l" rtl="0">
                <a:spcBef>
                  <a:spcPts val="0"/>
                </a:spcBef>
                <a:spcAft>
                  <a:spcPts val="0"/>
                </a:spcAft>
                <a:buNone/>
              </a:pPr>
              <a:r>
                <a:rPr lang="nb-NO" sz="1400" b="1" dirty="0">
                  <a:solidFill>
                    <a:schemeClr val="accent4">
                      <a:lumMod val="75000"/>
                    </a:schemeClr>
                  </a:solidFill>
                  <a:latin typeface="Calibri"/>
                  <a:ea typeface="Calibri"/>
                  <a:cs typeface="Calibri"/>
                  <a:sym typeface="Calibri"/>
                </a:rPr>
                <a:t>Innsikt og tiltakene</a:t>
              </a:r>
            </a:p>
            <a:p>
              <a:pPr marL="0" lvl="0" indent="0" algn="l" rtl="0">
                <a:spcBef>
                  <a:spcPts val="0"/>
                </a:spcBef>
                <a:spcAft>
                  <a:spcPts val="0"/>
                </a:spcAft>
                <a:buNone/>
              </a:pPr>
              <a:endParaRPr lang="nb-NO" sz="975" b="1" dirty="0">
                <a:solidFill>
                  <a:schemeClr val="accent1">
                    <a:lumMod val="75000"/>
                  </a:schemeClr>
                </a:solidFill>
                <a:latin typeface="Calibri"/>
                <a:ea typeface="Calibri"/>
                <a:cs typeface="Calibri"/>
                <a:sym typeface="Calibri"/>
              </a:endParaRPr>
            </a:p>
            <a:p>
              <a:r>
                <a:rPr lang="nb-NO" sz="850" dirty="0">
                  <a:latin typeface="Calibri"/>
                  <a:ea typeface="Calibri"/>
                  <a:cs typeface="Calibri"/>
                  <a:sym typeface="Calibri"/>
                </a:rPr>
                <a:t>Kapittelet beskriver kunnskapen vi innhentet fra de ulike kildene, og tiltakene som er etablert og skal videreføres etter prosjektslutt </a:t>
              </a:r>
              <a:endParaRPr sz="850" dirty="0">
                <a:solidFill>
                  <a:srgbClr val="7F6000"/>
                </a:solidFill>
                <a:latin typeface="Calibri"/>
                <a:ea typeface="Calibri"/>
                <a:cs typeface="Calibri"/>
                <a:sym typeface="Calibri"/>
              </a:endParaRPr>
            </a:p>
          </p:txBody>
        </p:sp>
      </p:grpSp>
      <p:grpSp>
        <p:nvGrpSpPr>
          <p:cNvPr id="28" name="Google Shape;147;g8003f3617a_0_332">
            <a:extLst>
              <a:ext uri="{FF2B5EF4-FFF2-40B4-BE49-F238E27FC236}">
                <a16:creationId xmlns:a16="http://schemas.microsoft.com/office/drawing/2014/main" id="{CEE558F5-D086-4242-9608-245BFD103656}"/>
              </a:ext>
            </a:extLst>
          </p:cNvPr>
          <p:cNvGrpSpPr/>
          <p:nvPr/>
        </p:nvGrpSpPr>
        <p:grpSpPr>
          <a:xfrm>
            <a:off x="3720741" y="3902019"/>
            <a:ext cx="1894564" cy="2368718"/>
            <a:chOff x="1075278" y="1670758"/>
            <a:chExt cx="2331770" cy="2915344"/>
          </a:xfrm>
        </p:grpSpPr>
        <p:sp>
          <p:nvSpPr>
            <p:cNvPr id="29" name="Google Shape;148;g8003f3617a_0_332">
              <a:hlinkClick r:id="rId5" action="ppaction://hlinksldjump"/>
              <a:extLst>
                <a:ext uri="{FF2B5EF4-FFF2-40B4-BE49-F238E27FC236}">
                  <a16:creationId xmlns:a16="http://schemas.microsoft.com/office/drawing/2014/main" id="{89186059-7AAA-4AA6-8BFB-BAF83F537F17}"/>
                </a:ext>
              </a:extLst>
            </p:cNvPr>
            <p:cNvSpPr txBox="1"/>
            <p:nvPr/>
          </p:nvSpPr>
          <p:spPr>
            <a:xfrm>
              <a:off x="1183873" y="1670758"/>
              <a:ext cx="2052300"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a:t>
              </a:r>
              <a:r>
                <a:rPr lang="nb-NO" sz="5850">
                  <a:solidFill>
                    <a:srgbClr val="595959"/>
                  </a:solidFill>
                  <a:latin typeface="Calibri"/>
                  <a:ea typeface="Calibri"/>
                  <a:cs typeface="Calibri"/>
                  <a:sym typeface="Calibri"/>
                </a:rPr>
                <a:t>4</a:t>
              </a:r>
              <a:endParaRPr sz="5850">
                <a:solidFill>
                  <a:srgbClr val="595959"/>
                </a:solidFill>
                <a:latin typeface="Calibri"/>
                <a:ea typeface="Calibri"/>
                <a:cs typeface="Calibri"/>
                <a:sym typeface="Calibri"/>
              </a:endParaRPr>
            </a:p>
          </p:txBody>
        </p:sp>
        <p:cxnSp>
          <p:nvCxnSpPr>
            <p:cNvPr id="30" name="Google Shape;149;g8003f3617a_0_332">
              <a:hlinkClick r:id="rId5" action="ppaction://hlinksldjump"/>
              <a:extLst>
                <a:ext uri="{FF2B5EF4-FFF2-40B4-BE49-F238E27FC236}">
                  <a16:creationId xmlns:a16="http://schemas.microsoft.com/office/drawing/2014/main" id="{7CC7A93D-F17F-43B6-A9F1-D96B7C648E2A}"/>
                </a:ext>
              </a:extLst>
            </p:cNvPr>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31" name="Google Shape;150;g8003f3617a_0_332">
              <a:hlinkClick r:id="rId5" action="ppaction://hlinksldjump"/>
              <a:extLst>
                <a:ext uri="{FF2B5EF4-FFF2-40B4-BE49-F238E27FC236}">
                  <a16:creationId xmlns:a16="http://schemas.microsoft.com/office/drawing/2014/main" id="{D3324A66-B04E-4CC3-9BB9-4627E2731976}"/>
                </a:ext>
              </a:extLst>
            </p:cNvPr>
            <p:cNvSpPr txBox="1"/>
            <p:nvPr/>
          </p:nvSpPr>
          <p:spPr>
            <a:xfrm>
              <a:off x="1075278" y="2953054"/>
              <a:ext cx="2331770" cy="1633048"/>
            </a:xfrm>
            <a:prstGeom prst="rect">
              <a:avLst/>
            </a:prstGeom>
            <a:noFill/>
            <a:ln>
              <a:noFill/>
            </a:ln>
          </p:spPr>
          <p:txBody>
            <a:bodyPr spcFirstLastPara="1" wrap="square" lIns="74283" tIns="74283" rIns="74283" bIns="74283" anchor="t" anchorCtr="0">
              <a:noAutofit/>
            </a:bodyPr>
            <a:lstStyle/>
            <a:p>
              <a:pPr marL="0" lvl="0" indent="0" algn="l">
                <a:spcBef>
                  <a:spcPts val="0"/>
                </a:spcBef>
                <a:spcAft>
                  <a:spcPts val="0"/>
                </a:spcAft>
                <a:buNone/>
              </a:pPr>
              <a:r>
                <a:rPr lang="nb-NO" sz="1400" b="1" dirty="0">
                  <a:solidFill>
                    <a:schemeClr val="accent4">
                      <a:lumMod val="75000"/>
                    </a:schemeClr>
                  </a:solidFill>
                  <a:latin typeface="Calibri"/>
                  <a:cs typeface="Calibri"/>
                  <a:sym typeface="Calibri"/>
                </a:rPr>
                <a:t>Gevinstarbeid</a:t>
              </a:r>
              <a:endParaRPr lang="nb-NO" sz="1400" b="1" dirty="0">
                <a:solidFill>
                  <a:schemeClr val="accent4">
                    <a:lumMod val="75000"/>
                  </a:schemeClr>
                </a:solidFill>
                <a:sym typeface="Calibri"/>
              </a:endParaRPr>
            </a:p>
            <a:p>
              <a:pPr marL="0" lvl="0" indent="0" algn="l">
                <a:spcBef>
                  <a:spcPts val="0"/>
                </a:spcBef>
                <a:spcAft>
                  <a:spcPts val="0"/>
                </a:spcAft>
                <a:buNone/>
              </a:pPr>
              <a:endParaRPr sz="894" dirty="0">
                <a:solidFill>
                  <a:srgbClr val="7F6000"/>
                </a:solidFill>
                <a:latin typeface="Calibri"/>
                <a:ea typeface="Calibri"/>
                <a:cs typeface="Calibri"/>
                <a:sym typeface="Calibri"/>
              </a:endParaRPr>
            </a:p>
            <a:p>
              <a:pPr marL="0" lvl="0" indent="0" algn="l" rtl="0">
                <a:spcBef>
                  <a:spcPts val="0"/>
                </a:spcBef>
                <a:spcAft>
                  <a:spcPts val="0"/>
                </a:spcAft>
                <a:buNone/>
              </a:pPr>
              <a:r>
                <a:rPr lang="nb-NO" sz="850" dirty="0">
                  <a:solidFill>
                    <a:schemeClr val="dk1"/>
                  </a:solidFill>
                  <a:latin typeface="Calibri"/>
                  <a:ea typeface="Calibri"/>
                  <a:cs typeface="Calibri"/>
                  <a:sym typeface="Calibri"/>
                </a:rPr>
                <a:t>Kapittelet viser hvordan prosjektet har jobbet med å tilrettelegge for å få nytteverdi av tiltakene</a:t>
              </a:r>
              <a:endParaRPr sz="850" dirty="0">
                <a:solidFill>
                  <a:schemeClr val="dk1"/>
                </a:solidFill>
                <a:latin typeface="Calibri"/>
                <a:ea typeface="Calibri"/>
                <a:cs typeface="Calibri"/>
                <a:sym typeface="Calibri"/>
              </a:endParaRPr>
            </a:p>
          </p:txBody>
        </p:sp>
      </p:grpSp>
      <p:grpSp>
        <p:nvGrpSpPr>
          <p:cNvPr id="32" name="Google Shape;147;g8003f3617a_0_332">
            <a:extLst>
              <a:ext uri="{FF2B5EF4-FFF2-40B4-BE49-F238E27FC236}">
                <a16:creationId xmlns:a16="http://schemas.microsoft.com/office/drawing/2014/main" id="{19EFC747-1529-4BC1-A2E0-29BC2D1F3D9A}"/>
              </a:ext>
            </a:extLst>
          </p:cNvPr>
          <p:cNvGrpSpPr/>
          <p:nvPr/>
        </p:nvGrpSpPr>
        <p:grpSpPr>
          <a:xfrm>
            <a:off x="1083587" y="6209962"/>
            <a:ext cx="1894565" cy="1662600"/>
            <a:chOff x="1075278" y="1670758"/>
            <a:chExt cx="2331770" cy="2046276"/>
          </a:xfrm>
        </p:grpSpPr>
        <p:sp>
          <p:nvSpPr>
            <p:cNvPr id="33" name="Google Shape;148;g8003f3617a_0_332">
              <a:hlinkClick r:id="rId6" action="ppaction://hlinksldjump"/>
              <a:extLst>
                <a:ext uri="{FF2B5EF4-FFF2-40B4-BE49-F238E27FC236}">
                  <a16:creationId xmlns:a16="http://schemas.microsoft.com/office/drawing/2014/main" id="{35FD184E-17C2-4972-ACFA-6361D88C7230}"/>
                </a:ext>
              </a:extLst>
            </p:cNvPr>
            <p:cNvSpPr txBox="1"/>
            <p:nvPr/>
          </p:nvSpPr>
          <p:spPr>
            <a:xfrm>
              <a:off x="1183873" y="1670758"/>
              <a:ext cx="2052300"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05</a:t>
              </a:r>
              <a:endParaRPr lang="nb-NO" sz="5850">
                <a:solidFill>
                  <a:srgbClr val="595959"/>
                </a:solidFill>
                <a:latin typeface="Calibri"/>
                <a:ea typeface="Calibri"/>
                <a:cs typeface="Calibri"/>
              </a:endParaRPr>
            </a:p>
          </p:txBody>
        </p:sp>
        <p:cxnSp>
          <p:nvCxnSpPr>
            <p:cNvPr id="34" name="Google Shape;149;g8003f3617a_0_332">
              <a:hlinkClick r:id="rId6" action="ppaction://hlinksldjump"/>
              <a:extLst>
                <a:ext uri="{FF2B5EF4-FFF2-40B4-BE49-F238E27FC236}">
                  <a16:creationId xmlns:a16="http://schemas.microsoft.com/office/drawing/2014/main" id="{C85ACDFA-28E7-4A28-A6A0-D738B1C90240}"/>
                </a:ext>
              </a:extLst>
            </p:cNvPr>
            <p:cNvCxnSpPr>
              <a:cxnSpLocks/>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35" name="Google Shape;150;g8003f3617a_0_332">
              <a:hlinkClick r:id="rId6" action="ppaction://hlinksldjump"/>
              <a:extLst>
                <a:ext uri="{FF2B5EF4-FFF2-40B4-BE49-F238E27FC236}">
                  <a16:creationId xmlns:a16="http://schemas.microsoft.com/office/drawing/2014/main" id="{B35A6570-41C2-47DC-8B78-3A0F86E41D54}"/>
                </a:ext>
              </a:extLst>
            </p:cNvPr>
            <p:cNvSpPr txBox="1"/>
            <p:nvPr/>
          </p:nvSpPr>
          <p:spPr>
            <a:xfrm>
              <a:off x="1075278" y="2953054"/>
              <a:ext cx="2331770" cy="763980"/>
            </a:xfrm>
            <a:prstGeom prst="rect">
              <a:avLst/>
            </a:prstGeom>
            <a:noFill/>
            <a:ln>
              <a:noFill/>
            </a:ln>
          </p:spPr>
          <p:txBody>
            <a:bodyPr spcFirstLastPara="1" wrap="square" lIns="74283" tIns="74283" rIns="74283" bIns="74283" anchor="t" anchorCtr="0">
              <a:noAutofit/>
            </a:bodyPr>
            <a:lstStyle/>
            <a:p>
              <a:r>
                <a:rPr lang="nb-NO" sz="1400" b="1">
                  <a:solidFill>
                    <a:schemeClr val="accent4">
                      <a:lumMod val="75000"/>
                    </a:schemeClr>
                  </a:solidFill>
                  <a:latin typeface="Calibri"/>
                  <a:ea typeface="Calibri"/>
                  <a:cs typeface="Calibri"/>
                  <a:sym typeface="Calibri"/>
                </a:rPr>
                <a:t>Prosjektgruppe</a:t>
              </a:r>
            </a:p>
            <a:p>
              <a:pPr marL="0" lvl="0" indent="0" algn="l">
                <a:spcBef>
                  <a:spcPts val="0"/>
                </a:spcBef>
                <a:spcAft>
                  <a:spcPts val="0"/>
                </a:spcAft>
                <a:buNone/>
              </a:pPr>
              <a:endParaRPr lang="nb-NO" sz="950" b="1">
                <a:solidFill>
                  <a:schemeClr val="accent1">
                    <a:lumMod val="75000"/>
                  </a:schemeClr>
                </a:solidFill>
                <a:latin typeface="Calibri"/>
                <a:ea typeface="Calibri"/>
                <a:cs typeface="Calibri"/>
              </a:endParaRPr>
            </a:p>
            <a:p>
              <a:r>
                <a:rPr lang="nb-NO" sz="850">
                  <a:solidFill>
                    <a:schemeClr val="dk1"/>
                  </a:solidFill>
                  <a:ea typeface="Calibri"/>
                  <a:cs typeface="Calibri"/>
                  <a:sym typeface="Calibri"/>
                </a:rPr>
                <a:t>Her kan du se oversikten over hvem som har deltatt i prosjektgruppen.</a:t>
              </a:r>
              <a:endParaRPr lang="nb-NO" sz="850">
                <a:solidFill>
                  <a:schemeClr val="dk1"/>
                </a:solidFill>
                <a:ea typeface="Calibri"/>
                <a:cs typeface="Calibri"/>
              </a:endParaRPr>
            </a:p>
            <a:p>
              <a:pPr marL="0" lvl="0" indent="0" algn="l" rtl="0">
                <a:spcBef>
                  <a:spcPts val="0"/>
                </a:spcBef>
                <a:spcAft>
                  <a:spcPts val="0"/>
                </a:spcAft>
                <a:buNone/>
              </a:pPr>
              <a:endParaRPr sz="894">
                <a:solidFill>
                  <a:srgbClr val="7F6000"/>
                </a:solidFill>
                <a:latin typeface="Calibri"/>
                <a:ea typeface="Calibri"/>
                <a:cs typeface="Calibri"/>
                <a:sym typeface="Calibri"/>
              </a:endParaRPr>
            </a:p>
          </p:txBody>
        </p:sp>
      </p:grpSp>
      <p:grpSp>
        <p:nvGrpSpPr>
          <p:cNvPr id="24" name="Google Shape;147;g8003f3617a_0_332">
            <a:extLst>
              <a:ext uri="{FF2B5EF4-FFF2-40B4-BE49-F238E27FC236}">
                <a16:creationId xmlns:a16="http://schemas.microsoft.com/office/drawing/2014/main" id="{9A9E630F-EAAE-4EAE-8BF2-008E5DC94FF3}"/>
              </a:ext>
            </a:extLst>
          </p:cNvPr>
          <p:cNvGrpSpPr/>
          <p:nvPr/>
        </p:nvGrpSpPr>
        <p:grpSpPr>
          <a:xfrm>
            <a:off x="3720741" y="6209962"/>
            <a:ext cx="1894565" cy="1972114"/>
            <a:chOff x="1075278" y="1670758"/>
            <a:chExt cx="2331770" cy="2427216"/>
          </a:xfrm>
        </p:grpSpPr>
        <p:sp>
          <p:nvSpPr>
            <p:cNvPr id="25" name="Google Shape;148;g8003f3617a_0_332">
              <a:hlinkClick r:id="rId7" action="ppaction://hlinksldjump"/>
              <a:extLst>
                <a:ext uri="{FF2B5EF4-FFF2-40B4-BE49-F238E27FC236}">
                  <a16:creationId xmlns:a16="http://schemas.microsoft.com/office/drawing/2014/main" id="{5F161989-E548-4494-81F2-6ECA9C6CB710}"/>
                </a:ext>
              </a:extLst>
            </p:cNvPr>
            <p:cNvSpPr txBox="1"/>
            <p:nvPr/>
          </p:nvSpPr>
          <p:spPr>
            <a:xfrm>
              <a:off x="1183873" y="1670758"/>
              <a:ext cx="2052300"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a:t>
              </a:r>
              <a:r>
                <a:rPr lang="nb-NO" sz="5850">
                  <a:solidFill>
                    <a:srgbClr val="595959"/>
                  </a:solidFill>
                  <a:latin typeface="Calibri"/>
                  <a:ea typeface="Calibri"/>
                  <a:cs typeface="Calibri"/>
                  <a:sym typeface="Calibri"/>
                </a:rPr>
                <a:t>6</a:t>
              </a:r>
              <a:endParaRPr lang="nb-NO" sz="5850">
                <a:solidFill>
                  <a:srgbClr val="595959"/>
                </a:solidFill>
                <a:latin typeface="Calibri"/>
                <a:ea typeface="Calibri"/>
                <a:cs typeface="Calibri"/>
              </a:endParaRPr>
            </a:p>
          </p:txBody>
        </p:sp>
        <p:cxnSp>
          <p:nvCxnSpPr>
            <p:cNvPr id="26" name="Google Shape;149;g8003f3617a_0_332">
              <a:hlinkClick r:id="rId7" action="ppaction://hlinksldjump"/>
              <a:extLst>
                <a:ext uri="{FF2B5EF4-FFF2-40B4-BE49-F238E27FC236}">
                  <a16:creationId xmlns:a16="http://schemas.microsoft.com/office/drawing/2014/main" id="{AD911B2C-034E-4914-8ACE-EB9742CD80F2}"/>
                </a:ext>
              </a:extLst>
            </p:cNvPr>
            <p:cNvCxnSpPr>
              <a:cxnSpLocks/>
            </p:cNvCxnSpPr>
            <p:nvPr/>
          </p:nvCxnSpPr>
          <p:spPr>
            <a:xfrm flipV="1">
              <a:off x="1158964" y="2805692"/>
              <a:ext cx="2152674" cy="1852"/>
            </a:xfrm>
            <a:prstGeom prst="straightConnector1">
              <a:avLst/>
            </a:prstGeom>
            <a:noFill/>
            <a:ln w="38100" cap="flat" cmpd="sng">
              <a:solidFill>
                <a:schemeClr val="accent4"/>
              </a:solidFill>
              <a:prstDash val="solid"/>
              <a:round/>
              <a:headEnd type="none" w="med" len="med"/>
              <a:tailEnd type="none" w="med" len="med"/>
            </a:ln>
          </p:spPr>
        </p:cxnSp>
        <p:sp>
          <p:nvSpPr>
            <p:cNvPr id="27" name="Google Shape;150;g8003f3617a_0_332">
              <a:hlinkClick r:id="rId7" action="ppaction://hlinksldjump"/>
              <a:extLst>
                <a:ext uri="{FF2B5EF4-FFF2-40B4-BE49-F238E27FC236}">
                  <a16:creationId xmlns:a16="http://schemas.microsoft.com/office/drawing/2014/main" id="{3BAB8542-28CC-449F-9764-7BBCB5DBDBDF}"/>
                </a:ext>
              </a:extLst>
            </p:cNvPr>
            <p:cNvSpPr txBox="1"/>
            <p:nvPr/>
          </p:nvSpPr>
          <p:spPr>
            <a:xfrm>
              <a:off x="1075278" y="2953054"/>
              <a:ext cx="2331770" cy="1144920"/>
            </a:xfrm>
            <a:prstGeom prst="rect">
              <a:avLst/>
            </a:prstGeom>
            <a:noFill/>
            <a:ln>
              <a:noFill/>
            </a:ln>
          </p:spPr>
          <p:txBody>
            <a:bodyPr spcFirstLastPara="1" wrap="square" lIns="74283" tIns="74283" rIns="74283" bIns="74283" anchor="t" anchorCtr="0">
              <a:noAutofit/>
            </a:bodyPr>
            <a:lstStyle/>
            <a:p>
              <a:pPr marL="0" lvl="0" indent="0" algn="l" rtl="0">
                <a:spcBef>
                  <a:spcPts val="0"/>
                </a:spcBef>
                <a:spcAft>
                  <a:spcPts val="0"/>
                </a:spcAft>
                <a:buNone/>
              </a:pPr>
              <a:r>
                <a:rPr lang="nb-NO" sz="1400" b="1" noProof="1">
                  <a:solidFill>
                    <a:schemeClr val="accent4">
                      <a:lumMod val="75000"/>
                    </a:schemeClr>
                  </a:solidFill>
                  <a:latin typeface="Calibri"/>
                  <a:ea typeface="Calibri"/>
                  <a:cs typeface="Calibri"/>
                  <a:sym typeface="Calibri"/>
                </a:rPr>
                <a:t>Vedlegg</a:t>
              </a:r>
            </a:p>
            <a:p>
              <a:pPr marL="0" lvl="0" indent="0" algn="l" rtl="0">
                <a:spcBef>
                  <a:spcPts val="0"/>
                </a:spcBef>
                <a:spcAft>
                  <a:spcPts val="0"/>
                </a:spcAft>
                <a:buNone/>
              </a:pPr>
              <a:endParaRPr sz="894" dirty="0">
                <a:solidFill>
                  <a:srgbClr val="7F6000"/>
                </a:solidFill>
                <a:latin typeface="Calibri"/>
                <a:ea typeface="Calibri"/>
                <a:cs typeface="Calibri"/>
                <a:sym typeface="Calibri"/>
              </a:endParaRPr>
            </a:p>
            <a:p>
              <a:pPr marL="0" lvl="0" indent="0" algn="l" rtl="0">
                <a:spcBef>
                  <a:spcPts val="0"/>
                </a:spcBef>
                <a:spcAft>
                  <a:spcPts val="0"/>
                </a:spcAft>
                <a:buNone/>
              </a:pPr>
              <a:r>
                <a:rPr lang="nb-NO" sz="850" dirty="0">
                  <a:solidFill>
                    <a:schemeClr val="dk1"/>
                  </a:solidFill>
                  <a:latin typeface="Calibri"/>
                  <a:ea typeface="Calibri"/>
                  <a:cs typeface="Calibri"/>
                  <a:sym typeface="Calibri"/>
                </a:rPr>
                <a:t>Kapittelet inneholder oversikt over hvor vi har hentet innsikt, referanseliste og evalueringsverktøy for tiltakene.</a:t>
              </a:r>
              <a:endParaRPr sz="850" dirty="0">
                <a:solidFill>
                  <a:schemeClr val="dk1"/>
                </a:solidFill>
                <a:latin typeface="Calibri"/>
                <a:ea typeface="Calibri"/>
                <a:cs typeface="Calibri"/>
                <a:sym typeface="Calibri"/>
              </a:endParaRPr>
            </a:p>
          </p:txBody>
        </p:sp>
      </p:grpSp>
      <p:sp>
        <p:nvSpPr>
          <p:cNvPr id="2" name="Plassholder for lysbildenummer 1">
            <a:extLst>
              <a:ext uri="{FF2B5EF4-FFF2-40B4-BE49-F238E27FC236}">
                <a16:creationId xmlns:a16="http://schemas.microsoft.com/office/drawing/2014/main" id="{D84A831A-5053-43B6-B03B-14B4F68CD1D2}"/>
              </a:ext>
            </a:extLst>
          </p:cNvPr>
          <p:cNvSpPr>
            <a:spLocks noGrp="1"/>
          </p:cNvSpPr>
          <p:nvPr>
            <p:ph type="sldNum" sz="quarter" idx="12"/>
          </p:nvPr>
        </p:nvSpPr>
        <p:spPr/>
        <p:txBody>
          <a:bodyPr/>
          <a:lstStyle/>
          <a:p>
            <a:fld id="{67062B03-BEBA-4205-8F2A-57AC86FD900E}" type="slidenum">
              <a:rPr lang="nb-NO" smtClean="0"/>
              <a:t>3</a:t>
            </a:fld>
            <a:endParaRPr lang="nb-NO"/>
          </a:p>
        </p:txBody>
      </p:sp>
    </p:spTree>
    <p:extLst>
      <p:ext uri="{BB962C8B-B14F-4D97-AF65-F5344CB8AC3E}">
        <p14:creationId xmlns:p14="http://schemas.microsoft.com/office/powerpoint/2010/main" val="25220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440AF53-6654-D9A6-E4B8-BAAAD1B1FE40}"/>
              </a:ext>
            </a:extLst>
          </p:cNvPr>
          <p:cNvPicPr>
            <a:picLocks noChangeAspect="1"/>
          </p:cNvPicPr>
          <p:nvPr/>
        </p:nvPicPr>
        <p:blipFill>
          <a:blip r:embed="rId2"/>
          <a:stretch>
            <a:fillRect/>
          </a:stretch>
        </p:blipFill>
        <p:spPr>
          <a:xfrm>
            <a:off x="501641" y="318726"/>
            <a:ext cx="5845665" cy="8458386"/>
          </a:xfrm>
          <a:prstGeom prst="rect">
            <a:avLst/>
          </a:prstGeom>
        </p:spPr>
      </p:pic>
    </p:spTree>
    <p:extLst>
      <p:ext uri="{BB962C8B-B14F-4D97-AF65-F5344CB8AC3E}">
        <p14:creationId xmlns:p14="http://schemas.microsoft.com/office/powerpoint/2010/main" val="182188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9A539BB-3C6A-DFED-4DF8-76F125EB78FA}"/>
              </a:ext>
            </a:extLst>
          </p:cNvPr>
          <p:cNvPicPr>
            <a:picLocks noChangeAspect="1"/>
          </p:cNvPicPr>
          <p:nvPr/>
        </p:nvPicPr>
        <p:blipFill>
          <a:blip r:embed="rId2"/>
          <a:stretch>
            <a:fillRect/>
          </a:stretch>
        </p:blipFill>
        <p:spPr>
          <a:xfrm>
            <a:off x="624086" y="449638"/>
            <a:ext cx="5618128" cy="8540817"/>
          </a:xfrm>
          <a:prstGeom prst="rect">
            <a:avLst/>
          </a:prstGeom>
        </p:spPr>
      </p:pic>
    </p:spTree>
    <p:extLst>
      <p:ext uri="{BB962C8B-B14F-4D97-AF65-F5344CB8AC3E}">
        <p14:creationId xmlns:p14="http://schemas.microsoft.com/office/powerpoint/2010/main" val="4127731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6987C10-3679-1885-6611-ECE63988DFCF}"/>
              </a:ext>
            </a:extLst>
          </p:cNvPr>
          <p:cNvPicPr>
            <a:picLocks noChangeAspect="1"/>
          </p:cNvPicPr>
          <p:nvPr/>
        </p:nvPicPr>
        <p:blipFill>
          <a:blip r:embed="rId2"/>
          <a:stretch>
            <a:fillRect/>
          </a:stretch>
        </p:blipFill>
        <p:spPr>
          <a:xfrm>
            <a:off x="498030" y="704789"/>
            <a:ext cx="5857539" cy="8508395"/>
          </a:xfrm>
          <a:prstGeom prst="rect">
            <a:avLst/>
          </a:prstGeom>
        </p:spPr>
      </p:pic>
    </p:spTree>
    <p:extLst>
      <p:ext uri="{BB962C8B-B14F-4D97-AF65-F5344CB8AC3E}">
        <p14:creationId xmlns:p14="http://schemas.microsoft.com/office/powerpoint/2010/main" val="292798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1E6D9B9-864D-89CD-72A9-AB4957C8E606}"/>
              </a:ext>
            </a:extLst>
          </p:cNvPr>
          <p:cNvPicPr>
            <a:picLocks noChangeAspect="1"/>
          </p:cNvPicPr>
          <p:nvPr/>
        </p:nvPicPr>
        <p:blipFill>
          <a:blip r:embed="rId2"/>
          <a:stretch>
            <a:fillRect/>
          </a:stretch>
        </p:blipFill>
        <p:spPr>
          <a:xfrm>
            <a:off x="566313" y="449610"/>
            <a:ext cx="5745278" cy="8478700"/>
          </a:xfrm>
          <a:prstGeom prst="rect">
            <a:avLst/>
          </a:prstGeom>
        </p:spPr>
      </p:pic>
    </p:spTree>
    <p:extLst>
      <p:ext uri="{BB962C8B-B14F-4D97-AF65-F5344CB8AC3E}">
        <p14:creationId xmlns:p14="http://schemas.microsoft.com/office/powerpoint/2010/main" val="295364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2CBC79-5221-4256-9759-3D2EF9666EC1}"/>
              </a:ext>
            </a:extLst>
          </p:cNvPr>
          <p:cNvSpPr>
            <a:spLocks noGrp="1"/>
          </p:cNvSpPr>
          <p:nvPr>
            <p:ph type="title"/>
          </p:nvPr>
        </p:nvSpPr>
        <p:spPr>
          <a:xfrm>
            <a:off x="2394038" y="618846"/>
            <a:ext cx="2866856" cy="764682"/>
          </a:xfrm>
        </p:spPr>
        <p:txBody>
          <a:bodyPr>
            <a:noAutofit/>
          </a:bodyPr>
          <a:lstStyle/>
          <a:p>
            <a:r>
              <a:rPr lang="nb-NO" sz="2800" b="1">
                <a:solidFill>
                  <a:schemeClr val="accent4">
                    <a:lumMod val="50000"/>
                  </a:schemeClr>
                </a:solidFill>
              </a:rPr>
              <a:t>Bakgrunn, mål </a:t>
            </a:r>
            <a:br>
              <a:rPr lang="nb-NO" sz="2800" b="1"/>
            </a:br>
            <a:r>
              <a:rPr lang="nb-NO" sz="2800" b="1">
                <a:solidFill>
                  <a:schemeClr val="accent4">
                    <a:lumMod val="50000"/>
                  </a:schemeClr>
                </a:solidFill>
              </a:rPr>
              <a:t>og avgrensinger</a:t>
            </a:r>
          </a:p>
        </p:txBody>
      </p:sp>
      <p:sp>
        <p:nvSpPr>
          <p:cNvPr id="9" name="Tittel 1">
            <a:extLst>
              <a:ext uri="{FF2B5EF4-FFF2-40B4-BE49-F238E27FC236}">
                <a16:creationId xmlns:a16="http://schemas.microsoft.com/office/drawing/2014/main" id="{0C658945-68AD-467F-9017-5331BA74FDF1}"/>
              </a:ext>
            </a:extLst>
          </p:cNvPr>
          <p:cNvSpPr txBox="1">
            <a:spLocks/>
          </p:cNvSpPr>
          <p:nvPr/>
        </p:nvSpPr>
        <p:spPr>
          <a:xfrm>
            <a:off x="904101" y="6696351"/>
            <a:ext cx="4805958" cy="2915077"/>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nb-NO" sz="1400">
              <a:cs typeface="Calibri Light"/>
            </a:endParaRPr>
          </a:p>
        </p:txBody>
      </p:sp>
      <p:grpSp>
        <p:nvGrpSpPr>
          <p:cNvPr id="12" name="Google Shape;147;g8003f3617a_0_332">
            <a:extLst>
              <a:ext uri="{FF2B5EF4-FFF2-40B4-BE49-F238E27FC236}">
                <a16:creationId xmlns:a16="http://schemas.microsoft.com/office/drawing/2014/main" id="{29317172-E8B6-4B52-BC3D-2A0BDA0FABEB}"/>
              </a:ext>
            </a:extLst>
          </p:cNvPr>
          <p:cNvGrpSpPr/>
          <p:nvPr/>
        </p:nvGrpSpPr>
        <p:grpSpPr>
          <a:xfrm>
            <a:off x="782972" y="463287"/>
            <a:ext cx="1667494" cy="1331363"/>
            <a:chOff x="709480" y="1670758"/>
            <a:chExt cx="2052299" cy="1638600"/>
          </a:xfrm>
        </p:grpSpPr>
        <p:sp>
          <p:nvSpPr>
            <p:cNvPr id="13" name="Google Shape;148;g8003f3617a_0_332">
              <a:extLst>
                <a:ext uri="{FF2B5EF4-FFF2-40B4-BE49-F238E27FC236}">
                  <a16:creationId xmlns:a16="http://schemas.microsoft.com/office/drawing/2014/main" id="{859D8EA4-2587-49A6-89C3-32DB019FF143}"/>
                </a:ext>
              </a:extLst>
            </p:cNvPr>
            <p:cNvSpPr txBox="1"/>
            <p:nvPr/>
          </p:nvSpPr>
          <p:spPr>
            <a:xfrm>
              <a:off x="709480" y="1670758"/>
              <a:ext cx="2052299"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01</a:t>
              </a:r>
              <a:endParaRPr sz="5850">
                <a:solidFill>
                  <a:srgbClr val="595959"/>
                </a:solidFill>
                <a:latin typeface="Calibri"/>
                <a:ea typeface="Calibri"/>
                <a:cs typeface="Calibri"/>
                <a:sym typeface="Calibri"/>
              </a:endParaRPr>
            </a:p>
          </p:txBody>
        </p:sp>
        <p:cxnSp>
          <p:nvCxnSpPr>
            <p:cNvPr id="14" name="Google Shape;149;g8003f3617a_0_332">
              <a:extLst>
                <a:ext uri="{FF2B5EF4-FFF2-40B4-BE49-F238E27FC236}">
                  <a16:creationId xmlns:a16="http://schemas.microsoft.com/office/drawing/2014/main" id="{7838C0D5-F91B-4393-AFBA-B76912695F79}"/>
                </a:ext>
              </a:extLst>
            </p:cNvPr>
            <p:cNvCxnSpPr>
              <a:cxnSpLocks/>
            </p:cNvCxnSpPr>
            <p:nvPr/>
          </p:nvCxnSpPr>
          <p:spPr>
            <a:xfrm flipV="1">
              <a:off x="1158964" y="2803362"/>
              <a:ext cx="1153333" cy="4183"/>
            </a:xfrm>
            <a:prstGeom prst="straightConnector1">
              <a:avLst/>
            </a:prstGeom>
            <a:noFill/>
            <a:ln w="38100" cap="flat" cmpd="sng">
              <a:solidFill>
                <a:schemeClr val="accent4">
                  <a:lumMod val="60000"/>
                  <a:lumOff val="40000"/>
                </a:schemeClr>
              </a:solidFill>
              <a:prstDash val="solid"/>
              <a:round/>
              <a:headEnd type="none" w="med" len="med"/>
              <a:tailEnd type="none" w="med" len="med"/>
            </a:ln>
          </p:spPr>
        </p:cxnSp>
      </p:grpSp>
      <p:sp>
        <p:nvSpPr>
          <p:cNvPr id="3" name="Plassholder for lysbildenummer 2">
            <a:extLst>
              <a:ext uri="{FF2B5EF4-FFF2-40B4-BE49-F238E27FC236}">
                <a16:creationId xmlns:a16="http://schemas.microsoft.com/office/drawing/2014/main" id="{FAAA0678-DA6F-4C4A-B009-6244012CE3BE}"/>
              </a:ext>
            </a:extLst>
          </p:cNvPr>
          <p:cNvSpPr>
            <a:spLocks noGrp="1"/>
          </p:cNvSpPr>
          <p:nvPr>
            <p:ph type="sldNum" sz="quarter" idx="12"/>
          </p:nvPr>
        </p:nvSpPr>
        <p:spPr/>
        <p:txBody>
          <a:bodyPr/>
          <a:lstStyle/>
          <a:p>
            <a:fld id="{67062B03-BEBA-4205-8F2A-57AC86FD900E}" type="slidenum">
              <a:rPr lang="nb-NO" smtClean="0"/>
              <a:t>4</a:t>
            </a:fld>
            <a:endParaRPr lang="nb-NO"/>
          </a:p>
        </p:txBody>
      </p:sp>
      <p:sp>
        <p:nvSpPr>
          <p:cNvPr id="10" name="TekstSylinder 9">
            <a:extLst>
              <a:ext uri="{FF2B5EF4-FFF2-40B4-BE49-F238E27FC236}">
                <a16:creationId xmlns:a16="http://schemas.microsoft.com/office/drawing/2014/main" id="{75553F43-3185-4F57-8B77-FE1E09410BF9}"/>
              </a:ext>
            </a:extLst>
          </p:cNvPr>
          <p:cNvSpPr txBox="1"/>
          <p:nvPr/>
        </p:nvSpPr>
        <p:spPr>
          <a:xfrm>
            <a:off x="870558" y="1701086"/>
            <a:ext cx="5127180" cy="5862887"/>
          </a:xfrm>
          <a:prstGeom prst="rect">
            <a:avLst/>
          </a:prstGeom>
          <a:noFill/>
        </p:spPr>
        <p:txBody>
          <a:bodyPr wrap="square" lIns="91440" tIns="45720" rIns="91440" bIns="45720" anchor="t">
            <a:spAutoFit/>
          </a:bodyPr>
          <a:lstStyle/>
          <a:p>
            <a:r>
              <a:rPr lang="nb-NO" sz="1300" dirty="0">
                <a:latin typeface="+mj-lt"/>
                <a:ea typeface="Verdana"/>
                <a:cs typeface="Calibri"/>
              </a:rPr>
              <a:t>Det ble i 2020 inngått et prosjektsamarbeid mellom Etat for barn og familie og Etat for barnehage, med mål om å få til et tettere og mer koordinert samarbeid om ICDP innad i kommunen, for både ICDP trenere og ICDP-veiledere.  I tillegg var det et mål å få økt kompetanse</a:t>
            </a:r>
            <a:r>
              <a:rPr lang="nb-NO" sz="1300" dirty="0">
                <a:solidFill>
                  <a:srgbClr val="000000"/>
                </a:solidFill>
                <a:latin typeface="+mj-lt"/>
                <a:ea typeface="Verdana"/>
                <a:cs typeface="Calibri"/>
              </a:rPr>
              <a:t>,</a:t>
            </a:r>
            <a:r>
              <a:rPr lang="nb-NO" sz="1300" dirty="0">
                <a:solidFill>
                  <a:srgbClr val="FF0000"/>
                </a:solidFill>
                <a:latin typeface="+mj-lt"/>
                <a:ea typeface="Verdana"/>
                <a:cs typeface="Calibri"/>
              </a:rPr>
              <a:t> </a:t>
            </a:r>
            <a:r>
              <a:rPr lang="nb-NO" sz="1300" dirty="0">
                <a:latin typeface="+mj-lt"/>
                <a:ea typeface="Verdana"/>
                <a:cs typeface="Calibri"/>
              </a:rPr>
              <a:t>samt et styrket ICDP fagmiljø i Bergen.</a:t>
            </a:r>
          </a:p>
          <a:p>
            <a:endParaRPr lang="nb-NO" sz="1300" dirty="0">
              <a:latin typeface="+mj-lt"/>
              <a:ea typeface="Verdana"/>
              <a:cs typeface="Calibri"/>
            </a:endParaRPr>
          </a:p>
          <a:p>
            <a:pPr>
              <a:spcAft>
                <a:spcPts val="1000"/>
              </a:spcAft>
            </a:pPr>
            <a:r>
              <a:rPr lang="nb-NO" sz="1300" dirty="0">
                <a:effectLst/>
                <a:latin typeface="+mj-lt"/>
                <a:ea typeface="Verdana"/>
                <a:cs typeface="Verdana" panose="020B0604030504040204" pitchFamily="34" charset="0"/>
              </a:rPr>
              <a:t>Etat for barn og familie har over tid bygget opp kompetanse på ICDP blant helsesykepleiere og familieveiledere og tilbyr denne tjenesten direkte til foreldre i målgruppen. </a:t>
            </a:r>
            <a:r>
              <a:rPr lang="nb-NO" sz="1300" dirty="0">
                <a:solidFill>
                  <a:srgbClr val="FF0000"/>
                </a:solidFill>
                <a:effectLst/>
                <a:latin typeface="+mj-lt"/>
                <a:ea typeface="Verdana"/>
                <a:cs typeface="Verdana" panose="020B0604030504040204" pitchFamily="34" charset="0"/>
              </a:rPr>
              <a:t> </a:t>
            </a:r>
            <a:endParaRPr lang="nb-NO" sz="1300" dirty="0">
              <a:effectLst/>
              <a:latin typeface="+mj-lt"/>
              <a:ea typeface="Verdana"/>
              <a:cs typeface="Verdana" panose="020B0604030504040204" pitchFamily="34" charset="0"/>
            </a:endParaRPr>
          </a:p>
          <a:p>
            <a:pPr>
              <a:spcAft>
                <a:spcPts val="1000"/>
              </a:spcAft>
            </a:pPr>
            <a:r>
              <a:rPr lang="nb-NO" sz="1300" dirty="0">
                <a:effectLst/>
                <a:latin typeface="+mj-lt"/>
                <a:ea typeface="Verdana"/>
                <a:cs typeface="Verdana" panose="020B0604030504040204" pitchFamily="34" charset="0"/>
              </a:rPr>
              <a:t>Etat for barnehage skal bidra til å sikre et godt psykososialt miljø i alle kommunale barnehager. </a:t>
            </a:r>
            <a:r>
              <a:rPr lang="nb-NO" sz="1300" dirty="0">
                <a:latin typeface="+mj-lt"/>
                <a:ea typeface="Verdana"/>
                <a:cs typeface="Calibri Light"/>
              </a:rPr>
              <a:t>Det ble besluttet i  </a:t>
            </a:r>
            <a:r>
              <a:rPr lang="nb-NO" sz="1300" dirty="0">
                <a:latin typeface="+mj-lt"/>
                <a:ea typeface="Verdana"/>
                <a:cs typeface="Calibri"/>
                <a:hlinkClick r:id="rId3">
                  <a:extLst>
                    <a:ext uri="{A12FA001-AC4F-418D-AE19-62706E023703}">
                      <ahyp:hlinkClr xmlns:ahyp="http://schemas.microsoft.com/office/drawing/2018/hyperlinkcolor" val="tx"/>
                    </a:ext>
                  </a:extLst>
                </a:hlinkClick>
              </a:rPr>
              <a:t>SKYFRITT</a:t>
            </a:r>
            <a:r>
              <a:rPr lang="nb-NO" sz="1300" dirty="0">
                <a:latin typeface="+mj-lt"/>
                <a:ea typeface="Verdana"/>
                <a:cs typeface="Calibri Light"/>
              </a:rPr>
              <a:t>, en politisk vedtatt plan for inkluderende oppvekstmiljø i Bergen, at ICDP skal brukes</a:t>
            </a:r>
            <a:r>
              <a:rPr lang="nb-NO" sz="1300" dirty="0">
                <a:effectLst/>
                <a:latin typeface="+mj-lt"/>
                <a:ea typeface="Verdana"/>
                <a:cs typeface="Verdana" panose="020B0604030504040204" pitchFamily="34" charset="0"/>
              </a:rPr>
              <a:t> som et</a:t>
            </a:r>
            <a:r>
              <a:rPr lang="nb-NO" sz="1300" dirty="0">
                <a:latin typeface="+mj-lt"/>
                <a:ea typeface="Verdana"/>
                <a:cs typeface="Verdana" panose="020B0604030504040204" pitchFamily="34" charset="0"/>
              </a:rPr>
              <a:t> relasjonsfremmende og sensitiviserende program for de ansatte i barnehagene. </a:t>
            </a:r>
            <a:endParaRPr lang="nb-NO" sz="1300" i="1" dirty="0">
              <a:latin typeface="+mj-lt"/>
              <a:ea typeface="Verdana"/>
              <a:cs typeface="Calibri Light"/>
            </a:endParaRPr>
          </a:p>
          <a:p>
            <a:pPr>
              <a:spcAft>
                <a:spcPts val="1000"/>
              </a:spcAft>
            </a:pPr>
            <a:r>
              <a:rPr lang="nb-NO" sz="1300" dirty="0">
                <a:effectLst/>
                <a:latin typeface="+mj-lt"/>
                <a:ea typeface="Verdana"/>
                <a:cs typeface="Verdana" panose="020B0604030504040204" pitchFamily="34" charset="0"/>
              </a:rPr>
              <a:t>Også </a:t>
            </a:r>
            <a:r>
              <a:rPr lang="nb-NO" sz="1300" dirty="0">
                <a:latin typeface="+mj-lt"/>
                <a:ea typeface="Verdana"/>
                <a:cs typeface="Verdana" panose="020B0604030504040204" pitchFamily="34" charset="0"/>
              </a:rPr>
              <a:t> frivillige/ideelle</a:t>
            </a:r>
            <a:r>
              <a:rPr lang="nb-NO" sz="1300" dirty="0">
                <a:effectLst/>
                <a:latin typeface="+mj-lt"/>
                <a:ea typeface="Verdana"/>
                <a:cs typeface="Verdana" panose="020B0604030504040204" pitchFamily="34" charset="0"/>
              </a:rPr>
              <a:t> aktører tilbyr ICDP til barnefamilier i Bergen kommune.</a:t>
            </a:r>
            <a:r>
              <a:rPr lang="nb-NO" sz="1300" dirty="0">
                <a:latin typeface="+mj-lt"/>
                <a:ea typeface="Verdana"/>
                <a:cs typeface="Verdana" panose="020B0604030504040204" pitchFamily="34" charset="0"/>
              </a:rPr>
              <a:t> </a:t>
            </a:r>
            <a:endParaRPr lang="nb-NO" sz="1300" i="1" dirty="0">
              <a:latin typeface="+mj-lt"/>
              <a:ea typeface="Verdana"/>
              <a:cs typeface="Calibri Light"/>
            </a:endParaRPr>
          </a:p>
          <a:p>
            <a:pPr>
              <a:spcAft>
                <a:spcPts val="1000"/>
              </a:spcAft>
            </a:pPr>
            <a:r>
              <a:rPr lang="nb-NO" sz="1300" dirty="0">
                <a:effectLst/>
                <a:latin typeface="+mj-lt"/>
                <a:ea typeface="Verdana"/>
                <a:cs typeface="Verdana" panose="020B0604030504040204" pitchFamily="34" charset="0"/>
              </a:rPr>
              <a:t>Etat for barn og familie </a:t>
            </a:r>
            <a:r>
              <a:rPr lang="nb-NO" sz="1300" dirty="0">
                <a:latin typeface="+mj-lt"/>
                <a:ea typeface="Verdana"/>
                <a:cs typeface="Verdana" panose="020B0604030504040204" pitchFamily="34" charset="0"/>
              </a:rPr>
              <a:t>planla </a:t>
            </a:r>
            <a:r>
              <a:rPr lang="nb-NO" sz="1300" dirty="0">
                <a:effectLst/>
                <a:latin typeface="+mj-lt"/>
                <a:ea typeface="Verdana"/>
                <a:cs typeface="Verdana" panose="020B0604030504040204" pitchFamily="34" charset="0"/>
              </a:rPr>
              <a:t>sammen med Etat for barnehage, </a:t>
            </a:r>
            <a:r>
              <a:rPr lang="nb-NO" sz="1300" dirty="0">
                <a:latin typeface="+mj-lt"/>
                <a:ea typeface="Verdana"/>
                <a:cs typeface="Verdana" panose="020B0604030504040204" pitchFamily="34" charset="0"/>
              </a:rPr>
              <a:t>å få </a:t>
            </a:r>
            <a:r>
              <a:rPr lang="nb-NO" sz="1300" dirty="0">
                <a:effectLst/>
                <a:latin typeface="+mj-lt"/>
                <a:ea typeface="Verdana"/>
                <a:cs typeface="Verdana" panose="020B0604030504040204" pitchFamily="34" charset="0"/>
              </a:rPr>
              <a:t>på plass en struktur for koordinering av ICDP-samarbeidet i Bergen, på tvers av byrådsavdelinger og i samarbeid med andre organisasjoner og frivillige. </a:t>
            </a:r>
            <a:r>
              <a:rPr lang="nb-NO" sz="1300" dirty="0">
                <a:latin typeface="+mj-lt"/>
                <a:ea typeface="Verdana"/>
                <a:cs typeface="Verdana" panose="020B0604030504040204" pitchFamily="34" charset="0"/>
              </a:rPr>
              <a:t>Det ble planlagt en</a:t>
            </a:r>
            <a:r>
              <a:rPr lang="nb-NO" sz="1300" dirty="0">
                <a:effectLst/>
                <a:latin typeface="+mj-lt"/>
                <a:ea typeface="Verdana"/>
                <a:cs typeface="Verdana" panose="020B0604030504040204" pitchFamily="34" charset="0"/>
              </a:rPr>
              <a:t> struktur </a:t>
            </a:r>
            <a:r>
              <a:rPr lang="nb-NO" sz="1300" dirty="0">
                <a:latin typeface="+mj-lt"/>
                <a:ea typeface="Verdana"/>
                <a:cs typeface="Verdana" panose="020B0604030504040204" pitchFamily="34" charset="0"/>
              </a:rPr>
              <a:t>for å </a:t>
            </a:r>
            <a:r>
              <a:rPr lang="nb-NO" sz="1300" dirty="0">
                <a:effectLst/>
                <a:latin typeface="+mj-lt"/>
                <a:ea typeface="Verdana"/>
                <a:cs typeface="Verdana" panose="020B0604030504040204" pitchFamily="34" charset="0"/>
              </a:rPr>
              <a:t>sikre utvikling av ICDP - kompetanse og styrke </a:t>
            </a:r>
            <a:r>
              <a:rPr lang="nb-NO" sz="1300" dirty="0">
                <a:latin typeface="+mj-lt"/>
                <a:ea typeface="Verdana"/>
                <a:cs typeface="Verdana" panose="020B0604030504040204" pitchFamily="34" charset="0"/>
              </a:rPr>
              <a:t>samarbeidet </a:t>
            </a:r>
            <a:r>
              <a:rPr lang="nb-NO" sz="1300" dirty="0">
                <a:effectLst/>
                <a:latin typeface="+mj-lt"/>
                <a:ea typeface="Verdana"/>
                <a:cs typeface="Verdana" panose="020B0604030504040204" pitchFamily="34" charset="0"/>
              </a:rPr>
              <a:t>mellom tjenester som bruker ICDP </a:t>
            </a:r>
            <a:r>
              <a:rPr lang="nb-NO" sz="1300" dirty="0">
                <a:latin typeface="+mj-lt"/>
                <a:ea typeface="Verdana"/>
                <a:cs typeface="Verdana" panose="020B0604030504040204" pitchFamily="34" charset="0"/>
              </a:rPr>
              <a:t>i sitt arbeid.</a:t>
            </a:r>
            <a:r>
              <a:rPr lang="nb-NO" sz="1300" dirty="0">
                <a:effectLst/>
                <a:latin typeface="+mj-lt"/>
                <a:ea typeface="Verdana"/>
                <a:cs typeface="Verdana" panose="020B0604030504040204" pitchFamily="34" charset="0"/>
              </a:rPr>
              <a:t> Det har også vært et ønske å etablere et aktivt kompetansemiljø for trenere og veiledere på tvers av etater og fagmiljø.</a:t>
            </a:r>
          </a:p>
          <a:p>
            <a:pPr>
              <a:lnSpc>
                <a:spcPct val="110000"/>
              </a:lnSpc>
              <a:spcAft>
                <a:spcPts val="1000"/>
              </a:spcAft>
            </a:pPr>
            <a:endParaRPr lang="nb-NO"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10000"/>
              </a:lnSpc>
              <a:spcAft>
                <a:spcPts val="1000"/>
              </a:spcAft>
            </a:pPr>
            <a:endParaRPr lang="nb-NO" sz="1600" dirty="0">
              <a:effectLst/>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948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2CBC79-5221-4256-9759-3D2EF9666EC1}"/>
              </a:ext>
            </a:extLst>
          </p:cNvPr>
          <p:cNvSpPr>
            <a:spLocks noGrp="1"/>
          </p:cNvSpPr>
          <p:nvPr>
            <p:ph type="title"/>
          </p:nvPr>
        </p:nvSpPr>
        <p:spPr>
          <a:xfrm>
            <a:off x="3702386" y="197200"/>
            <a:ext cx="2896281" cy="265074"/>
          </a:xfrm>
        </p:spPr>
        <p:txBody>
          <a:bodyPr anchor="t">
            <a:noAutofit/>
          </a:bodyPr>
          <a:lstStyle/>
          <a:p>
            <a:pPr algn="r"/>
            <a:r>
              <a:rPr lang="nb-NO" sz="1500" b="1">
                <a:solidFill>
                  <a:schemeClr val="accent4">
                    <a:lumMod val="50000"/>
                  </a:schemeClr>
                </a:solidFill>
              </a:rPr>
              <a:t>1</a:t>
            </a:r>
            <a:r>
              <a:rPr lang="nb-NO" sz="1500" b="1">
                <a:solidFill>
                  <a:schemeClr val="bg2">
                    <a:lumMod val="50000"/>
                  </a:schemeClr>
                </a:solidFill>
              </a:rPr>
              <a:t>. </a:t>
            </a:r>
            <a:r>
              <a:rPr lang="nb-NO" sz="1500" b="1">
                <a:solidFill>
                  <a:schemeClr val="accent4">
                    <a:lumMod val="50000"/>
                  </a:schemeClr>
                </a:solidFill>
              </a:rPr>
              <a:t>Bakgrunn, mål og avgrensinger</a:t>
            </a:r>
          </a:p>
        </p:txBody>
      </p:sp>
      <p:sp>
        <p:nvSpPr>
          <p:cNvPr id="7" name="Tittel 1">
            <a:extLst>
              <a:ext uri="{FF2B5EF4-FFF2-40B4-BE49-F238E27FC236}">
                <a16:creationId xmlns:a16="http://schemas.microsoft.com/office/drawing/2014/main" id="{2CE2A52D-27A6-45F7-8CF7-D13D39AA5AFB}"/>
              </a:ext>
            </a:extLst>
          </p:cNvPr>
          <p:cNvSpPr txBox="1">
            <a:spLocks/>
          </p:cNvSpPr>
          <p:nvPr/>
        </p:nvSpPr>
        <p:spPr>
          <a:xfrm>
            <a:off x="893708" y="1020278"/>
            <a:ext cx="5141332" cy="7863663"/>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nb-NO" sz="1400" b="1" dirty="0"/>
              <a:t>Mål</a:t>
            </a:r>
          </a:p>
          <a:p>
            <a:pPr>
              <a:lnSpc>
                <a:spcPct val="100000"/>
              </a:lnSpc>
            </a:pPr>
            <a:r>
              <a:rPr lang="nb-NO" sz="1400" dirty="0"/>
              <a:t>Prosjektets hovedmål er et kvalitativt godt og koordinert ICDP-tilbud til Bergens barn. </a:t>
            </a:r>
            <a:endParaRPr lang="nb-NO" sz="1400" dirty="0">
              <a:cs typeface="Calibri Light"/>
            </a:endParaRPr>
          </a:p>
          <a:p>
            <a:pPr>
              <a:lnSpc>
                <a:spcPct val="100000"/>
              </a:lnSpc>
            </a:pPr>
            <a:endParaRPr lang="nb-NO" sz="1400" dirty="0"/>
          </a:p>
          <a:p>
            <a:pPr>
              <a:lnSpc>
                <a:spcPct val="100000"/>
              </a:lnSpc>
            </a:pPr>
            <a:r>
              <a:rPr lang="nb-NO" sz="1400" dirty="0"/>
              <a:t>Prosjektets leveranser har vært å få på plass strukturer for samarbeid innad i kommunen på administrativt/system nivå, i de ulike byområdene og mellom Bergen kommune og frivillige/ideelle organisasjoner. Videre har det vært et mål å etablere et felles kompetansemiljø og en arena for å utveksle erfaring på tvers av organisasjoner i og utenfor Bergen kommune. Til slutt har det vært et mål å rekruttere ICDP-trenere og veiledere etter behov.</a:t>
            </a:r>
            <a:endParaRPr lang="nb-NO" sz="1400" dirty="0">
              <a:cs typeface="Calibri Light"/>
            </a:endParaRPr>
          </a:p>
          <a:p>
            <a:pPr>
              <a:lnSpc>
                <a:spcPct val="100000"/>
              </a:lnSpc>
            </a:pPr>
            <a:endParaRPr lang="nb-NO" sz="1400" dirty="0"/>
          </a:p>
          <a:p>
            <a:pPr lvl="0">
              <a:lnSpc>
                <a:spcPct val="100000"/>
              </a:lnSpc>
            </a:pPr>
            <a:r>
              <a:rPr lang="nb-NO" sz="1400" dirty="0"/>
              <a:t>Effekten av arbeidet som er gjort skal s</a:t>
            </a:r>
            <a:r>
              <a:rPr lang="nb-NO" sz="1400" dirty="0">
                <a:effectLst/>
                <a:ea typeface="Arial" panose="020B0604020202020204" pitchFamily="34" charset="0"/>
                <a:cs typeface="Verdana" panose="020B0604030504040204" pitchFamily="34" charset="0"/>
              </a:rPr>
              <a:t>tyrke foreldre i foreldrerollen til å bli gode omsorgspersoner for sine barn, og forhindre at barn utsettes for vold, overgrep eller omsorgssvikt gjennom et styrket samarbeid mellom tjenester som velger å bruke ICDP på ulike måter. Det skal også sikre felles faglig kompetanse for de som jobber med barn som sin profesjon.</a:t>
            </a:r>
            <a:endParaRPr lang="nb-NO" sz="1400" dirty="0">
              <a:effectLst/>
              <a:ea typeface="Verdana" panose="020B0604030504040204" pitchFamily="34" charset="0"/>
              <a:cs typeface="Verdana" panose="020B0604030504040204" pitchFamily="34" charset="0"/>
            </a:endParaRPr>
          </a:p>
          <a:p>
            <a:pPr>
              <a:lnSpc>
                <a:spcPct val="100000"/>
              </a:lnSpc>
            </a:pPr>
            <a:endParaRPr lang="nb-NO" sz="1600" dirty="0"/>
          </a:p>
          <a:p>
            <a:pPr>
              <a:lnSpc>
                <a:spcPct val="100000"/>
              </a:lnSpc>
            </a:pPr>
            <a:endParaRPr lang="nb-NO" sz="1800" b="1" dirty="0"/>
          </a:p>
          <a:p>
            <a:pPr>
              <a:lnSpc>
                <a:spcPct val="100000"/>
              </a:lnSpc>
            </a:pPr>
            <a:r>
              <a:rPr lang="nb-NO" sz="1400" b="1" dirty="0"/>
              <a:t>Avgrensning</a:t>
            </a:r>
            <a:endParaRPr lang="nb-NO" sz="1400" dirty="0">
              <a:latin typeface="Calibri"/>
              <a:cs typeface="Calibri"/>
            </a:endParaRPr>
          </a:p>
          <a:p>
            <a:pPr>
              <a:lnSpc>
                <a:spcPct val="100000"/>
              </a:lnSpc>
            </a:pPr>
            <a:r>
              <a:rPr lang="sq-AL" sz="1400" noProof="1"/>
              <a:t>Bufetat</a:t>
            </a:r>
            <a:r>
              <a:rPr lang="nb-NO" sz="1400" dirty="0"/>
              <a:t> region Vest arrangerer nettverkssamlinger for ICDP-trenere og nettverkssamlinger for  ICDP-veiledere i Vestlandsregionen. De har også regionalt ansvar for årlige ICDP-veilederopplæringer. Det er et supplement til tiltakene beskrevet i denne rapporten. </a:t>
            </a:r>
          </a:p>
          <a:p>
            <a:pPr>
              <a:lnSpc>
                <a:spcPct val="100000"/>
              </a:lnSpc>
            </a:pPr>
            <a:endParaRPr lang="nb-NO" sz="1400" dirty="0"/>
          </a:p>
          <a:p>
            <a:pPr>
              <a:lnSpc>
                <a:spcPct val="100000"/>
              </a:lnSpc>
            </a:pPr>
            <a:r>
              <a:rPr lang="nb-NO" sz="1400" dirty="0"/>
              <a:t>De ansvarlige for å drifte tiltakene som går fra prosjektet og over i drift, har møter med en representant fra</a:t>
            </a:r>
            <a:r>
              <a:rPr lang="nb-NO" sz="1400" noProof="1"/>
              <a:t> Bufetat </a:t>
            </a:r>
            <a:r>
              <a:rPr lang="nb-NO" sz="1400" dirty="0"/>
              <a:t>region vest en gang i året. Formålet med møtet er å  sikre et godt samarbeid og å holde hverandre informert om ICDP arbeid regionalt og lokalt. Rådgiver i </a:t>
            </a:r>
            <a:r>
              <a:rPr lang="nb-NO" sz="1400" noProof="1"/>
              <a:t>Bufetat</a:t>
            </a:r>
            <a:r>
              <a:rPr lang="nb-NO" sz="1400" dirty="0"/>
              <a:t> har ansvar for å kalle inn til dette møtet.</a:t>
            </a:r>
            <a:endParaRPr lang="nb-NO" sz="1600" dirty="0">
              <a:cs typeface="Calibri Light"/>
            </a:endParaRPr>
          </a:p>
          <a:p>
            <a:endParaRPr lang="nb-NO" sz="1600" dirty="0">
              <a:cs typeface="Calibri"/>
            </a:endParaRPr>
          </a:p>
          <a:p>
            <a:endParaRPr lang="nb-NO" sz="1400" dirty="0"/>
          </a:p>
          <a:p>
            <a:endParaRPr lang="nb-NO" sz="1400" dirty="0"/>
          </a:p>
        </p:txBody>
      </p:sp>
      <p:sp>
        <p:nvSpPr>
          <p:cNvPr id="3" name="Plassholder for lysbildenummer 2">
            <a:extLst>
              <a:ext uri="{FF2B5EF4-FFF2-40B4-BE49-F238E27FC236}">
                <a16:creationId xmlns:a16="http://schemas.microsoft.com/office/drawing/2014/main" id="{166B4F39-684A-4C0A-9D6A-D6E1CEAB5E0F}"/>
              </a:ext>
            </a:extLst>
          </p:cNvPr>
          <p:cNvSpPr>
            <a:spLocks noGrp="1"/>
          </p:cNvSpPr>
          <p:nvPr>
            <p:ph type="sldNum" sz="quarter" idx="12"/>
          </p:nvPr>
        </p:nvSpPr>
        <p:spPr/>
        <p:txBody>
          <a:bodyPr/>
          <a:lstStyle/>
          <a:p>
            <a:fld id="{67062B03-BEBA-4205-8F2A-57AC86FD900E}" type="slidenum">
              <a:rPr lang="nb-NO" smtClean="0"/>
              <a:t>5</a:t>
            </a:fld>
            <a:endParaRPr lang="nb-NO"/>
          </a:p>
        </p:txBody>
      </p:sp>
    </p:spTree>
    <p:extLst>
      <p:ext uri="{BB962C8B-B14F-4D97-AF65-F5344CB8AC3E}">
        <p14:creationId xmlns:p14="http://schemas.microsoft.com/office/powerpoint/2010/main" val="113096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2CBC79-5221-4256-9759-3D2EF9666EC1}"/>
              </a:ext>
            </a:extLst>
          </p:cNvPr>
          <p:cNvSpPr>
            <a:spLocks noGrp="1"/>
          </p:cNvSpPr>
          <p:nvPr>
            <p:ph type="title"/>
          </p:nvPr>
        </p:nvSpPr>
        <p:spPr>
          <a:xfrm>
            <a:off x="2149961" y="618846"/>
            <a:ext cx="3803938" cy="764682"/>
          </a:xfrm>
        </p:spPr>
        <p:txBody>
          <a:bodyPr anchor="b">
            <a:noAutofit/>
          </a:bodyPr>
          <a:lstStyle/>
          <a:p>
            <a:r>
              <a:rPr lang="nb-NO" sz="2800" b="1">
                <a:solidFill>
                  <a:schemeClr val="accent4">
                    <a:lumMod val="50000"/>
                  </a:schemeClr>
                </a:solidFill>
              </a:rPr>
              <a:t>Kunnskapsbasert praksis</a:t>
            </a:r>
          </a:p>
        </p:txBody>
      </p:sp>
      <p:sp>
        <p:nvSpPr>
          <p:cNvPr id="6" name="Tittel 1">
            <a:extLst>
              <a:ext uri="{FF2B5EF4-FFF2-40B4-BE49-F238E27FC236}">
                <a16:creationId xmlns:a16="http://schemas.microsoft.com/office/drawing/2014/main" id="{1147E2AA-C2C0-497C-BE8F-1137919943AE}"/>
              </a:ext>
            </a:extLst>
          </p:cNvPr>
          <p:cNvSpPr txBox="1">
            <a:spLocks/>
          </p:cNvSpPr>
          <p:nvPr/>
        </p:nvSpPr>
        <p:spPr>
          <a:xfrm>
            <a:off x="1055213" y="1787271"/>
            <a:ext cx="5003310" cy="6570923"/>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400" b="1" dirty="0"/>
              <a:t>Kunnskapsbasert praksis</a:t>
            </a:r>
          </a:p>
          <a:p>
            <a:r>
              <a:rPr lang="nb-NO" sz="1400" dirty="0"/>
              <a:t>Kunnskapsbasert praksis innebærer at fagutøvere bruker ulike kunnskapskilder systematisk i sin praksis. Kildene finnes i forskningsbasert kunnskap, erfaringer fra praksis og brukeres kunnskap og behov (Fig.1, s. 6). Kunnskapsbasert praksis bidrar til å øke bevisstheten om og reflektere rundt hvilke kunnskapskilder en baserer tjenester på og på den måten bedre kvaliteten på tjenestene. Alle utviklingsprosjekt i Kunnskapssenteret inkludert i denne rapporten, legger modellen til grunn i sitt arbeid. I fig 2, s. 8 knyttes innhentet innsikt i prosjektet opp mot denne modellen. </a:t>
            </a:r>
            <a:endParaRPr lang="nb-NO" sz="1400" dirty="0">
              <a:cs typeface="Calibri Light"/>
            </a:endParaRPr>
          </a:p>
        </p:txBody>
      </p:sp>
      <p:grpSp>
        <p:nvGrpSpPr>
          <p:cNvPr id="12" name="Google Shape;147;g8003f3617a_0_332">
            <a:extLst>
              <a:ext uri="{FF2B5EF4-FFF2-40B4-BE49-F238E27FC236}">
                <a16:creationId xmlns:a16="http://schemas.microsoft.com/office/drawing/2014/main" id="{29317172-E8B6-4B52-BC3D-2A0BDA0FABEB}"/>
              </a:ext>
            </a:extLst>
          </p:cNvPr>
          <p:cNvGrpSpPr/>
          <p:nvPr/>
        </p:nvGrpSpPr>
        <p:grpSpPr>
          <a:xfrm>
            <a:off x="770389" y="463287"/>
            <a:ext cx="1667494" cy="1331363"/>
            <a:chOff x="709480" y="1670758"/>
            <a:chExt cx="2052299" cy="1638600"/>
          </a:xfrm>
        </p:grpSpPr>
        <p:sp>
          <p:nvSpPr>
            <p:cNvPr id="13" name="Google Shape;148;g8003f3617a_0_332">
              <a:extLst>
                <a:ext uri="{FF2B5EF4-FFF2-40B4-BE49-F238E27FC236}">
                  <a16:creationId xmlns:a16="http://schemas.microsoft.com/office/drawing/2014/main" id="{859D8EA4-2587-49A6-89C3-32DB019FF143}"/>
                </a:ext>
              </a:extLst>
            </p:cNvPr>
            <p:cNvSpPr txBox="1"/>
            <p:nvPr/>
          </p:nvSpPr>
          <p:spPr>
            <a:xfrm>
              <a:off x="709480" y="1670758"/>
              <a:ext cx="2052299"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a:solidFill>
                    <a:srgbClr val="595959"/>
                  </a:solidFill>
                  <a:latin typeface="Calibri"/>
                  <a:ea typeface="Calibri"/>
                  <a:cs typeface="Calibri"/>
                  <a:sym typeface="Calibri"/>
                </a:rPr>
                <a:t>0</a:t>
              </a:r>
              <a:r>
                <a:rPr lang="nb-NO" sz="5850">
                  <a:solidFill>
                    <a:srgbClr val="595959"/>
                  </a:solidFill>
                  <a:latin typeface="Calibri"/>
                  <a:ea typeface="Calibri"/>
                  <a:cs typeface="Calibri"/>
                  <a:sym typeface="Calibri"/>
                </a:rPr>
                <a:t>2</a:t>
              </a:r>
              <a:endParaRPr sz="5850">
                <a:solidFill>
                  <a:srgbClr val="595959"/>
                </a:solidFill>
                <a:latin typeface="Calibri"/>
                <a:ea typeface="Calibri"/>
                <a:cs typeface="Calibri"/>
                <a:sym typeface="Calibri"/>
              </a:endParaRPr>
            </a:p>
          </p:txBody>
        </p:sp>
        <p:cxnSp>
          <p:nvCxnSpPr>
            <p:cNvPr id="14" name="Google Shape;149;g8003f3617a_0_332">
              <a:extLst>
                <a:ext uri="{FF2B5EF4-FFF2-40B4-BE49-F238E27FC236}">
                  <a16:creationId xmlns:a16="http://schemas.microsoft.com/office/drawing/2014/main" id="{7838C0D5-F91B-4393-AFBA-B76912695F79}"/>
                </a:ext>
              </a:extLst>
            </p:cNvPr>
            <p:cNvCxnSpPr>
              <a:cxnSpLocks/>
            </p:cNvCxnSpPr>
            <p:nvPr/>
          </p:nvCxnSpPr>
          <p:spPr>
            <a:xfrm flipV="1">
              <a:off x="1158964" y="2803362"/>
              <a:ext cx="1153333" cy="4183"/>
            </a:xfrm>
            <a:prstGeom prst="straightConnector1">
              <a:avLst/>
            </a:prstGeom>
            <a:noFill/>
            <a:ln w="38100" cap="flat" cmpd="sng">
              <a:solidFill>
                <a:schemeClr val="accent4">
                  <a:lumMod val="60000"/>
                  <a:lumOff val="40000"/>
                </a:schemeClr>
              </a:solidFill>
              <a:prstDash val="solid"/>
              <a:round/>
              <a:headEnd type="none" w="med" len="med"/>
              <a:tailEnd type="none" w="med" len="med"/>
            </a:ln>
          </p:spPr>
        </p:cxnSp>
      </p:grpSp>
      <p:sp>
        <p:nvSpPr>
          <p:cNvPr id="3" name="Rektangel 2">
            <a:extLst>
              <a:ext uri="{FF2B5EF4-FFF2-40B4-BE49-F238E27FC236}">
                <a16:creationId xmlns:a16="http://schemas.microsoft.com/office/drawing/2014/main" id="{7C9F044E-7103-41C2-9903-E8699390ABD1}"/>
              </a:ext>
            </a:extLst>
          </p:cNvPr>
          <p:cNvSpPr/>
          <p:nvPr/>
        </p:nvSpPr>
        <p:spPr>
          <a:xfrm>
            <a:off x="1905229" y="8349186"/>
            <a:ext cx="2772164" cy="34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a:solidFill>
                  <a:schemeClr val="tx1"/>
                </a:solidFill>
              </a:rPr>
              <a:t>Fig.1: Kunnskapsbasert praksismodell</a:t>
            </a:r>
          </a:p>
        </p:txBody>
      </p:sp>
      <p:sp>
        <p:nvSpPr>
          <p:cNvPr id="4" name="Plassholder for lysbildenummer 3">
            <a:extLst>
              <a:ext uri="{FF2B5EF4-FFF2-40B4-BE49-F238E27FC236}">
                <a16:creationId xmlns:a16="http://schemas.microsoft.com/office/drawing/2014/main" id="{F30AFF4E-9133-49FC-90D6-D74E26BF76B0}"/>
              </a:ext>
            </a:extLst>
          </p:cNvPr>
          <p:cNvSpPr>
            <a:spLocks noGrp="1"/>
          </p:cNvSpPr>
          <p:nvPr>
            <p:ph type="sldNum" sz="quarter" idx="12"/>
          </p:nvPr>
        </p:nvSpPr>
        <p:spPr/>
        <p:txBody>
          <a:bodyPr/>
          <a:lstStyle/>
          <a:p>
            <a:fld id="{67062B03-BEBA-4205-8F2A-57AC86FD900E}" type="slidenum">
              <a:rPr lang="nb-NO" smtClean="0"/>
              <a:t>6</a:t>
            </a:fld>
            <a:endParaRPr lang="nb-NO"/>
          </a:p>
        </p:txBody>
      </p:sp>
      <p:pic>
        <p:nvPicPr>
          <p:cNvPr id="2050" name="Picture 2">
            <a:extLst>
              <a:ext uri="{FF2B5EF4-FFF2-40B4-BE49-F238E27FC236}">
                <a16:creationId xmlns:a16="http://schemas.microsoft.com/office/drawing/2014/main" id="{9621624B-1FED-41B0-80FD-29684ADFC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99" y="5247447"/>
            <a:ext cx="2900253" cy="291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9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ECDC36EA-0BC4-4E53-9166-3AE895E66C90}"/>
              </a:ext>
            </a:extLst>
          </p:cNvPr>
          <p:cNvSpPr txBox="1">
            <a:spLocks/>
          </p:cNvSpPr>
          <p:nvPr/>
        </p:nvSpPr>
        <p:spPr>
          <a:xfrm>
            <a:off x="1052449" y="1559868"/>
            <a:ext cx="5085540" cy="7403317"/>
          </a:xfrm>
          <a:prstGeom prst="rect">
            <a:avLst/>
          </a:prstGeom>
        </p:spPr>
        <p:txBody>
          <a:bodyPr vert="horz" lIns="74295" tIns="37148" rIns="74295" bIns="37148"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sz="1400" b="1" dirty="0"/>
              <a:t>Kunnskapsbasert praksis i vårt prosjekt</a:t>
            </a:r>
          </a:p>
          <a:p>
            <a:r>
              <a:rPr lang="nb-NO" sz="1400" dirty="0"/>
              <a:t>Innsikten vi har jobbet frem er innhentet gjennom intervjuer, undersøkelser, </a:t>
            </a:r>
            <a:r>
              <a:rPr lang="nb-NO" sz="1400" noProof="1"/>
              <a:t>fagdager, webinarer </a:t>
            </a:r>
            <a:r>
              <a:rPr lang="nb-NO" sz="1400" dirty="0"/>
              <a:t>og gjennomlesning av rapporter og forskningsartikler. Innsikten er satt i kontekst, det vil si at vi har sett på  innsikten i sammenheng med etablert praksis og erfaringer fra ICDP-arbeid i ulike fagmiljø i Bergen.</a:t>
            </a:r>
            <a:endParaRPr lang="nb-NO" sz="1400" dirty="0">
              <a:cs typeface="Calibri Light"/>
            </a:endParaRPr>
          </a:p>
          <a:p>
            <a:r>
              <a:rPr lang="nb-NO" sz="1400" dirty="0"/>
              <a:t>Under forteller vi hvordan vi har hentet innsikten og illustrerer det ved hjelp av fig. 2 på neste side.</a:t>
            </a:r>
            <a:endParaRPr lang="nb-NO" sz="1400" dirty="0">
              <a:cs typeface="Calibri Light"/>
            </a:endParaRPr>
          </a:p>
          <a:p>
            <a:endParaRPr lang="nb-NO" sz="1400" b="1" dirty="0"/>
          </a:p>
          <a:p>
            <a:r>
              <a:rPr lang="nb-NO" sz="1400" b="1" dirty="0"/>
              <a:t>Forskningsbasert kunnskap</a:t>
            </a:r>
            <a:endParaRPr lang="nb-NO" sz="1400" b="1" dirty="0">
              <a:cs typeface="Calibri Light"/>
            </a:endParaRPr>
          </a:p>
          <a:p>
            <a:r>
              <a:rPr lang="nb-NO" sz="1400" dirty="0">
                <a:ea typeface="+mj-lt"/>
                <a:cs typeface="+mj-lt"/>
              </a:rPr>
              <a:t>Vi baserer oss på forskningskunnskap og relevante funn fra kunnskapsoppsummeringer, forskningsartikler, undersøkelser og rapporter. </a:t>
            </a:r>
            <a:r>
              <a:rPr lang="en-US" sz="1400" dirty="0">
                <a:ea typeface="+mj-lt"/>
                <a:cs typeface="+mj-lt"/>
              </a:rPr>
              <a:t> </a:t>
            </a:r>
            <a:r>
              <a:rPr lang="nb-NO" sz="1400" dirty="0">
                <a:ea typeface="+mj-lt"/>
                <a:cs typeface="+mj-lt"/>
              </a:rPr>
              <a:t>Vi har sett på forskning på ICDP og forskning på erfaringsnettverk/ læringsnettverk.</a:t>
            </a:r>
          </a:p>
          <a:p>
            <a:endParaRPr lang="nb-NO" sz="1400" dirty="0"/>
          </a:p>
          <a:p>
            <a:r>
              <a:rPr lang="nb-NO" sz="1400" b="1" dirty="0"/>
              <a:t>Brukerkunnskap</a:t>
            </a:r>
            <a:endParaRPr lang="nb-NO" sz="1400" b="1" dirty="0">
              <a:cs typeface="Calibri Light"/>
            </a:endParaRPr>
          </a:p>
          <a:p>
            <a:r>
              <a:rPr lang="nb-NO" sz="1400" dirty="0">
                <a:ea typeface="+mj-lt"/>
                <a:cs typeface="+mj-lt"/>
              </a:rPr>
              <a:t>Vi har støttet oss til brukerkunnskap fra rapporter, håndbok og forskning på ICDP. Det er generelt lite forsking på foreldres erfaringer med ICDP. Ut fra prosjektets mål og leveranser er det ikke innhentet brukerkunnskap utover dette. </a:t>
            </a:r>
          </a:p>
          <a:p>
            <a:endParaRPr lang="nb-NO" sz="1400" dirty="0">
              <a:cs typeface="Calibri Light" panose="020F0302020204030204"/>
            </a:endParaRPr>
          </a:p>
          <a:p>
            <a:r>
              <a:rPr lang="nb-NO" sz="1400" b="1" dirty="0"/>
              <a:t>Erfaringsbasert kunnskap </a:t>
            </a:r>
            <a:endParaRPr lang="nb-NO" sz="1400" b="1" dirty="0">
              <a:cs typeface="Calibri Light"/>
            </a:endParaRPr>
          </a:p>
          <a:p>
            <a:r>
              <a:rPr lang="nb-NO" sz="1400" dirty="0">
                <a:ea typeface="+mj-lt"/>
                <a:cs typeface="+mj-lt"/>
              </a:rPr>
              <a:t>Vi har innhentet erfaringsbasert kunnskap fra ICDP- veiledere og trenere gjennom intervju og evalueringer. </a:t>
            </a:r>
            <a:endParaRPr lang="nb-NO" sz="1400" dirty="0"/>
          </a:p>
          <a:p>
            <a:r>
              <a:rPr lang="nb-NO" sz="1400" dirty="0">
                <a:ea typeface="+mj-lt"/>
                <a:cs typeface="+mj-lt"/>
              </a:rPr>
              <a:t>Vi har også hentet innsikt om samarbeid og nettverk gjennom intervju av ICDP- ansvarlige i Trondheim kommune,</a:t>
            </a:r>
            <a:r>
              <a:rPr lang="nb-NO" sz="1400" noProof="1">
                <a:ea typeface="+mj-lt"/>
                <a:cs typeface="+mj-lt"/>
              </a:rPr>
              <a:t> Bufetat </a:t>
            </a:r>
            <a:r>
              <a:rPr lang="nb-NO" sz="1400" dirty="0">
                <a:ea typeface="+mj-lt"/>
                <a:cs typeface="+mj-lt"/>
              </a:rPr>
              <a:t>region Vest og ansatte i Etat for barnehage som bruker fagnettverk som metode.</a:t>
            </a:r>
          </a:p>
          <a:p>
            <a:r>
              <a:rPr lang="en-US" sz="1400" dirty="0">
                <a:ea typeface="+mj-lt"/>
                <a:cs typeface="+mj-lt"/>
              </a:rPr>
              <a:t> </a:t>
            </a:r>
          </a:p>
          <a:p>
            <a:r>
              <a:rPr lang="en-US" sz="1400" dirty="0">
                <a:ea typeface="+mj-lt"/>
                <a:cs typeface="+mj-lt"/>
              </a:rPr>
              <a:t>I </a:t>
            </a:r>
            <a:r>
              <a:rPr lang="nb-NO" sz="1400" noProof="1">
                <a:ea typeface="+mj-lt"/>
                <a:cs typeface="+mj-lt"/>
              </a:rPr>
              <a:t>prosjektets innsiktsfase var tjenestene rammet av coronarestiksjoner. Ansatte i barnehagene i Bergen hadde spesielt stort arbeidspress. Det ble av den grunn besluttet at prosjektet ikke skulle gjennomføre intervjuer med barnehageansatte. For å kompensere for denne svakheten med vår innsikt, ansatte prosjektet en ICDP-veileder fra barnehage i 50 prosent stilling. Hun har bidratt til innsikt på vegne av barnehageansatte i tjenestene.</a:t>
            </a:r>
            <a:endParaRPr lang="nb-NO" sz="1400" noProof="1"/>
          </a:p>
          <a:p>
            <a:endParaRPr lang="nb-NO" sz="1400" dirty="0"/>
          </a:p>
        </p:txBody>
      </p:sp>
      <p:sp>
        <p:nvSpPr>
          <p:cNvPr id="6" name="Tittel 1">
            <a:extLst>
              <a:ext uri="{FF2B5EF4-FFF2-40B4-BE49-F238E27FC236}">
                <a16:creationId xmlns:a16="http://schemas.microsoft.com/office/drawing/2014/main" id="{CCD40C57-FC05-4B42-83E7-B03008005BA9}"/>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2. Kunnskapsgrunnlaget</a:t>
            </a:r>
          </a:p>
        </p:txBody>
      </p:sp>
      <p:sp>
        <p:nvSpPr>
          <p:cNvPr id="2" name="Plassholder for lysbildenummer 1">
            <a:extLst>
              <a:ext uri="{FF2B5EF4-FFF2-40B4-BE49-F238E27FC236}">
                <a16:creationId xmlns:a16="http://schemas.microsoft.com/office/drawing/2014/main" id="{5C7373CD-1447-44D7-AF46-834AA9CFD598}"/>
              </a:ext>
            </a:extLst>
          </p:cNvPr>
          <p:cNvSpPr>
            <a:spLocks noGrp="1"/>
          </p:cNvSpPr>
          <p:nvPr>
            <p:ph type="sldNum" sz="quarter" idx="12"/>
          </p:nvPr>
        </p:nvSpPr>
        <p:spPr/>
        <p:txBody>
          <a:bodyPr/>
          <a:lstStyle/>
          <a:p>
            <a:fld id="{67062B03-BEBA-4205-8F2A-57AC86FD900E}" type="slidenum">
              <a:rPr lang="nb-NO" smtClean="0"/>
              <a:t>7</a:t>
            </a:fld>
            <a:endParaRPr lang="nb-NO"/>
          </a:p>
        </p:txBody>
      </p:sp>
    </p:spTree>
    <p:extLst>
      <p:ext uri="{BB962C8B-B14F-4D97-AF65-F5344CB8AC3E}">
        <p14:creationId xmlns:p14="http://schemas.microsoft.com/office/powerpoint/2010/main" val="398417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277;g7fe6a2b3cd_0_241">
            <a:extLst>
              <a:ext uri="{FF2B5EF4-FFF2-40B4-BE49-F238E27FC236}">
                <a16:creationId xmlns:a16="http://schemas.microsoft.com/office/drawing/2014/main" id="{B006AE5F-A662-42C2-9881-96333AA484D0}"/>
              </a:ext>
            </a:extLst>
          </p:cNvPr>
          <p:cNvSpPr txBox="1"/>
          <p:nvPr/>
        </p:nvSpPr>
        <p:spPr>
          <a:xfrm>
            <a:off x="1071563" y="8850809"/>
            <a:ext cx="5513886" cy="270827"/>
          </a:xfrm>
          <a:prstGeom prst="rect">
            <a:avLst/>
          </a:prstGeom>
          <a:noFill/>
          <a:ln>
            <a:noFill/>
          </a:ln>
        </p:spPr>
        <p:txBody>
          <a:bodyPr spcFirstLastPara="1" wrap="square" lIns="74283" tIns="74283" rIns="74283" bIns="74283" anchor="t" anchorCtr="0">
            <a:noAutofit/>
          </a:bodyPr>
          <a:lstStyle/>
          <a:p>
            <a:r>
              <a:rPr lang="nb-NO" sz="813">
                <a:solidFill>
                  <a:srgbClr val="595959"/>
                </a:solidFill>
                <a:latin typeface="Calibri"/>
                <a:ea typeface="Calibri"/>
                <a:cs typeface="Calibri"/>
                <a:sym typeface="Calibri"/>
              </a:rPr>
              <a:t>.</a:t>
            </a:r>
            <a:endParaRPr lang="nb-NO" sz="813">
              <a:solidFill>
                <a:srgbClr val="595959"/>
              </a:solidFill>
              <a:latin typeface="Calibri"/>
              <a:ea typeface="Calibri"/>
              <a:cs typeface="Calibri"/>
            </a:endParaRPr>
          </a:p>
        </p:txBody>
      </p:sp>
      <p:sp>
        <p:nvSpPr>
          <p:cNvPr id="23" name="Google Shape;277;g7fe6a2b3cd_0_241">
            <a:extLst>
              <a:ext uri="{FF2B5EF4-FFF2-40B4-BE49-F238E27FC236}">
                <a16:creationId xmlns:a16="http://schemas.microsoft.com/office/drawing/2014/main" id="{04AE5F1E-0B24-4FB3-A196-438695E62BB8}"/>
              </a:ext>
            </a:extLst>
          </p:cNvPr>
          <p:cNvSpPr txBox="1"/>
          <p:nvPr/>
        </p:nvSpPr>
        <p:spPr>
          <a:xfrm>
            <a:off x="965915" y="8232517"/>
            <a:ext cx="4873137" cy="214606"/>
          </a:xfrm>
          <a:prstGeom prst="rect">
            <a:avLst/>
          </a:prstGeom>
          <a:noFill/>
          <a:ln>
            <a:noFill/>
          </a:ln>
        </p:spPr>
        <p:txBody>
          <a:bodyPr spcFirstLastPara="1" wrap="square" lIns="74283" tIns="74283" rIns="74283" bIns="74283" anchor="t" anchorCtr="0">
            <a:noAutofit/>
          </a:bodyPr>
          <a:lstStyle/>
          <a:p>
            <a:r>
              <a:rPr lang="no-NO" sz="813">
                <a:solidFill>
                  <a:schemeClr val="tx1"/>
                </a:solidFill>
                <a:latin typeface="Calibri"/>
                <a:ea typeface="Calibri"/>
                <a:cs typeface="Calibri"/>
                <a:sym typeface="Calibri"/>
              </a:rPr>
              <a:t>Figur</a:t>
            </a:r>
            <a:r>
              <a:rPr lang="nb-NO" sz="813">
                <a:solidFill>
                  <a:schemeClr val="tx1"/>
                </a:solidFill>
                <a:latin typeface="Calibri"/>
                <a:ea typeface="Calibri"/>
                <a:cs typeface="Calibri"/>
                <a:sym typeface="Calibri"/>
              </a:rPr>
              <a:t> 2</a:t>
            </a:r>
            <a:r>
              <a:rPr lang="no-NO" sz="813">
                <a:solidFill>
                  <a:schemeClr val="tx1"/>
                </a:solidFill>
                <a:latin typeface="Calibri"/>
                <a:ea typeface="Calibri"/>
                <a:cs typeface="Calibri"/>
                <a:sym typeface="Calibri"/>
              </a:rPr>
              <a:t>:</a:t>
            </a:r>
            <a:r>
              <a:rPr lang="nb-NO" sz="813">
                <a:solidFill>
                  <a:srgbClr val="595959"/>
                </a:solidFill>
                <a:latin typeface="Calibri"/>
                <a:ea typeface="Calibri"/>
                <a:cs typeface="Calibri"/>
                <a:sym typeface="Calibri"/>
              </a:rPr>
              <a:t>  Prosjektet har innhentet innsikt fra ulike innsiktskilder, i henhold til modell for kunnskapsbasert praksis.</a:t>
            </a:r>
            <a:endParaRPr lang="nb-NO" sz="813">
              <a:solidFill>
                <a:srgbClr val="595959"/>
              </a:solidFill>
              <a:latin typeface="Calibri"/>
              <a:ea typeface="Calibri"/>
              <a:cs typeface="Calibri"/>
            </a:endParaRPr>
          </a:p>
        </p:txBody>
      </p:sp>
      <p:sp>
        <p:nvSpPr>
          <p:cNvPr id="25" name="Tittel 1">
            <a:extLst>
              <a:ext uri="{FF2B5EF4-FFF2-40B4-BE49-F238E27FC236}">
                <a16:creationId xmlns:a16="http://schemas.microsoft.com/office/drawing/2014/main" id="{D465A6E2-2CF8-4D74-81FE-B3414DF50352}"/>
              </a:ext>
            </a:extLst>
          </p:cNvPr>
          <p:cNvSpPr>
            <a:spLocks noGrp="1"/>
          </p:cNvSpPr>
          <p:nvPr>
            <p:ph type="title"/>
          </p:nvPr>
        </p:nvSpPr>
        <p:spPr>
          <a:xfrm>
            <a:off x="3682722" y="304800"/>
            <a:ext cx="2896281" cy="265074"/>
          </a:xfrm>
        </p:spPr>
        <p:txBody>
          <a:bodyPr anchor="t">
            <a:noAutofit/>
          </a:bodyPr>
          <a:lstStyle/>
          <a:p>
            <a:pPr algn="r"/>
            <a:r>
              <a:rPr lang="nb-NO" sz="1500" b="1">
                <a:solidFill>
                  <a:schemeClr val="accent4">
                    <a:lumMod val="50000"/>
                  </a:schemeClr>
                </a:solidFill>
              </a:rPr>
              <a:t>2. Kunnskapsgrunnlaget</a:t>
            </a:r>
          </a:p>
        </p:txBody>
      </p:sp>
      <p:sp>
        <p:nvSpPr>
          <p:cNvPr id="2" name="Plassholder for lysbildenummer 1">
            <a:extLst>
              <a:ext uri="{FF2B5EF4-FFF2-40B4-BE49-F238E27FC236}">
                <a16:creationId xmlns:a16="http://schemas.microsoft.com/office/drawing/2014/main" id="{CBA63CE3-2903-4C4C-8E1B-9540BB6AF262}"/>
              </a:ext>
            </a:extLst>
          </p:cNvPr>
          <p:cNvSpPr>
            <a:spLocks noGrp="1"/>
          </p:cNvSpPr>
          <p:nvPr>
            <p:ph type="sldNum" sz="quarter" idx="12"/>
          </p:nvPr>
        </p:nvSpPr>
        <p:spPr/>
        <p:txBody>
          <a:bodyPr/>
          <a:lstStyle/>
          <a:p>
            <a:fld id="{67062B03-BEBA-4205-8F2A-57AC86FD900E}" type="slidenum">
              <a:rPr lang="nb-NO" smtClean="0"/>
              <a:t>8</a:t>
            </a:fld>
            <a:endParaRPr lang="nb-NO"/>
          </a:p>
        </p:txBody>
      </p:sp>
      <p:sp>
        <p:nvSpPr>
          <p:cNvPr id="7" name="Tittel 1">
            <a:extLst>
              <a:ext uri="{FF2B5EF4-FFF2-40B4-BE49-F238E27FC236}">
                <a16:creationId xmlns:a16="http://schemas.microsoft.com/office/drawing/2014/main" id="{35426BAC-0933-4818-B9F0-59F93B0F5830}"/>
              </a:ext>
            </a:extLst>
          </p:cNvPr>
          <p:cNvSpPr txBox="1">
            <a:spLocks/>
          </p:cNvSpPr>
          <p:nvPr/>
        </p:nvSpPr>
        <p:spPr>
          <a:xfrm>
            <a:off x="1229082" y="437337"/>
            <a:ext cx="4805958" cy="1221246"/>
          </a:xfrm>
          <a:prstGeom prst="rect">
            <a:avLst/>
          </a:prstGeom>
        </p:spPr>
        <p:txBody>
          <a:bodyPr vert="horz" lIns="74295" tIns="37148" rIns="74295" bIns="37148"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nb-NO" sz="1400">
              <a:solidFill>
                <a:srgbClr val="FF0000"/>
              </a:solidFill>
            </a:endParaRPr>
          </a:p>
        </p:txBody>
      </p:sp>
      <p:sp>
        <p:nvSpPr>
          <p:cNvPr id="9" name="TekstSylinder 8">
            <a:extLst>
              <a:ext uri="{FF2B5EF4-FFF2-40B4-BE49-F238E27FC236}">
                <a16:creationId xmlns:a16="http://schemas.microsoft.com/office/drawing/2014/main" id="{E354C0ED-6D59-40A1-BAC3-C6AA55AC45CC}"/>
              </a:ext>
            </a:extLst>
          </p:cNvPr>
          <p:cNvSpPr txBox="1"/>
          <p:nvPr/>
        </p:nvSpPr>
        <p:spPr>
          <a:xfrm>
            <a:off x="751358" y="1457828"/>
            <a:ext cx="5503966" cy="1169551"/>
          </a:xfrm>
          <a:prstGeom prst="rect">
            <a:avLst/>
          </a:prstGeom>
          <a:noFill/>
        </p:spPr>
        <p:txBody>
          <a:bodyPr wrap="square">
            <a:spAutoFit/>
          </a:bodyPr>
          <a:lstStyle/>
          <a:p>
            <a:r>
              <a:rPr lang="nb-NO" sz="1400" dirty="0"/>
              <a:t>I figuren under (fig. 2) knyttes innhentet innsikt i prosjektet opp mot modellen for kunnskapsbasert praksis. I hver sirkel beskriver vi hvor vi har hentet innsikten fra (vedlegg 1). Konteksten for innsikten er tjenester i Etat for barn og familie og de kommunale barnehagene i Bergen kommune</a:t>
            </a:r>
          </a:p>
        </p:txBody>
      </p:sp>
      <p:sp>
        <p:nvSpPr>
          <p:cNvPr id="10" name="Ellipse 9">
            <a:extLst>
              <a:ext uri="{FF2B5EF4-FFF2-40B4-BE49-F238E27FC236}">
                <a16:creationId xmlns:a16="http://schemas.microsoft.com/office/drawing/2014/main" id="{BBAA504F-DB27-4E1E-9350-9AD5F909045E}"/>
              </a:ext>
            </a:extLst>
          </p:cNvPr>
          <p:cNvSpPr/>
          <p:nvPr/>
        </p:nvSpPr>
        <p:spPr>
          <a:xfrm>
            <a:off x="742326" y="2924264"/>
            <a:ext cx="5522030" cy="505198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EE279598-B17D-44F8-9189-5ABB1CADE4A1}"/>
              </a:ext>
            </a:extLst>
          </p:cNvPr>
          <p:cNvSpPr/>
          <p:nvPr/>
        </p:nvSpPr>
        <p:spPr>
          <a:xfrm>
            <a:off x="968267" y="3667622"/>
            <a:ext cx="2595081" cy="2566783"/>
          </a:xfrm>
          <a:prstGeom prst="ellipse">
            <a:avLst/>
          </a:prstGeom>
          <a:ln>
            <a:solidFill>
              <a:srgbClr val="CEB05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a:p>
        </p:txBody>
      </p:sp>
      <p:sp>
        <p:nvSpPr>
          <p:cNvPr id="12" name="Ellipse 11">
            <a:extLst>
              <a:ext uri="{FF2B5EF4-FFF2-40B4-BE49-F238E27FC236}">
                <a16:creationId xmlns:a16="http://schemas.microsoft.com/office/drawing/2014/main" id="{D21B189B-EA12-4C12-AA27-834C71AD15BE}"/>
              </a:ext>
            </a:extLst>
          </p:cNvPr>
          <p:cNvSpPr/>
          <p:nvPr/>
        </p:nvSpPr>
        <p:spPr>
          <a:xfrm>
            <a:off x="2168792" y="5589708"/>
            <a:ext cx="2512454" cy="2386538"/>
          </a:xfrm>
          <a:prstGeom prst="ellipse">
            <a:avLst/>
          </a:prstGeom>
          <a:solidFill>
            <a:schemeClr val="bg1"/>
          </a:solidFill>
          <a:ln>
            <a:solidFill>
              <a:srgbClr val="BF9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a:p>
        </p:txBody>
      </p:sp>
      <p:sp>
        <p:nvSpPr>
          <p:cNvPr id="13" name="Ellipse 12">
            <a:extLst>
              <a:ext uri="{FF2B5EF4-FFF2-40B4-BE49-F238E27FC236}">
                <a16:creationId xmlns:a16="http://schemas.microsoft.com/office/drawing/2014/main" id="{DBD1E93F-04FC-4CDD-AAF8-4F86306A6070}"/>
              </a:ext>
            </a:extLst>
          </p:cNvPr>
          <p:cNvSpPr/>
          <p:nvPr/>
        </p:nvSpPr>
        <p:spPr>
          <a:xfrm>
            <a:off x="3241622" y="3651100"/>
            <a:ext cx="2632639" cy="2574293"/>
          </a:xfrm>
          <a:prstGeom prst="ellipse">
            <a:avLst/>
          </a:prstGeom>
          <a:solidFill>
            <a:schemeClr val="bg1">
              <a:alpha val="80000"/>
            </a:schemeClr>
          </a:solidFill>
          <a:ln>
            <a:solidFill>
              <a:srgbClr val="C6A02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a:p>
        </p:txBody>
      </p:sp>
      <p:sp>
        <p:nvSpPr>
          <p:cNvPr id="14" name="Ellipse 13">
            <a:extLst>
              <a:ext uri="{FF2B5EF4-FFF2-40B4-BE49-F238E27FC236}">
                <a16:creationId xmlns:a16="http://schemas.microsoft.com/office/drawing/2014/main" id="{5D3A91E4-D73F-4A32-9FC2-6BF99AC53062}"/>
              </a:ext>
            </a:extLst>
          </p:cNvPr>
          <p:cNvSpPr/>
          <p:nvPr/>
        </p:nvSpPr>
        <p:spPr>
          <a:xfrm>
            <a:off x="2812640" y="4930402"/>
            <a:ext cx="1207169" cy="1271967"/>
          </a:xfrm>
          <a:prstGeom prst="ellipse">
            <a:avLst/>
          </a:prstGeom>
          <a:solidFill>
            <a:srgbClr val="F8F4E8"/>
          </a:solidFill>
          <a:ln>
            <a:solidFill>
              <a:srgbClr val="665E4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a:p>
        </p:txBody>
      </p:sp>
      <p:sp>
        <p:nvSpPr>
          <p:cNvPr id="15" name="TekstSylinder 14">
            <a:extLst>
              <a:ext uri="{FF2B5EF4-FFF2-40B4-BE49-F238E27FC236}">
                <a16:creationId xmlns:a16="http://schemas.microsoft.com/office/drawing/2014/main" id="{83DFA91E-F809-4CC0-BF61-9239674AE5FB}"/>
              </a:ext>
            </a:extLst>
          </p:cNvPr>
          <p:cNvSpPr txBox="1"/>
          <p:nvPr/>
        </p:nvSpPr>
        <p:spPr>
          <a:xfrm>
            <a:off x="2785160" y="5349176"/>
            <a:ext cx="1234648" cy="461665"/>
          </a:xfrm>
          <a:prstGeom prst="rect">
            <a:avLst/>
          </a:prstGeom>
          <a:noFill/>
        </p:spPr>
        <p:txBody>
          <a:bodyPr wrap="square" rtlCol="0">
            <a:spAutoFit/>
          </a:bodyPr>
          <a:lstStyle/>
          <a:p>
            <a:pPr algn="ctr"/>
            <a:r>
              <a:rPr lang="nb-NO" sz="1200" b="1">
                <a:latin typeface="Arial" panose="020B0604020202020204" pitchFamily="34" charset="0"/>
                <a:cs typeface="Arial" panose="020B0604020202020204" pitchFamily="34" charset="0"/>
              </a:rPr>
              <a:t>Kunnskaps-</a:t>
            </a:r>
          </a:p>
          <a:p>
            <a:pPr algn="ctr"/>
            <a:r>
              <a:rPr lang="nb-NO" sz="1200" b="1">
                <a:latin typeface="Arial" panose="020B0604020202020204" pitchFamily="34" charset="0"/>
                <a:cs typeface="Arial" panose="020B0604020202020204" pitchFamily="34" charset="0"/>
              </a:rPr>
              <a:t>basert praksis</a:t>
            </a:r>
          </a:p>
        </p:txBody>
      </p:sp>
      <p:sp>
        <p:nvSpPr>
          <p:cNvPr id="16" name="TekstSylinder 15">
            <a:extLst>
              <a:ext uri="{FF2B5EF4-FFF2-40B4-BE49-F238E27FC236}">
                <a16:creationId xmlns:a16="http://schemas.microsoft.com/office/drawing/2014/main" id="{104A6F7B-9F47-4EC8-88EC-25D898616039}"/>
              </a:ext>
            </a:extLst>
          </p:cNvPr>
          <p:cNvSpPr txBox="1"/>
          <p:nvPr/>
        </p:nvSpPr>
        <p:spPr>
          <a:xfrm>
            <a:off x="1518430" y="4018614"/>
            <a:ext cx="1754392" cy="261610"/>
          </a:xfrm>
          <a:prstGeom prst="rect">
            <a:avLst/>
          </a:prstGeom>
          <a:noFill/>
        </p:spPr>
        <p:txBody>
          <a:bodyPr wrap="square" rtlCol="0">
            <a:spAutoFit/>
          </a:bodyPr>
          <a:lstStyle/>
          <a:p>
            <a:r>
              <a:rPr lang="nb-NO" sz="1100" b="1">
                <a:latin typeface="Arial" panose="020B0604020202020204" pitchFamily="34" charset="0"/>
                <a:cs typeface="Arial" panose="020B0604020202020204" pitchFamily="34" charset="0"/>
              </a:rPr>
              <a:t>Teori og forskning</a:t>
            </a:r>
          </a:p>
        </p:txBody>
      </p:sp>
      <p:sp>
        <p:nvSpPr>
          <p:cNvPr id="17" name="TekstSylinder 16">
            <a:extLst>
              <a:ext uri="{FF2B5EF4-FFF2-40B4-BE49-F238E27FC236}">
                <a16:creationId xmlns:a16="http://schemas.microsoft.com/office/drawing/2014/main" id="{45DA161C-85CC-491B-AB39-2EF283947EE4}"/>
              </a:ext>
            </a:extLst>
          </p:cNvPr>
          <p:cNvSpPr txBox="1"/>
          <p:nvPr/>
        </p:nvSpPr>
        <p:spPr>
          <a:xfrm>
            <a:off x="1514407" y="4310717"/>
            <a:ext cx="1533320" cy="1384995"/>
          </a:xfrm>
          <a:prstGeom prst="rect">
            <a:avLst/>
          </a:prstGeom>
          <a:noFill/>
        </p:spPr>
        <p:txBody>
          <a:bodyPr wrap="square" lIns="91440" tIns="45720" rIns="91440" bIns="45720" rtlCol="0" anchor="t">
            <a:spAutoFit/>
          </a:bodyPr>
          <a:lstStyle/>
          <a:p>
            <a:pPr marL="143510" indent="-143510">
              <a:buFont typeface="Arial" panose="020B0604020202020204" pitchFamily="34" charset="0"/>
              <a:buChar char="•"/>
            </a:pPr>
            <a:r>
              <a:rPr lang="nb-NO" sz="1200" dirty="0">
                <a:latin typeface="+mj-lt"/>
                <a:cs typeface="Arial"/>
              </a:rPr>
              <a:t>Fagdager</a:t>
            </a:r>
            <a:endParaRPr lang="en-US" sz="1200" dirty="0">
              <a:latin typeface="+mj-lt"/>
              <a:cs typeface="Arial"/>
            </a:endParaRPr>
          </a:p>
          <a:p>
            <a:pPr marL="143510" indent="-143510">
              <a:buFont typeface="Arial" panose="020B0604020202020204" pitchFamily="34" charset="0"/>
              <a:buChar char="•"/>
            </a:pPr>
            <a:r>
              <a:rPr lang="nb-NO" sz="1200" dirty="0">
                <a:latin typeface="+mj-lt"/>
                <a:cs typeface="Arial"/>
              </a:rPr>
              <a:t>Rapporter og undersøkelser</a:t>
            </a:r>
          </a:p>
          <a:p>
            <a:pPr marL="143510" indent="-143510">
              <a:buFont typeface="Arial" panose="020B0604020202020204" pitchFamily="34" charset="0"/>
              <a:buChar char="•"/>
            </a:pPr>
            <a:r>
              <a:rPr lang="nb-NO" sz="1200" dirty="0">
                <a:latin typeface="+mj-lt"/>
                <a:cs typeface="Arial"/>
              </a:rPr>
              <a:t>Forskningsartikler, effektstudie, </a:t>
            </a:r>
          </a:p>
          <a:p>
            <a:pPr marL="143510" indent="-143510">
              <a:buFont typeface="Arial" panose="020B0604020202020204" pitchFamily="34" charset="0"/>
              <a:buChar char="•"/>
            </a:pPr>
            <a:r>
              <a:rPr lang="nb-NO" sz="1200" dirty="0">
                <a:latin typeface="+mj-lt"/>
                <a:cs typeface="Arial"/>
              </a:rPr>
              <a:t>Teori om læringsnettverk</a:t>
            </a:r>
            <a:endParaRPr lang="nb-NO" sz="1200" dirty="0">
              <a:latin typeface="+mj-lt"/>
              <a:cs typeface="Arial" panose="020B0604020202020204" pitchFamily="34" charset="0"/>
            </a:endParaRPr>
          </a:p>
        </p:txBody>
      </p:sp>
      <p:sp>
        <p:nvSpPr>
          <p:cNvPr id="22" name="TekstSylinder 21">
            <a:extLst>
              <a:ext uri="{FF2B5EF4-FFF2-40B4-BE49-F238E27FC236}">
                <a16:creationId xmlns:a16="http://schemas.microsoft.com/office/drawing/2014/main" id="{CF487C3B-35B5-4C9A-BB01-A8A2798F5A9F}"/>
              </a:ext>
            </a:extLst>
          </p:cNvPr>
          <p:cNvSpPr txBox="1"/>
          <p:nvPr/>
        </p:nvSpPr>
        <p:spPr>
          <a:xfrm>
            <a:off x="2770193" y="3512917"/>
            <a:ext cx="1234648" cy="323165"/>
          </a:xfrm>
          <a:prstGeom prst="rect">
            <a:avLst/>
          </a:prstGeom>
          <a:noFill/>
        </p:spPr>
        <p:txBody>
          <a:bodyPr wrap="square" rtlCol="0">
            <a:spAutoFit/>
          </a:bodyPr>
          <a:lstStyle/>
          <a:p>
            <a:pPr algn="ctr"/>
            <a:r>
              <a:rPr lang="nb-NO" sz="1500" b="1">
                <a:latin typeface="Arial" panose="020B0604020202020204" pitchFamily="34" charset="0"/>
                <a:cs typeface="Arial" panose="020B0604020202020204" pitchFamily="34" charset="0"/>
              </a:rPr>
              <a:t>Kontekst</a:t>
            </a:r>
          </a:p>
        </p:txBody>
      </p:sp>
      <p:sp>
        <p:nvSpPr>
          <p:cNvPr id="21" name="TekstSylinder 20">
            <a:extLst>
              <a:ext uri="{FF2B5EF4-FFF2-40B4-BE49-F238E27FC236}">
                <a16:creationId xmlns:a16="http://schemas.microsoft.com/office/drawing/2014/main" id="{2DE0965E-F876-4A94-B5BF-CFB5809530AB}"/>
              </a:ext>
            </a:extLst>
          </p:cNvPr>
          <p:cNvSpPr txBox="1"/>
          <p:nvPr/>
        </p:nvSpPr>
        <p:spPr>
          <a:xfrm>
            <a:off x="3982369" y="4004672"/>
            <a:ext cx="1480918" cy="1938992"/>
          </a:xfrm>
          <a:prstGeom prst="rect">
            <a:avLst/>
          </a:prstGeom>
          <a:noFill/>
        </p:spPr>
        <p:txBody>
          <a:bodyPr wrap="square" lIns="91440" tIns="45720" rIns="91440" bIns="45720" rtlCol="0" anchor="t">
            <a:spAutoFit/>
          </a:bodyPr>
          <a:lstStyle/>
          <a:p>
            <a:pPr algn="ctr"/>
            <a:r>
              <a:rPr lang="nb-NO" sz="1200" b="1" dirty="0">
                <a:latin typeface="Arial"/>
                <a:cs typeface="Arial"/>
              </a:rPr>
              <a:t>Intervjuer og undersøkelser fra:</a:t>
            </a:r>
          </a:p>
          <a:p>
            <a:pPr marL="171450" indent="-171450">
              <a:buFont typeface="Arial"/>
              <a:buChar char="•"/>
            </a:pPr>
            <a:r>
              <a:rPr lang="nb-NO" sz="1200" dirty="0">
                <a:latin typeface="+mj-lt"/>
                <a:cs typeface="Arial"/>
              </a:rPr>
              <a:t>Barnehager</a:t>
            </a:r>
            <a:endParaRPr lang="nb-NO" sz="1200" dirty="0">
              <a:latin typeface="+mj-lt"/>
              <a:cs typeface="Arial" panose="020B0604020202020204" pitchFamily="34" charset="0"/>
            </a:endParaRPr>
          </a:p>
          <a:p>
            <a:pPr marL="171450" indent="-171450">
              <a:buFont typeface="Arial"/>
              <a:buChar char="•"/>
            </a:pPr>
            <a:r>
              <a:rPr lang="nb-NO" sz="1200" dirty="0">
                <a:latin typeface="+mj-lt"/>
                <a:cs typeface="Arial"/>
              </a:rPr>
              <a:t>Helsestasjonen</a:t>
            </a:r>
          </a:p>
          <a:p>
            <a:pPr marL="171450" indent="-171450">
              <a:buFont typeface="Arial"/>
              <a:buChar char="•"/>
            </a:pPr>
            <a:r>
              <a:rPr lang="nb-NO" sz="1200" dirty="0">
                <a:latin typeface="+mj-lt"/>
                <a:cs typeface="Arial"/>
              </a:rPr>
              <a:t>Barne – og familiehjelpen</a:t>
            </a:r>
            <a:endParaRPr lang="nb-NO" sz="1200" dirty="0">
              <a:latin typeface="+mj-lt"/>
              <a:cs typeface="Arial" panose="020B0604020202020204" pitchFamily="34" charset="0"/>
            </a:endParaRPr>
          </a:p>
          <a:p>
            <a:pPr marL="171450" indent="-171450">
              <a:buFont typeface="Arial"/>
              <a:buChar char="•"/>
            </a:pPr>
            <a:r>
              <a:rPr lang="nb-NO" sz="1200" dirty="0">
                <a:latin typeface="+mj-lt"/>
                <a:cs typeface="Arial"/>
              </a:rPr>
              <a:t>ICDP trenere</a:t>
            </a:r>
          </a:p>
          <a:p>
            <a:pPr marL="171450" indent="-171450">
              <a:buFont typeface="Arial"/>
              <a:buChar char="•"/>
            </a:pPr>
            <a:r>
              <a:rPr lang="nb-NO" sz="1200" dirty="0">
                <a:latin typeface="+mj-lt"/>
                <a:cs typeface="Arial"/>
              </a:rPr>
              <a:t>Frivillige/ideelle organisasjoner</a:t>
            </a:r>
            <a:endParaRPr lang="nb-NO" sz="1200" dirty="0">
              <a:latin typeface="+mj-lt"/>
              <a:cs typeface="Arial" panose="020B0604020202020204" pitchFamily="34" charset="0"/>
            </a:endParaRPr>
          </a:p>
        </p:txBody>
      </p:sp>
      <p:sp>
        <p:nvSpPr>
          <p:cNvPr id="28" name="TekstSylinder 27">
            <a:extLst>
              <a:ext uri="{FF2B5EF4-FFF2-40B4-BE49-F238E27FC236}">
                <a16:creationId xmlns:a16="http://schemas.microsoft.com/office/drawing/2014/main" id="{2A9D1CFF-F32B-4046-979A-29C01FD3C41C}"/>
              </a:ext>
            </a:extLst>
          </p:cNvPr>
          <p:cNvSpPr txBox="1"/>
          <p:nvPr/>
        </p:nvSpPr>
        <p:spPr>
          <a:xfrm>
            <a:off x="2686152" y="6270682"/>
            <a:ext cx="1754392" cy="430887"/>
          </a:xfrm>
          <a:prstGeom prst="rect">
            <a:avLst/>
          </a:prstGeom>
          <a:noFill/>
        </p:spPr>
        <p:txBody>
          <a:bodyPr wrap="square" rtlCol="0">
            <a:spAutoFit/>
          </a:bodyPr>
          <a:lstStyle/>
          <a:p>
            <a:r>
              <a:rPr lang="nb-NO" sz="1100" b="1">
                <a:latin typeface="Arial" panose="020B0604020202020204" pitchFamily="34" charset="0"/>
                <a:cs typeface="Arial" panose="020B0604020202020204" pitchFamily="34" charset="0"/>
              </a:rPr>
              <a:t>Brukerkunnskap og brukerinnsikt</a:t>
            </a:r>
          </a:p>
        </p:txBody>
      </p:sp>
      <p:sp>
        <p:nvSpPr>
          <p:cNvPr id="31" name="TekstSylinder 30">
            <a:extLst>
              <a:ext uri="{FF2B5EF4-FFF2-40B4-BE49-F238E27FC236}">
                <a16:creationId xmlns:a16="http://schemas.microsoft.com/office/drawing/2014/main" id="{B0DB1A1A-6482-43A4-8399-F1178AC5EA42}"/>
              </a:ext>
            </a:extLst>
          </p:cNvPr>
          <p:cNvSpPr txBox="1"/>
          <p:nvPr/>
        </p:nvSpPr>
        <p:spPr>
          <a:xfrm>
            <a:off x="2530544" y="6644167"/>
            <a:ext cx="1812389" cy="1200329"/>
          </a:xfrm>
          <a:prstGeom prst="rect">
            <a:avLst/>
          </a:prstGeom>
          <a:noFill/>
        </p:spPr>
        <p:txBody>
          <a:bodyPr wrap="square" lIns="91440" tIns="45720" rIns="91440" bIns="45720" rtlCol="0" anchor="t">
            <a:spAutoFit/>
          </a:bodyPr>
          <a:lstStyle/>
          <a:p>
            <a:r>
              <a:rPr lang="nb-NO" sz="1200" dirty="0">
                <a:latin typeface="+mj-lt"/>
                <a:ea typeface="+mj-lt"/>
                <a:cs typeface="+mj-lt"/>
              </a:rPr>
              <a:t>Kunnskap om brukere av ICDP-veiledning er hentet indirekte fra rapporter, forskning og </a:t>
            </a:r>
          </a:p>
          <a:p>
            <a:r>
              <a:rPr lang="nb-NO" sz="1200" dirty="0">
                <a:latin typeface="+mj-lt"/>
                <a:ea typeface="+mj-lt"/>
                <a:cs typeface="+mj-lt"/>
              </a:rPr>
              <a:t>ICDP- håndbok</a:t>
            </a:r>
          </a:p>
          <a:p>
            <a:pPr marL="143510" indent="-143510">
              <a:buFont typeface="Arial" panose="020B0604020202020204" pitchFamily="34" charset="0"/>
              <a:buChar char="•"/>
            </a:pPr>
            <a:endParaRPr lang="en-US" sz="1200" dirty="0">
              <a:latin typeface="Arial"/>
              <a:cs typeface="Arial"/>
            </a:endParaRPr>
          </a:p>
        </p:txBody>
      </p:sp>
      <p:sp>
        <p:nvSpPr>
          <p:cNvPr id="3" name="TextBox 2">
            <a:extLst>
              <a:ext uri="{FF2B5EF4-FFF2-40B4-BE49-F238E27FC236}">
                <a16:creationId xmlns:a16="http://schemas.microsoft.com/office/drawing/2014/main" id="{87AD538A-70CF-0D07-0E1D-F4C8B011C5CD}"/>
              </a:ext>
            </a:extLst>
          </p:cNvPr>
          <p:cNvSpPr txBox="1"/>
          <p:nvPr/>
        </p:nvSpPr>
        <p:spPr>
          <a:xfrm>
            <a:off x="760141" y="10522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dirty="0">
                <a:solidFill>
                  <a:srgbClr val="7F6000"/>
                </a:solidFill>
                <a:latin typeface="Calibri Light"/>
              </a:rPr>
              <a:t>Kilder</a:t>
            </a:r>
            <a:endParaRPr lang="en-US" dirty="0"/>
          </a:p>
        </p:txBody>
      </p:sp>
    </p:spTree>
    <p:extLst>
      <p:ext uri="{BB962C8B-B14F-4D97-AF65-F5344CB8AC3E}">
        <p14:creationId xmlns:p14="http://schemas.microsoft.com/office/powerpoint/2010/main" val="142757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FD11AD98-638D-48FE-9460-D93B0AF3FCCF}"/>
              </a:ext>
            </a:extLst>
          </p:cNvPr>
          <p:cNvSpPr/>
          <p:nvPr/>
        </p:nvSpPr>
        <p:spPr>
          <a:xfrm>
            <a:off x="771516" y="1580694"/>
            <a:ext cx="5635002" cy="8249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b-NO" sz="1300" dirty="0">
                <a:solidFill>
                  <a:schemeClr val="tx1"/>
                </a:solidFill>
                <a:latin typeface="+mj-lt"/>
              </a:rPr>
              <a:t>ICDP-veiledning gjennomføres i grupper. Foreldrene eller profesjonelle omsorgspersoner (ansatte i barnehage) møtes åtte ganger når kurset er på norsk eller tolv ganger om kurset holdes på et annet språk. Hvert møte tar opp et eget tema.</a:t>
            </a:r>
            <a:endParaRPr lang="nb-NO" sz="1300" dirty="0">
              <a:solidFill>
                <a:schemeClr val="tx1"/>
              </a:solidFill>
              <a:latin typeface="+mj-lt"/>
              <a:cs typeface="Calibri"/>
            </a:endParaRPr>
          </a:p>
          <a:p>
            <a:endParaRPr lang="nb-NO" sz="1400" dirty="0">
              <a:solidFill>
                <a:schemeClr val="tx1"/>
              </a:solidFill>
              <a:latin typeface="+mj-lt"/>
              <a:cs typeface="Calibri Light"/>
            </a:endParaRPr>
          </a:p>
          <a:p>
            <a:r>
              <a:rPr lang="nb-NO" sz="1400" b="1" dirty="0">
                <a:solidFill>
                  <a:schemeClr val="tx1"/>
                </a:solidFill>
                <a:latin typeface="+mj-lt"/>
              </a:rPr>
              <a:t>Inspirasjon til å holde grupper</a:t>
            </a:r>
            <a:endParaRPr lang="nb-NO" sz="1400" b="1" dirty="0">
              <a:solidFill>
                <a:schemeClr val="tx1"/>
              </a:solidFill>
              <a:latin typeface="+mj-lt"/>
              <a:cs typeface="Calibri"/>
            </a:endParaRPr>
          </a:p>
          <a:p>
            <a:r>
              <a:rPr lang="nb-NO" sz="1300" dirty="0">
                <a:solidFill>
                  <a:schemeClr val="tx1"/>
                </a:solidFill>
                <a:latin typeface="+mj-lt"/>
              </a:rPr>
              <a:t>ICDP-veilederne savner materiell de kan bruke i ICDP-gruppene. De har behov for inspirasjon og ideer til hvordan de skal gjennomføre gode gruppeveiledninger. De ønsker å ha materiell lett tilgjengelig, gjerne via en nettportal.</a:t>
            </a:r>
            <a:r>
              <a:rPr lang="nb-NO" sz="1300" dirty="0">
                <a:solidFill>
                  <a:srgbClr val="FF0000"/>
                </a:solidFill>
                <a:latin typeface="+mj-lt"/>
              </a:rPr>
              <a:t> </a:t>
            </a:r>
            <a:r>
              <a:rPr lang="nb-NO" sz="1300" dirty="0">
                <a:solidFill>
                  <a:schemeClr val="tx1"/>
                </a:solidFill>
                <a:latin typeface="+mj-lt"/>
              </a:rPr>
              <a:t>Behov for et lett tilgjengelig digitalt verktøy i ICDP-arbeid, er også nevnt av ledere i tjenestene.</a:t>
            </a:r>
            <a:endParaRPr lang="nb-NO" sz="1300" dirty="0">
              <a:solidFill>
                <a:schemeClr val="tx1"/>
              </a:solidFill>
              <a:latin typeface="+mj-lt"/>
              <a:cs typeface="Calibri"/>
            </a:endParaRPr>
          </a:p>
          <a:p>
            <a:endParaRPr lang="nb-NO" sz="1300" dirty="0">
              <a:solidFill>
                <a:schemeClr val="tx1"/>
              </a:solidFill>
              <a:latin typeface="+mj-lt"/>
              <a:cs typeface="Calibri"/>
            </a:endParaRPr>
          </a:p>
          <a:p>
            <a:endParaRPr lang="nb-NO" sz="1300" dirty="0">
              <a:solidFill>
                <a:srgbClr val="000000"/>
              </a:solidFill>
              <a:latin typeface="+mj-lt"/>
            </a:endParaRPr>
          </a:p>
          <a:p>
            <a:r>
              <a:rPr lang="nb-NO" sz="1400" b="1" dirty="0">
                <a:solidFill>
                  <a:schemeClr val="tx1"/>
                </a:solidFill>
                <a:latin typeface="+mj-lt"/>
              </a:rPr>
              <a:t>Erfaringsutveksling</a:t>
            </a:r>
            <a:endParaRPr lang="nb-NO" sz="1400" b="1" dirty="0">
              <a:solidFill>
                <a:schemeClr val="tx1"/>
              </a:solidFill>
              <a:latin typeface="+mj-lt"/>
              <a:cs typeface="Calibri"/>
            </a:endParaRPr>
          </a:p>
          <a:p>
            <a:r>
              <a:rPr lang="nb-NO" sz="1300" dirty="0">
                <a:solidFill>
                  <a:schemeClr val="tx1"/>
                </a:solidFill>
                <a:latin typeface="+mj-lt"/>
              </a:rPr>
              <a:t>Innsikten viser at for å få trygghet som ICDP-veileder, er det viktig med kontinuitet i å holde grupper. Samarbeid med kolleger og erfaring fremmer trygghetsfølelsen hos veilederne. Videre ønsker ICDP-veiledere i både barnehagene og i tjenestene i Etat for barn og familie et sted å møtes for erfaringsutveksling, refleksjon og samarbeid. De mener det bidrar til å holde engasjementet oppe. De ønsker å møte andre ICDP-veiledere i eget byområde. I teorien finner vi beskrevet at videreføring av ny kompetanse er avhengig av veiledning og erfaringsutveksling.</a:t>
            </a:r>
            <a:endParaRPr lang="nb-NO" sz="1300" dirty="0">
              <a:solidFill>
                <a:schemeClr val="tx1"/>
              </a:solidFill>
              <a:latin typeface="+mj-lt"/>
              <a:cs typeface="Calibri"/>
            </a:endParaRPr>
          </a:p>
          <a:p>
            <a:endParaRPr lang="nb-NO" sz="1300" dirty="0">
              <a:solidFill>
                <a:schemeClr val="tx1"/>
              </a:solidFill>
              <a:latin typeface="+mj-lt"/>
            </a:endParaRPr>
          </a:p>
          <a:p>
            <a:r>
              <a:rPr lang="nb-NO" sz="1300" dirty="0">
                <a:solidFill>
                  <a:schemeClr val="tx1"/>
                </a:solidFill>
                <a:latin typeface="+mj-lt"/>
              </a:rPr>
              <a:t>Innsikt viser at ledere i begge etater ønsker at medarbeidere skal få faglig påfyll av ICDP-metodikken. De peker på verdien av å få vedlikeholde opparbeidet ICDP-kompetanse. Implementeringsteori beskriver viktigheten av gode støttesystem for å få ut gevinsten av det som blir implementert. </a:t>
            </a:r>
            <a:endParaRPr lang="nb-NO" sz="1300" dirty="0">
              <a:solidFill>
                <a:schemeClr val="tx1"/>
              </a:solidFill>
              <a:latin typeface="+mj-lt"/>
              <a:cs typeface="Calibri Light"/>
            </a:endParaRPr>
          </a:p>
          <a:p>
            <a:endParaRPr lang="nb-NO" sz="1300" dirty="0">
              <a:solidFill>
                <a:schemeClr val="tx1"/>
              </a:solidFill>
              <a:latin typeface="+mj-lt"/>
              <a:cs typeface="Calibri"/>
            </a:endParaRPr>
          </a:p>
          <a:p>
            <a:r>
              <a:rPr lang="nb-NO" sz="1400" b="1" dirty="0">
                <a:solidFill>
                  <a:schemeClr val="tx1"/>
                </a:solidFill>
                <a:latin typeface="+mj-lt"/>
              </a:rPr>
              <a:t>Tverrfaglig samarbeid</a:t>
            </a:r>
            <a:endParaRPr lang="nb-NO" sz="1400" b="1" dirty="0">
              <a:solidFill>
                <a:schemeClr val="tx1"/>
              </a:solidFill>
              <a:latin typeface="+mj-lt"/>
              <a:cs typeface="Calibri"/>
            </a:endParaRPr>
          </a:p>
          <a:p>
            <a:r>
              <a:rPr lang="nb-NO" sz="1300" dirty="0">
                <a:solidFill>
                  <a:schemeClr val="tx1"/>
                </a:solidFill>
                <a:latin typeface="+mj-lt"/>
              </a:rPr>
              <a:t>Det arrangeres foreldregrupper på ulike språk. ICDP-veiledere snakker da språket eller leder gruppen med hjelp av tolk. Det viser seg at det noen ganger er vanskelig å fylle opp grupper som tilbyr ulike språk, rekruttert fra egen tjeneste. ICDP-veiledere ønsker samarbeid på tvers av tjenester, etater og organisasjoner for å kunne rekruttere flere til grupper på ulike språk.</a:t>
            </a:r>
            <a:endParaRPr lang="nb-NO" sz="1300" dirty="0">
              <a:solidFill>
                <a:schemeClr val="tx1"/>
              </a:solidFill>
              <a:latin typeface="+mj-lt"/>
              <a:cs typeface="Calibri"/>
            </a:endParaRPr>
          </a:p>
          <a:p>
            <a:endParaRPr lang="nb-NO" sz="1300" dirty="0">
              <a:solidFill>
                <a:schemeClr val="tx1"/>
              </a:solidFill>
              <a:latin typeface="+mj-lt"/>
            </a:endParaRPr>
          </a:p>
          <a:p>
            <a:r>
              <a:rPr lang="nb-NO" sz="1300" dirty="0">
                <a:solidFill>
                  <a:schemeClr val="tx1"/>
                </a:solidFill>
                <a:latin typeface="+mj-lt"/>
              </a:rPr>
              <a:t>Ledere ser en verdi av at ICDP-veiledere fra ulike faggrupper holder foreldreveiledningsgrupper sammen. Der kan de utveksle kompetanse og samspillsobservasjoner. Det samme fremhever ICDP-trenere som en viktig nytteverdi av å holde veiledningsgrupper på tvers av fagkompetanse og tjenester.</a:t>
            </a:r>
            <a:endParaRPr lang="nb-NO" sz="1300" dirty="0">
              <a:solidFill>
                <a:schemeClr val="tx1"/>
              </a:solidFill>
              <a:latin typeface="+mj-lt"/>
              <a:cs typeface="Calibri"/>
            </a:endParaRPr>
          </a:p>
          <a:p>
            <a:endParaRPr lang="nb-NO" sz="1300" dirty="0">
              <a:solidFill>
                <a:schemeClr val="tx1"/>
              </a:solidFill>
              <a:latin typeface="+mj-lt"/>
              <a:cs typeface="Calibri"/>
            </a:endParaRPr>
          </a:p>
          <a:p>
            <a:endParaRPr lang="nb-NO" sz="1200" dirty="0">
              <a:solidFill>
                <a:schemeClr val="tx1"/>
              </a:solidFill>
              <a:latin typeface="Calibri" panose="020F0502020204030204"/>
              <a:cs typeface="Calibri"/>
            </a:endParaRPr>
          </a:p>
        </p:txBody>
      </p:sp>
      <p:sp>
        <p:nvSpPr>
          <p:cNvPr id="2" name="Tittel 1">
            <a:extLst>
              <a:ext uri="{FF2B5EF4-FFF2-40B4-BE49-F238E27FC236}">
                <a16:creationId xmlns:a16="http://schemas.microsoft.com/office/drawing/2014/main" id="{5D2CBC79-5221-4256-9759-3D2EF9666EC1}"/>
              </a:ext>
            </a:extLst>
          </p:cNvPr>
          <p:cNvSpPr>
            <a:spLocks noGrp="1"/>
          </p:cNvSpPr>
          <p:nvPr>
            <p:ph type="title"/>
          </p:nvPr>
        </p:nvSpPr>
        <p:spPr>
          <a:xfrm>
            <a:off x="2118976" y="797957"/>
            <a:ext cx="4007771" cy="764682"/>
          </a:xfrm>
        </p:spPr>
        <p:txBody>
          <a:bodyPr anchor="b">
            <a:noAutofit/>
          </a:bodyPr>
          <a:lstStyle/>
          <a:p>
            <a:r>
              <a:rPr lang="nb-NO" sz="2800" b="1" dirty="0">
                <a:solidFill>
                  <a:schemeClr val="accent4">
                    <a:lumMod val="50000"/>
                  </a:schemeClr>
                </a:solidFill>
              </a:rPr>
              <a:t>Innsikt og tiltakene</a:t>
            </a:r>
          </a:p>
        </p:txBody>
      </p:sp>
      <p:grpSp>
        <p:nvGrpSpPr>
          <p:cNvPr id="12" name="Google Shape;147;g8003f3617a_0_332">
            <a:extLst>
              <a:ext uri="{FF2B5EF4-FFF2-40B4-BE49-F238E27FC236}">
                <a16:creationId xmlns:a16="http://schemas.microsoft.com/office/drawing/2014/main" id="{29317172-E8B6-4B52-BC3D-2A0BDA0FABEB}"/>
              </a:ext>
            </a:extLst>
          </p:cNvPr>
          <p:cNvGrpSpPr/>
          <p:nvPr/>
        </p:nvGrpSpPr>
        <p:grpSpPr>
          <a:xfrm>
            <a:off x="451482" y="515481"/>
            <a:ext cx="1667494" cy="1331363"/>
            <a:chOff x="635026" y="1666159"/>
            <a:chExt cx="2052299" cy="1638600"/>
          </a:xfrm>
        </p:grpSpPr>
        <p:sp>
          <p:nvSpPr>
            <p:cNvPr id="13" name="Google Shape;148;g8003f3617a_0_332">
              <a:extLst>
                <a:ext uri="{FF2B5EF4-FFF2-40B4-BE49-F238E27FC236}">
                  <a16:creationId xmlns:a16="http://schemas.microsoft.com/office/drawing/2014/main" id="{859D8EA4-2587-49A6-89C3-32DB019FF143}"/>
                </a:ext>
              </a:extLst>
            </p:cNvPr>
            <p:cNvSpPr txBox="1"/>
            <p:nvPr/>
          </p:nvSpPr>
          <p:spPr>
            <a:xfrm>
              <a:off x="635026" y="1666159"/>
              <a:ext cx="2052299" cy="16386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no-NO" sz="5850" dirty="0">
                  <a:solidFill>
                    <a:srgbClr val="595959"/>
                  </a:solidFill>
                  <a:latin typeface="Calibri"/>
                  <a:ea typeface="Calibri"/>
                  <a:cs typeface="Calibri"/>
                  <a:sym typeface="Calibri"/>
                </a:rPr>
                <a:t>0</a:t>
              </a:r>
              <a:r>
                <a:rPr lang="nb-NO" sz="5850" dirty="0">
                  <a:solidFill>
                    <a:srgbClr val="595959"/>
                  </a:solidFill>
                  <a:latin typeface="Calibri"/>
                  <a:ea typeface="Calibri"/>
                  <a:cs typeface="Calibri"/>
                  <a:sym typeface="Calibri"/>
                </a:rPr>
                <a:t>3</a:t>
              </a:r>
              <a:endParaRPr sz="5850" dirty="0">
                <a:solidFill>
                  <a:srgbClr val="595959"/>
                </a:solidFill>
                <a:latin typeface="Calibri"/>
                <a:ea typeface="Calibri"/>
                <a:cs typeface="Calibri"/>
                <a:sym typeface="Calibri"/>
              </a:endParaRPr>
            </a:p>
          </p:txBody>
        </p:sp>
        <p:cxnSp>
          <p:nvCxnSpPr>
            <p:cNvPr id="14" name="Google Shape;149;g8003f3617a_0_332">
              <a:extLst>
                <a:ext uri="{FF2B5EF4-FFF2-40B4-BE49-F238E27FC236}">
                  <a16:creationId xmlns:a16="http://schemas.microsoft.com/office/drawing/2014/main" id="{7838C0D5-F91B-4393-AFBA-B76912695F79}"/>
                </a:ext>
              </a:extLst>
            </p:cNvPr>
            <p:cNvCxnSpPr>
              <a:cxnSpLocks/>
            </p:cNvCxnSpPr>
            <p:nvPr/>
          </p:nvCxnSpPr>
          <p:spPr>
            <a:xfrm flipV="1">
              <a:off x="1158964" y="2803362"/>
              <a:ext cx="1153333" cy="4183"/>
            </a:xfrm>
            <a:prstGeom prst="straightConnector1">
              <a:avLst/>
            </a:prstGeom>
            <a:noFill/>
            <a:ln w="38100" cap="flat" cmpd="sng">
              <a:solidFill>
                <a:schemeClr val="accent4"/>
              </a:solidFill>
              <a:prstDash val="solid"/>
              <a:round/>
              <a:headEnd type="none" w="med" len="med"/>
              <a:tailEnd type="none" w="med" len="med"/>
            </a:ln>
          </p:spPr>
        </p:cxnSp>
      </p:grpSp>
      <p:sp>
        <p:nvSpPr>
          <p:cNvPr id="38" name="Tittel 1">
            <a:extLst>
              <a:ext uri="{FF2B5EF4-FFF2-40B4-BE49-F238E27FC236}">
                <a16:creationId xmlns:a16="http://schemas.microsoft.com/office/drawing/2014/main" id="{D359BAE6-62F0-4507-928A-58CC9A6BD63E}"/>
              </a:ext>
            </a:extLst>
          </p:cNvPr>
          <p:cNvSpPr txBox="1">
            <a:spLocks/>
          </p:cNvSpPr>
          <p:nvPr/>
        </p:nvSpPr>
        <p:spPr>
          <a:xfrm>
            <a:off x="893012" y="479371"/>
            <a:ext cx="4910433" cy="916842"/>
          </a:xfrm>
          <a:prstGeom prst="rect">
            <a:avLst/>
          </a:prstGeom>
        </p:spPr>
        <p:txBody>
          <a:bodyPr vert="horz" lIns="74295" tIns="37148" rIns="74295" bIns="37148"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nb-NO" sz="1400" i="1"/>
          </a:p>
        </p:txBody>
      </p:sp>
      <p:sp>
        <p:nvSpPr>
          <p:cNvPr id="26" name="TekstSylinder 25">
            <a:hlinkClick r:id="rId3" action="ppaction://hlinksldjump"/>
            <a:extLst>
              <a:ext uri="{FF2B5EF4-FFF2-40B4-BE49-F238E27FC236}">
                <a16:creationId xmlns:a16="http://schemas.microsoft.com/office/drawing/2014/main" id="{B1841E3D-1AB1-4EBB-A4C1-611DC5D9B7AB}"/>
              </a:ext>
            </a:extLst>
          </p:cNvPr>
          <p:cNvSpPr txBox="1"/>
          <p:nvPr/>
        </p:nvSpPr>
        <p:spPr>
          <a:xfrm>
            <a:off x="3600120" y="4312758"/>
            <a:ext cx="2486686" cy="369332"/>
          </a:xfrm>
          <a:prstGeom prst="rect">
            <a:avLst/>
          </a:prstGeom>
          <a:noFill/>
        </p:spPr>
        <p:txBody>
          <a:bodyPr wrap="square">
            <a:spAutoFit/>
          </a:bodyPr>
          <a:lstStyle/>
          <a:p>
            <a:pPr marL="0" lvl="0" indent="0" algn="l" rtl="0">
              <a:spcBef>
                <a:spcPts val="0"/>
              </a:spcBef>
              <a:spcAft>
                <a:spcPts val="0"/>
              </a:spcAft>
              <a:buNone/>
            </a:pPr>
            <a:endParaRPr lang="nb-NO" sz="1800" b="1">
              <a:solidFill>
                <a:schemeClr val="accent1">
                  <a:lumMod val="75000"/>
                </a:schemeClr>
              </a:solidFill>
              <a:latin typeface="Calibri"/>
              <a:ea typeface="Calibri"/>
              <a:cs typeface="Calibri"/>
              <a:sym typeface="Calibri"/>
            </a:endParaRPr>
          </a:p>
        </p:txBody>
      </p:sp>
    </p:spTree>
    <p:extLst>
      <p:ext uri="{BB962C8B-B14F-4D97-AF65-F5344CB8AC3E}">
        <p14:creationId xmlns:p14="http://schemas.microsoft.com/office/powerpoint/2010/main" val="3137379825"/>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434EC2DF282942B161BF8EE2DE5E47" ma:contentTypeVersion="16" ma:contentTypeDescription="Opprett et nytt dokument." ma:contentTypeScope="" ma:versionID="9279dc1d860a8b0ab3cca35637461154">
  <xsd:schema xmlns:xsd="http://www.w3.org/2001/XMLSchema" xmlns:xs="http://www.w3.org/2001/XMLSchema" xmlns:p="http://schemas.microsoft.com/office/2006/metadata/properties" xmlns:ns2="710cd4a2-f44b-468a-b431-5b8aadf29881" xmlns:ns3="79eb7220-bcd6-4156-9303-8e997e05780d" targetNamespace="http://schemas.microsoft.com/office/2006/metadata/properties" ma:root="true" ma:fieldsID="b3496e99269a17379153cf31253df9f3" ns2:_="" ns3:_="">
    <xsd:import namespace="710cd4a2-f44b-468a-b431-5b8aadf29881"/>
    <xsd:import namespace="79eb7220-bcd6-4156-9303-8e997e0578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cd4a2-f44b-468a-b431-5b8aadf298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58b7fd7f-a84c-4463-96b0-c5d9876b7c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eb7220-bcd6-4156-9303-8e997e05780d"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1463acea-ae5e-42e3-a399-2420266346bc}" ma:internalName="TaxCatchAll" ma:showField="CatchAllData" ma:web="79eb7220-bcd6-4156-9303-8e997e0578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9eb7220-bcd6-4156-9303-8e997e05780d">
      <UserInfo>
        <DisplayName>Knudsen, Alette Hilton</DisplayName>
        <AccountId>47</AccountId>
        <AccountType/>
      </UserInfo>
      <UserInfo>
        <DisplayName>Tørnes, Hilde</DisplayName>
        <AccountId>17</AccountId>
        <AccountType/>
      </UserInfo>
      <UserInfo>
        <DisplayName>SharingLinks.2a027c8e-fa3a-4c6d-8da1-7e32709dd352.Flexible.28ddd828-f7f9-4a3b-bdac-a9017830733e</DisplayName>
        <AccountId>56</AccountId>
        <AccountType/>
      </UserInfo>
      <UserInfo>
        <DisplayName>SharingLinks.8cd109e0-e523-4870-b8ee-f464be56fb32.Flexible.f2cc2137-4775-45b3-98f4-1807b4470b50</DisplayName>
        <AccountId>100</AccountId>
        <AccountType/>
      </UserInfo>
      <UserInfo>
        <DisplayName>SharingLinks.16c9bd28-cc2e-40ab-981e-ae043d68ba26.Flexible.80da44d9-378a-4af2-abd1-262018826e23</DisplayName>
        <AccountId>51</AccountId>
        <AccountType/>
      </UserInfo>
      <UserInfo>
        <DisplayName>Sagen, Helga Katrine</DisplayName>
        <AccountId>15</AccountId>
        <AccountType/>
      </UserInfo>
      <UserInfo>
        <DisplayName>Limited Access System Group</DisplayName>
        <AccountId>26</AccountId>
        <AccountType/>
      </UserInfo>
      <UserInfo>
        <DisplayName>Benali, Moulay El Yazid</DisplayName>
        <AccountId>120</AccountId>
        <AccountType/>
      </UserInfo>
      <UserInfo>
        <DisplayName>SharingLinks.15f70d96-951b-4a6e-b6c6-583f6b8097f9.Flexible.f0de77b1-2a5a-4db4-981b-0791629115ef</DisplayName>
        <AccountId>130</AccountId>
        <AccountType/>
      </UserInfo>
      <UserInfo>
        <DisplayName>SharingLinks.c8bbcec9-76c7-4766-8ee4-1d35be9311a8.Flexible.07b84087-9a57-455a-872e-efed6d8cdd58</DisplayName>
        <AccountId>63</AccountId>
        <AccountType/>
      </UserInfo>
      <UserInfo>
        <DisplayName>SharingLinks.9fb66793-a4bd-456e-a00d-f3e879d97b46.Flexible.a112fc56-aa71-4d67-9e79-66df05e100fa</DisplayName>
        <AccountId>57</AccountId>
        <AccountType/>
      </UserInfo>
      <UserInfo>
        <DisplayName>Ekerhovd, Lillian Århus</DisplayName>
        <AccountId>18</AccountId>
        <AccountType/>
      </UserInfo>
      <UserInfo>
        <DisplayName>Storetvedt, Cecilie</DisplayName>
        <AccountId>129</AccountId>
        <AccountType/>
      </UserInfo>
      <UserInfo>
        <DisplayName>Dyregrov, Gerd</DisplayName>
        <AccountId>131</AccountId>
        <AccountType/>
      </UserInfo>
      <UserInfo>
        <DisplayName>Bolstad, Nina</DisplayName>
        <AccountId>27</AccountId>
        <AccountType/>
      </UserInfo>
    </SharedWithUsers>
    <TaxCatchAll xmlns="79eb7220-bcd6-4156-9303-8e997e05780d" xsi:nil="true"/>
    <lcf76f155ced4ddcb4097134ff3c332f xmlns="710cd4a2-f44b-468a-b431-5b8aadf298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E67B13-8F9F-467D-978A-27CFEEAE2A1D}">
  <ds:schemaRefs>
    <ds:schemaRef ds:uri="710cd4a2-f44b-468a-b431-5b8aadf29881"/>
    <ds:schemaRef ds:uri="79eb7220-bcd6-4156-9303-8e997e0578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B18F56-5401-4FCE-9A95-FC2DDA1AAABD}">
  <ds:schemaRefs>
    <ds:schemaRef ds:uri="http://schemas.microsoft.com/sharepoint/v3/contenttype/forms"/>
  </ds:schemaRefs>
</ds:datastoreItem>
</file>

<file path=customXml/itemProps3.xml><?xml version="1.0" encoding="utf-8"?>
<ds:datastoreItem xmlns:ds="http://schemas.openxmlformats.org/officeDocument/2006/customXml" ds:itemID="{10511CE4-6D7B-4372-A364-76925D834551}">
  <ds:schemaRefs>
    <ds:schemaRef ds:uri="710cd4a2-f44b-468a-b431-5b8aadf29881"/>
    <ds:schemaRef ds:uri="79eb7220-bcd6-4156-9303-8e997e0578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4416</Words>
  <Application>Microsoft Office PowerPoint</Application>
  <PresentationFormat>A4 (210 x 297 mm)</PresentationFormat>
  <Paragraphs>463</Paragraphs>
  <Slides>33</Slides>
  <Notes>15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33</vt:i4>
      </vt:variant>
    </vt:vector>
  </HeadingPairs>
  <TitlesOfParts>
    <vt:vector size="40" baseType="lpstr">
      <vt:lpstr>Arial</vt:lpstr>
      <vt:lpstr>Calibri</vt:lpstr>
      <vt:lpstr>Calibri Light</vt:lpstr>
      <vt:lpstr>Segoe UI</vt:lpstr>
      <vt:lpstr>Times New Roman</vt:lpstr>
      <vt:lpstr>Verdana</vt:lpstr>
      <vt:lpstr>Office-tema</vt:lpstr>
      <vt:lpstr>Sluttrapport Koordinert ICDP-samarbeid i Bergen</vt:lpstr>
      <vt:lpstr>Oppsummering</vt:lpstr>
      <vt:lpstr>PowerPoint-presentasjon</vt:lpstr>
      <vt:lpstr>Bakgrunn, mål  og avgrensinger</vt:lpstr>
      <vt:lpstr>1. Bakgrunn, mål og avgrensinger</vt:lpstr>
      <vt:lpstr>Kunnskapsbasert praksis</vt:lpstr>
      <vt:lpstr>2. Kunnskapsgrunnlaget</vt:lpstr>
      <vt:lpstr>2. Kunnskapsgrunnlaget</vt:lpstr>
      <vt:lpstr>Innsikt og tiltakene</vt:lpstr>
      <vt:lpstr>PowerPoint-presentasjon</vt:lpstr>
      <vt:lpstr>Tiltakene</vt:lpstr>
      <vt:lpstr>3. Tiltakene</vt:lpstr>
      <vt:lpstr>3. Tiltakene</vt:lpstr>
      <vt:lpstr>3. Tiltakene</vt:lpstr>
      <vt:lpstr>3. Tiltakene</vt:lpstr>
      <vt:lpstr>3. Tiltakene</vt:lpstr>
      <vt:lpstr>PowerPoint-presentasjon</vt:lpstr>
      <vt:lpstr>4. Gevinstarbeid og veien videre</vt:lpstr>
      <vt:lpstr>4. Gevinstarbeid og veien videre</vt:lpstr>
      <vt:lpstr>PowerPoint-presentasjon</vt:lpstr>
      <vt:lpstr>Vedleggoversikt</vt:lpstr>
      <vt:lpstr>PowerPoint-presentasjon</vt:lpstr>
      <vt:lpstr>PowerPoint-presentasjon</vt:lpstr>
      <vt:lpstr>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Sluttrapport Erfaringskonsulenter i Etat for barn og familie</dc:title>
  <dc:creator>Sagen, Helga Katrine</dc:creator>
  <cp:lastModifiedBy>Haukås, Lise Einarsen</cp:lastModifiedBy>
  <cp:revision>42</cp:revision>
  <dcterms:created xsi:type="dcterms:W3CDTF">2021-09-14T06:48:18Z</dcterms:created>
  <dcterms:modified xsi:type="dcterms:W3CDTF">2022-11-24T14:28:19Z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0x010100D4434EC2DF282942B161BF8EE2DE5E47</vt:lpwstr>
  </property>
  <property fmtid="{D5CDD505-2E9C-101B-9397-08002B2CF9AE}" pid="3" name="MediaServiceImageTags">
    <vt:lpwstr/>
  </property>
</Properties>
</file>