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4"/>
  </p:notesMasterIdLst>
  <p:sldIdLst>
    <p:sldId id="257" r:id="rId2"/>
    <p:sldId id="258" r:id="rId3"/>
    <p:sldId id="259" r:id="rId4"/>
    <p:sldId id="356" r:id="rId5"/>
    <p:sldId id="358" r:id="rId6"/>
    <p:sldId id="262" r:id="rId7"/>
    <p:sldId id="263" r:id="rId8"/>
    <p:sldId id="264" r:id="rId9"/>
    <p:sldId id="265" r:id="rId10"/>
    <p:sldId id="267" r:id="rId11"/>
    <p:sldId id="343" r:id="rId12"/>
    <p:sldId id="271" r:id="rId13"/>
    <p:sldId id="272" r:id="rId14"/>
    <p:sldId id="273" r:id="rId15"/>
    <p:sldId id="274" r:id="rId16"/>
    <p:sldId id="275" r:id="rId17"/>
    <p:sldId id="278" r:id="rId18"/>
    <p:sldId id="279" r:id="rId19"/>
    <p:sldId id="280" r:id="rId20"/>
    <p:sldId id="281" r:id="rId21"/>
    <p:sldId id="282" r:id="rId22"/>
    <p:sldId id="353" r:id="rId23"/>
    <p:sldId id="284" r:id="rId24"/>
    <p:sldId id="285" r:id="rId25"/>
    <p:sldId id="297" r:id="rId26"/>
    <p:sldId id="315" r:id="rId27"/>
    <p:sldId id="276" r:id="rId28"/>
    <p:sldId id="332" r:id="rId29"/>
    <p:sldId id="352" r:id="rId30"/>
    <p:sldId id="293" r:id="rId31"/>
    <p:sldId id="294" r:id="rId32"/>
    <p:sldId id="286" r:id="rId33"/>
    <p:sldId id="288" r:id="rId34"/>
    <p:sldId id="295" r:id="rId35"/>
    <p:sldId id="298" r:id="rId36"/>
    <p:sldId id="300" r:id="rId37"/>
    <p:sldId id="301" r:id="rId38"/>
    <p:sldId id="303" r:id="rId39"/>
    <p:sldId id="341" r:id="rId40"/>
    <p:sldId id="307" r:id="rId41"/>
    <p:sldId id="308" r:id="rId42"/>
    <p:sldId id="309" r:id="rId43"/>
    <p:sldId id="310" r:id="rId44"/>
    <p:sldId id="312" r:id="rId45"/>
    <p:sldId id="313" r:id="rId46"/>
    <p:sldId id="314"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45" r:id="rId61"/>
    <p:sldId id="355" r:id="rId62"/>
    <p:sldId id="34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94" autoAdjust="0"/>
    <p:restoredTop sz="94660"/>
  </p:normalViewPr>
  <p:slideViewPr>
    <p:cSldViewPr snapToGrid="0">
      <p:cViewPr varScale="1">
        <p:scale>
          <a:sx n="128" d="100"/>
          <a:sy n="128" d="100"/>
        </p:scale>
        <p:origin x="832"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3BD23-E9D6-FF4A-BBE3-9CB4E5E22946}" type="datetimeFigureOut">
              <a:rPr lang="nl-NL" smtClean="0"/>
              <a:t>14-09-2021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77B22-3024-2F41-B957-AFB99DA3C3A4}" type="slidenum">
              <a:rPr lang="nl-NL" smtClean="0"/>
              <a:t>‹nr.›</a:t>
            </a:fld>
            <a:endParaRPr lang="nl-NL"/>
          </a:p>
        </p:txBody>
      </p:sp>
    </p:spTree>
    <p:extLst>
      <p:ext uri="{BB962C8B-B14F-4D97-AF65-F5344CB8AC3E}">
        <p14:creationId xmlns:p14="http://schemas.microsoft.com/office/powerpoint/2010/main" val="197800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0977B22-3024-2F41-B957-AFB99DA3C3A4}" type="slidenum">
              <a:rPr lang="nl-NL" smtClean="0"/>
              <a:t>9</a:t>
            </a:fld>
            <a:endParaRPr lang="nl-NL"/>
          </a:p>
        </p:txBody>
      </p:sp>
    </p:spTree>
    <p:extLst>
      <p:ext uri="{BB962C8B-B14F-4D97-AF65-F5344CB8AC3E}">
        <p14:creationId xmlns:p14="http://schemas.microsoft.com/office/powerpoint/2010/main" val="3485167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p:nvPr>
        </p:nvSpPr>
        <p:spPr>
          <a:xfrm>
            <a:off x="3275462" y="2453231"/>
            <a:ext cx="8775511" cy="1325563"/>
          </a:xfrm>
          <a:prstGeom prst="rect">
            <a:avLst/>
          </a:prstGeom>
        </p:spPr>
        <p:txBody>
          <a:bodyPr anchor="ctr"/>
          <a:lstStyle>
            <a:lvl1pPr algn="ctr">
              <a:defRPr sz="6000" b="1">
                <a:solidFill>
                  <a:srgbClr val="BFD62B"/>
                </a:solidFill>
                <a:latin typeface="+mn-lt"/>
              </a:defRPr>
            </a:lvl1pPr>
          </a:lstStyle>
          <a:p>
            <a:r>
              <a:rPr lang="en-US" dirty="0"/>
              <a:t>Click to edit Master title style</a:t>
            </a:r>
            <a:endParaRPr lang="nl-BE" dirty="0"/>
          </a:p>
        </p:txBody>
      </p:sp>
    </p:spTree>
    <p:extLst>
      <p:ext uri="{BB962C8B-B14F-4D97-AF65-F5344CB8AC3E}">
        <p14:creationId xmlns:p14="http://schemas.microsoft.com/office/powerpoint/2010/main" val="1898353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895714" y="169236"/>
            <a:ext cx="9111802" cy="923411"/>
          </a:xfrm>
          <a:prstGeom prst="rect">
            <a:avLst/>
          </a:prstGeom>
          <a:solidFill>
            <a:srgbClr val="003757"/>
          </a:solidFill>
          <a:ln>
            <a:noFill/>
          </a:ln>
        </p:spPr>
        <p:txBody>
          <a:bodyPr anchor="ctr"/>
          <a:lstStyle>
            <a:lvl1pPr algn="l">
              <a:defRPr lang="nl-BE" sz="4800" b="1" kern="1200" dirty="0">
                <a:ln w="19050" cmpd="thinThick">
                  <a:solidFill>
                    <a:srgbClr val="BFD62B"/>
                  </a:solidFill>
                </a:ln>
                <a:solidFill>
                  <a:srgbClr val="BFD62B"/>
                </a:solidFill>
                <a:latin typeface="+mn-lt"/>
                <a:ea typeface="+mj-ea"/>
                <a:cs typeface="+mj-cs"/>
              </a:defRPr>
            </a:lvl1pPr>
          </a:lstStyle>
          <a:p>
            <a:r>
              <a:rPr lang="en-US" dirty="0"/>
              <a:t>Click to edit Master title style</a:t>
            </a:r>
            <a:endParaRPr lang="nl-BE" dirty="0"/>
          </a:p>
        </p:txBody>
      </p:sp>
      <p:sp>
        <p:nvSpPr>
          <p:cNvPr id="3" name="Content Placeholder 2"/>
          <p:cNvSpPr>
            <a:spLocks noGrp="1"/>
          </p:cNvSpPr>
          <p:nvPr>
            <p:ph idx="1"/>
          </p:nvPr>
        </p:nvSpPr>
        <p:spPr>
          <a:xfrm>
            <a:off x="3223266" y="1262294"/>
            <a:ext cx="8407260" cy="5350042"/>
          </a:xfrm>
          <a:prstGeom prst="rect">
            <a:avLst/>
          </a:prstGeom>
        </p:spPr>
        <p:txBody>
          <a:bodyPr/>
          <a:lstStyle>
            <a:lvl1pPr>
              <a:spcBef>
                <a:spcPts val="400"/>
              </a:spcBef>
              <a:defRPr sz="3600" b="1">
                <a:solidFill>
                  <a:srgbClr val="BFD62B"/>
                </a:solidFill>
                <a:latin typeface="+mn-lt"/>
              </a:defRPr>
            </a:lvl1pPr>
            <a:lvl2pPr>
              <a:spcBef>
                <a:spcPts val="400"/>
              </a:spcBef>
              <a:defRPr sz="30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Tree>
    <p:extLst>
      <p:ext uri="{BB962C8B-B14F-4D97-AF65-F5344CB8AC3E}">
        <p14:creationId xmlns:p14="http://schemas.microsoft.com/office/powerpoint/2010/main" val="2715421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ideo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895714" y="169236"/>
            <a:ext cx="9111802" cy="923411"/>
          </a:xfrm>
          <a:prstGeom prst="rect">
            <a:avLst/>
          </a:prstGeom>
          <a:solidFill>
            <a:srgbClr val="003757"/>
          </a:solidFill>
          <a:ln>
            <a:noFill/>
          </a:ln>
        </p:spPr>
        <p:txBody>
          <a:bodyPr anchor="ctr"/>
          <a:lstStyle>
            <a:lvl1pPr algn="l">
              <a:defRPr lang="nl-BE" sz="4800" b="1" kern="1200" dirty="0">
                <a:ln w="19050" cmpd="thinThick">
                  <a:solidFill>
                    <a:srgbClr val="BFD62B"/>
                  </a:solidFill>
                </a:ln>
                <a:solidFill>
                  <a:srgbClr val="BFD62B"/>
                </a:solidFill>
                <a:latin typeface="+mn-lt"/>
                <a:ea typeface="+mj-ea"/>
                <a:cs typeface="+mj-cs"/>
              </a:defRPr>
            </a:lvl1pPr>
          </a:lstStyle>
          <a:p>
            <a:r>
              <a:rPr lang="en-US" dirty="0"/>
              <a:t>Click to edit Master title style</a:t>
            </a:r>
            <a:endParaRPr lang="nl-BE" dirty="0"/>
          </a:p>
        </p:txBody>
      </p:sp>
      <p:sp>
        <p:nvSpPr>
          <p:cNvPr id="3" name="Content Placeholder 2"/>
          <p:cNvSpPr>
            <a:spLocks noGrp="1"/>
          </p:cNvSpPr>
          <p:nvPr>
            <p:ph idx="1"/>
          </p:nvPr>
        </p:nvSpPr>
        <p:spPr>
          <a:xfrm>
            <a:off x="3247985" y="1262295"/>
            <a:ext cx="4179509" cy="2477300"/>
          </a:xfrm>
          <a:prstGeom prst="rect">
            <a:avLst/>
          </a:prstGeom>
        </p:spPr>
        <p:txBody>
          <a:bodyPr/>
          <a:lstStyle>
            <a:lvl1pPr marL="0" indent="0">
              <a:spcBef>
                <a:spcPts val="400"/>
              </a:spcBef>
              <a:buNone/>
              <a:defRPr sz="3600" b="1">
                <a:solidFill>
                  <a:srgbClr val="BFD62B"/>
                </a:solidFill>
                <a:latin typeface="+mn-lt"/>
              </a:defRPr>
            </a:lvl1pPr>
            <a:lvl2pPr>
              <a:spcBef>
                <a:spcPts val="400"/>
              </a:spcBef>
              <a:defRPr sz="30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endParaRPr lang="nl-BE" dirty="0"/>
          </a:p>
        </p:txBody>
      </p:sp>
      <p:sp>
        <p:nvSpPr>
          <p:cNvPr id="4" name="Content Placeholder 2"/>
          <p:cNvSpPr>
            <a:spLocks noGrp="1"/>
          </p:cNvSpPr>
          <p:nvPr>
            <p:ph idx="10"/>
          </p:nvPr>
        </p:nvSpPr>
        <p:spPr>
          <a:xfrm>
            <a:off x="3247986" y="4031785"/>
            <a:ext cx="2033878" cy="2477300"/>
          </a:xfrm>
          <a:prstGeom prst="rect">
            <a:avLst/>
          </a:prstGeom>
        </p:spPr>
        <p:txBody>
          <a:bodyPr/>
          <a:lstStyle>
            <a:lvl1pPr marL="0" indent="0">
              <a:spcBef>
                <a:spcPts val="400"/>
              </a:spcBef>
              <a:buNone/>
              <a:defRPr sz="3600" b="1">
                <a:solidFill>
                  <a:srgbClr val="BFD62B"/>
                </a:solidFill>
                <a:latin typeface="+mn-lt"/>
              </a:defRPr>
            </a:lvl1pPr>
            <a:lvl2pPr>
              <a:spcBef>
                <a:spcPts val="400"/>
              </a:spcBef>
              <a:defRPr sz="30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endParaRPr lang="nl-BE" dirty="0"/>
          </a:p>
        </p:txBody>
      </p:sp>
      <p:sp>
        <p:nvSpPr>
          <p:cNvPr id="6" name="Content Placeholder 2"/>
          <p:cNvSpPr>
            <a:spLocks noGrp="1"/>
          </p:cNvSpPr>
          <p:nvPr>
            <p:ph idx="12"/>
          </p:nvPr>
        </p:nvSpPr>
        <p:spPr>
          <a:xfrm>
            <a:off x="5739063" y="4031785"/>
            <a:ext cx="6293172" cy="2477300"/>
          </a:xfrm>
          <a:prstGeom prst="rect">
            <a:avLst/>
          </a:prstGeom>
        </p:spPr>
        <p:txBody>
          <a:bodyPr/>
          <a:lstStyle>
            <a:lvl1pPr marL="228600" indent="-228600" algn="l" defTabSz="914400" rtl="0" eaLnBrk="1" latinLnBrk="0" hangingPunct="1">
              <a:lnSpc>
                <a:spcPct val="90000"/>
              </a:lnSpc>
              <a:spcBef>
                <a:spcPts val="400"/>
              </a:spcBef>
              <a:buFont typeface="Arial" panose="020B0604020202020204" pitchFamily="34" charset="0"/>
              <a:buChar char="•"/>
              <a:defRPr lang="en-US" sz="3200" b="1" kern="1200" dirty="0" smtClean="0">
                <a:solidFill>
                  <a:srgbClr val="BFD62B"/>
                </a:solidFill>
                <a:latin typeface="+mn-lt"/>
                <a:ea typeface="+mn-ea"/>
                <a:cs typeface="+mn-cs"/>
              </a:defRPr>
            </a:lvl1pPr>
            <a:lvl2pPr marL="685800" indent="-228600" algn="l" defTabSz="914400" rtl="0" eaLnBrk="1" latinLnBrk="0" hangingPunct="1">
              <a:lnSpc>
                <a:spcPct val="90000"/>
              </a:lnSpc>
              <a:spcBef>
                <a:spcPts val="400"/>
              </a:spcBef>
              <a:buFont typeface="Arial" panose="020B0604020202020204" pitchFamily="34" charset="0"/>
              <a:buChar char="•"/>
              <a:defRPr lang="en-US" sz="2800" kern="1200" dirty="0" smtClean="0">
                <a:solidFill>
                  <a:srgbClr val="BFD62B"/>
                </a:solidFill>
                <a:latin typeface="+mn-lt"/>
                <a:ea typeface="+mn-ea"/>
                <a:cs typeface="+mn-cs"/>
              </a:defRPr>
            </a:lvl2pPr>
            <a:lvl3pPr marL="1143000" indent="-228600" algn="l" defTabSz="914400" rtl="0" eaLnBrk="1" latinLnBrk="0" hangingPunct="1">
              <a:lnSpc>
                <a:spcPct val="90000"/>
              </a:lnSpc>
              <a:spcBef>
                <a:spcPts val="400"/>
              </a:spcBef>
              <a:buFont typeface="Arial" panose="020B0604020202020204" pitchFamily="34" charset="0"/>
              <a:buChar char="•"/>
              <a:defRPr lang="en-US" sz="2400" kern="1200" dirty="0" smtClean="0">
                <a:solidFill>
                  <a:srgbClr val="BFD62B"/>
                </a:solidFill>
                <a:latin typeface="+mn-lt"/>
                <a:ea typeface="+mn-ea"/>
                <a:cs typeface="+mn-cs"/>
              </a:defRPr>
            </a:lvl3pPr>
            <a:lvl4pPr marL="1600200" indent="-228600" algn="l" defTabSz="914400" rtl="0" eaLnBrk="1" latinLnBrk="0" hangingPunct="1">
              <a:lnSpc>
                <a:spcPct val="90000"/>
              </a:lnSpc>
              <a:spcBef>
                <a:spcPts val="400"/>
              </a:spcBef>
              <a:buFont typeface="Arial" panose="020B0604020202020204" pitchFamily="34" charset="0"/>
              <a:buChar char="•"/>
              <a:defRPr lang="en-US" sz="2000" kern="1200" dirty="0" smtClean="0">
                <a:solidFill>
                  <a:srgbClr val="BFD62B"/>
                </a:solidFill>
                <a:latin typeface="+mn-lt"/>
                <a:ea typeface="+mn-ea"/>
                <a:cs typeface="+mn-cs"/>
              </a:defRPr>
            </a:lvl4pPr>
            <a:lvl5pPr marL="2057400" indent="-228600" algn="l" defTabSz="914400" rtl="0" eaLnBrk="1" latinLnBrk="0" hangingPunct="1">
              <a:lnSpc>
                <a:spcPct val="90000"/>
              </a:lnSpc>
              <a:spcBef>
                <a:spcPts val="400"/>
              </a:spcBef>
              <a:buFont typeface="Arial" panose="020B0604020202020204" pitchFamily="34" charset="0"/>
              <a:buChar char="•"/>
              <a:defRPr lang="nl-BE" sz="1800" kern="1200" dirty="0">
                <a:solidFill>
                  <a:srgbClr val="BFD62B"/>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8" name="Content Placeholder 2"/>
          <p:cNvSpPr>
            <a:spLocks noGrp="1"/>
          </p:cNvSpPr>
          <p:nvPr>
            <p:ph idx="13"/>
          </p:nvPr>
        </p:nvSpPr>
        <p:spPr>
          <a:xfrm>
            <a:off x="7667586" y="1262295"/>
            <a:ext cx="4339930" cy="2477300"/>
          </a:xfrm>
          <a:prstGeom prst="rect">
            <a:avLst/>
          </a:prstGeom>
        </p:spPr>
        <p:txBody>
          <a:bodyPr/>
          <a:lstStyle>
            <a:lvl1pPr marL="0" indent="0">
              <a:spcBef>
                <a:spcPts val="400"/>
              </a:spcBef>
              <a:buNone/>
              <a:defRPr sz="3600" b="1">
                <a:solidFill>
                  <a:srgbClr val="BFD62B"/>
                </a:solidFill>
                <a:latin typeface="+mn-lt"/>
              </a:defRPr>
            </a:lvl1pPr>
            <a:lvl2pPr>
              <a:spcBef>
                <a:spcPts val="400"/>
              </a:spcBef>
              <a:defRPr sz="30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endParaRPr lang="nl-BE" dirty="0"/>
          </a:p>
        </p:txBody>
      </p:sp>
    </p:spTree>
    <p:extLst>
      <p:ext uri="{BB962C8B-B14F-4D97-AF65-F5344CB8AC3E}">
        <p14:creationId xmlns:p14="http://schemas.microsoft.com/office/powerpoint/2010/main" val="322239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895714" y="169236"/>
            <a:ext cx="9111802" cy="923411"/>
          </a:xfrm>
          <a:prstGeom prst="rect">
            <a:avLst/>
          </a:prstGeom>
          <a:solidFill>
            <a:srgbClr val="003757"/>
          </a:solidFill>
          <a:ln>
            <a:noFill/>
          </a:ln>
        </p:spPr>
        <p:txBody>
          <a:bodyPr anchor="ctr"/>
          <a:lstStyle>
            <a:lvl1pPr algn="l">
              <a:defRPr lang="nl-BE" sz="4800" b="1" kern="1200" dirty="0">
                <a:ln w="19050" cmpd="thinThick">
                  <a:solidFill>
                    <a:srgbClr val="BFD62B"/>
                  </a:solidFill>
                </a:ln>
                <a:solidFill>
                  <a:srgbClr val="BFD62B"/>
                </a:solidFill>
                <a:latin typeface="+mn-lt"/>
                <a:ea typeface="+mj-ea"/>
                <a:cs typeface="+mj-cs"/>
              </a:defRPr>
            </a:lvl1pPr>
          </a:lstStyle>
          <a:p>
            <a:r>
              <a:rPr lang="en-US" dirty="0"/>
              <a:t>Click to edit Master title style</a:t>
            </a:r>
            <a:endParaRPr lang="nl-BE" dirty="0"/>
          </a:p>
        </p:txBody>
      </p:sp>
      <p:sp>
        <p:nvSpPr>
          <p:cNvPr id="3" name="Content Placeholder 2"/>
          <p:cNvSpPr>
            <a:spLocks noGrp="1"/>
          </p:cNvSpPr>
          <p:nvPr>
            <p:ph idx="1"/>
          </p:nvPr>
        </p:nvSpPr>
        <p:spPr>
          <a:xfrm>
            <a:off x="3223267" y="1262295"/>
            <a:ext cx="2033878" cy="1507799"/>
          </a:xfrm>
          <a:prstGeom prst="rect">
            <a:avLst/>
          </a:prstGeom>
        </p:spPr>
        <p:txBody>
          <a:bodyPr/>
          <a:lstStyle>
            <a:lvl1pPr marL="0" indent="0">
              <a:spcBef>
                <a:spcPts val="400"/>
              </a:spcBef>
              <a:buNone/>
              <a:defRPr sz="3600" b="1">
                <a:solidFill>
                  <a:srgbClr val="BFD62B"/>
                </a:solidFill>
                <a:latin typeface="+mn-lt"/>
              </a:defRPr>
            </a:lvl1pPr>
            <a:lvl2pPr>
              <a:spcBef>
                <a:spcPts val="400"/>
              </a:spcBef>
              <a:defRPr sz="30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endParaRPr lang="nl-BE" dirty="0"/>
          </a:p>
        </p:txBody>
      </p:sp>
      <p:sp>
        <p:nvSpPr>
          <p:cNvPr id="5" name="Content Placeholder 2"/>
          <p:cNvSpPr>
            <a:spLocks noGrp="1"/>
          </p:cNvSpPr>
          <p:nvPr>
            <p:ph idx="11"/>
          </p:nvPr>
        </p:nvSpPr>
        <p:spPr>
          <a:xfrm>
            <a:off x="5714344" y="1262295"/>
            <a:ext cx="6293172" cy="1507799"/>
          </a:xfrm>
          <a:prstGeom prst="rect">
            <a:avLst/>
          </a:prstGeom>
        </p:spPr>
        <p:txBody>
          <a:bodyPr/>
          <a:lstStyle>
            <a:lvl1pPr>
              <a:spcBef>
                <a:spcPts val="400"/>
              </a:spcBef>
              <a:defRPr sz="3200" b="1">
                <a:solidFill>
                  <a:srgbClr val="BFD62B"/>
                </a:solidFill>
                <a:latin typeface="+mn-lt"/>
              </a:defRPr>
            </a:lvl1pPr>
            <a:lvl2pPr>
              <a:spcBef>
                <a:spcPts val="400"/>
              </a:spcBef>
              <a:defRPr sz="28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r>
              <a:rPr lang="en-US" dirty="0"/>
              <a:t>Click to edit Master text styles</a:t>
            </a:r>
          </a:p>
          <a:p>
            <a:pPr lvl="1"/>
            <a:r>
              <a:rPr lang="en-US" dirty="0"/>
              <a:t>Second level</a:t>
            </a:r>
          </a:p>
          <a:p>
            <a:pPr lvl="2"/>
            <a:r>
              <a:rPr lang="en-US" dirty="0"/>
              <a:t>Third level</a:t>
            </a:r>
            <a:endParaRPr lang="nl-BE" dirty="0"/>
          </a:p>
        </p:txBody>
      </p:sp>
      <p:sp>
        <p:nvSpPr>
          <p:cNvPr id="7" name="Content Placeholder 2"/>
          <p:cNvSpPr>
            <a:spLocks noGrp="1"/>
          </p:cNvSpPr>
          <p:nvPr>
            <p:ph idx="12"/>
          </p:nvPr>
        </p:nvSpPr>
        <p:spPr>
          <a:xfrm>
            <a:off x="3223267" y="3179013"/>
            <a:ext cx="2033878" cy="1507799"/>
          </a:xfrm>
          <a:prstGeom prst="rect">
            <a:avLst/>
          </a:prstGeom>
        </p:spPr>
        <p:txBody>
          <a:bodyPr/>
          <a:lstStyle>
            <a:lvl1pPr marL="0" indent="0">
              <a:spcBef>
                <a:spcPts val="400"/>
              </a:spcBef>
              <a:buNone/>
              <a:defRPr sz="3600" b="1">
                <a:solidFill>
                  <a:srgbClr val="BFD62B"/>
                </a:solidFill>
                <a:latin typeface="+mn-lt"/>
              </a:defRPr>
            </a:lvl1pPr>
            <a:lvl2pPr>
              <a:spcBef>
                <a:spcPts val="400"/>
              </a:spcBef>
              <a:defRPr sz="30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endParaRPr lang="nl-BE" dirty="0"/>
          </a:p>
        </p:txBody>
      </p:sp>
      <p:sp>
        <p:nvSpPr>
          <p:cNvPr id="8" name="Content Placeholder 2"/>
          <p:cNvSpPr>
            <a:spLocks noGrp="1"/>
          </p:cNvSpPr>
          <p:nvPr>
            <p:ph idx="13"/>
          </p:nvPr>
        </p:nvSpPr>
        <p:spPr>
          <a:xfrm>
            <a:off x="5714344" y="3179013"/>
            <a:ext cx="6293172" cy="1507799"/>
          </a:xfrm>
          <a:prstGeom prst="rect">
            <a:avLst/>
          </a:prstGeom>
        </p:spPr>
        <p:txBody>
          <a:bodyPr/>
          <a:lstStyle>
            <a:lvl1pPr>
              <a:spcBef>
                <a:spcPts val="400"/>
              </a:spcBef>
              <a:defRPr sz="3200" b="1">
                <a:solidFill>
                  <a:srgbClr val="BFD62B"/>
                </a:solidFill>
                <a:latin typeface="+mn-lt"/>
              </a:defRPr>
            </a:lvl1pPr>
            <a:lvl2pPr>
              <a:spcBef>
                <a:spcPts val="400"/>
              </a:spcBef>
              <a:defRPr sz="28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r>
              <a:rPr lang="en-US" dirty="0"/>
              <a:t>Click to edit Master text styles</a:t>
            </a:r>
          </a:p>
          <a:p>
            <a:pPr lvl="1"/>
            <a:r>
              <a:rPr lang="en-US" dirty="0"/>
              <a:t>Second level</a:t>
            </a:r>
          </a:p>
          <a:p>
            <a:pPr lvl="2"/>
            <a:r>
              <a:rPr lang="en-US" dirty="0"/>
              <a:t>Third level</a:t>
            </a:r>
            <a:endParaRPr lang="nl-BE" dirty="0"/>
          </a:p>
        </p:txBody>
      </p:sp>
      <p:sp>
        <p:nvSpPr>
          <p:cNvPr id="9" name="Content Placeholder 2"/>
          <p:cNvSpPr>
            <a:spLocks noGrp="1"/>
          </p:cNvSpPr>
          <p:nvPr>
            <p:ph idx="14"/>
          </p:nvPr>
        </p:nvSpPr>
        <p:spPr>
          <a:xfrm>
            <a:off x="3223267" y="5095731"/>
            <a:ext cx="2033878" cy="1507799"/>
          </a:xfrm>
          <a:prstGeom prst="rect">
            <a:avLst/>
          </a:prstGeom>
        </p:spPr>
        <p:txBody>
          <a:bodyPr/>
          <a:lstStyle>
            <a:lvl1pPr marL="0" indent="0">
              <a:spcBef>
                <a:spcPts val="400"/>
              </a:spcBef>
              <a:buNone/>
              <a:defRPr sz="3600" b="1">
                <a:solidFill>
                  <a:srgbClr val="BFD62B"/>
                </a:solidFill>
                <a:latin typeface="+mn-lt"/>
              </a:defRPr>
            </a:lvl1pPr>
            <a:lvl2pPr>
              <a:spcBef>
                <a:spcPts val="400"/>
              </a:spcBef>
              <a:defRPr sz="30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endParaRPr lang="nl-BE" dirty="0"/>
          </a:p>
        </p:txBody>
      </p:sp>
      <p:sp>
        <p:nvSpPr>
          <p:cNvPr id="10" name="Content Placeholder 2"/>
          <p:cNvSpPr>
            <a:spLocks noGrp="1"/>
          </p:cNvSpPr>
          <p:nvPr>
            <p:ph idx="15"/>
          </p:nvPr>
        </p:nvSpPr>
        <p:spPr>
          <a:xfrm>
            <a:off x="5714344" y="5095731"/>
            <a:ext cx="6293172" cy="1507799"/>
          </a:xfrm>
          <a:prstGeom prst="rect">
            <a:avLst/>
          </a:prstGeom>
        </p:spPr>
        <p:txBody>
          <a:bodyPr/>
          <a:lstStyle>
            <a:lvl1pPr>
              <a:spcBef>
                <a:spcPts val="400"/>
              </a:spcBef>
              <a:defRPr sz="3200" b="1">
                <a:solidFill>
                  <a:srgbClr val="BFD62B"/>
                </a:solidFill>
                <a:latin typeface="+mn-lt"/>
              </a:defRPr>
            </a:lvl1pPr>
            <a:lvl2pPr>
              <a:spcBef>
                <a:spcPts val="400"/>
              </a:spcBef>
              <a:defRPr sz="28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r>
              <a:rPr lang="en-US" dirty="0"/>
              <a:t>Click to edit Master text styles</a:t>
            </a:r>
          </a:p>
          <a:p>
            <a:pPr lvl="1"/>
            <a:r>
              <a:rPr lang="en-US" dirty="0"/>
              <a:t>Second level</a:t>
            </a:r>
          </a:p>
          <a:p>
            <a:pPr lvl="2"/>
            <a:r>
              <a:rPr lang="en-US" dirty="0"/>
              <a:t>Third level</a:t>
            </a:r>
            <a:endParaRPr lang="nl-BE" dirty="0"/>
          </a:p>
        </p:txBody>
      </p:sp>
    </p:spTree>
    <p:extLst>
      <p:ext uri="{BB962C8B-B14F-4D97-AF65-F5344CB8AC3E}">
        <p14:creationId xmlns:p14="http://schemas.microsoft.com/office/powerpoint/2010/main" val="2078492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895714" y="169236"/>
            <a:ext cx="9111802" cy="923411"/>
          </a:xfrm>
          <a:prstGeom prst="rect">
            <a:avLst/>
          </a:prstGeom>
          <a:solidFill>
            <a:srgbClr val="003757"/>
          </a:solidFill>
          <a:ln>
            <a:noFill/>
          </a:ln>
        </p:spPr>
        <p:txBody>
          <a:bodyPr anchor="ctr"/>
          <a:lstStyle>
            <a:lvl1pPr algn="l">
              <a:defRPr lang="nl-BE" sz="4800" b="1" kern="1200" dirty="0">
                <a:ln w="19050" cmpd="thinThick">
                  <a:solidFill>
                    <a:srgbClr val="BFD62B"/>
                  </a:solidFill>
                </a:ln>
                <a:solidFill>
                  <a:srgbClr val="BFD62B"/>
                </a:solidFill>
                <a:latin typeface="+mn-lt"/>
                <a:ea typeface="+mj-ea"/>
                <a:cs typeface="+mj-cs"/>
              </a:defRPr>
            </a:lvl1pPr>
          </a:lstStyle>
          <a:p>
            <a:r>
              <a:rPr lang="en-US" dirty="0"/>
              <a:t>Click to edit Master title style</a:t>
            </a:r>
            <a:endParaRPr lang="nl-BE" dirty="0"/>
          </a:p>
        </p:txBody>
      </p:sp>
      <p:sp>
        <p:nvSpPr>
          <p:cNvPr id="3" name="Content Placeholder 2"/>
          <p:cNvSpPr>
            <a:spLocks noGrp="1"/>
          </p:cNvSpPr>
          <p:nvPr>
            <p:ph idx="1"/>
          </p:nvPr>
        </p:nvSpPr>
        <p:spPr>
          <a:xfrm>
            <a:off x="3223267" y="1262295"/>
            <a:ext cx="2033878" cy="2477300"/>
          </a:xfrm>
          <a:prstGeom prst="rect">
            <a:avLst/>
          </a:prstGeom>
        </p:spPr>
        <p:txBody>
          <a:bodyPr/>
          <a:lstStyle>
            <a:lvl1pPr marL="0" indent="0">
              <a:spcBef>
                <a:spcPts val="400"/>
              </a:spcBef>
              <a:buNone/>
              <a:defRPr sz="3600" b="1">
                <a:solidFill>
                  <a:srgbClr val="BFD62B"/>
                </a:solidFill>
                <a:latin typeface="+mn-lt"/>
              </a:defRPr>
            </a:lvl1pPr>
            <a:lvl2pPr>
              <a:spcBef>
                <a:spcPts val="400"/>
              </a:spcBef>
              <a:defRPr sz="30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endParaRPr lang="nl-BE" dirty="0"/>
          </a:p>
        </p:txBody>
      </p:sp>
      <p:sp>
        <p:nvSpPr>
          <p:cNvPr id="4" name="Content Placeholder 2"/>
          <p:cNvSpPr>
            <a:spLocks noGrp="1"/>
          </p:cNvSpPr>
          <p:nvPr>
            <p:ph idx="10"/>
          </p:nvPr>
        </p:nvSpPr>
        <p:spPr>
          <a:xfrm>
            <a:off x="3247986" y="4031785"/>
            <a:ext cx="2033878" cy="2477300"/>
          </a:xfrm>
          <a:prstGeom prst="rect">
            <a:avLst/>
          </a:prstGeom>
        </p:spPr>
        <p:txBody>
          <a:bodyPr/>
          <a:lstStyle>
            <a:lvl1pPr marL="0" indent="0">
              <a:spcBef>
                <a:spcPts val="400"/>
              </a:spcBef>
              <a:buNone/>
              <a:defRPr sz="3600" b="1">
                <a:solidFill>
                  <a:srgbClr val="BFD62B"/>
                </a:solidFill>
                <a:latin typeface="+mn-lt"/>
              </a:defRPr>
            </a:lvl1pPr>
            <a:lvl2pPr>
              <a:spcBef>
                <a:spcPts val="400"/>
              </a:spcBef>
              <a:defRPr sz="30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endParaRPr lang="nl-BE" dirty="0"/>
          </a:p>
        </p:txBody>
      </p:sp>
      <p:sp>
        <p:nvSpPr>
          <p:cNvPr id="5" name="Content Placeholder 2"/>
          <p:cNvSpPr>
            <a:spLocks noGrp="1"/>
          </p:cNvSpPr>
          <p:nvPr>
            <p:ph idx="11"/>
          </p:nvPr>
        </p:nvSpPr>
        <p:spPr>
          <a:xfrm>
            <a:off x="5714344" y="1262295"/>
            <a:ext cx="6293172" cy="2477300"/>
          </a:xfrm>
          <a:prstGeom prst="rect">
            <a:avLst/>
          </a:prstGeom>
        </p:spPr>
        <p:txBody>
          <a:bodyPr/>
          <a:lstStyle>
            <a:lvl1pPr>
              <a:spcBef>
                <a:spcPts val="400"/>
              </a:spcBef>
              <a:defRPr sz="3200" b="1">
                <a:solidFill>
                  <a:srgbClr val="BFD62B"/>
                </a:solidFill>
                <a:latin typeface="+mn-lt"/>
              </a:defRPr>
            </a:lvl1pPr>
            <a:lvl2pPr>
              <a:spcBef>
                <a:spcPts val="400"/>
              </a:spcBef>
              <a:defRPr sz="2800">
                <a:solidFill>
                  <a:srgbClr val="BFD62B"/>
                </a:solidFill>
                <a:latin typeface="+mn-lt"/>
              </a:defRPr>
            </a:lvl2pPr>
            <a:lvl3pPr>
              <a:spcBef>
                <a:spcPts val="400"/>
              </a:spcBef>
              <a:defRPr sz="2400">
                <a:solidFill>
                  <a:srgbClr val="BFD62B"/>
                </a:solidFill>
                <a:latin typeface="+mn-lt"/>
              </a:defRPr>
            </a:lvl3pPr>
            <a:lvl4pPr>
              <a:spcBef>
                <a:spcPts val="400"/>
              </a:spcBef>
              <a:defRPr sz="2000">
                <a:solidFill>
                  <a:srgbClr val="BFD62B"/>
                </a:solidFill>
                <a:latin typeface="+mn-lt"/>
              </a:defRPr>
            </a:lvl4pPr>
            <a:lvl5pPr>
              <a:spcBef>
                <a:spcPts val="400"/>
              </a:spcBef>
              <a:defRPr>
                <a:solidFill>
                  <a:srgbClr val="BFD62B"/>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6" name="Content Placeholder 2"/>
          <p:cNvSpPr>
            <a:spLocks noGrp="1"/>
          </p:cNvSpPr>
          <p:nvPr>
            <p:ph idx="12"/>
          </p:nvPr>
        </p:nvSpPr>
        <p:spPr>
          <a:xfrm>
            <a:off x="5739063" y="4031785"/>
            <a:ext cx="6293172" cy="2477300"/>
          </a:xfrm>
          <a:prstGeom prst="rect">
            <a:avLst/>
          </a:prstGeom>
        </p:spPr>
        <p:txBody>
          <a:bodyPr/>
          <a:lstStyle>
            <a:lvl1pPr marL="228600" indent="-228600" algn="l" defTabSz="914400" rtl="0" eaLnBrk="1" latinLnBrk="0" hangingPunct="1">
              <a:lnSpc>
                <a:spcPct val="90000"/>
              </a:lnSpc>
              <a:spcBef>
                <a:spcPts val="400"/>
              </a:spcBef>
              <a:buFont typeface="Arial" panose="020B0604020202020204" pitchFamily="34" charset="0"/>
              <a:buChar char="•"/>
              <a:defRPr lang="en-US" sz="3200" b="1" kern="1200" dirty="0" smtClean="0">
                <a:solidFill>
                  <a:srgbClr val="BFD62B"/>
                </a:solidFill>
                <a:latin typeface="+mn-lt"/>
                <a:ea typeface="+mn-ea"/>
                <a:cs typeface="+mn-cs"/>
              </a:defRPr>
            </a:lvl1pPr>
            <a:lvl2pPr marL="685800" indent="-228600" algn="l" defTabSz="914400" rtl="0" eaLnBrk="1" latinLnBrk="0" hangingPunct="1">
              <a:lnSpc>
                <a:spcPct val="90000"/>
              </a:lnSpc>
              <a:spcBef>
                <a:spcPts val="400"/>
              </a:spcBef>
              <a:buFont typeface="Arial" panose="020B0604020202020204" pitchFamily="34" charset="0"/>
              <a:buChar char="•"/>
              <a:defRPr lang="en-US" sz="2800" kern="1200" dirty="0" smtClean="0">
                <a:solidFill>
                  <a:srgbClr val="BFD62B"/>
                </a:solidFill>
                <a:latin typeface="+mn-lt"/>
                <a:ea typeface="+mn-ea"/>
                <a:cs typeface="+mn-cs"/>
              </a:defRPr>
            </a:lvl2pPr>
            <a:lvl3pPr marL="1143000" indent="-228600" algn="l" defTabSz="914400" rtl="0" eaLnBrk="1" latinLnBrk="0" hangingPunct="1">
              <a:lnSpc>
                <a:spcPct val="90000"/>
              </a:lnSpc>
              <a:spcBef>
                <a:spcPts val="400"/>
              </a:spcBef>
              <a:buFont typeface="Arial" panose="020B0604020202020204" pitchFamily="34" charset="0"/>
              <a:buChar char="•"/>
              <a:defRPr lang="en-US" sz="2400" kern="1200" dirty="0" smtClean="0">
                <a:solidFill>
                  <a:srgbClr val="BFD62B"/>
                </a:solidFill>
                <a:latin typeface="+mn-lt"/>
                <a:ea typeface="+mn-ea"/>
                <a:cs typeface="+mn-cs"/>
              </a:defRPr>
            </a:lvl3pPr>
            <a:lvl4pPr marL="1600200" indent="-228600" algn="l" defTabSz="914400" rtl="0" eaLnBrk="1" latinLnBrk="0" hangingPunct="1">
              <a:lnSpc>
                <a:spcPct val="90000"/>
              </a:lnSpc>
              <a:spcBef>
                <a:spcPts val="400"/>
              </a:spcBef>
              <a:buFont typeface="Arial" panose="020B0604020202020204" pitchFamily="34" charset="0"/>
              <a:buChar char="•"/>
              <a:defRPr lang="en-US" sz="2000" kern="1200" dirty="0" smtClean="0">
                <a:solidFill>
                  <a:srgbClr val="BFD62B"/>
                </a:solidFill>
                <a:latin typeface="+mn-lt"/>
                <a:ea typeface="+mn-ea"/>
                <a:cs typeface="+mn-cs"/>
              </a:defRPr>
            </a:lvl4pPr>
            <a:lvl5pPr marL="2057400" indent="-228600" algn="l" defTabSz="914400" rtl="0" eaLnBrk="1" latinLnBrk="0" hangingPunct="1">
              <a:lnSpc>
                <a:spcPct val="90000"/>
              </a:lnSpc>
              <a:spcBef>
                <a:spcPts val="400"/>
              </a:spcBef>
              <a:buFont typeface="Arial" panose="020B0604020202020204" pitchFamily="34" charset="0"/>
              <a:buChar char="•"/>
              <a:defRPr lang="nl-BE" sz="1800" kern="1200" dirty="0">
                <a:solidFill>
                  <a:srgbClr val="BFD62B"/>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Tree>
    <p:extLst>
      <p:ext uri="{BB962C8B-B14F-4D97-AF65-F5344CB8AC3E}">
        <p14:creationId xmlns:p14="http://schemas.microsoft.com/office/powerpoint/2010/main" val="3972684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3275462" y="2453231"/>
            <a:ext cx="8775511" cy="1325563"/>
          </a:xfrm>
          <a:prstGeom prst="rect">
            <a:avLst/>
          </a:prstGeom>
        </p:spPr>
        <p:txBody>
          <a:bodyPr anchor="ctr"/>
          <a:lstStyle>
            <a:lvl1pPr algn="ctr">
              <a:defRPr sz="6000" b="1">
                <a:solidFill>
                  <a:srgbClr val="BFD62B"/>
                </a:solidFill>
                <a:latin typeface="+mn-lt"/>
              </a:defRPr>
            </a:lvl1pPr>
          </a:lstStyle>
          <a:p>
            <a:r>
              <a:rPr lang="en-US" dirty="0"/>
              <a:t>Click to edit Master title style</a:t>
            </a:r>
            <a:endParaRPr lang="nl-BE" dirty="0"/>
          </a:p>
        </p:txBody>
      </p:sp>
    </p:spTree>
    <p:extLst>
      <p:ext uri="{BB962C8B-B14F-4D97-AF65-F5344CB8AC3E}">
        <p14:creationId xmlns:p14="http://schemas.microsoft.com/office/powerpoint/2010/main" val="212622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5E17F-7482-46CC-B722-7953AE6BD822}" type="datetimeFigureOut">
              <a:rPr lang="en-GB" smtClean="0"/>
              <a:t>14/09/2021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AADDE-4D75-4E27-8004-0FCCEEE2DD19}" type="slidenum">
              <a:rPr lang="en-GB" smtClean="0"/>
              <a:t>‹nr.›</a:t>
            </a:fld>
            <a:endParaRPr lang="en-GB"/>
          </a:p>
        </p:txBody>
      </p:sp>
    </p:spTree>
    <p:extLst>
      <p:ext uri="{BB962C8B-B14F-4D97-AF65-F5344CB8AC3E}">
        <p14:creationId xmlns:p14="http://schemas.microsoft.com/office/powerpoint/2010/main" val="70612815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3.tiff"/><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4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1.emf"/><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5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4.emf"/><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5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5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5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5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5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tif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hyperlink" Target="mailto:Arbitrage@hcolympia.b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www.youtube.com/playlist?list=PLrfvcfjsPKd8yI8Q3RxdLZLhsDGJA5zO_"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91095" y="3184751"/>
            <a:ext cx="9600905" cy="1325563"/>
          </a:xfrm>
        </p:spPr>
        <p:txBody>
          <a:bodyPr>
            <a:noAutofit/>
          </a:bodyPr>
          <a:lstStyle/>
          <a:p>
            <a:br>
              <a:rPr lang="en-GB" sz="4800" dirty="0">
                <a:solidFill>
                  <a:srgbClr val="C00000"/>
                </a:solidFill>
                <a:cs typeface="Stencil Std"/>
              </a:rPr>
            </a:br>
            <a:r>
              <a:rPr lang="en-GB" sz="4800" dirty="0" err="1">
                <a:solidFill>
                  <a:srgbClr val="C00000"/>
                </a:solidFill>
                <a:cs typeface="Stencil Std"/>
              </a:rPr>
              <a:t>Spelregelsregels</a:t>
            </a:r>
            <a:r>
              <a:rPr lang="en-GB" sz="4800" dirty="0">
                <a:solidFill>
                  <a:srgbClr val="C00000"/>
                </a:solidFill>
                <a:cs typeface="Stencil Std"/>
              </a:rPr>
              <a:t> – U10-U12</a:t>
            </a:r>
            <a:br>
              <a:rPr lang="en-GB" sz="4800" dirty="0">
                <a:solidFill>
                  <a:srgbClr val="C00000"/>
                </a:solidFill>
                <a:cs typeface="Stencil Std"/>
              </a:rPr>
            </a:br>
            <a:br>
              <a:rPr lang="en-GB" sz="4800" dirty="0">
                <a:solidFill>
                  <a:srgbClr val="C00000"/>
                </a:solidFill>
                <a:cs typeface="Stencil Std"/>
              </a:rPr>
            </a:br>
            <a:br>
              <a:rPr lang="en-GB" sz="4800" dirty="0">
                <a:solidFill>
                  <a:srgbClr val="C00000"/>
                </a:solidFill>
                <a:cs typeface="Stencil Std"/>
              </a:rPr>
            </a:br>
            <a:br>
              <a:rPr lang="en-GB" sz="4800" dirty="0">
                <a:solidFill>
                  <a:srgbClr val="C00000"/>
                </a:solidFill>
                <a:cs typeface="Stencil Std"/>
              </a:rPr>
            </a:br>
            <a:br>
              <a:rPr lang="en-GB" sz="4800" dirty="0">
                <a:solidFill>
                  <a:srgbClr val="C00000"/>
                </a:solidFill>
                <a:cs typeface="Stencil Std"/>
              </a:rPr>
            </a:br>
            <a:br>
              <a:rPr lang="en-GB" sz="4800" dirty="0">
                <a:solidFill>
                  <a:srgbClr val="C00000"/>
                </a:solidFill>
                <a:cs typeface="Stencil Std"/>
              </a:rPr>
            </a:br>
            <a:br>
              <a:rPr lang="en-GB" sz="4800" dirty="0">
                <a:solidFill>
                  <a:srgbClr val="C00000"/>
                </a:solidFill>
                <a:cs typeface="Stencil Std"/>
              </a:rPr>
            </a:br>
            <a:br>
              <a:rPr lang="en-GB" sz="4800" dirty="0">
                <a:solidFill>
                  <a:srgbClr val="C00000"/>
                </a:solidFill>
                <a:cs typeface="Stencil Std"/>
              </a:rPr>
            </a:br>
            <a:br>
              <a:rPr lang="en-GB" sz="4800" dirty="0">
                <a:solidFill>
                  <a:srgbClr val="C00000"/>
                </a:solidFill>
                <a:cs typeface="Stencil Std"/>
              </a:rPr>
            </a:br>
            <a:endParaRPr lang="nl-BE" sz="4800" b="0" dirty="0">
              <a:solidFill>
                <a:srgbClr val="C00000"/>
              </a:solidFill>
            </a:endParaRPr>
          </a:p>
        </p:txBody>
      </p:sp>
      <p:pic>
        <p:nvPicPr>
          <p:cNvPr id="6" name="Afbeelding 5">
            <a:extLst>
              <a:ext uri="{FF2B5EF4-FFF2-40B4-BE49-F238E27FC236}">
                <a16:creationId xmlns:a16="http://schemas.microsoft.com/office/drawing/2014/main" id="{9205237D-58A9-7A47-AFBE-49AF1A04B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6820" y="2178103"/>
            <a:ext cx="5960918" cy="3973945"/>
          </a:xfrm>
          <a:prstGeom prst="rect">
            <a:avLst/>
          </a:prstGeom>
        </p:spPr>
      </p:pic>
      <p:pic>
        <p:nvPicPr>
          <p:cNvPr id="4" name="Afbeelding 3">
            <a:extLst>
              <a:ext uri="{FF2B5EF4-FFF2-40B4-BE49-F238E27FC236}">
                <a16:creationId xmlns:a16="http://schemas.microsoft.com/office/drawing/2014/main" id="{653FE3BF-5771-B74A-BE39-830B214EC1D3}"/>
              </a:ext>
            </a:extLst>
          </p:cNvPr>
          <p:cNvPicPr>
            <a:picLocks noChangeAspect="1"/>
          </p:cNvPicPr>
          <p:nvPr/>
        </p:nvPicPr>
        <p:blipFill>
          <a:blip r:embed="rId3"/>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605621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 </a:t>
            </a:r>
            <a:r>
              <a:rPr lang="nl-NL" b="0" dirty="0">
                <a:solidFill>
                  <a:srgbClr val="FF0000"/>
                </a:solidFill>
              </a:rPr>
              <a:t>Veldspelers wisselen</a:t>
            </a:r>
            <a:endParaRPr lang="nl-BE" b="0" dirty="0">
              <a:solidFill>
                <a:srgbClr val="FF0000"/>
              </a:solidFill>
            </a:endParaRPr>
          </a:p>
        </p:txBody>
      </p:sp>
      <p:sp>
        <p:nvSpPr>
          <p:cNvPr id="3" name="Content Placeholder 2"/>
          <p:cNvSpPr>
            <a:spLocks noGrp="1"/>
          </p:cNvSpPr>
          <p:nvPr>
            <p:ph idx="1"/>
          </p:nvPr>
        </p:nvSpPr>
        <p:spPr>
          <a:xfrm>
            <a:off x="2895714" y="1262294"/>
            <a:ext cx="9121135" cy="5350042"/>
          </a:xfrm>
        </p:spPr>
        <p:txBody>
          <a:bodyPr>
            <a:normAutofit lnSpcReduction="10000"/>
          </a:bodyPr>
          <a:lstStyle/>
          <a:p>
            <a:pPr>
              <a:spcBef>
                <a:spcPts val="1200"/>
              </a:spcBef>
            </a:pPr>
            <a:r>
              <a:rPr lang="nl-NL" altLang="nl-BE" sz="3200" b="0" dirty="0">
                <a:solidFill>
                  <a:schemeClr val="tx1"/>
                </a:solidFill>
              </a:rPr>
              <a:t>Spelers mogen </a:t>
            </a:r>
            <a:r>
              <a:rPr lang="nl-NL" altLang="nl-BE" sz="3200" dirty="0">
                <a:solidFill>
                  <a:schemeClr val="tx1"/>
                </a:solidFill>
              </a:rPr>
              <a:t>op elk moment </a:t>
            </a:r>
            <a:r>
              <a:rPr lang="nl-NL" altLang="nl-BE" sz="3200" b="0" dirty="0">
                <a:solidFill>
                  <a:schemeClr val="tx1"/>
                </a:solidFill>
              </a:rPr>
              <a:t>worden gewisseld (</a:t>
            </a:r>
            <a:r>
              <a:rPr lang="nl-NL" altLang="nl-BE" sz="3200" b="0" i="1" dirty="0">
                <a:solidFill>
                  <a:schemeClr val="tx1"/>
                </a:solidFill>
              </a:rPr>
              <a:t>uitgezonderd tijdens een PC</a:t>
            </a:r>
            <a:r>
              <a:rPr lang="nl-NL" altLang="nl-BE" sz="3200" b="0" dirty="0">
                <a:solidFill>
                  <a:schemeClr val="tx1"/>
                </a:solidFill>
              </a:rPr>
              <a:t>).</a:t>
            </a:r>
          </a:p>
          <a:p>
            <a:pPr>
              <a:spcBef>
                <a:spcPts val="1200"/>
              </a:spcBef>
            </a:pPr>
            <a:r>
              <a:rPr lang="nl-NL" altLang="nl-BE" sz="3200" dirty="0">
                <a:solidFill>
                  <a:schemeClr val="tx1"/>
                </a:solidFill>
              </a:rPr>
              <a:t>Geen beperking op aantal </a:t>
            </a:r>
            <a:r>
              <a:rPr lang="nl-NL" altLang="nl-BE" sz="3200" b="0" dirty="0">
                <a:solidFill>
                  <a:schemeClr val="tx1"/>
                </a:solidFill>
              </a:rPr>
              <a:t>wissels per keer.</a:t>
            </a:r>
          </a:p>
          <a:p>
            <a:pPr>
              <a:spcBef>
                <a:spcPts val="1200"/>
              </a:spcBef>
            </a:pPr>
            <a:r>
              <a:rPr lang="nl-NL" altLang="nl-BE" sz="3200" dirty="0">
                <a:solidFill>
                  <a:schemeClr val="tx1"/>
                </a:solidFill>
              </a:rPr>
              <a:t>In het midden van het veld</a:t>
            </a:r>
            <a:r>
              <a:rPr lang="nl-NL" altLang="nl-BE" sz="3200" b="0" dirty="0">
                <a:solidFill>
                  <a:schemeClr val="tx1"/>
                </a:solidFill>
              </a:rPr>
              <a:t>: te wisselen speler moet eerst het veld verlaten; inkomende speler komt op het veld </a:t>
            </a:r>
          </a:p>
          <a:p>
            <a:pPr>
              <a:spcBef>
                <a:spcPts val="1200"/>
              </a:spcBef>
            </a:pPr>
            <a:r>
              <a:rPr lang="nl-NL" altLang="nl-BE" sz="3200" b="0" dirty="0">
                <a:solidFill>
                  <a:schemeClr val="tx1"/>
                </a:solidFill>
              </a:rPr>
              <a:t>Indien een </a:t>
            </a:r>
            <a:r>
              <a:rPr lang="nl-NL" altLang="nl-BE" sz="3200" dirty="0">
                <a:solidFill>
                  <a:schemeClr val="tx1"/>
                </a:solidFill>
              </a:rPr>
              <a:t>geblesseerde veldspeler</a:t>
            </a:r>
            <a:r>
              <a:rPr lang="nl-NL" altLang="nl-BE" sz="3200" b="0" dirty="0">
                <a:solidFill>
                  <a:schemeClr val="tx1"/>
                </a:solidFill>
              </a:rPr>
              <a:t> / </a:t>
            </a:r>
            <a:r>
              <a:rPr lang="nl-NL" altLang="nl-BE" sz="3200" dirty="0">
                <a:solidFill>
                  <a:schemeClr val="tx1"/>
                </a:solidFill>
              </a:rPr>
              <a:t>keeper</a:t>
            </a:r>
            <a:r>
              <a:rPr lang="nl-NL" altLang="nl-BE" sz="3200" b="0" dirty="0">
                <a:solidFill>
                  <a:schemeClr val="tx1"/>
                </a:solidFill>
              </a:rPr>
              <a:t> verzorging nodig heeft OP het veld </a:t>
            </a:r>
            <a:br>
              <a:rPr lang="nl-NL" altLang="nl-BE" sz="3200" b="0" dirty="0">
                <a:solidFill>
                  <a:schemeClr val="tx1"/>
                </a:solidFill>
              </a:rPr>
            </a:br>
            <a:r>
              <a:rPr lang="nl-NL" altLang="nl-BE" sz="3200" b="0" dirty="0">
                <a:solidFill>
                  <a:schemeClr val="tx1"/>
                </a:solidFill>
              </a:rPr>
              <a:t>-» Tijd stilleggen</a:t>
            </a:r>
            <a:br>
              <a:rPr lang="nl-NL" altLang="nl-BE" sz="3200" b="0" dirty="0">
                <a:solidFill>
                  <a:schemeClr val="tx1"/>
                </a:solidFill>
              </a:rPr>
            </a:br>
            <a:r>
              <a:rPr lang="nl-NL" altLang="nl-BE" sz="3200" b="0" dirty="0">
                <a:solidFill>
                  <a:schemeClr val="tx1"/>
                </a:solidFill>
              </a:rPr>
              <a:t>-» Speler van het veld halen en wisselen.</a:t>
            </a:r>
            <a:br>
              <a:rPr lang="nl-NL" altLang="nl-BE" sz="3200" b="0" dirty="0">
                <a:solidFill>
                  <a:schemeClr val="tx1"/>
                </a:solidFill>
              </a:rPr>
            </a:br>
            <a:r>
              <a:rPr lang="nl-NL" altLang="nl-BE" sz="3200" b="0" dirty="0">
                <a:solidFill>
                  <a:schemeClr val="tx1"/>
                </a:solidFill>
              </a:rPr>
              <a:t>-» De tijd wordt </a:t>
            </a:r>
            <a:r>
              <a:rPr lang="nl-NL" altLang="nl-BE" sz="3200" b="0" i="1" dirty="0">
                <a:solidFill>
                  <a:schemeClr val="tx1"/>
                </a:solidFill>
                <a:effectLst>
                  <a:outerShdw blurRad="38100" dist="38100" dir="2700000" algn="tl">
                    <a:srgbClr val="000000"/>
                  </a:outerShdw>
                </a:effectLst>
              </a:rPr>
              <a:t>stil gezet </a:t>
            </a:r>
            <a:r>
              <a:rPr lang="nl-NL" altLang="nl-BE" sz="3200" b="0" dirty="0">
                <a:solidFill>
                  <a:schemeClr val="tx1"/>
                </a:solidFill>
              </a:rPr>
              <a:t>tot de nieuwe, volledig </a:t>
            </a:r>
            <a:br>
              <a:rPr lang="nl-NL" altLang="nl-BE" sz="3200" b="0" dirty="0">
                <a:solidFill>
                  <a:schemeClr val="tx1"/>
                </a:solidFill>
              </a:rPr>
            </a:br>
            <a:r>
              <a:rPr lang="nl-NL" altLang="nl-BE" sz="3200" b="0" dirty="0">
                <a:solidFill>
                  <a:schemeClr val="tx1"/>
                </a:solidFill>
              </a:rPr>
              <a:t>     uitgeruste keeper in de goal staat.</a:t>
            </a:r>
          </a:p>
          <a:p>
            <a:pPr>
              <a:spcBef>
                <a:spcPts val="1200"/>
              </a:spcBef>
            </a:pPr>
            <a:endParaRPr lang="nl-NL" altLang="nl-BE" sz="3200" b="0" dirty="0">
              <a:solidFill>
                <a:schemeClr val="tx1"/>
              </a:solidFill>
            </a:endParaRPr>
          </a:p>
          <a:p>
            <a:pPr>
              <a:spcBef>
                <a:spcPts val="1200"/>
              </a:spcBef>
            </a:pPr>
            <a:endParaRPr lang="nl-NL" altLang="nl-BE" sz="3200" dirty="0">
              <a:solidFill>
                <a:schemeClr val="tx1"/>
              </a:solidFill>
            </a:endParaRPr>
          </a:p>
        </p:txBody>
      </p:sp>
      <p:pic>
        <p:nvPicPr>
          <p:cNvPr id="4" name="Afbeelding 3">
            <a:extLst>
              <a:ext uri="{FF2B5EF4-FFF2-40B4-BE49-F238E27FC236}">
                <a16:creationId xmlns:a16="http://schemas.microsoft.com/office/drawing/2014/main" id="{10618170-C890-7647-865F-30387A73CD40}"/>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3381467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De coach</a:t>
            </a:r>
            <a:endParaRPr lang="nl-BE" b="0" dirty="0">
              <a:solidFill>
                <a:srgbClr val="FF0000"/>
              </a:solidFill>
            </a:endParaRPr>
          </a:p>
        </p:txBody>
      </p:sp>
      <p:sp>
        <p:nvSpPr>
          <p:cNvPr id="3" name="Content Placeholder 2"/>
          <p:cNvSpPr>
            <a:spLocks noGrp="1"/>
          </p:cNvSpPr>
          <p:nvPr>
            <p:ph idx="1"/>
          </p:nvPr>
        </p:nvSpPr>
        <p:spPr/>
        <p:txBody>
          <a:bodyPr>
            <a:normAutofit/>
          </a:bodyPr>
          <a:lstStyle/>
          <a:p>
            <a:pPr>
              <a:spcBef>
                <a:spcPts val="1200"/>
              </a:spcBef>
              <a:defRPr/>
            </a:pPr>
            <a:r>
              <a:rPr lang="nl-NL" sz="3200" dirty="0">
                <a:solidFill>
                  <a:schemeClr val="tx1"/>
                </a:solidFill>
              </a:rPr>
              <a:t>U10 </a:t>
            </a:r>
            <a:r>
              <a:rPr lang="mr-IN" sz="3200" dirty="0">
                <a:solidFill>
                  <a:schemeClr val="tx1"/>
                </a:solidFill>
              </a:rPr>
              <a:t>–</a:t>
            </a:r>
            <a:r>
              <a:rPr lang="nl-NL" sz="3200" dirty="0">
                <a:solidFill>
                  <a:schemeClr val="tx1"/>
                </a:solidFill>
              </a:rPr>
              <a:t> U12: </a:t>
            </a:r>
            <a:br>
              <a:rPr lang="nl-NL" sz="3200" dirty="0">
                <a:solidFill>
                  <a:schemeClr val="tx1"/>
                </a:solidFill>
              </a:rPr>
            </a:br>
            <a:r>
              <a:rPr lang="nl-NL" sz="3200" dirty="0">
                <a:solidFill>
                  <a:schemeClr val="tx1"/>
                </a:solidFill>
              </a:rPr>
              <a:t>-&gt; </a:t>
            </a:r>
            <a:r>
              <a:rPr lang="nl-NL" sz="3200" b="0" dirty="0">
                <a:solidFill>
                  <a:schemeClr val="tx1"/>
                </a:solidFill>
              </a:rPr>
              <a:t>coach langs het veld,</a:t>
            </a:r>
            <a:br>
              <a:rPr lang="nl-NL" sz="3200" b="0" dirty="0">
                <a:solidFill>
                  <a:schemeClr val="tx1"/>
                </a:solidFill>
              </a:rPr>
            </a:br>
            <a:r>
              <a:rPr lang="nl-NL" sz="3200" dirty="0">
                <a:solidFill>
                  <a:schemeClr val="tx1"/>
                </a:solidFill>
              </a:rPr>
              <a:t>-&gt; </a:t>
            </a:r>
            <a:r>
              <a:rPr lang="nl-NL" sz="3200" b="0" dirty="0">
                <a:solidFill>
                  <a:schemeClr val="tx1"/>
                </a:solidFill>
              </a:rPr>
              <a:t>aan zijlijn (waar het doel van het grote veld staat)</a:t>
            </a:r>
            <a:br>
              <a:rPr lang="nl-NL" sz="3200" b="0" dirty="0">
                <a:solidFill>
                  <a:schemeClr val="tx1"/>
                </a:solidFill>
              </a:rPr>
            </a:br>
            <a:r>
              <a:rPr lang="nl-NL" sz="3200" b="0" dirty="0">
                <a:solidFill>
                  <a:schemeClr val="tx1"/>
                </a:solidFill>
              </a:rPr>
              <a:t>-&gt; maximaal tot aan midden van het ½ speelveld veld, NIET over de volledige breedte van het veld (bv. bij PC)</a:t>
            </a:r>
          </a:p>
          <a:p>
            <a:r>
              <a:rPr lang="nl-NL" sz="3200" dirty="0">
                <a:solidFill>
                  <a:schemeClr val="tx1"/>
                </a:solidFill>
              </a:rPr>
              <a:t>Elke coach krijgt 1 time-out per wedstrijd</a:t>
            </a:r>
            <a:endParaRPr lang="nl-NL" sz="3200" b="0" dirty="0">
              <a:solidFill>
                <a:schemeClr val="tx1"/>
              </a:solidFill>
            </a:endParaRPr>
          </a:p>
          <a:p>
            <a:pPr lvl="1"/>
            <a:r>
              <a:rPr lang="nl-NL" sz="3200" dirty="0">
                <a:solidFill>
                  <a:schemeClr val="tx1"/>
                </a:solidFill>
              </a:rPr>
              <a:t>Time-out van 30 sec</a:t>
            </a:r>
          </a:p>
          <a:p>
            <a:pPr lvl="1"/>
            <a:r>
              <a:rPr lang="nl-NL" sz="3200" dirty="0">
                <a:solidFill>
                  <a:schemeClr val="tx1"/>
                </a:solidFill>
              </a:rPr>
              <a:t>Tijd blijft gewoon doorlopen</a:t>
            </a:r>
          </a:p>
          <a:p>
            <a:pPr lvl="1"/>
            <a:r>
              <a:rPr lang="nl-NL" sz="3200" dirty="0">
                <a:solidFill>
                  <a:schemeClr val="tx1"/>
                </a:solidFill>
              </a:rPr>
              <a:t>NIET in de laatste 5 minuten van de wedstrijd</a:t>
            </a:r>
          </a:p>
          <a:p>
            <a:pPr>
              <a:spcBef>
                <a:spcPts val="1200"/>
              </a:spcBef>
              <a:defRPr/>
            </a:pPr>
            <a:endParaRPr lang="nl-BE" b="0" dirty="0">
              <a:solidFill>
                <a:schemeClr val="tx1"/>
              </a:solidFill>
            </a:endParaRPr>
          </a:p>
        </p:txBody>
      </p:sp>
      <p:pic>
        <p:nvPicPr>
          <p:cNvPr id="4" name="Afbeelding 3">
            <a:extLst>
              <a:ext uri="{FF2B5EF4-FFF2-40B4-BE49-F238E27FC236}">
                <a16:creationId xmlns:a16="http://schemas.microsoft.com/office/drawing/2014/main" id="{6F19737A-7BB4-554F-A0EA-BC880C82DAE4}"/>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37563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De scheidsrechter</a:t>
            </a:r>
            <a:endParaRPr lang="nl-BE" b="0" dirty="0">
              <a:solidFill>
                <a:srgbClr val="FF0000"/>
              </a:solidFill>
            </a:endParaRPr>
          </a:p>
        </p:txBody>
      </p:sp>
      <p:sp>
        <p:nvSpPr>
          <p:cNvPr id="3" name="Content Placeholder 2"/>
          <p:cNvSpPr>
            <a:spLocks noGrp="1"/>
          </p:cNvSpPr>
          <p:nvPr>
            <p:ph idx="1"/>
          </p:nvPr>
        </p:nvSpPr>
        <p:spPr/>
        <p:txBody>
          <a:bodyPr/>
          <a:lstStyle/>
          <a:p>
            <a:pPr>
              <a:spcBef>
                <a:spcPts val="1200"/>
              </a:spcBef>
              <a:defRPr/>
            </a:pPr>
            <a:r>
              <a:rPr lang="nl-NL" sz="3200" b="0" dirty="0">
                <a:solidFill>
                  <a:schemeClr val="tx1"/>
                </a:solidFill>
              </a:rPr>
              <a:t>Een scheidsrechter is ook maar een mens …</a:t>
            </a:r>
          </a:p>
          <a:p>
            <a:pPr>
              <a:spcBef>
                <a:spcPts val="1200"/>
              </a:spcBef>
              <a:defRPr/>
            </a:pPr>
            <a:r>
              <a:rPr lang="nl-NL" sz="3200" b="0" dirty="0">
                <a:solidFill>
                  <a:schemeClr val="tx1"/>
                </a:solidFill>
              </a:rPr>
              <a:t>Een scheidsrechter maakt of kraakt een wedstrijd; wedstrijd niet dood fluiten!</a:t>
            </a:r>
          </a:p>
          <a:p>
            <a:pPr>
              <a:spcBef>
                <a:spcPts val="1200"/>
              </a:spcBef>
              <a:defRPr/>
            </a:pPr>
            <a:r>
              <a:rPr lang="nl-NL" sz="3200" b="0" dirty="0">
                <a:solidFill>
                  <a:schemeClr val="tx1"/>
                </a:solidFill>
              </a:rPr>
              <a:t>Fluit met </a:t>
            </a:r>
            <a:r>
              <a:rPr lang="nl-NL" sz="3200" b="0" i="1" u="sng" dirty="0">
                <a:solidFill>
                  <a:schemeClr val="tx1"/>
                </a:solidFill>
                <a:effectLst>
                  <a:outerShdw blurRad="38100" dist="38100" dir="2700000" algn="tl">
                    <a:srgbClr val="000000">
                      <a:alpha val="43137"/>
                    </a:srgbClr>
                  </a:outerShdw>
                </a:effectLst>
              </a:rPr>
              <a:t>fairplay</a:t>
            </a:r>
            <a:r>
              <a:rPr lang="nl-NL" sz="3200" b="0" dirty="0">
                <a:solidFill>
                  <a:schemeClr val="tx1"/>
                </a:solidFill>
              </a:rPr>
              <a:t> als doel.</a:t>
            </a:r>
            <a:br>
              <a:rPr lang="nl-NL" sz="3200" b="0" dirty="0">
                <a:solidFill>
                  <a:schemeClr val="tx1"/>
                </a:solidFill>
              </a:rPr>
            </a:br>
            <a:r>
              <a:rPr lang="nl-NL" sz="3200" b="0" i="1" dirty="0">
                <a:solidFill>
                  <a:schemeClr val="tx1"/>
                </a:solidFill>
                <a:effectLst>
                  <a:outerShdw blurRad="38100" dist="38100" dir="2700000" algn="tl">
                    <a:srgbClr val="000000">
                      <a:alpha val="43137"/>
                    </a:srgbClr>
                  </a:outerShdw>
                </a:effectLst>
              </a:rPr>
              <a:t>Oordeel eerlijk en sportief</a:t>
            </a:r>
            <a:r>
              <a:rPr lang="nl-NL" sz="3200" b="0" dirty="0">
                <a:solidFill>
                  <a:schemeClr val="tx1"/>
                </a:solidFill>
              </a:rPr>
              <a:t>. </a:t>
            </a:r>
          </a:p>
          <a:p>
            <a:pPr marL="730250" lvl="1" indent="-273050">
              <a:spcBef>
                <a:spcPts val="1200"/>
              </a:spcBef>
              <a:buFont typeface="Wingdings" pitchFamily="2" charset="2"/>
              <a:buChar char="§"/>
              <a:defRPr/>
            </a:pPr>
            <a:r>
              <a:rPr lang="nl-NL" sz="2600" dirty="0">
                <a:solidFill>
                  <a:schemeClr val="tx1"/>
                </a:solidFill>
              </a:rPr>
              <a:t>Fluit consequent: spelers weten waar ze aan toe zijn</a:t>
            </a:r>
          </a:p>
          <a:p>
            <a:pPr marL="730250" lvl="1" indent="-273050">
              <a:spcBef>
                <a:spcPts val="1200"/>
              </a:spcBef>
              <a:buFont typeface="Wingdings" pitchFamily="2" charset="2"/>
              <a:buChar char="§"/>
              <a:defRPr/>
            </a:pPr>
            <a:r>
              <a:rPr lang="nl-NL" sz="2600" dirty="0">
                <a:solidFill>
                  <a:schemeClr val="tx1"/>
                </a:solidFill>
              </a:rPr>
              <a:t>Wees geconcentreerd</a:t>
            </a:r>
          </a:p>
          <a:p>
            <a:pPr marL="730250" lvl="1" indent="-273050">
              <a:spcBef>
                <a:spcPts val="1200"/>
              </a:spcBef>
              <a:buFont typeface="Wingdings" pitchFamily="2" charset="2"/>
              <a:buChar char="§"/>
              <a:defRPr/>
            </a:pPr>
            <a:r>
              <a:rPr lang="nl-NL" sz="2600" dirty="0">
                <a:solidFill>
                  <a:schemeClr val="tx1"/>
                </a:solidFill>
              </a:rPr>
              <a:t>Wees benaderbaar en open maar ga </a:t>
            </a:r>
            <a:r>
              <a:rPr lang="nl-NL" sz="2600" b="1" i="1" dirty="0">
                <a:solidFill>
                  <a:schemeClr val="tx1"/>
                </a:solidFill>
                <a:effectLst>
                  <a:outerShdw blurRad="38100" dist="38100" dir="2700000" algn="tl">
                    <a:srgbClr val="000000">
                      <a:alpha val="43137"/>
                    </a:srgbClr>
                  </a:outerShdw>
                </a:effectLst>
              </a:rPr>
              <a:t>geen discussie</a:t>
            </a:r>
            <a:r>
              <a:rPr lang="nl-NL" sz="2600" i="1" dirty="0">
                <a:solidFill>
                  <a:schemeClr val="tx1"/>
                </a:solidFill>
                <a:effectLst>
                  <a:outerShdw blurRad="38100" dist="38100" dir="2700000" algn="tl">
                    <a:srgbClr val="000000">
                      <a:alpha val="43137"/>
                    </a:srgbClr>
                  </a:outerShdw>
                </a:effectLst>
              </a:rPr>
              <a:t> </a:t>
            </a:r>
            <a:r>
              <a:rPr lang="nl-NL" sz="2600" dirty="0">
                <a:solidFill>
                  <a:schemeClr val="tx1"/>
                </a:solidFill>
              </a:rPr>
              <a:t>aan op het veld</a:t>
            </a:r>
          </a:p>
          <a:p>
            <a:pPr marL="730250" lvl="1" indent="-273050">
              <a:spcBef>
                <a:spcPts val="1200"/>
              </a:spcBef>
              <a:buFont typeface="Wingdings" pitchFamily="2" charset="2"/>
              <a:buChar char="§"/>
              <a:defRPr/>
            </a:pPr>
            <a:r>
              <a:rPr lang="nl-NL" sz="2600" dirty="0">
                <a:solidFill>
                  <a:schemeClr val="tx1"/>
                </a:solidFill>
              </a:rPr>
              <a:t>Laat bij het geven van persoonlijke straffen de kaarten </a:t>
            </a:r>
            <a:r>
              <a:rPr lang="nl-NL" sz="2600" b="1" i="1" dirty="0">
                <a:solidFill>
                  <a:schemeClr val="tx1"/>
                </a:solidFill>
                <a:effectLst>
                  <a:outerShdw blurRad="38100" dist="38100" dir="2700000" algn="tl">
                    <a:srgbClr val="000000">
                      <a:alpha val="43137"/>
                    </a:srgbClr>
                  </a:outerShdw>
                </a:effectLst>
              </a:rPr>
              <a:t>duidelijk zien</a:t>
            </a:r>
            <a:endParaRPr lang="nl-BE" dirty="0">
              <a:solidFill>
                <a:schemeClr val="tx1"/>
              </a:solidFill>
            </a:endParaRPr>
          </a:p>
        </p:txBody>
      </p:sp>
      <p:pic>
        <p:nvPicPr>
          <p:cNvPr id="4" name="Afbeelding 3">
            <a:extLst>
              <a:ext uri="{FF2B5EF4-FFF2-40B4-BE49-F238E27FC236}">
                <a16:creationId xmlns:a16="http://schemas.microsoft.com/office/drawing/2014/main" id="{96F50B33-A2FF-7849-8E57-C04A577D8CFB}"/>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314765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De scheidsrechter</a:t>
            </a:r>
            <a:endParaRPr lang="nl-BE" b="0" dirty="0">
              <a:solidFill>
                <a:srgbClr val="FF0000"/>
              </a:solidFill>
            </a:endParaRPr>
          </a:p>
        </p:txBody>
      </p:sp>
      <p:sp>
        <p:nvSpPr>
          <p:cNvPr id="3" name="Content Placeholder 2"/>
          <p:cNvSpPr>
            <a:spLocks noGrp="1"/>
          </p:cNvSpPr>
          <p:nvPr>
            <p:ph idx="1"/>
          </p:nvPr>
        </p:nvSpPr>
        <p:spPr/>
        <p:txBody>
          <a:bodyPr/>
          <a:lstStyle/>
          <a:p>
            <a:pPr marL="273050" indent="-273050">
              <a:spcBef>
                <a:spcPts val="1200"/>
              </a:spcBef>
              <a:buFont typeface="Wingdings" pitchFamily="2" charset="2"/>
              <a:buChar char="§"/>
              <a:defRPr/>
            </a:pPr>
            <a:r>
              <a:rPr lang="nl-NL" sz="3200" b="0" dirty="0">
                <a:solidFill>
                  <a:schemeClr val="tx1"/>
                </a:solidFill>
              </a:rPr>
              <a:t>Leg </a:t>
            </a:r>
            <a:r>
              <a:rPr lang="nl-NL" sz="3200" b="0" i="1" u="sng" dirty="0">
                <a:solidFill>
                  <a:schemeClr val="tx1"/>
                </a:solidFill>
                <a:effectLst>
                  <a:outerShdw blurRad="38100" dist="38100" dir="2700000" algn="tl">
                    <a:srgbClr val="000000">
                      <a:alpha val="43137"/>
                    </a:srgbClr>
                  </a:outerShdw>
                </a:effectLst>
              </a:rPr>
              <a:t>accenten in de kracht &amp; lengte </a:t>
            </a:r>
            <a:r>
              <a:rPr lang="nl-NL" sz="3200" b="0" dirty="0">
                <a:solidFill>
                  <a:schemeClr val="tx1"/>
                </a:solidFill>
              </a:rPr>
              <a:t>van het fluitsignaal om de ernst van de overtreding aan te geven.</a:t>
            </a:r>
          </a:p>
          <a:p>
            <a:pPr marL="0" indent="0">
              <a:spcBef>
                <a:spcPts val="1200"/>
              </a:spcBef>
              <a:buNone/>
              <a:defRPr/>
            </a:pPr>
            <a:endParaRPr lang="nl-NL" sz="3200" b="0" dirty="0">
              <a:solidFill>
                <a:schemeClr val="tx1"/>
              </a:solidFill>
            </a:endParaRPr>
          </a:p>
          <a:p>
            <a:pPr marL="273050" indent="-273050">
              <a:spcBef>
                <a:spcPts val="1200"/>
              </a:spcBef>
              <a:buFont typeface="Wingdings" pitchFamily="2" charset="2"/>
              <a:buChar char="§"/>
              <a:defRPr/>
            </a:pPr>
            <a:r>
              <a:rPr lang="nl-NL" sz="3200" b="0" dirty="0">
                <a:solidFill>
                  <a:schemeClr val="tx1"/>
                </a:solidFill>
              </a:rPr>
              <a:t>Wanneer de bal de scheidsrechter of enig los voorwerp op het veld raakt </a:t>
            </a:r>
            <a:r>
              <a:rPr lang="nl-NL" sz="3200" b="0" i="1" u="sng" dirty="0">
                <a:solidFill>
                  <a:schemeClr val="tx1"/>
                </a:solidFill>
                <a:effectLst>
                  <a:outerShdw blurRad="38100" dist="38100" dir="2700000" algn="tl">
                    <a:srgbClr val="000000">
                      <a:alpha val="43137"/>
                    </a:srgbClr>
                  </a:outerShdw>
                </a:effectLst>
              </a:rPr>
              <a:t>wordt er doorgespeeld</a:t>
            </a:r>
            <a:r>
              <a:rPr lang="nl-NL" sz="3200" b="0" u="sng" dirty="0">
                <a:solidFill>
                  <a:schemeClr val="tx1"/>
                </a:solidFill>
              </a:rPr>
              <a:t>!</a:t>
            </a:r>
            <a:br>
              <a:rPr lang="nl-NL" sz="3200" b="0" dirty="0">
                <a:solidFill>
                  <a:schemeClr val="tx1"/>
                </a:solidFill>
              </a:rPr>
            </a:br>
            <a:r>
              <a:rPr lang="nl-NL" sz="3200" b="0" dirty="0">
                <a:solidFill>
                  <a:schemeClr val="tx1"/>
                </a:solidFill>
              </a:rPr>
              <a:t>Tijd wel </a:t>
            </a:r>
            <a:r>
              <a:rPr lang="nl-NL" sz="3200" b="0" i="1" dirty="0">
                <a:solidFill>
                  <a:schemeClr val="tx1"/>
                </a:solidFill>
                <a:effectLst>
                  <a:outerShdw blurRad="38100" dist="38100" dir="2700000" algn="tl">
                    <a:srgbClr val="000000">
                      <a:alpha val="43137"/>
                    </a:srgbClr>
                  </a:outerShdw>
                </a:effectLst>
              </a:rPr>
              <a:t>stil zetten </a:t>
            </a:r>
            <a:r>
              <a:rPr lang="nl-NL" sz="3200" b="0" dirty="0">
                <a:solidFill>
                  <a:schemeClr val="tx1"/>
                </a:solidFill>
              </a:rPr>
              <a:t>indien bijvoorbeeld hond, blikje, enz. op het veld</a:t>
            </a:r>
          </a:p>
          <a:p>
            <a:pPr marL="0" indent="0">
              <a:spcBef>
                <a:spcPts val="1200"/>
              </a:spcBef>
              <a:buNone/>
            </a:pPr>
            <a:endParaRPr lang="nl-BE" dirty="0">
              <a:solidFill>
                <a:schemeClr val="tx1"/>
              </a:solidFill>
            </a:endParaRPr>
          </a:p>
        </p:txBody>
      </p:sp>
      <p:pic>
        <p:nvPicPr>
          <p:cNvPr id="4" name="Afbeelding 3">
            <a:extLst>
              <a:ext uri="{FF2B5EF4-FFF2-40B4-BE49-F238E27FC236}">
                <a16:creationId xmlns:a16="http://schemas.microsoft.com/office/drawing/2014/main" id="{3641C364-9189-1843-9CD6-07C0CF470958}"/>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018716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161" y="169236"/>
            <a:ext cx="9111802" cy="923411"/>
          </a:xfrm>
        </p:spPr>
        <p:txBody>
          <a:bodyPr/>
          <a:lstStyle/>
          <a:p>
            <a:pPr algn="ctr"/>
            <a:r>
              <a:rPr lang="nl-NL" b="0" dirty="0">
                <a:solidFill>
                  <a:srgbClr val="FF0000"/>
                </a:solidFill>
              </a:rPr>
              <a:t>2 scheidsrechters</a:t>
            </a:r>
            <a:endParaRPr lang="nl-BE" b="0" dirty="0">
              <a:solidFill>
                <a:srgbClr val="FF0000"/>
              </a:solidFill>
            </a:endParaRPr>
          </a:p>
        </p:txBody>
      </p:sp>
      <p:sp>
        <p:nvSpPr>
          <p:cNvPr id="3" name="Content Placeholder 2"/>
          <p:cNvSpPr>
            <a:spLocks noGrp="1"/>
          </p:cNvSpPr>
          <p:nvPr>
            <p:ph idx="1"/>
          </p:nvPr>
        </p:nvSpPr>
        <p:spPr/>
        <p:txBody>
          <a:bodyPr>
            <a:normAutofit lnSpcReduction="10000"/>
          </a:bodyPr>
          <a:lstStyle/>
          <a:p>
            <a:pPr>
              <a:spcBef>
                <a:spcPts val="1200"/>
              </a:spcBef>
              <a:defRPr/>
            </a:pPr>
            <a:r>
              <a:rPr lang="nl-NL" sz="3200" b="0" dirty="0">
                <a:solidFill>
                  <a:schemeClr val="tx1"/>
                </a:solidFill>
                <a:cs typeface="Arial" charset="0"/>
              </a:rPr>
              <a:t>Wees mobiel. Stel je steeds zo op dat je een </a:t>
            </a:r>
            <a:r>
              <a:rPr lang="nl-NL" sz="3200" dirty="0">
                <a:solidFill>
                  <a:schemeClr val="tx1"/>
                </a:solidFill>
                <a:cs typeface="Arial" charset="0"/>
              </a:rPr>
              <a:t>goed overzicht </a:t>
            </a:r>
            <a:r>
              <a:rPr lang="nl-NL" sz="3200" b="0" dirty="0">
                <a:solidFill>
                  <a:schemeClr val="tx1"/>
                </a:solidFill>
                <a:cs typeface="Arial" charset="0"/>
              </a:rPr>
              <a:t>hebt</a:t>
            </a:r>
            <a:r>
              <a:rPr lang="nl-NL" sz="3200" dirty="0">
                <a:solidFill>
                  <a:schemeClr val="tx1"/>
                </a:solidFill>
                <a:cs typeface="Arial" charset="0"/>
              </a:rPr>
              <a:t> op het spel</a:t>
            </a:r>
          </a:p>
          <a:p>
            <a:pPr>
              <a:spcBef>
                <a:spcPts val="1200"/>
              </a:spcBef>
              <a:defRPr/>
            </a:pPr>
            <a:endParaRPr lang="nl-NL" sz="3200" dirty="0">
              <a:solidFill>
                <a:schemeClr val="tx1"/>
              </a:solidFill>
              <a:cs typeface="Arial" charset="0"/>
            </a:endParaRPr>
          </a:p>
          <a:p>
            <a:pPr>
              <a:spcBef>
                <a:spcPts val="1200"/>
              </a:spcBef>
              <a:defRPr/>
            </a:pPr>
            <a:r>
              <a:rPr lang="nl-NL" sz="3200" dirty="0">
                <a:solidFill>
                  <a:schemeClr val="tx1"/>
                </a:solidFill>
                <a:cs typeface="Arial" charset="0"/>
              </a:rPr>
              <a:t>Scheidsrechters </a:t>
            </a:r>
            <a:r>
              <a:rPr lang="nl-NL" sz="3200" b="0" dirty="0">
                <a:solidFill>
                  <a:schemeClr val="tx1"/>
                </a:solidFill>
                <a:cs typeface="Arial" charset="0"/>
              </a:rPr>
              <a:t>dragen duidelijk van beide teams </a:t>
            </a:r>
            <a:r>
              <a:rPr lang="nl-NL" sz="3200" dirty="0">
                <a:solidFill>
                  <a:schemeClr val="tx1"/>
                </a:solidFill>
                <a:cs typeface="Arial" charset="0"/>
              </a:rPr>
              <a:t>afwijkend gekleurde kleding</a:t>
            </a:r>
          </a:p>
          <a:p>
            <a:pPr>
              <a:spcBef>
                <a:spcPts val="1200"/>
              </a:spcBef>
              <a:defRPr/>
            </a:pPr>
            <a:endParaRPr lang="nl-NL" sz="3200" dirty="0">
              <a:solidFill>
                <a:schemeClr val="tx1"/>
              </a:solidFill>
              <a:cs typeface="Arial" charset="0"/>
            </a:endParaRPr>
          </a:p>
          <a:p>
            <a:pPr>
              <a:spcBef>
                <a:spcPts val="1200"/>
              </a:spcBef>
              <a:defRPr/>
            </a:pPr>
            <a:r>
              <a:rPr lang="nl-NL" sz="3200" dirty="0">
                <a:solidFill>
                  <a:schemeClr val="tx1"/>
                </a:solidFill>
                <a:cs typeface="Arial" charset="0"/>
              </a:rPr>
              <a:t>Verander niet van kant na de rust</a:t>
            </a:r>
          </a:p>
          <a:p>
            <a:pPr>
              <a:spcBef>
                <a:spcPts val="1200"/>
              </a:spcBef>
              <a:defRPr/>
            </a:pPr>
            <a:endParaRPr lang="nl-NL" sz="3200" dirty="0">
              <a:solidFill>
                <a:schemeClr val="tx1"/>
              </a:solidFill>
              <a:cs typeface="Arial" charset="0"/>
            </a:endParaRPr>
          </a:p>
          <a:p>
            <a:pPr>
              <a:spcBef>
                <a:spcPts val="1200"/>
              </a:spcBef>
              <a:defRPr/>
            </a:pPr>
            <a:r>
              <a:rPr lang="nl-NL" sz="3200" dirty="0">
                <a:solidFill>
                  <a:schemeClr val="tx1"/>
                </a:solidFill>
                <a:cs typeface="Arial" charset="0"/>
              </a:rPr>
              <a:t>Anticipatie: </a:t>
            </a:r>
            <a:r>
              <a:rPr lang="nl-NL" sz="3200" b="0" dirty="0">
                <a:solidFill>
                  <a:schemeClr val="tx1"/>
                </a:solidFill>
                <a:cs typeface="Arial" charset="0"/>
              </a:rPr>
              <a:t>éénmaal de fout gefloten, zich begeven naar waar de bal gespeeld wordt</a:t>
            </a:r>
            <a:r>
              <a:rPr lang="nl-NL" sz="3200" dirty="0">
                <a:solidFill>
                  <a:schemeClr val="tx1"/>
                </a:solidFill>
                <a:cs typeface="Arial" charset="0"/>
              </a:rPr>
              <a:t>	</a:t>
            </a:r>
          </a:p>
        </p:txBody>
      </p:sp>
      <p:pic>
        <p:nvPicPr>
          <p:cNvPr id="4" name="Afbeelding 3">
            <a:extLst>
              <a:ext uri="{FF2B5EF4-FFF2-40B4-BE49-F238E27FC236}">
                <a16:creationId xmlns:a16="http://schemas.microsoft.com/office/drawing/2014/main" id="{A299E4BC-4CB9-D845-8F7B-9EC8D7EAB9C1}"/>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2199436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161" y="169236"/>
            <a:ext cx="9111802" cy="923411"/>
          </a:xfrm>
        </p:spPr>
        <p:txBody>
          <a:bodyPr/>
          <a:lstStyle/>
          <a:p>
            <a:pPr algn="ctr"/>
            <a:r>
              <a:rPr lang="nl-NL" b="0" dirty="0">
                <a:solidFill>
                  <a:srgbClr val="FF0000"/>
                </a:solidFill>
              </a:rPr>
              <a:t>De</a:t>
            </a:r>
            <a:r>
              <a:rPr lang="nl-NL" dirty="0">
                <a:solidFill>
                  <a:srgbClr val="FF0000"/>
                </a:solidFill>
              </a:rPr>
              <a:t> </a:t>
            </a:r>
            <a:r>
              <a:rPr lang="nl-NL" b="0" dirty="0">
                <a:solidFill>
                  <a:srgbClr val="FF0000"/>
                </a:solidFill>
              </a:rPr>
              <a:t>scheidsrechters</a:t>
            </a:r>
            <a:endParaRPr lang="nl-BE" b="0" dirty="0">
              <a:solidFill>
                <a:srgbClr val="FF0000"/>
              </a:solidFill>
            </a:endParaRPr>
          </a:p>
        </p:txBody>
      </p:sp>
      <p:sp>
        <p:nvSpPr>
          <p:cNvPr id="3" name="Content Placeholder 2"/>
          <p:cNvSpPr>
            <a:spLocks noGrp="1"/>
          </p:cNvSpPr>
          <p:nvPr>
            <p:ph idx="1"/>
          </p:nvPr>
        </p:nvSpPr>
        <p:spPr/>
        <p:txBody>
          <a:bodyPr>
            <a:normAutofit lnSpcReduction="10000"/>
          </a:bodyPr>
          <a:lstStyle/>
          <a:p>
            <a:pPr>
              <a:spcBef>
                <a:spcPts val="1200"/>
              </a:spcBef>
              <a:defRPr/>
            </a:pPr>
            <a:r>
              <a:rPr lang="nl-NL" sz="3200" dirty="0">
                <a:solidFill>
                  <a:schemeClr val="tx1"/>
                </a:solidFill>
                <a:cs typeface="Arial" charset="0"/>
              </a:rPr>
              <a:t>Elke scheidsrechter neemt een </a:t>
            </a:r>
            <a:r>
              <a:rPr lang="nl-NL" sz="3200" i="1" dirty="0">
                <a:solidFill>
                  <a:schemeClr val="tx1"/>
                </a:solidFill>
                <a:effectLst>
                  <a:outerShdw blurRad="38100" dist="38100" dir="2700000" algn="tl">
                    <a:srgbClr val="000000"/>
                  </a:outerShdw>
                </a:effectLst>
                <a:cs typeface="Arial" charset="0"/>
              </a:rPr>
              <a:t>half diagonaal deel</a:t>
            </a:r>
            <a:r>
              <a:rPr lang="nl-NL" sz="3200" dirty="0">
                <a:solidFill>
                  <a:schemeClr val="tx1"/>
                </a:solidFill>
                <a:cs typeface="Arial" charset="0"/>
              </a:rPr>
              <a:t> van het terrein voor zijn rekening</a:t>
            </a:r>
          </a:p>
          <a:p>
            <a:pPr lvl="1">
              <a:spcBef>
                <a:spcPts val="1200"/>
              </a:spcBef>
              <a:defRPr/>
            </a:pPr>
            <a:r>
              <a:rPr lang="nl-NL" sz="3200" dirty="0">
                <a:solidFill>
                  <a:schemeClr val="tx1"/>
                </a:solidFill>
                <a:cs typeface="Arial" charset="0"/>
              </a:rPr>
              <a:t>De beginpositie / plaats van een scheidsrechter: met de rug naar de zijlijn heeft de scheidrechter zijn cirkel en goal aan zijn rechterzijde</a:t>
            </a:r>
          </a:p>
          <a:p>
            <a:pPr>
              <a:spcBef>
                <a:spcPts val="1200"/>
              </a:spcBef>
              <a:defRPr/>
            </a:pPr>
            <a:r>
              <a:rPr lang="nl-NL" sz="3200" dirty="0">
                <a:solidFill>
                  <a:schemeClr val="tx1"/>
                </a:solidFill>
                <a:cs typeface="Arial" charset="0"/>
              </a:rPr>
              <a:t>Scheidsrechter </a:t>
            </a:r>
            <a:r>
              <a:rPr lang="nl-NL" sz="3200" b="0" dirty="0">
                <a:solidFill>
                  <a:schemeClr val="tx1"/>
                </a:solidFill>
                <a:cs typeface="Arial" charset="0"/>
              </a:rPr>
              <a:t>zal, vanaf U10, </a:t>
            </a:r>
            <a:r>
              <a:rPr lang="nl-NL" sz="3200" dirty="0">
                <a:solidFill>
                  <a:schemeClr val="tx1"/>
                </a:solidFill>
                <a:cs typeface="Arial" charset="0"/>
              </a:rPr>
              <a:t>enkel in </a:t>
            </a:r>
            <a:r>
              <a:rPr lang="nl-NL" sz="3200" i="1" dirty="0">
                <a:solidFill>
                  <a:schemeClr val="tx1"/>
                </a:solidFill>
                <a:effectLst>
                  <a:outerShdw blurRad="38100" dist="38100" dir="2700000" algn="tl">
                    <a:srgbClr val="000000">
                      <a:alpha val="43137"/>
                    </a:srgbClr>
                  </a:outerShdw>
                </a:effectLst>
                <a:cs typeface="Arial" charset="0"/>
              </a:rPr>
              <a:t>zijn</a:t>
            </a:r>
            <a:r>
              <a:rPr lang="nl-NL" sz="3200" dirty="0">
                <a:solidFill>
                  <a:schemeClr val="tx1"/>
                </a:solidFill>
                <a:cs typeface="Arial" charset="0"/>
              </a:rPr>
              <a:t> </a:t>
            </a:r>
            <a:r>
              <a:rPr lang="nl-NL" sz="3200" i="1" dirty="0">
                <a:solidFill>
                  <a:schemeClr val="tx1"/>
                </a:solidFill>
                <a:effectLst>
                  <a:outerShdw blurRad="38100" dist="38100" dir="2700000" algn="tl">
                    <a:srgbClr val="000000">
                      <a:alpha val="43137"/>
                    </a:srgbClr>
                  </a:outerShdw>
                </a:effectLst>
                <a:cs typeface="Arial" charset="0"/>
              </a:rPr>
              <a:t>eigen cirkel  </a:t>
            </a:r>
            <a:r>
              <a:rPr lang="nl-NL" sz="3200" dirty="0">
                <a:solidFill>
                  <a:schemeClr val="tx1"/>
                </a:solidFill>
                <a:cs typeface="Arial" charset="0"/>
              </a:rPr>
              <a:t>fluiten / beslissen</a:t>
            </a:r>
            <a:br>
              <a:rPr lang="nl-NL" sz="3200" dirty="0">
                <a:solidFill>
                  <a:schemeClr val="tx1"/>
                </a:solidFill>
                <a:cs typeface="Arial" charset="0"/>
              </a:rPr>
            </a:br>
            <a:r>
              <a:rPr lang="nl-NL" sz="3200" b="0" dirty="0">
                <a:solidFill>
                  <a:schemeClr val="tx1"/>
                </a:solidFill>
                <a:cs typeface="Arial" charset="0"/>
              </a:rPr>
              <a:t>De andere scheidsrechter mag </a:t>
            </a:r>
            <a:r>
              <a:rPr lang="nl-NL" sz="3200" i="1" dirty="0">
                <a:solidFill>
                  <a:schemeClr val="tx1"/>
                </a:solidFill>
                <a:effectLst>
                  <a:outerShdw blurRad="38100" dist="38100" dir="2700000" algn="tl">
                    <a:srgbClr val="000000">
                      <a:alpha val="43137"/>
                    </a:srgbClr>
                  </a:outerShdw>
                </a:effectLst>
                <a:cs typeface="Arial" charset="0"/>
              </a:rPr>
              <a:t>enkel teken/advies </a:t>
            </a:r>
            <a:r>
              <a:rPr lang="nl-NL" sz="3200" b="0" dirty="0">
                <a:solidFill>
                  <a:schemeClr val="tx1"/>
                </a:solidFill>
                <a:cs typeface="Arial" charset="0"/>
              </a:rPr>
              <a:t>geven </a:t>
            </a:r>
            <a:r>
              <a:rPr lang="nl-NL" sz="3200" i="1" dirty="0">
                <a:solidFill>
                  <a:schemeClr val="tx1"/>
                </a:solidFill>
                <a:effectLst>
                  <a:outerShdw blurRad="38100" dist="38100" dir="2700000" algn="tl">
                    <a:srgbClr val="000000">
                      <a:alpha val="43137"/>
                    </a:srgbClr>
                  </a:outerShdw>
                </a:effectLst>
                <a:cs typeface="Arial" charset="0"/>
              </a:rPr>
              <a:t>indien</a:t>
            </a:r>
            <a:r>
              <a:rPr lang="nl-NL" sz="3200" b="0" dirty="0">
                <a:solidFill>
                  <a:schemeClr val="tx1"/>
                </a:solidFill>
                <a:cs typeface="Arial" charset="0"/>
              </a:rPr>
              <a:t> </a:t>
            </a:r>
            <a:r>
              <a:rPr lang="nl-NL" sz="3200" i="1" dirty="0">
                <a:solidFill>
                  <a:schemeClr val="tx1"/>
                </a:solidFill>
                <a:effectLst>
                  <a:outerShdw blurRad="38100" dist="38100" dir="2700000" algn="tl">
                    <a:srgbClr val="000000">
                      <a:alpha val="43137"/>
                    </a:srgbClr>
                  </a:outerShdw>
                </a:effectLst>
                <a:cs typeface="Arial" charset="0"/>
              </a:rPr>
              <a:t>de andere erom vraagt </a:t>
            </a:r>
            <a:r>
              <a:rPr lang="nl-NL" sz="3200" b="0" dirty="0">
                <a:solidFill>
                  <a:schemeClr val="tx1"/>
                </a:solidFill>
                <a:cs typeface="Arial" charset="0"/>
              </a:rPr>
              <a:t>(hem aankijkt!) -&gt; indien overleg nodig, tijd stilzetten</a:t>
            </a:r>
          </a:p>
          <a:p>
            <a:pPr lvl="1">
              <a:spcBef>
                <a:spcPts val="1200"/>
              </a:spcBef>
            </a:pPr>
            <a:endParaRPr lang="nl-BE" dirty="0">
              <a:solidFill>
                <a:schemeClr val="tx1"/>
              </a:solidFill>
            </a:endParaRPr>
          </a:p>
        </p:txBody>
      </p:sp>
      <p:pic>
        <p:nvPicPr>
          <p:cNvPr id="4" name="Afbeelding 3">
            <a:extLst>
              <a:ext uri="{FF2B5EF4-FFF2-40B4-BE49-F238E27FC236}">
                <a16:creationId xmlns:a16="http://schemas.microsoft.com/office/drawing/2014/main" id="{8EBD84FE-3317-DD43-8969-887CBDC85B63}"/>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367409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Scheidsrechter – gebied</a:t>
            </a:r>
            <a:endParaRPr lang="nl-BE" b="0" dirty="0">
              <a:solidFill>
                <a:srgbClr val="FF0000"/>
              </a:solidFill>
            </a:endParaRPr>
          </a:p>
        </p:txBody>
      </p:sp>
      <p:pic>
        <p:nvPicPr>
          <p:cNvPr id="5" name="Afbeelding 3">
            <a:extLst>
              <a:ext uri="{FF2B5EF4-FFF2-40B4-BE49-F238E27FC236}">
                <a16:creationId xmlns:a16="http://schemas.microsoft.com/office/drawing/2014/main" id="{DE3757C9-8A8E-754C-B3A6-5B006EC438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95714" y="1092647"/>
            <a:ext cx="9111801" cy="5713067"/>
          </a:xfrm>
          <a:prstGeom prst="rect">
            <a:avLst/>
          </a:prstGeom>
          <a:solidFill>
            <a:srgbClr val="92D050"/>
          </a:solidFill>
        </p:spPr>
      </p:pic>
      <p:pic>
        <p:nvPicPr>
          <p:cNvPr id="4" name="Afbeelding 3">
            <a:extLst>
              <a:ext uri="{FF2B5EF4-FFF2-40B4-BE49-F238E27FC236}">
                <a16:creationId xmlns:a16="http://schemas.microsoft.com/office/drawing/2014/main" id="{E2A2C00E-8E0F-BA4D-86D3-B87B2B71D68E}"/>
              </a:ext>
            </a:extLst>
          </p:cNvPr>
          <p:cNvPicPr>
            <a:picLocks noChangeAspect="1"/>
          </p:cNvPicPr>
          <p:nvPr/>
        </p:nvPicPr>
        <p:blipFill>
          <a:blip r:embed="rId3"/>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3252329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Scheidrechters fluiten voor:</a:t>
            </a:r>
            <a:endParaRPr lang="nl-BE" b="0" dirty="0">
              <a:solidFill>
                <a:srgbClr val="FF0000"/>
              </a:solidFill>
            </a:endParaRPr>
          </a:p>
        </p:txBody>
      </p:sp>
      <p:sp>
        <p:nvSpPr>
          <p:cNvPr id="3" name="Content Placeholder 2"/>
          <p:cNvSpPr>
            <a:spLocks noGrp="1"/>
          </p:cNvSpPr>
          <p:nvPr>
            <p:ph idx="1"/>
          </p:nvPr>
        </p:nvSpPr>
        <p:spPr/>
        <p:txBody>
          <a:bodyPr>
            <a:normAutofit lnSpcReduction="10000"/>
          </a:bodyPr>
          <a:lstStyle/>
          <a:p>
            <a:pPr>
              <a:spcBef>
                <a:spcPts val="1200"/>
              </a:spcBef>
            </a:pPr>
            <a:r>
              <a:rPr lang="nl-NL" altLang="nl-BE" sz="3200" b="0" dirty="0">
                <a:solidFill>
                  <a:schemeClr val="tx1"/>
                </a:solidFill>
                <a:cs typeface="Times New Roman" panose="02020603050405020304" pitchFamily="18" charset="0"/>
              </a:rPr>
              <a:t>Het begin en het einde van een wedstrijdhelft</a:t>
            </a:r>
          </a:p>
          <a:p>
            <a:pPr>
              <a:spcBef>
                <a:spcPts val="1200"/>
              </a:spcBef>
            </a:pPr>
            <a:r>
              <a:rPr lang="nl-NL" altLang="nl-BE" sz="3200" b="0" dirty="0">
                <a:solidFill>
                  <a:schemeClr val="tx1"/>
                </a:solidFill>
                <a:cs typeface="Times New Roman" panose="02020603050405020304" pitchFamily="18" charset="0"/>
              </a:rPr>
              <a:t>Aangeven van een fout</a:t>
            </a:r>
          </a:p>
          <a:p>
            <a:pPr>
              <a:spcBef>
                <a:spcPts val="1200"/>
              </a:spcBef>
            </a:pPr>
            <a:r>
              <a:rPr lang="nl-NL" altLang="nl-BE" sz="3200" b="0" dirty="0">
                <a:solidFill>
                  <a:schemeClr val="tx1"/>
                </a:solidFill>
                <a:cs typeface="Times New Roman" panose="02020603050405020304" pitchFamily="18" charset="0"/>
              </a:rPr>
              <a:t>Aangeven van een doelpunt</a:t>
            </a:r>
          </a:p>
          <a:p>
            <a:pPr>
              <a:spcBef>
                <a:spcPts val="1200"/>
              </a:spcBef>
            </a:pPr>
            <a:r>
              <a:rPr lang="nl-NL" altLang="nl-BE" sz="3200" b="0" dirty="0">
                <a:solidFill>
                  <a:schemeClr val="tx1"/>
                </a:solidFill>
                <a:cs typeface="Times New Roman" panose="02020603050405020304" pitchFamily="18" charset="0"/>
              </a:rPr>
              <a:t>Hervatting van de wedstrijd na een geldig doelpunt of na een time-out</a:t>
            </a:r>
          </a:p>
          <a:p>
            <a:pPr>
              <a:spcBef>
                <a:spcPts val="1200"/>
              </a:spcBef>
            </a:pPr>
            <a:r>
              <a:rPr lang="nl-NL" altLang="nl-BE" sz="3200" b="0" dirty="0">
                <a:solidFill>
                  <a:schemeClr val="tx1"/>
                </a:solidFill>
                <a:cs typeface="Times New Roman" panose="02020603050405020304" pitchFamily="18" charset="0"/>
              </a:rPr>
              <a:t>Start van een bully</a:t>
            </a:r>
          </a:p>
          <a:p>
            <a:pPr>
              <a:spcBef>
                <a:spcPts val="1200"/>
              </a:spcBef>
            </a:pPr>
            <a:r>
              <a:rPr lang="nl-NL" altLang="nl-BE" sz="3200" b="0" dirty="0">
                <a:solidFill>
                  <a:schemeClr val="tx1"/>
                </a:solidFill>
                <a:cs typeface="Times New Roman" panose="02020603050405020304" pitchFamily="18" charset="0"/>
              </a:rPr>
              <a:t>Start en einde van een </a:t>
            </a:r>
            <a:r>
              <a:rPr lang="nl-NL" altLang="nl-BE" sz="3200" b="0" dirty="0" err="1">
                <a:solidFill>
                  <a:schemeClr val="tx1"/>
                </a:solidFill>
                <a:cs typeface="Times New Roman" panose="02020603050405020304" pitchFamily="18" charset="0"/>
              </a:rPr>
              <a:t>stroke</a:t>
            </a:r>
            <a:endParaRPr lang="nl-NL" altLang="nl-BE" sz="3200" b="0" dirty="0">
              <a:solidFill>
                <a:schemeClr val="tx1"/>
              </a:solidFill>
              <a:cs typeface="Times New Roman" panose="02020603050405020304" pitchFamily="18" charset="0"/>
            </a:endParaRPr>
          </a:p>
          <a:p>
            <a:pPr>
              <a:spcBef>
                <a:spcPts val="1200"/>
              </a:spcBef>
            </a:pPr>
            <a:r>
              <a:rPr lang="nl-NL" altLang="nl-BE" sz="3200" b="0" dirty="0">
                <a:solidFill>
                  <a:schemeClr val="tx1"/>
                </a:solidFill>
                <a:cs typeface="Times New Roman" panose="02020603050405020304" pitchFamily="18" charset="0"/>
              </a:rPr>
              <a:t>Opleggen van een straf</a:t>
            </a:r>
          </a:p>
          <a:p>
            <a:pPr>
              <a:spcBef>
                <a:spcPts val="1200"/>
              </a:spcBef>
            </a:pPr>
            <a:r>
              <a:rPr lang="nl-NL" altLang="nl-BE" sz="3200" b="0" dirty="0">
                <a:solidFill>
                  <a:schemeClr val="tx1"/>
                </a:solidFill>
                <a:cs typeface="Times New Roman" panose="02020603050405020304" pitchFamily="18" charset="0"/>
              </a:rPr>
              <a:t>Bij het wisselen van een keeper om de tijd stil te leggen en te herstarten</a:t>
            </a:r>
            <a:endParaRPr lang="nl-BE" sz="3200" b="0" dirty="0">
              <a:solidFill>
                <a:schemeClr val="tx1"/>
              </a:solidFill>
            </a:endParaRPr>
          </a:p>
        </p:txBody>
      </p:sp>
      <p:pic>
        <p:nvPicPr>
          <p:cNvPr id="4" name="Afbeelding 3">
            <a:extLst>
              <a:ext uri="{FF2B5EF4-FFF2-40B4-BE49-F238E27FC236}">
                <a16:creationId xmlns:a16="http://schemas.microsoft.com/office/drawing/2014/main" id="{F609E032-C700-914D-B14B-B50842DE193A}"/>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3230795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Scheidrechters</a:t>
            </a:r>
            <a:r>
              <a:rPr lang="nl-NL" dirty="0">
                <a:solidFill>
                  <a:srgbClr val="FF0000"/>
                </a:solidFill>
              </a:rPr>
              <a:t> </a:t>
            </a:r>
            <a:r>
              <a:rPr lang="nl-NL" b="0" dirty="0">
                <a:solidFill>
                  <a:srgbClr val="FF0000"/>
                </a:solidFill>
              </a:rPr>
              <a:t>fluiten voor:</a:t>
            </a:r>
            <a:endParaRPr lang="nl-BE" b="0" dirty="0">
              <a:solidFill>
                <a:srgbClr val="FF0000"/>
              </a:solidFill>
            </a:endParaRPr>
          </a:p>
        </p:txBody>
      </p:sp>
      <p:sp>
        <p:nvSpPr>
          <p:cNvPr id="3" name="Content Placeholder 2"/>
          <p:cNvSpPr>
            <a:spLocks noGrp="1"/>
          </p:cNvSpPr>
          <p:nvPr>
            <p:ph idx="1"/>
          </p:nvPr>
        </p:nvSpPr>
        <p:spPr/>
        <p:txBody>
          <a:bodyPr/>
          <a:lstStyle/>
          <a:p>
            <a:pPr>
              <a:spcBef>
                <a:spcPts val="1200"/>
              </a:spcBef>
            </a:pPr>
            <a:r>
              <a:rPr lang="nl-NL" altLang="nl-BE" sz="3200" b="0" dirty="0">
                <a:solidFill>
                  <a:schemeClr val="tx1"/>
                </a:solidFill>
                <a:cs typeface="Times New Roman" panose="02020603050405020304" pitchFamily="18" charset="0"/>
              </a:rPr>
              <a:t>Om eender welke reden de wedstrijd stil te leggen en te herstarten</a:t>
            </a:r>
          </a:p>
          <a:p>
            <a:pPr>
              <a:spcBef>
                <a:spcPts val="1200"/>
              </a:spcBef>
            </a:pPr>
            <a:endParaRPr lang="nl-NL" altLang="nl-BE" sz="3200" b="0" dirty="0">
              <a:solidFill>
                <a:schemeClr val="tx1"/>
              </a:solidFill>
              <a:cs typeface="Times New Roman" panose="02020603050405020304" pitchFamily="18" charset="0"/>
            </a:endParaRPr>
          </a:p>
          <a:p>
            <a:pPr>
              <a:spcBef>
                <a:spcPts val="1200"/>
              </a:spcBef>
            </a:pPr>
            <a:r>
              <a:rPr lang="nl-NL" altLang="nl-BE" sz="3200" b="0" dirty="0">
                <a:solidFill>
                  <a:schemeClr val="tx1"/>
                </a:solidFill>
                <a:cs typeface="Times New Roman" panose="02020603050405020304" pitchFamily="18" charset="0"/>
              </a:rPr>
              <a:t>Om indien nodig aan te geven dat de bal volledig buiten het veld is gegaan</a:t>
            </a:r>
          </a:p>
          <a:p>
            <a:pPr>
              <a:spcBef>
                <a:spcPts val="1200"/>
              </a:spcBef>
            </a:pPr>
            <a:endParaRPr lang="nl-NL" altLang="nl-BE" sz="3200" b="0" dirty="0">
              <a:solidFill>
                <a:schemeClr val="tx1"/>
              </a:solidFill>
              <a:cs typeface="Times New Roman" panose="02020603050405020304" pitchFamily="18" charset="0"/>
            </a:endParaRPr>
          </a:p>
          <a:p>
            <a:pPr>
              <a:spcBef>
                <a:spcPts val="1200"/>
              </a:spcBef>
            </a:pPr>
            <a:r>
              <a:rPr lang="nl-NL" altLang="nl-BE" sz="3200" b="0" dirty="0">
                <a:solidFill>
                  <a:schemeClr val="tx1"/>
                </a:solidFill>
                <a:cs typeface="Times New Roman" panose="02020603050405020304" pitchFamily="18" charset="0"/>
              </a:rPr>
              <a:t>Het aangeven van het begin en het einde van een time-out</a:t>
            </a:r>
          </a:p>
          <a:p>
            <a:pPr>
              <a:spcBef>
                <a:spcPts val="1200"/>
              </a:spcBef>
            </a:pPr>
            <a:endParaRPr lang="nl-BE" sz="3200" dirty="0">
              <a:solidFill>
                <a:schemeClr val="tx1"/>
              </a:solidFill>
            </a:endParaRPr>
          </a:p>
        </p:txBody>
      </p:sp>
      <p:pic>
        <p:nvPicPr>
          <p:cNvPr id="4" name="Afbeelding 3">
            <a:extLst>
              <a:ext uri="{FF2B5EF4-FFF2-40B4-BE49-F238E27FC236}">
                <a16:creationId xmlns:a16="http://schemas.microsoft.com/office/drawing/2014/main" id="{9E3029A8-3983-B343-AF45-14FE757E3635}"/>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760812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Begin wedstrijd</a:t>
            </a:r>
            <a:endParaRPr lang="nl-BE" b="0" dirty="0">
              <a:solidFill>
                <a:srgbClr val="FF0000"/>
              </a:solidFill>
            </a:endParaRPr>
          </a:p>
        </p:txBody>
      </p:sp>
      <p:sp>
        <p:nvSpPr>
          <p:cNvPr id="3" name="Content Placeholder 2"/>
          <p:cNvSpPr>
            <a:spLocks noGrp="1"/>
          </p:cNvSpPr>
          <p:nvPr>
            <p:ph idx="1"/>
          </p:nvPr>
        </p:nvSpPr>
        <p:spPr/>
        <p:txBody>
          <a:bodyPr/>
          <a:lstStyle/>
          <a:p>
            <a:pPr>
              <a:spcBef>
                <a:spcPts val="1200"/>
              </a:spcBef>
            </a:pPr>
            <a:endParaRPr lang="nl-BE" altLang="nl-BE" sz="3200" b="0" dirty="0">
              <a:solidFill>
                <a:schemeClr val="tx1"/>
              </a:solidFill>
              <a:cs typeface="Times New Roman" panose="02020603050405020304" pitchFamily="18" charset="0"/>
            </a:endParaRPr>
          </a:p>
          <a:p>
            <a:pPr>
              <a:spcBef>
                <a:spcPts val="1200"/>
              </a:spcBef>
            </a:pPr>
            <a:r>
              <a:rPr lang="nl-BE" altLang="nl-BE" sz="3200" b="0" dirty="0">
                <a:solidFill>
                  <a:schemeClr val="tx1"/>
                </a:solidFill>
                <a:cs typeface="Times New Roman" panose="02020603050405020304" pitchFamily="18" charset="0"/>
              </a:rPr>
              <a:t>Fair-play: bal geven aan tegenpartij bij begin van de wedstrijd en omgekeerd bij begin van tweede helft</a:t>
            </a:r>
          </a:p>
          <a:p>
            <a:pPr>
              <a:spcBef>
                <a:spcPts val="1200"/>
              </a:spcBef>
            </a:pPr>
            <a:r>
              <a:rPr lang="nl-BE" altLang="nl-BE" sz="3200" b="0" dirty="0">
                <a:solidFill>
                  <a:schemeClr val="tx1"/>
                </a:solidFill>
                <a:cs typeface="Times New Roman" panose="02020603050405020304" pitchFamily="18" charset="0"/>
              </a:rPr>
              <a:t>Spelrichting van beide teams wordt omgekeerd bij aanvang 2</a:t>
            </a:r>
            <a:r>
              <a:rPr lang="nl-BE" altLang="nl-BE" sz="3200" b="0" baseline="30000" dirty="0">
                <a:solidFill>
                  <a:schemeClr val="tx1"/>
                </a:solidFill>
                <a:cs typeface="Times New Roman" panose="02020603050405020304" pitchFamily="18" charset="0"/>
              </a:rPr>
              <a:t>de</a:t>
            </a:r>
            <a:r>
              <a:rPr lang="nl-BE" altLang="nl-BE" sz="3200" b="0" dirty="0">
                <a:solidFill>
                  <a:schemeClr val="tx1"/>
                </a:solidFill>
                <a:cs typeface="Times New Roman" panose="02020603050405020304" pitchFamily="18" charset="0"/>
              </a:rPr>
              <a:t> speelhelft</a:t>
            </a:r>
          </a:p>
          <a:p>
            <a:pPr>
              <a:spcBef>
                <a:spcPts val="1200"/>
              </a:spcBef>
            </a:pPr>
            <a:r>
              <a:rPr lang="nl-BE" altLang="nl-BE" sz="3200" b="0" dirty="0">
                <a:solidFill>
                  <a:schemeClr val="tx1"/>
                </a:solidFill>
                <a:cs typeface="Times New Roman" panose="02020603050405020304" pitchFamily="18" charset="0"/>
              </a:rPr>
              <a:t>Een beginslag wordt genomen om:</a:t>
            </a:r>
          </a:p>
          <a:p>
            <a:pPr lvl="1">
              <a:spcBef>
                <a:spcPts val="1200"/>
              </a:spcBef>
            </a:pPr>
            <a:r>
              <a:rPr lang="nl-BE" altLang="nl-BE" sz="2600" dirty="0">
                <a:solidFill>
                  <a:schemeClr val="tx1"/>
                </a:solidFill>
                <a:cs typeface="Times New Roman" panose="02020603050405020304" pitchFamily="18" charset="0"/>
              </a:rPr>
              <a:t>De wedstrijd te laten beginnen</a:t>
            </a:r>
          </a:p>
          <a:p>
            <a:pPr lvl="1">
              <a:spcBef>
                <a:spcPts val="1200"/>
              </a:spcBef>
            </a:pPr>
            <a:r>
              <a:rPr lang="nl-BE" altLang="nl-BE" sz="2600" dirty="0">
                <a:solidFill>
                  <a:schemeClr val="tx1"/>
                </a:solidFill>
                <a:cs typeface="Times New Roman" panose="02020603050405020304" pitchFamily="18" charset="0"/>
              </a:rPr>
              <a:t>Het spel te hervatten na de pauze/rust</a:t>
            </a:r>
          </a:p>
          <a:p>
            <a:pPr lvl="1">
              <a:spcBef>
                <a:spcPts val="1200"/>
              </a:spcBef>
            </a:pPr>
            <a:r>
              <a:rPr lang="nl-BE" altLang="nl-BE" sz="2600" dirty="0">
                <a:solidFill>
                  <a:schemeClr val="tx1"/>
                </a:solidFill>
                <a:cs typeface="Times New Roman" panose="02020603050405020304" pitchFamily="18" charset="0"/>
              </a:rPr>
              <a:t>Na het scoren van een doelpunt</a:t>
            </a:r>
          </a:p>
        </p:txBody>
      </p:sp>
      <p:pic>
        <p:nvPicPr>
          <p:cNvPr id="4" name="Afbeelding 3">
            <a:extLst>
              <a:ext uri="{FF2B5EF4-FFF2-40B4-BE49-F238E27FC236}">
                <a16:creationId xmlns:a16="http://schemas.microsoft.com/office/drawing/2014/main" id="{6B2978D7-B347-AB48-9DE1-3EF29BC91065}"/>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959508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161" y="169236"/>
            <a:ext cx="9111802" cy="923411"/>
          </a:xfrm>
        </p:spPr>
        <p:txBody>
          <a:bodyPr/>
          <a:lstStyle/>
          <a:p>
            <a:pPr algn="ctr"/>
            <a:r>
              <a:rPr lang="nl-NL" b="0" dirty="0">
                <a:solidFill>
                  <a:srgbClr val="FF0000"/>
                </a:solidFill>
              </a:rPr>
              <a:t>Soorten wedstrijden</a:t>
            </a:r>
            <a:endParaRPr lang="nl-BE" b="0" dirty="0">
              <a:solidFill>
                <a:srgbClr val="FF0000"/>
              </a:solidFill>
            </a:endParaRPr>
          </a:p>
        </p:txBody>
      </p:sp>
      <p:sp>
        <p:nvSpPr>
          <p:cNvPr id="3" name="Content Placeholder 2"/>
          <p:cNvSpPr>
            <a:spLocks noGrp="1"/>
          </p:cNvSpPr>
          <p:nvPr>
            <p:ph idx="1"/>
          </p:nvPr>
        </p:nvSpPr>
        <p:spPr>
          <a:xfrm>
            <a:off x="3223265" y="1262294"/>
            <a:ext cx="8742311" cy="5350042"/>
          </a:xfrm>
        </p:spPr>
        <p:txBody>
          <a:bodyPr>
            <a:normAutofit/>
          </a:bodyPr>
          <a:lstStyle/>
          <a:p>
            <a:pPr>
              <a:spcBef>
                <a:spcPts val="1200"/>
              </a:spcBef>
              <a:defRPr/>
            </a:pPr>
            <a:r>
              <a:rPr lang="nl-NL" sz="3200" dirty="0">
                <a:solidFill>
                  <a:schemeClr val="tx1"/>
                </a:solidFill>
              </a:rPr>
              <a:t>U7			2 x 20’	1/8 veld	3 spelers</a:t>
            </a:r>
          </a:p>
          <a:p>
            <a:pPr>
              <a:spcBef>
                <a:spcPts val="1200"/>
              </a:spcBef>
              <a:defRPr/>
            </a:pPr>
            <a:r>
              <a:rPr lang="nl-NL" sz="3200" dirty="0">
                <a:solidFill>
                  <a:schemeClr val="tx1"/>
                </a:solidFill>
              </a:rPr>
              <a:t>U8			2 x 20’	1/8 veld</a:t>
            </a:r>
            <a:r>
              <a:rPr lang="nl-NL" sz="3200">
                <a:solidFill>
                  <a:schemeClr val="tx1"/>
                </a:solidFill>
              </a:rPr>
              <a:t>	3 </a:t>
            </a:r>
            <a:r>
              <a:rPr lang="nl-NL" sz="3200" dirty="0">
                <a:solidFill>
                  <a:schemeClr val="tx1"/>
                </a:solidFill>
              </a:rPr>
              <a:t>spelers</a:t>
            </a:r>
          </a:p>
          <a:p>
            <a:pPr>
              <a:spcBef>
                <a:spcPts val="1200"/>
              </a:spcBef>
              <a:defRPr/>
            </a:pPr>
            <a:r>
              <a:rPr lang="nl-NL" sz="3200" dirty="0">
                <a:solidFill>
                  <a:srgbClr val="0070C0"/>
                </a:solidFill>
              </a:rPr>
              <a:t>U10 </a:t>
            </a:r>
            <a:r>
              <a:rPr lang="nl-NL" sz="2400" dirty="0">
                <a:solidFill>
                  <a:srgbClr val="0070C0"/>
                </a:solidFill>
              </a:rPr>
              <a:t>tem</a:t>
            </a:r>
            <a:r>
              <a:rPr lang="nl-NL" sz="3200" dirty="0">
                <a:solidFill>
                  <a:srgbClr val="0070C0"/>
                </a:solidFill>
              </a:rPr>
              <a:t> U12	2 x 25’	1/2 veld	8 spelers</a:t>
            </a:r>
          </a:p>
          <a:p>
            <a:pPr>
              <a:spcBef>
                <a:spcPts val="1200"/>
              </a:spcBef>
              <a:defRPr/>
            </a:pPr>
            <a:r>
              <a:rPr lang="nl-NL" sz="3200" dirty="0">
                <a:solidFill>
                  <a:schemeClr val="tx1"/>
                </a:solidFill>
              </a:rPr>
              <a:t>U14			2 x 30’			11 spelers</a:t>
            </a:r>
          </a:p>
          <a:p>
            <a:pPr>
              <a:spcBef>
                <a:spcPts val="1200"/>
              </a:spcBef>
              <a:defRPr/>
            </a:pPr>
            <a:r>
              <a:rPr lang="nl-NL" sz="3200" dirty="0">
                <a:solidFill>
                  <a:schemeClr val="tx1"/>
                </a:solidFill>
              </a:rPr>
              <a:t>U16 </a:t>
            </a:r>
            <a:r>
              <a:rPr lang="nl-NL" sz="2400" dirty="0">
                <a:solidFill>
                  <a:schemeClr val="tx1"/>
                </a:solidFill>
              </a:rPr>
              <a:t>tem</a:t>
            </a:r>
            <a:r>
              <a:rPr lang="nl-NL" sz="3200" dirty="0">
                <a:solidFill>
                  <a:schemeClr val="tx1"/>
                </a:solidFill>
              </a:rPr>
              <a:t> U19	2 x 35’			11 spelers</a:t>
            </a:r>
          </a:p>
          <a:p>
            <a:pPr>
              <a:spcBef>
                <a:spcPts val="1200"/>
              </a:spcBef>
              <a:defRPr/>
            </a:pPr>
            <a:r>
              <a:rPr lang="nl-NL" sz="3200" dirty="0">
                <a:solidFill>
                  <a:schemeClr val="tx1"/>
                </a:solidFill>
              </a:rPr>
              <a:t>DAMES		2 x 35’			11 spelers</a:t>
            </a:r>
          </a:p>
          <a:p>
            <a:pPr>
              <a:spcBef>
                <a:spcPts val="1200"/>
              </a:spcBef>
              <a:defRPr/>
            </a:pPr>
            <a:r>
              <a:rPr lang="nl-NL" sz="3200" dirty="0">
                <a:solidFill>
                  <a:schemeClr val="tx1"/>
                </a:solidFill>
              </a:rPr>
              <a:t>HEREN		4 x 17’30 of 2 x 35’	11 spelers</a:t>
            </a:r>
          </a:p>
          <a:p>
            <a:pPr>
              <a:spcBef>
                <a:spcPts val="1200"/>
              </a:spcBef>
              <a:defRPr/>
            </a:pPr>
            <a:r>
              <a:rPr lang="nl-NL" sz="3200" dirty="0">
                <a:solidFill>
                  <a:schemeClr val="tx1"/>
                </a:solidFill>
              </a:rPr>
              <a:t>LADIES		2 x 35’			11 spelers</a:t>
            </a:r>
          </a:p>
          <a:p>
            <a:pPr>
              <a:spcBef>
                <a:spcPts val="1200"/>
              </a:spcBef>
              <a:defRPr/>
            </a:pPr>
            <a:r>
              <a:rPr lang="nl-NL" sz="3200" dirty="0">
                <a:solidFill>
                  <a:schemeClr val="tx1"/>
                </a:solidFill>
              </a:rPr>
              <a:t>GENTS		2 x 30’	1/2 veld	7 spelers</a:t>
            </a:r>
          </a:p>
          <a:p>
            <a:pPr>
              <a:buNone/>
              <a:defRPr/>
            </a:pPr>
            <a:endParaRPr lang="nl-NL" dirty="0">
              <a:solidFill>
                <a:schemeClr val="tx1"/>
              </a:solidFill>
            </a:endParaRPr>
          </a:p>
          <a:p>
            <a:pPr>
              <a:buNone/>
              <a:defRPr/>
            </a:pPr>
            <a:endParaRPr lang="nl-NL" dirty="0">
              <a:solidFill>
                <a:schemeClr val="tx1"/>
              </a:solidFill>
            </a:endParaRPr>
          </a:p>
        </p:txBody>
      </p:sp>
      <p:pic>
        <p:nvPicPr>
          <p:cNvPr id="4" name="Afbeelding 3">
            <a:extLst>
              <a:ext uri="{FF2B5EF4-FFF2-40B4-BE49-F238E27FC236}">
                <a16:creationId xmlns:a16="http://schemas.microsoft.com/office/drawing/2014/main" id="{05DDBE49-347E-9C47-97DF-BA4313EF2B19}"/>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900881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Begin wedstrijd</a:t>
            </a:r>
            <a:endParaRPr lang="nl-BE" b="0" dirty="0">
              <a:solidFill>
                <a:srgbClr val="FF0000"/>
              </a:solidFill>
            </a:endParaRPr>
          </a:p>
        </p:txBody>
      </p:sp>
      <p:sp>
        <p:nvSpPr>
          <p:cNvPr id="3" name="Content Placeholder 2"/>
          <p:cNvSpPr>
            <a:spLocks noGrp="1"/>
          </p:cNvSpPr>
          <p:nvPr>
            <p:ph idx="1"/>
          </p:nvPr>
        </p:nvSpPr>
        <p:spPr/>
        <p:txBody>
          <a:bodyPr/>
          <a:lstStyle/>
          <a:p>
            <a:pPr>
              <a:spcBef>
                <a:spcPts val="1200"/>
              </a:spcBef>
            </a:pPr>
            <a:endParaRPr lang="nl-BE" altLang="nl-BE" sz="3200" dirty="0">
              <a:solidFill>
                <a:schemeClr val="tx1"/>
              </a:solidFill>
              <a:cs typeface="Times New Roman" panose="02020603050405020304" pitchFamily="18" charset="0"/>
            </a:endParaRPr>
          </a:p>
          <a:p>
            <a:pPr>
              <a:spcBef>
                <a:spcPts val="1200"/>
              </a:spcBef>
            </a:pPr>
            <a:r>
              <a:rPr lang="nl-BE" altLang="nl-BE" sz="3200" dirty="0">
                <a:solidFill>
                  <a:schemeClr val="tx1"/>
                </a:solidFill>
                <a:cs typeface="Times New Roman" panose="02020603050405020304" pitchFamily="18" charset="0"/>
              </a:rPr>
              <a:t>Een beginslag wordt:</a:t>
            </a:r>
          </a:p>
          <a:p>
            <a:pPr lvl="1">
              <a:spcBef>
                <a:spcPts val="1200"/>
              </a:spcBef>
            </a:pPr>
            <a:r>
              <a:rPr lang="nl-BE" altLang="nl-BE" sz="2600" dirty="0">
                <a:solidFill>
                  <a:schemeClr val="tx1"/>
                </a:solidFill>
                <a:cs typeface="Times New Roman" panose="02020603050405020304" pitchFamily="18" charset="0"/>
              </a:rPr>
              <a:t>Genomen in het midden van het veld. </a:t>
            </a:r>
          </a:p>
          <a:p>
            <a:pPr lvl="1">
              <a:spcBef>
                <a:spcPts val="1200"/>
              </a:spcBef>
            </a:pPr>
            <a:r>
              <a:rPr lang="nl-BE" altLang="nl-BE" sz="2600" dirty="0">
                <a:solidFill>
                  <a:schemeClr val="tx1"/>
                </a:solidFill>
                <a:cs typeface="Times New Roman" panose="02020603050405020304" pitchFamily="18" charset="0"/>
              </a:rPr>
              <a:t>Mag in alle richtingen worden genomen (afstand!)</a:t>
            </a:r>
          </a:p>
          <a:p>
            <a:pPr lvl="1">
              <a:spcBef>
                <a:spcPts val="1200"/>
              </a:spcBef>
            </a:pPr>
            <a:r>
              <a:rPr lang="nl-BE" altLang="nl-BE" sz="2600" dirty="0">
                <a:solidFill>
                  <a:schemeClr val="tx1"/>
                </a:solidFill>
                <a:cs typeface="Times New Roman" panose="02020603050405020304" pitchFamily="18" charset="0"/>
              </a:rPr>
              <a:t>Alle spelers, behalve de speler die de beginslag neemt, staan op hun eigen speelhelft.</a:t>
            </a:r>
          </a:p>
          <a:p>
            <a:pPr lvl="1">
              <a:spcBef>
                <a:spcPts val="1200"/>
              </a:spcBef>
            </a:pPr>
            <a:r>
              <a:rPr lang="nl-BE" altLang="nl-BE" sz="2600" dirty="0">
                <a:solidFill>
                  <a:schemeClr val="tx1"/>
                </a:solidFill>
              </a:rPr>
              <a:t>Als beginslag is elke soort slag (self-pass, shot, push, enz.) toegestaan</a:t>
            </a:r>
            <a:endParaRPr lang="nl-BE" altLang="nl-BE" sz="2600" dirty="0">
              <a:solidFill>
                <a:schemeClr val="tx1"/>
              </a:solidFill>
              <a:cs typeface="Times New Roman" panose="02020603050405020304" pitchFamily="18" charset="0"/>
            </a:endParaRPr>
          </a:p>
          <a:p>
            <a:endParaRPr lang="nl-BE" dirty="0">
              <a:solidFill>
                <a:schemeClr val="tx1"/>
              </a:solidFill>
            </a:endParaRPr>
          </a:p>
        </p:txBody>
      </p:sp>
      <p:pic>
        <p:nvPicPr>
          <p:cNvPr id="4" name="Afbeelding 3">
            <a:extLst>
              <a:ext uri="{FF2B5EF4-FFF2-40B4-BE49-F238E27FC236}">
                <a16:creationId xmlns:a16="http://schemas.microsoft.com/office/drawing/2014/main" id="{9FB41C8F-0532-7D4F-832A-72574E7A3B32}"/>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3299061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Hervatting wedstrijd</a:t>
            </a:r>
            <a:endParaRPr lang="nl-BE" b="0" dirty="0">
              <a:solidFill>
                <a:srgbClr val="FF0000"/>
              </a:solidFill>
            </a:endParaRPr>
          </a:p>
        </p:txBody>
      </p:sp>
      <p:sp>
        <p:nvSpPr>
          <p:cNvPr id="3" name="Content Placeholder 2"/>
          <p:cNvSpPr>
            <a:spLocks noGrp="1"/>
          </p:cNvSpPr>
          <p:nvPr>
            <p:ph idx="1"/>
          </p:nvPr>
        </p:nvSpPr>
        <p:spPr/>
        <p:txBody>
          <a:bodyPr/>
          <a:lstStyle/>
          <a:p>
            <a:pPr>
              <a:spcBef>
                <a:spcPts val="1200"/>
              </a:spcBef>
            </a:pPr>
            <a:r>
              <a:rPr lang="nl-BE" altLang="nl-BE" sz="3200" b="0" dirty="0">
                <a:solidFill>
                  <a:schemeClr val="tx1"/>
                </a:solidFill>
                <a:cs typeface="Times New Roman" panose="02020603050405020304" pitchFamily="18" charset="0"/>
              </a:rPr>
              <a:t>Een beginslag wordt genomen na het scoren van een doelpunt</a:t>
            </a:r>
            <a:r>
              <a:rPr lang="nl-BE" altLang="nl-BE" sz="3200" b="0" dirty="0">
                <a:solidFill>
                  <a:schemeClr val="tx1"/>
                </a:solidFill>
              </a:rPr>
              <a:t> </a:t>
            </a:r>
          </a:p>
          <a:p>
            <a:pPr>
              <a:spcBef>
                <a:spcPts val="1200"/>
              </a:spcBef>
            </a:pPr>
            <a:r>
              <a:rPr lang="nl-BE" altLang="nl-BE" sz="3200" b="0" dirty="0">
                <a:solidFill>
                  <a:schemeClr val="tx1"/>
                </a:solidFill>
                <a:cs typeface="Times New Roman" panose="02020603050405020304" pitchFamily="18" charset="0"/>
              </a:rPr>
              <a:t>Een spelhervatting mag niet met een hoge bal vanuit stilstand</a:t>
            </a:r>
          </a:p>
          <a:p>
            <a:pPr>
              <a:spcBef>
                <a:spcPts val="1200"/>
              </a:spcBef>
            </a:pPr>
            <a:endParaRPr lang="nl-BE" dirty="0">
              <a:solidFill>
                <a:schemeClr val="tx1"/>
              </a:solidFill>
            </a:endParaRPr>
          </a:p>
        </p:txBody>
      </p:sp>
      <p:pic>
        <p:nvPicPr>
          <p:cNvPr id="4" name="Afbeelding 3">
            <a:extLst>
              <a:ext uri="{FF2B5EF4-FFF2-40B4-BE49-F238E27FC236}">
                <a16:creationId xmlns:a16="http://schemas.microsoft.com/office/drawing/2014/main" id="{12011411-BEA4-A540-9428-3E930BD36C87}"/>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789540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Hervatting wedstrijd - Bully</a:t>
            </a:r>
            <a:endParaRPr lang="nl-BE" b="0" dirty="0">
              <a:solidFill>
                <a:srgbClr val="FF0000"/>
              </a:solidFill>
            </a:endParaRPr>
          </a:p>
        </p:txBody>
      </p:sp>
      <p:sp>
        <p:nvSpPr>
          <p:cNvPr id="3" name="Content Placeholder 2"/>
          <p:cNvSpPr>
            <a:spLocks noGrp="1"/>
          </p:cNvSpPr>
          <p:nvPr>
            <p:ph idx="1"/>
          </p:nvPr>
        </p:nvSpPr>
        <p:spPr>
          <a:xfrm>
            <a:off x="2895713" y="1205345"/>
            <a:ext cx="9111801" cy="5483419"/>
          </a:xfrm>
        </p:spPr>
        <p:txBody>
          <a:bodyPr>
            <a:normAutofit fontScale="92500" lnSpcReduction="20000"/>
          </a:bodyPr>
          <a:lstStyle/>
          <a:p>
            <a:pPr>
              <a:spcBef>
                <a:spcPts val="1200"/>
              </a:spcBef>
            </a:pPr>
            <a:r>
              <a:rPr lang="nl-BE" altLang="nl-BE" sz="3000" b="0" dirty="0">
                <a:solidFill>
                  <a:schemeClr val="tx1"/>
                </a:solidFill>
                <a:cs typeface="Times New Roman" panose="02020603050405020304" pitchFamily="18" charset="0"/>
              </a:rPr>
              <a:t>Wanneer de scheidsrechter de tijd heeft stilgelegd terwijl het spel nog bezig was (bv. gewonde speler, hond op het veld, …)</a:t>
            </a:r>
          </a:p>
          <a:p>
            <a:pPr>
              <a:spcBef>
                <a:spcPts val="1200"/>
              </a:spcBef>
            </a:pPr>
            <a:r>
              <a:rPr lang="nl-BE" altLang="nl-BE" sz="3000" dirty="0">
                <a:solidFill>
                  <a:schemeClr val="tx1"/>
                </a:solidFill>
                <a:cs typeface="Times New Roman" panose="02020603050405020304" pitchFamily="18" charset="0"/>
              </a:rPr>
              <a:t>Bully:</a:t>
            </a:r>
          </a:p>
          <a:p>
            <a:pPr lvl="1">
              <a:spcBef>
                <a:spcPts val="1200"/>
              </a:spcBef>
            </a:pPr>
            <a:r>
              <a:rPr lang="nl-BE" altLang="nl-BE" dirty="0">
                <a:solidFill>
                  <a:schemeClr val="tx1"/>
                </a:solidFill>
                <a:cs typeface="Times New Roman" panose="02020603050405020304" pitchFamily="18" charset="0"/>
              </a:rPr>
              <a:t>Een speler van elk team</a:t>
            </a:r>
          </a:p>
          <a:p>
            <a:pPr lvl="1">
              <a:spcBef>
                <a:spcPts val="1200"/>
              </a:spcBef>
            </a:pPr>
            <a:r>
              <a:rPr lang="nl-BE" altLang="nl-BE" dirty="0">
                <a:solidFill>
                  <a:schemeClr val="tx1"/>
                </a:solidFill>
                <a:cs typeface="Times New Roman" panose="02020603050405020304" pitchFamily="18" charset="0"/>
              </a:rPr>
              <a:t>Spelers staan tegenover elkaar:</a:t>
            </a:r>
            <a:br>
              <a:rPr lang="nl-BE" altLang="nl-BE" dirty="0">
                <a:solidFill>
                  <a:schemeClr val="tx1"/>
                </a:solidFill>
                <a:cs typeface="Times New Roman" panose="02020603050405020304" pitchFamily="18" charset="0"/>
              </a:rPr>
            </a:br>
            <a:r>
              <a:rPr lang="nl-BE" altLang="nl-BE" dirty="0">
                <a:solidFill>
                  <a:schemeClr val="tx1"/>
                </a:solidFill>
                <a:cs typeface="Times New Roman" panose="02020603050405020304" pitchFamily="18" charset="0"/>
              </a:rPr>
              <a:t>-&gt; Bal ligt tussen de spelers</a:t>
            </a:r>
            <a:br>
              <a:rPr lang="nl-BE" altLang="nl-BE" dirty="0">
                <a:solidFill>
                  <a:schemeClr val="tx1"/>
                </a:solidFill>
                <a:cs typeface="Times New Roman" panose="02020603050405020304" pitchFamily="18" charset="0"/>
              </a:rPr>
            </a:br>
            <a:r>
              <a:rPr lang="nl-BE" altLang="nl-BE" dirty="0">
                <a:solidFill>
                  <a:schemeClr val="tx1"/>
                </a:solidFill>
                <a:cs typeface="Times New Roman" panose="02020603050405020304" pitchFamily="18" charset="0"/>
              </a:rPr>
              <a:t>-&gt; Iedere speler heeft zijn stick aan zijn kant van de bal</a:t>
            </a:r>
            <a:br>
              <a:rPr lang="nl-BE" altLang="nl-BE" dirty="0">
                <a:solidFill>
                  <a:schemeClr val="tx1"/>
                </a:solidFill>
                <a:cs typeface="Times New Roman" panose="02020603050405020304" pitchFamily="18" charset="0"/>
              </a:rPr>
            </a:br>
            <a:r>
              <a:rPr lang="nl-BE" altLang="nl-BE" dirty="0">
                <a:solidFill>
                  <a:schemeClr val="tx1"/>
                </a:solidFill>
                <a:cs typeface="Times New Roman" panose="02020603050405020304" pitchFamily="18" charset="0"/>
              </a:rPr>
              <a:t>-&gt; </a:t>
            </a:r>
            <a:r>
              <a:rPr lang="nl-BE" altLang="nl-BE" b="0" dirty="0">
                <a:solidFill>
                  <a:schemeClr val="tx1"/>
                </a:solidFill>
                <a:cs typeface="Times New Roman" panose="02020603050405020304" pitchFamily="18" charset="0"/>
              </a:rPr>
              <a:t>Spelers ‘vechten’ om de bal: Beide spelers tillen stick gelijktijdig op, slaan 1x op de grond en dan tikken met de sticks 1x tegen elkaar boven de bal. Nu komt het er op aan wie de bal als eerste heeft ...</a:t>
            </a:r>
          </a:p>
          <a:p>
            <a:pPr marL="0" indent="0">
              <a:spcBef>
                <a:spcPts val="1200"/>
              </a:spcBef>
              <a:buNone/>
            </a:pPr>
            <a:r>
              <a:rPr lang="nl-BE" altLang="nl-BE" sz="3000" b="1" dirty="0">
                <a:solidFill>
                  <a:schemeClr val="tx1"/>
                </a:solidFill>
                <a:cs typeface="Times New Roman" panose="02020603050405020304" pitchFamily="18" charset="0"/>
              </a:rPr>
              <a:t>Fairplay</a:t>
            </a:r>
            <a:r>
              <a:rPr lang="nl-BE" altLang="nl-BE" sz="3000" dirty="0">
                <a:solidFill>
                  <a:schemeClr val="tx1"/>
                </a:solidFill>
                <a:cs typeface="Times New Roman" panose="02020603050405020304" pitchFamily="18" charset="0"/>
              </a:rPr>
              <a:t> </a:t>
            </a:r>
            <a:r>
              <a:rPr lang="nl-BE" altLang="nl-BE" sz="3000" dirty="0">
                <a:solidFill>
                  <a:schemeClr val="tx1"/>
                </a:solidFill>
                <a:cs typeface="Times New Roman" panose="02020603050405020304" pitchFamily="18" charset="0"/>
                <a:sym typeface="Wingdings" panose="05000000000000000000" pitchFamily="2" charset="2"/>
              </a:rPr>
              <a:t></a:t>
            </a:r>
            <a:r>
              <a:rPr lang="nl-BE" altLang="nl-BE" sz="3000" dirty="0">
                <a:solidFill>
                  <a:schemeClr val="tx1"/>
                </a:solidFill>
                <a:cs typeface="Times New Roman" panose="02020603050405020304" pitchFamily="18" charset="0"/>
              </a:rPr>
              <a:t> </a:t>
            </a:r>
            <a:r>
              <a:rPr lang="nl-BE" altLang="nl-BE" sz="3000" b="0" dirty="0">
                <a:solidFill>
                  <a:schemeClr val="tx1"/>
                </a:solidFill>
                <a:cs typeface="Times New Roman" panose="02020603050405020304" pitchFamily="18" charset="0"/>
              </a:rPr>
              <a:t>geef de bal aan de ploeg welke de bal had voor het stilleggen van de tijd. Scheidsrechter mag hier niet beïnvloeden.</a:t>
            </a:r>
          </a:p>
        </p:txBody>
      </p:sp>
      <p:pic>
        <p:nvPicPr>
          <p:cNvPr id="4" name="Afbeelding 3">
            <a:extLst>
              <a:ext uri="{FF2B5EF4-FFF2-40B4-BE49-F238E27FC236}">
                <a16:creationId xmlns:a16="http://schemas.microsoft.com/office/drawing/2014/main" id="{86E52A9E-2C20-3342-AABB-528A91DCC516}"/>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341703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Bal buiten – Spel hervatting</a:t>
            </a:r>
            <a:endParaRPr lang="nl-BE" b="0" dirty="0">
              <a:solidFill>
                <a:srgbClr val="FF0000"/>
              </a:solidFill>
            </a:endParaRPr>
          </a:p>
        </p:txBody>
      </p:sp>
      <p:sp>
        <p:nvSpPr>
          <p:cNvPr id="3" name="Content Placeholder 2"/>
          <p:cNvSpPr>
            <a:spLocks noGrp="1"/>
          </p:cNvSpPr>
          <p:nvPr>
            <p:ph idx="1"/>
          </p:nvPr>
        </p:nvSpPr>
        <p:spPr/>
        <p:txBody>
          <a:bodyPr/>
          <a:lstStyle/>
          <a:p>
            <a:pPr>
              <a:spcBef>
                <a:spcPts val="1200"/>
              </a:spcBef>
            </a:pPr>
            <a:endParaRPr lang="nl-NL" altLang="nl-BE" sz="3200" b="0" dirty="0">
              <a:solidFill>
                <a:schemeClr val="tx1"/>
              </a:solidFill>
              <a:cs typeface="Arial" panose="020B0604020202020204" pitchFamily="34" charset="0"/>
            </a:endParaRPr>
          </a:p>
          <a:p>
            <a:pPr>
              <a:spcBef>
                <a:spcPts val="1200"/>
              </a:spcBef>
            </a:pPr>
            <a:r>
              <a:rPr lang="nl-NL" altLang="nl-BE" sz="3200" b="0" dirty="0">
                <a:solidFill>
                  <a:schemeClr val="tx1"/>
                </a:solidFill>
                <a:cs typeface="Arial" panose="020B0604020202020204" pitchFamily="34" charset="0"/>
              </a:rPr>
              <a:t>De bal moet in zijn </a:t>
            </a:r>
            <a:r>
              <a:rPr lang="nl-NL" altLang="nl-BE" sz="3200" b="0" i="1" dirty="0">
                <a:solidFill>
                  <a:schemeClr val="tx1"/>
                </a:solidFill>
                <a:effectLst>
                  <a:outerShdw blurRad="38100" dist="38100" dir="2700000" algn="tl">
                    <a:srgbClr val="000000"/>
                  </a:outerShdw>
                </a:effectLst>
                <a:cs typeface="Arial" panose="020B0604020202020204" pitchFamily="34" charset="0"/>
              </a:rPr>
              <a:t>geheel</a:t>
            </a:r>
            <a:r>
              <a:rPr lang="nl-NL" altLang="nl-BE" sz="3200" b="0" dirty="0">
                <a:solidFill>
                  <a:schemeClr val="tx1"/>
                </a:solidFill>
                <a:effectLst>
                  <a:outerShdw blurRad="38100" dist="38100" dir="2700000" algn="tl">
                    <a:srgbClr val="000000"/>
                  </a:outerShdw>
                </a:effectLst>
                <a:cs typeface="Arial" panose="020B0604020202020204" pitchFamily="34" charset="0"/>
              </a:rPr>
              <a:t> </a:t>
            </a:r>
            <a:r>
              <a:rPr lang="nl-NL" altLang="nl-BE" sz="3200" b="0" dirty="0">
                <a:solidFill>
                  <a:schemeClr val="tx1"/>
                </a:solidFill>
                <a:cs typeface="Arial" panose="020B0604020202020204" pitchFamily="34" charset="0"/>
              </a:rPr>
              <a:t>over de lijn zijn om buiten te zijn!</a:t>
            </a:r>
          </a:p>
          <a:p>
            <a:pPr>
              <a:spcBef>
                <a:spcPts val="1200"/>
              </a:spcBef>
            </a:pPr>
            <a:r>
              <a:rPr lang="nl-NL" altLang="nl-BE" sz="3200" b="0" dirty="0">
                <a:solidFill>
                  <a:schemeClr val="tx1"/>
                </a:solidFill>
                <a:cs typeface="Arial" panose="020B0604020202020204" pitchFamily="34" charset="0"/>
              </a:rPr>
              <a:t>Over de zijlijn</a:t>
            </a:r>
            <a:r>
              <a:rPr lang="nl-NL" altLang="nl-BE" sz="3200" b="0" dirty="0">
                <a:solidFill>
                  <a:schemeClr val="tx1"/>
                </a:solidFill>
                <a:ea typeface="Arial Unicode MS" panose="020B0604020202020204" pitchFamily="34" charset="-128"/>
                <a:cs typeface="Arial Unicode MS" panose="020B0604020202020204" pitchFamily="34" charset="-128"/>
              </a:rPr>
              <a:t> </a:t>
            </a:r>
            <a:r>
              <a:rPr lang="nl-NL" altLang="nl-BE" sz="3200" b="0" dirty="0">
                <a:solidFill>
                  <a:schemeClr val="tx1"/>
                </a:solidFill>
                <a:ea typeface="Arial Unicode MS" panose="020B0604020202020204" pitchFamily="34" charset="-128"/>
                <a:cs typeface="Arial Unicode MS" panose="020B0604020202020204" pitchFamily="34" charset="-128"/>
                <a:sym typeface="Wingdings" panose="05000000000000000000" pitchFamily="2" charset="2"/>
              </a:rPr>
              <a:t> </a:t>
            </a:r>
            <a:r>
              <a:rPr lang="nl-NL" altLang="nl-BE" sz="3200" b="0" dirty="0">
                <a:solidFill>
                  <a:schemeClr val="tx1"/>
                </a:solidFill>
                <a:cs typeface="Arial" panose="020B0604020202020204" pitchFamily="34" charset="0"/>
              </a:rPr>
              <a:t>inslag vanaf de zijlijn door de ploeg welke de bal niet als laatste heeft aangeraakt.</a:t>
            </a:r>
          </a:p>
          <a:p>
            <a:pPr>
              <a:spcBef>
                <a:spcPts val="1200"/>
              </a:spcBef>
            </a:pPr>
            <a:r>
              <a:rPr lang="nl-NL" altLang="nl-BE" sz="3200" b="0" dirty="0">
                <a:solidFill>
                  <a:schemeClr val="tx1"/>
                </a:solidFill>
                <a:cs typeface="Arial" panose="020B0604020202020204" pitchFamily="34" charset="0"/>
              </a:rPr>
              <a:t>Over de achterlijn door aanvaller: vrije slag                                                verdediging = uitslaan</a:t>
            </a:r>
          </a:p>
        </p:txBody>
      </p:sp>
      <p:pic>
        <p:nvPicPr>
          <p:cNvPr id="4" name="Afbeelding 3">
            <a:extLst>
              <a:ext uri="{FF2B5EF4-FFF2-40B4-BE49-F238E27FC236}">
                <a16:creationId xmlns:a16="http://schemas.microsoft.com/office/drawing/2014/main" id="{43D28109-4461-0A48-8F34-68B399C325A3}"/>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3317524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161" y="169236"/>
            <a:ext cx="9111802" cy="923411"/>
          </a:xfrm>
        </p:spPr>
        <p:txBody>
          <a:bodyPr/>
          <a:lstStyle/>
          <a:p>
            <a:pPr algn="ctr"/>
            <a:r>
              <a:rPr lang="nl-NL" b="0" dirty="0">
                <a:solidFill>
                  <a:srgbClr val="FF0000"/>
                </a:solidFill>
              </a:rPr>
              <a:t>Bal buiten – Spel hervatting</a:t>
            </a:r>
            <a:endParaRPr lang="nl-BE" b="0" dirty="0">
              <a:solidFill>
                <a:srgbClr val="FF0000"/>
              </a:solidFill>
            </a:endParaRPr>
          </a:p>
        </p:txBody>
      </p:sp>
      <p:sp>
        <p:nvSpPr>
          <p:cNvPr id="3" name="Content Placeholder 2"/>
          <p:cNvSpPr>
            <a:spLocks noGrp="1"/>
          </p:cNvSpPr>
          <p:nvPr>
            <p:ph idx="1"/>
          </p:nvPr>
        </p:nvSpPr>
        <p:spPr>
          <a:xfrm>
            <a:off x="2909161" y="1262294"/>
            <a:ext cx="9005747" cy="5350042"/>
          </a:xfrm>
        </p:spPr>
        <p:txBody>
          <a:bodyPr>
            <a:normAutofit/>
          </a:bodyPr>
          <a:lstStyle/>
          <a:p>
            <a:pPr>
              <a:spcBef>
                <a:spcPts val="1200"/>
              </a:spcBef>
            </a:pPr>
            <a:r>
              <a:rPr lang="nl-NL" altLang="nl-BE" sz="3200" dirty="0">
                <a:solidFill>
                  <a:schemeClr val="tx1"/>
                </a:solidFill>
                <a:cs typeface="Arial" panose="020B0604020202020204" pitchFamily="34" charset="0"/>
              </a:rPr>
              <a:t>Over de achterlijn door verdediger:</a:t>
            </a:r>
            <a:endParaRPr lang="nl-NL" altLang="nl-BE" sz="3200" dirty="0">
              <a:solidFill>
                <a:schemeClr val="tx1"/>
              </a:solidFill>
              <a:ea typeface="Arial Unicode MS" panose="020B0604020202020204" pitchFamily="34" charset="-128"/>
              <a:cs typeface="Arial Unicode MS" panose="020B0604020202020204" pitchFamily="34" charset="-128"/>
            </a:endParaRPr>
          </a:p>
          <a:p>
            <a:pPr lvl="1">
              <a:spcBef>
                <a:spcPts val="1200"/>
              </a:spcBef>
            </a:pPr>
            <a:r>
              <a:rPr lang="nl-NL" altLang="nl-BE" sz="2800" b="1" dirty="0">
                <a:solidFill>
                  <a:schemeClr val="tx1"/>
                </a:solidFill>
                <a:cs typeface="Arial" panose="020B0604020202020204" pitchFamily="34" charset="0"/>
              </a:rPr>
              <a:t>Onopzettelijk</a:t>
            </a:r>
            <a:r>
              <a:rPr lang="nl-NL" altLang="nl-BE" sz="2800" dirty="0">
                <a:solidFill>
                  <a:schemeClr val="tx1"/>
                </a:solidFill>
                <a:cs typeface="Arial" panose="020B0604020202020204" pitchFamily="34" charset="0"/>
              </a:rPr>
              <a:t> door een verdediger / afgekaatst van de keeper: </a:t>
            </a:r>
            <a:br>
              <a:rPr lang="nl-NL" altLang="nl-BE" sz="2800" b="1" i="1" dirty="0">
                <a:solidFill>
                  <a:schemeClr val="tx1"/>
                </a:solidFill>
                <a:effectLst>
                  <a:outerShdw blurRad="38100" dist="38100" dir="2700000" algn="tl">
                    <a:srgbClr val="000000"/>
                  </a:outerShdw>
                </a:effectLst>
                <a:cs typeface="Arial" panose="020B0604020202020204" pitchFamily="34" charset="0"/>
              </a:rPr>
            </a:br>
            <a:r>
              <a:rPr lang="nl-NL" altLang="nl-BE" sz="2800" dirty="0">
                <a:solidFill>
                  <a:schemeClr val="tx1"/>
                </a:solidFill>
                <a:cs typeface="Arial" panose="020B0604020202020204" pitchFamily="34" charset="0"/>
                <a:sym typeface="Wingdings" panose="05000000000000000000" pitchFamily="2" charset="2"/>
              </a:rPr>
              <a:t> </a:t>
            </a:r>
            <a:r>
              <a:rPr lang="nl-NL" altLang="nl-BE" sz="2800" b="1" i="1" dirty="0">
                <a:solidFill>
                  <a:schemeClr val="tx1"/>
                </a:solidFill>
                <a:effectLst>
                  <a:outerShdw blurRad="38100" dist="38100" dir="2700000" algn="tl">
                    <a:srgbClr val="000000"/>
                  </a:outerShdw>
                </a:effectLst>
                <a:cs typeface="Arial" panose="020B0604020202020204" pitchFamily="34" charset="0"/>
              </a:rPr>
              <a:t>lange corner :  </a:t>
            </a:r>
            <a:r>
              <a:rPr lang="nl-NL" altLang="nl-BE" sz="2800" dirty="0">
                <a:solidFill>
                  <a:schemeClr val="tx1"/>
                </a:solidFill>
                <a:cs typeface="Arial" panose="020B0604020202020204" pitchFamily="34" charset="0"/>
              </a:rPr>
              <a:t>ter hoogte van de fictieve middellijn</a:t>
            </a:r>
          </a:p>
          <a:p>
            <a:pPr lvl="1">
              <a:spcBef>
                <a:spcPts val="1200"/>
              </a:spcBef>
            </a:pPr>
            <a:r>
              <a:rPr lang="nl-NL" altLang="nl-BE" sz="2800" b="1" dirty="0">
                <a:solidFill>
                  <a:schemeClr val="tx1"/>
                </a:solidFill>
                <a:cs typeface="Arial" panose="020B0604020202020204" pitchFamily="34" charset="0"/>
              </a:rPr>
              <a:t>Opzettelijk</a:t>
            </a:r>
            <a:r>
              <a:rPr lang="nl-NL" altLang="nl-BE" sz="2800" dirty="0">
                <a:solidFill>
                  <a:schemeClr val="tx1"/>
                </a:solidFill>
                <a:cs typeface="Arial" panose="020B0604020202020204" pitchFamily="34" charset="0"/>
              </a:rPr>
              <a:t> over de achterlijn / doellijn binnen de cirkel door een verdediger / keeper </a:t>
            </a:r>
            <a:br>
              <a:rPr lang="nl-NL" altLang="nl-BE" sz="2800" dirty="0">
                <a:solidFill>
                  <a:schemeClr val="tx1"/>
                </a:solidFill>
                <a:cs typeface="Arial" panose="020B0604020202020204" pitchFamily="34" charset="0"/>
              </a:rPr>
            </a:br>
            <a:r>
              <a:rPr lang="nl-NL" altLang="nl-BE" sz="2800" dirty="0">
                <a:solidFill>
                  <a:schemeClr val="tx1"/>
                </a:solidFill>
                <a:cs typeface="Arial" panose="020B0604020202020204" pitchFamily="34" charset="0"/>
                <a:sym typeface="Wingdings" panose="05000000000000000000" pitchFamily="2" charset="2"/>
              </a:rPr>
              <a:t> </a:t>
            </a:r>
            <a:r>
              <a:rPr lang="nl-NL" altLang="nl-BE" sz="2800" b="1" i="1" dirty="0">
                <a:solidFill>
                  <a:schemeClr val="tx1"/>
                </a:solidFill>
                <a:effectLst>
                  <a:outerShdw blurRad="38100" dist="38100" dir="2700000" algn="tl">
                    <a:srgbClr val="000000"/>
                  </a:outerShdw>
                </a:effectLst>
                <a:cs typeface="Arial" panose="020B0604020202020204" pitchFamily="34" charset="0"/>
              </a:rPr>
              <a:t>PC</a:t>
            </a:r>
            <a:r>
              <a:rPr lang="nl-NL" altLang="nl-BE" sz="2800" dirty="0">
                <a:solidFill>
                  <a:schemeClr val="tx1"/>
                </a:solidFill>
                <a:cs typeface="Arial" panose="020B0604020202020204" pitchFamily="34" charset="0"/>
              </a:rPr>
              <a:t> </a:t>
            </a:r>
          </a:p>
          <a:p>
            <a:pPr lvl="1">
              <a:spcBef>
                <a:spcPts val="1200"/>
              </a:spcBef>
            </a:pPr>
            <a:r>
              <a:rPr lang="nl-NL" altLang="nl-BE" sz="2800" dirty="0">
                <a:solidFill>
                  <a:schemeClr val="tx1"/>
                </a:solidFill>
                <a:cs typeface="Arial" panose="020B0604020202020204" pitchFamily="34" charset="0"/>
              </a:rPr>
              <a:t>Buiten de cirkel </a:t>
            </a:r>
            <a:r>
              <a:rPr lang="nl-NL" altLang="nl-BE" sz="2800" b="1" dirty="0">
                <a:solidFill>
                  <a:schemeClr val="tx1"/>
                </a:solidFill>
                <a:cs typeface="Arial" panose="020B0604020202020204" pitchFamily="34" charset="0"/>
              </a:rPr>
              <a:t>opzettelijk</a:t>
            </a:r>
            <a:r>
              <a:rPr lang="nl-NL" altLang="nl-BE" sz="2800" dirty="0">
                <a:solidFill>
                  <a:schemeClr val="tx1"/>
                </a:solidFill>
                <a:cs typeface="Arial" panose="020B0604020202020204" pitchFamily="34" charset="0"/>
              </a:rPr>
              <a:t> door een verdediger </a:t>
            </a:r>
            <a:r>
              <a:rPr lang="nl-NL" altLang="nl-BE" sz="2800" dirty="0">
                <a:solidFill>
                  <a:schemeClr val="tx1"/>
                </a:solidFill>
                <a:cs typeface="Arial" panose="020B0604020202020204" pitchFamily="34" charset="0"/>
                <a:sym typeface="Wingdings" panose="05000000000000000000" pitchFamily="2" charset="2"/>
              </a:rPr>
              <a:t> </a:t>
            </a:r>
            <a:r>
              <a:rPr lang="nl-NL" altLang="nl-BE" sz="2800" b="1" i="1" dirty="0">
                <a:solidFill>
                  <a:schemeClr val="tx1"/>
                </a:solidFill>
                <a:effectLst>
                  <a:outerShdw blurRad="38100" dist="38100" dir="2700000" algn="tl">
                    <a:srgbClr val="000000"/>
                  </a:outerShdw>
                </a:effectLst>
                <a:cs typeface="Arial" panose="020B0604020202020204" pitchFamily="34" charset="0"/>
              </a:rPr>
              <a:t>PC</a:t>
            </a:r>
          </a:p>
          <a:p>
            <a:pPr lvl="1">
              <a:spcBef>
                <a:spcPts val="1200"/>
              </a:spcBef>
            </a:pPr>
            <a:endParaRPr lang="nl-NL" altLang="nl-BE" sz="2600" b="1" i="1" dirty="0">
              <a:solidFill>
                <a:schemeClr val="tx1"/>
              </a:solidFill>
              <a:cs typeface="Arial" panose="020B0604020202020204" pitchFamily="34" charset="0"/>
            </a:endParaRPr>
          </a:p>
        </p:txBody>
      </p:sp>
      <p:pic>
        <p:nvPicPr>
          <p:cNvPr id="4" name="Afbeelding 3">
            <a:extLst>
              <a:ext uri="{FF2B5EF4-FFF2-40B4-BE49-F238E27FC236}">
                <a16:creationId xmlns:a16="http://schemas.microsoft.com/office/drawing/2014/main" id="{E07254FC-EFEC-2742-8789-F31CC1992008}"/>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944194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Bestraffing fouten</a:t>
            </a:r>
            <a:endParaRPr lang="nl-BE" b="0" dirty="0">
              <a:solidFill>
                <a:srgbClr val="FF0000"/>
              </a:solidFill>
            </a:endParaRPr>
          </a:p>
        </p:txBody>
      </p:sp>
      <p:sp>
        <p:nvSpPr>
          <p:cNvPr id="3" name="Content Placeholder 2"/>
          <p:cNvSpPr>
            <a:spLocks noGrp="1"/>
          </p:cNvSpPr>
          <p:nvPr>
            <p:ph idx="1"/>
          </p:nvPr>
        </p:nvSpPr>
        <p:spPr/>
        <p:txBody>
          <a:bodyPr/>
          <a:lstStyle/>
          <a:p>
            <a:pPr>
              <a:spcBef>
                <a:spcPts val="1200"/>
              </a:spcBef>
              <a:defRPr/>
            </a:pPr>
            <a:r>
              <a:rPr lang="nl-NL" sz="3200" b="0" dirty="0">
                <a:solidFill>
                  <a:schemeClr val="tx1"/>
                </a:solidFill>
                <a:cs typeface="Arial" charset="0"/>
              </a:rPr>
              <a:t>Voordeel zoveel als mogelijk toepassen!</a:t>
            </a:r>
          </a:p>
          <a:p>
            <a:pPr>
              <a:spcBef>
                <a:spcPts val="1200"/>
              </a:spcBef>
              <a:defRPr/>
            </a:pPr>
            <a:r>
              <a:rPr lang="nl-NL" sz="3200" b="0" dirty="0">
                <a:solidFill>
                  <a:schemeClr val="tx1"/>
                </a:solidFill>
                <a:cs typeface="Arial" charset="0"/>
              </a:rPr>
              <a:t>Vrije slag</a:t>
            </a:r>
          </a:p>
          <a:p>
            <a:pPr>
              <a:spcBef>
                <a:spcPts val="1200"/>
              </a:spcBef>
              <a:defRPr/>
            </a:pPr>
            <a:r>
              <a:rPr lang="nl-NL" sz="3200" b="0" dirty="0">
                <a:solidFill>
                  <a:schemeClr val="tx1"/>
                </a:solidFill>
                <a:cs typeface="Arial" charset="0"/>
              </a:rPr>
              <a:t>PC (of strafcorner)</a:t>
            </a:r>
          </a:p>
          <a:p>
            <a:pPr>
              <a:spcBef>
                <a:spcPts val="1200"/>
              </a:spcBef>
              <a:defRPr/>
            </a:pPr>
            <a:r>
              <a:rPr lang="nl-NL" sz="3200" b="0" dirty="0" err="1">
                <a:solidFill>
                  <a:schemeClr val="tx1"/>
                </a:solidFill>
                <a:cs typeface="Arial" charset="0"/>
              </a:rPr>
              <a:t>Stroke</a:t>
            </a:r>
            <a:r>
              <a:rPr lang="nl-NL" sz="3200" b="0" dirty="0">
                <a:solidFill>
                  <a:schemeClr val="tx1"/>
                </a:solidFill>
                <a:cs typeface="Arial" charset="0"/>
              </a:rPr>
              <a:t> (of strafbal)</a:t>
            </a:r>
          </a:p>
          <a:p>
            <a:pPr>
              <a:spcBef>
                <a:spcPts val="1200"/>
              </a:spcBef>
              <a:defRPr/>
            </a:pPr>
            <a:r>
              <a:rPr lang="nl-NL" sz="3200" b="0" dirty="0">
                <a:solidFill>
                  <a:schemeClr val="tx1"/>
                </a:solidFill>
                <a:cs typeface="Arial" charset="0"/>
              </a:rPr>
              <a:t>Persoonlijke straffen – Kaarten (uitzonderlijk bij U10 – U12! – eventueel speler vervangen)</a:t>
            </a:r>
          </a:p>
          <a:p>
            <a:pPr lvl="1">
              <a:spcBef>
                <a:spcPts val="1200"/>
              </a:spcBef>
              <a:defRPr/>
            </a:pPr>
            <a:r>
              <a:rPr lang="nl-NL" sz="3200" dirty="0">
                <a:solidFill>
                  <a:srgbClr val="00B050"/>
                </a:solidFill>
                <a:effectLst>
                  <a:outerShdw blurRad="38100" dist="38100" dir="2700000" algn="tl">
                    <a:srgbClr val="000000"/>
                  </a:outerShdw>
                </a:effectLst>
              </a:rPr>
              <a:t>Groen</a:t>
            </a:r>
            <a:r>
              <a:rPr lang="nl-NL" sz="3200" dirty="0"/>
              <a:t>  – </a:t>
            </a:r>
            <a:r>
              <a:rPr lang="nl-NL" sz="3200" dirty="0">
                <a:solidFill>
                  <a:schemeClr val="tx1"/>
                </a:solidFill>
              </a:rPr>
              <a:t>tijdelijke verwijdering:</a:t>
            </a:r>
            <a:r>
              <a:rPr lang="nl-NL" sz="3200" dirty="0">
                <a:solidFill>
                  <a:schemeClr val="tx1"/>
                </a:solidFill>
                <a:sym typeface="Wingdings" panose="05000000000000000000" pitchFamily="2" charset="2"/>
              </a:rPr>
              <a:t> </a:t>
            </a:r>
            <a:r>
              <a:rPr lang="nl-NL" sz="3200" dirty="0">
                <a:solidFill>
                  <a:schemeClr val="tx1"/>
                </a:solidFill>
              </a:rPr>
              <a:t>2 min.</a:t>
            </a:r>
          </a:p>
          <a:p>
            <a:pPr lvl="1">
              <a:spcBef>
                <a:spcPts val="1200"/>
              </a:spcBef>
              <a:defRPr/>
            </a:pPr>
            <a:r>
              <a:rPr lang="nl-NL" sz="3200" dirty="0">
                <a:solidFill>
                  <a:srgbClr val="FFFF00"/>
                </a:solidFill>
                <a:effectLst>
                  <a:outerShdw blurRad="38100" dist="38100" dir="2700000" algn="tl">
                    <a:srgbClr val="000000"/>
                  </a:outerShdw>
                </a:effectLst>
              </a:rPr>
              <a:t>Geel</a:t>
            </a:r>
            <a:r>
              <a:rPr lang="nl-NL" sz="3200" dirty="0"/>
              <a:t>     – </a:t>
            </a:r>
            <a:r>
              <a:rPr lang="nl-NL" sz="3200" dirty="0">
                <a:solidFill>
                  <a:schemeClr val="tx1"/>
                </a:solidFill>
              </a:rPr>
              <a:t>tijdelijke verwijdering: 5 of 10 min.</a:t>
            </a:r>
          </a:p>
          <a:p>
            <a:pPr lvl="1">
              <a:spcBef>
                <a:spcPts val="1200"/>
              </a:spcBef>
              <a:defRPr/>
            </a:pPr>
            <a:r>
              <a:rPr lang="nl-NL" sz="3200" dirty="0">
                <a:solidFill>
                  <a:srgbClr val="FF0000"/>
                </a:solidFill>
                <a:effectLst>
                  <a:outerShdw blurRad="38100" dist="38100" dir="2700000" algn="tl">
                    <a:srgbClr val="000000"/>
                  </a:outerShdw>
                </a:effectLst>
              </a:rPr>
              <a:t>Rood</a:t>
            </a:r>
            <a:r>
              <a:rPr lang="nl-NL" sz="3200" dirty="0"/>
              <a:t>    – </a:t>
            </a:r>
            <a:r>
              <a:rPr lang="nl-NL" sz="3200" dirty="0">
                <a:solidFill>
                  <a:schemeClr val="tx1"/>
                </a:solidFill>
              </a:rPr>
              <a:t>definitieve verwijdering</a:t>
            </a:r>
            <a:endParaRPr lang="nl-NL" sz="3200" dirty="0">
              <a:solidFill>
                <a:schemeClr val="tx1"/>
              </a:solidFill>
              <a:cs typeface="Times New Roman" charset="0"/>
            </a:endParaRPr>
          </a:p>
          <a:p>
            <a:endParaRPr lang="nl-BE" dirty="0"/>
          </a:p>
        </p:txBody>
      </p:sp>
      <p:pic>
        <p:nvPicPr>
          <p:cNvPr id="4" name="Afbeelding 3">
            <a:extLst>
              <a:ext uri="{FF2B5EF4-FFF2-40B4-BE49-F238E27FC236}">
                <a16:creationId xmlns:a16="http://schemas.microsoft.com/office/drawing/2014/main" id="{2EEA8F5A-9507-5346-8A83-DEFBBC94D827}"/>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23818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Persoonlijke straffen - Kaarten</a:t>
            </a:r>
            <a:endParaRPr lang="nl-BE" b="0" dirty="0">
              <a:solidFill>
                <a:srgbClr val="FF0000"/>
              </a:solidFill>
            </a:endParaRPr>
          </a:p>
        </p:txBody>
      </p:sp>
      <p:sp>
        <p:nvSpPr>
          <p:cNvPr id="7" name="Content Placeholder 6"/>
          <p:cNvSpPr>
            <a:spLocks noGrp="1"/>
          </p:cNvSpPr>
          <p:nvPr>
            <p:ph idx="11"/>
          </p:nvPr>
        </p:nvSpPr>
        <p:spPr/>
        <p:txBody>
          <a:bodyPr/>
          <a:lstStyle/>
          <a:p>
            <a:r>
              <a:rPr lang="nl-BE" sz="3600" dirty="0">
                <a:solidFill>
                  <a:schemeClr val="tx1"/>
                </a:solidFill>
              </a:rPr>
              <a:t>De groene kaart</a:t>
            </a:r>
          </a:p>
        </p:txBody>
      </p:sp>
      <p:sp>
        <p:nvSpPr>
          <p:cNvPr id="9" name="Content Placeholder 8"/>
          <p:cNvSpPr>
            <a:spLocks noGrp="1"/>
          </p:cNvSpPr>
          <p:nvPr>
            <p:ph idx="13"/>
          </p:nvPr>
        </p:nvSpPr>
        <p:spPr/>
        <p:txBody>
          <a:bodyPr/>
          <a:lstStyle/>
          <a:p>
            <a:r>
              <a:rPr lang="nl-BE" sz="3600" dirty="0">
                <a:solidFill>
                  <a:schemeClr val="tx1"/>
                </a:solidFill>
              </a:rPr>
              <a:t>De gele kaart</a:t>
            </a:r>
          </a:p>
        </p:txBody>
      </p:sp>
      <p:pic>
        <p:nvPicPr>
          <p:cNvPr id="14" name="Content Placeholder 13"/>
          <p:cNvPicPr>
            <a:picLocks noGrp="1" noChangeAspect="1"/>
          </p:cNvPicPr>
          <p:nvPr>
            <p:ph idx="14"/>
          </p:nvPr>
        </p:nvPicPr>
        <p:blipFill rotWithShape="1">
          <a:blip r:embed="rId2"/>
          <a:srcRect l="9901"/>
          <a:stretch/>
        </p:blipFill>
        <p:spPr>
          <a:xfrm>
            <a:off x="3228109" y="5095731"/>
            <a:ext cx="2008909" cy="1507799"/>
          </a:xfrm>
          <a:prstGeom prst="rect">
            <a:avLst/>
          </a:prstGeom>
        </p:spPr>
      </p:pic>
      <p:sp>
        <p:nvSpPr>
          <p:cNvPr id="11" name="Content Placeholder 10"/>
          <p:cNvSpPr>
            <a:spLocks noGrp="1"/>
          </p:cNvSpPr>
          <p:nvPr>
            <p:ph idx="15"/>
          </p:nvPr>
        </p:nvSpPr>
        <p:spPr/>
        <p:txBody>
          <a:bodyPr/>
          <a:lstStyle/>
          <a:p>
            <a:r>
              <a:rPr lang="nl-BE" sz="3600" dirty="0">
                <a:solidFill>
                  <a:schemeClr val="tx1"/>
                </a:solidFill>
              </a:rPr>
              <a:t>De rode kaart</a:t>
            </a:r>
          </a:p>
        </p:txBody>
      </p:sp>
      <p:pic>
        <p:nvPicPr>
          <p:cNvPr id="1026" name="Picture 2" descr="https://hockey.nl/wp-content/uploads/2015/08/Groene-kaart-760x76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228110" y="1262063"/>
            <a:ext cx="2008908" cy="15081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www.hockeyfoto.nl/imagebank/flex/image/small/knhb/commercial/Stockmateriaal/Stock/Gele%20Kaart.jpg"/>
          <p:cNvPicPr>
            <a:picLocks noGrp="1" noChangeAspect="1" noChangeArrowheads="1"/>
          </p:cNvPicPr>
          <p:nvPr>
            <p:ph idx="12"/>
          </p:nvPr>
        </p:nvPicPr>
        <p:blipFill>
          <a:blip r:embed="rId4">
            <a:extLst>
              <a:ext uri="{28A0092B-C50C-407E-A947-70E740481C1C}">
                <a14:useLocalDpi xmlns:a14="http://schemas.microsoft.com/office/drawing/2010/main" val="0"/>
              </a:ext>
            </a:extLst>
          </a:blip>
          <a:srcRect/>
          <a:stretch>
            <a:fillRect/>
          </a:stretch>
        </p:blipFill>
        <p:spPr bwMode="auto">
          <a:xfrm>
            <a:off x="3228109" y="3215481"/>
            <a:ext cx="2008909" cy="14351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0416FA0B-BB7D-3F48-891E-252BDAF0682F}"/>
              </a:ext>
            </a:extLst>
          </p:cNvPr>
          <p:cNvPicPr>
            <a:picLocks noChangeAspect="1"/>
          </p:cNvPicPr>
          <p:nvPr/>
        </p:nvPicPr>
        <p:blipFill>
          <a:blip r:embed="rId5"/>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4256764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Verbaal wangedrag !</a:t>
            </a:r>
            <a:endParaRPr lang="nl-BE" b="0" dirty="0">
              <a:solidFill>
                <a:srgbClr val="FF0000"/>
              </a:solidFill>
            </a:endParaRPr>
          </a:p>
        </p:txBody>
      </p:sp>
      <p:sp>
        <p:nvSpPr>
          <p:cNvPr id="3" name="Content Placeholder 2"/>
          <p:cNvSpPr>
            <a:spLocks noGrp="1"/>
          </p:cNvSpPr>
          <p:nvPr>
            <p:ph idx="1"/>
          </p:nvPr>
        </p:nvSpPr>
        <p:spPr>
          <a:xfrm>
            <a:off x="2895714" y="1262294"/>
            <a:ext cx="9111802" cy="5595706"/>
          </a:xfrm>
        </p:spPr>
        <p:txBody>
          <a:bodyPr>
            <a:normAutofit fontScale="85000" lnSpcReduction="20000"/>
          </a:bodyPr>
          <a:lstStyle/>
          <a:p>
            <a:pPr>
              <a:spcBef>
                <a:spcPts val="1200"/>
              </a:spcBef>
            </a:pPr>
            <a:r>
              <a:rPr lang="nl-NL" altLang="nl-BE" sz="3200" dirty="0">
                <a:solidFill>
                  <a:schemeClr val="tx1"/>
                </a:solidFill>
                <a:cs typeface="Times New Roman" panose="02020603050405020304" pitchFamily="18" charset="0"/>
              </a:rPr>
              <a:t>Verbaal wangedrag van een speler (schelden naar de spelers of de scheidsrechter):</a:t>
            </a:r>
          </a:p>
          <a:p>
            <a:pPr lvl="1">
              <a:spcBef>
                <a:spcPts val="1200"/>
              </a:spcBef>
            </a:pPr>
            <a:r>
              <a:rPr lang="nl-NL" altLang="nl-BE" sz="2800" dirty="0">
                <a:solidFill>
                  <a:schemeClr val="tx1"/>
                </a:solidFill>
                <a:cs typeface="Times New Roman" panose="02020603050405020304" pitchFamily="18" charset="0"/>
              </a:rPr>
              <a:t>Niet fluiten maar het gekende gebaar maken dat je moet zwijgen (“sssstt”)</a:t>
            </a:r>
          </a:p>
          <a:p>
            <a:pPr lvl="1">
              <a:spcBef>
                <a:spcPts val="1200"/>
              </a:spcBef>
            </a:pPr>
            <a:r>
              <a:rPr lang="nl-NL" altLang="nl-BE" sz="2800" dirty="0">
                <a:solidFill>
                  <a:schemeClr val="tx1"/>
                </a:solidFill>
                <a:cs typeface="Times New Roman" panose="02020603050405020304" pitchFamily="18" charset="0"/>
              </a:rPr>
              <a:t>Bij aanhoudend gedrag: </a:t>
            </a:r>
            <a:r>
              <a:rPr lang="nl-NL" altLang="nl-BE" sz="2800" i="1" dirty="0">
                <a:solidFill>
                  <a:schemeClr val="tx1"/>
                </a:solidFill>
                <a:effectLst>
                  <a:outerShdw blurRad="38100" dist="38100" dir="2700000" algn="tl">
                    <a:srgbClr val="000000"/>
                  </a:outerShdw>
                </a:effectLst>
                <a:cs typeface="Times New Roman" panose="02020603050405020304" pitchFamily="18" charset="0"/>
              </a:rPr>
              <a:t>tijd stilleggen </a:t>
            </a:r>
            <a:r>
              <a:rPr lang="nl-NL" altLang="nl-BE" sz="2800" dirty="0">
                <a:solidFill>
                  <a:schemeClr val="tx1"/>
                </a:solidFill>
                <a:cs typeface="Times New Roman" panose="02020603050405020304" pitchFamily="18" charset="0"/>
              </a:rPr>
              <a:t>en de speler naar de scheidsrechter laten komen en </a:t>
            </a:r>
            <a:r>
              <a:rPr lang="nl-NL" altLang="nl-BE" sz="2800" i="1" dirty="0">
                <a:solidFill>
                  <a:schemeClr val="tx1"/>
                </a:solidFill>
                <a:effectLst>
                  <a:outerShdw blurRad="38100" dist="38100" dir="2700000" algn="tl">
                    <a:srgbClr val="000000"/>
                  </a:outerShdw>
                </a:effectLst>
                <a:cs typeface="Times New Roman" panose="02020603050405020304" pitchFamily="18" charset="0"/>
              </a:rPr>
              <a:t>waarschuwing geven of eventueel betrokken speler 5 minuten niet laten spelen</a:t>
            </a:r>
            <a:endParaRPr lang="nl-NL" altLang="nl-BE" sz="2800" dirty="0">
              <a:solidFill>
                <a:schemeClr val="tx1"/>
              </a:solidFill>
              <a:cs typeface="Times New Roman" panose="02020603050405020304" pitchFamily="18" charset="0"/>
            </a:endParaRPr>
          </a:p>
          <a:p>
            <a:pPr>
              <a:spcBef>
                <a:spcPts val="1200"/>
              </a:spcBef>
            </a:pPr>
            <a:r>
              <a:rPr lang="nl-NL" altLang="nl-BE" sz="3200" dirty="0">
                <a:solidFill>
                  <a:schemeClr val="tx1"/>
                </a:solidFill>
                <a:cs typeface="Times New Roman" panose="02020603050405020304" pitchFamily="18" charset="0"/>
              </a:rPr>
              <a:t>Verbaal wangedrag van een coach (naar de spelers of de scheidsrechter):</a:t>
            </a:r>
          </a:p>
          <a:p>
            <a:pPr lvl="1">
              <a:spcBef>
                <a:spcPts val="1200"/>
              </a:spcBef>
            </a:pPr>
            <a:r>
              <a:rPr lang="nl-NL" altLang="nl-BE" sz="2800" i="1" dirty="0">
                <a:solidFill>
                  <a:schemeClr val="tx1"/>
                </a:solidFill>
                <a:effectLst>
                  <a:outerShdw blurRad="38100" dist="38100" dir="2700000" algn="tl">
                    <a:srgbClr val="000000"/>
                  </a:outerShdw>
                </a:effectLst>
                <a:cs typeface="Times New Roman" panose="02020603050405020304" pitchFamily="18" charset="0"/>
              </a:rPr>
              <a:t>tijd stilleggen </a:t>
            </a:r>
            <a:r>
              <a:rPr lang="nl-NL" altLang="nl-BE" sz="2800" dirty="0">
                <a:solidFill>
                  <a:schemeClr val="tx1"/>
                </a:solidFill>
                <a:cs typeface="Times New Roman" panose="02020603050405020304" pitchFamily="18" charset="0"/>
              </a:rPr>
              <a:t>en </a:t>
            </a:r>
            <a:r>
              <a:rPr lang="nl-NL" altLang="nl-BE" sz="2800" i="1" dirty="0">
                <a:solidFill>
                  <a:schemeClr val="tx1"/>
                </a:solidFill>
                <a:effectLst>
                  <a:outerShdw blurRad="38100" dist="38100" dir="2700000" algn="tl">
                    <a:srgbClr val="000000"/>
                  </a:outerShdw>
                </a:effectLst>
                <a:cs typeface="Times New Roman" panose="02020603050405020304" pitchFamily="18" charset="0"/>
              </a:rPr>
              <a:t>coach aanspreken</a:t>
            </a:r>
          </a:p>
          <a:p>
            <a:pPr>
              <a:spcBef>
                <a:spcPts val="1200"/>
              </a:spcBef>
            </a:pPr>
            <a:r>
              <a:rPr lang="nl-NL" altLang="nl-BE" sz="3200" dirty="0">
                <a:solidFill>
                  <a:schemeClr val="tx1"/>
                </a:solidFill>
                <a:cs typeface="Times New Roman" panose="02020603050405020304" pitchFamily="18" charset="0"/>
              </a:rPr>
              <a:t>Verbaal wangedrag van supporters (naar de spelers of de scheidsrechter(s)):</a:t>
            </a:r>
          </a:p>
          <a:p>
            <a:pPr lvl="1">
              <a:spcBef>
                <a:spcPts val="1200"/>
              </a:spcBef>
            </a:pPr>
            <a:r>
              <a:rPr lang="nl-NL" altLang="nl-BE" sz="2800" i="1" dirty="0">
                <a:solidFill>
                  <a:schemeClr val="tx1"/>
                </a:solidFill>
                <a:effectLst>
                  <a:outerShdw blurRad="38100" dist="38100" dir="2700000" algn="tl">
                    <a:srgbClr val="000000"/>
                  </a:outerShdw>
                </a:effectLst>
                <a:cs typeface="Times New Roman" panose="02020603050405020304" pitchFamily="18" charset="0"/>
              </a:rPr>
              <a:t>tijd stilleggen </a:t>
            </a:r>
            <a:r>
              <a:rPr lang="nl-NL" altLang="nl-BE" sz="2800" dirty="0">
                <a:solidFill>
                  <a:schemeClr val="tx1"/>
                </a:solidFill>
                <a:cs typeface="Times New Roman" panose="02020603050405020304" pitchFamily="18" charset="0"/>
              </a:rPr>
              <a:t>en </a:t>
            </a:r>
            <a:r>
              <a:rPr lang="nl-NL" altLang="nl-BE" sz="2800" i="1" dirty="0">
                <a:solidFill>
                  <a:schemeClr val="tx1"/>
                </a:solidFill>
                <a:effectLst>
                  <a:outerShdw blurRad="38100" dist="38100" dir="2700000" algn="tl">
                    <a:srgbClr val="000000"/>
                  </a:outerShdw>
                </a:effectLst>
                <a:cs typeface="Times New Roman" panose="02020603050405020304" pitchFamily="18" charset="0"/>
              </a:rPr>
              <a:t>veldafgevaardigde aanspreken </a:t>
            </a:r>
            <a:r>
              <a:rPr lang="nl-NL" altLang="nl-BE" sz="2800" dirty="0">
                <a:solidFill>
                  <a:schemeClr val="tx1"/>
                </a:solidFill>
                <a:cs typeface="Times New Roman" panose="02020603050405020304" pitchFamily="18" charset="0"/>
              </a:rPr>
              <a:t>om supporters te kalmeren</a:t>
            </a:r>
          </a:p>
          <a:p>
            <a:pPr lvl="1">
              <a:spcBef>
                <a:spcPts val="1200"/>
              </a:spcBef>
            </a:pPr>
            <a:r>
              <a:rPr lang="nl-NL" altLang="nl-BE" sz="2800" dirty="0">
                <a:solidFill>
                  <a:schemeClr val="tx1"/>
                </a:solidFill>
                <a:cs typeface="Times New Roman" panose="02020603050405020304" pitchFamily="18" charset="0"/>
              </a:rPr>
              <a:t>Bij aanhoudend wangedrag kan de veldafgevaardigde vragen om betrokkene naar het clubhuis te gaan</a:t>
            </a:r>
          </a:p>
          <a:p>
            <a:pPr>
              <a:spcBef>
                <a:spcPts val="1200"/>
              </a:spcBef>
            </a:pPr>
            <a:endParaRPr lang="nl-NL" altLang="nl-BE" sz="3200" dirty="0">
              <a:solidFill>
                <a:schemeClr val="tx1"/>
              </a:solidFill>
              <a:cs typeface="Times New Roman" panose="02020603050405020304" pitchFamily="18" charset="0"/>
            </a:endParaRPr>
          </a:p>
        </p:txBody>
      </p:sp>
      <p:pic>
        <p:nvPicPr>
          <p:cNvPr id="4" name="Afbeelding 3">
            <a:extLst>
              <a:ext uri="{FF2B5EF4-FFF2-40B4-BE49-F238E27FC236}">
                <a16:creationId xmlns:a16="http://schemas.microsoft.com/office/drawing/2014/main" id="{30DB21E4-7DB6-3B4D-91CA-00E4B63D14CE}"/>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3623669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Fouten: Sticks - Backstick</a:t>
            </a:r>
            <a:endParaRPr lang="nl-BE" b="0" dirty="0">
              <a:solidFill>
                <a:srgbClr val="FF0000"/>
              </a:solidFill>
            </a:endParaRPr>
          </a:p>
        </p:txBody>
      </p:sp>
      <p:sp>
        <p:nvSpPr>
          <p:cNvPr id="3" name="Content Placeholder 2"/>
          <p:cNvSpPr>
            <a:spLocks noGrp="1"/>
          </p:cNvSpPr>
          <p:nvPr>
            <p:ph idx="1"/>
          </p:nvPr>
        </p:nvSpPr>
        <p:spPr>
          <a:xfrm>
            <a:off x="3223266" y="1262294"/>
            <a:ext cx="8784250" cy="5350042"/>
          </a:xfrm>
        </p:spPr>
        <p:txBody>
          <a:bodyPr/>
          <a:lstStyle/>
          <a:p>
            <a:pPr>
              <a:spcBef>
                <a:spcPts val="600"/>
              </a:spcBef>
            </a:pPr>
            <a:r>
              <a:rPr lang="nl-NL" altLang="nl-BE" sz="3200" dirty="0">
                <a:solidFill>
                  <a:schemeClr val="tx1"/>
                </a:solidFill>
                <a:cs typeface="Times New Roman" panose="02020603050405020304" pitchFamily="18" charset="0"/>
              </a:rPr>
              <a:t>Sticks = stick te hoog = gevaarlijk spel</a:t>
            </a:r>
            <a:br>
              <a:rPr lang="nl-NL" altLang="nl-BE" sz="3200" dirty="0">
                <a:solidFill>
                  <a:schemeClr val="tx1"/>
                </a:solidFill>
                <a:cs typeface="Times New Roman" panose="02020603050405020304" pitchFamily="18" charset="0"/>
              </a:rPr>
            </a:br>
            <a:r>
              <a:rPr lang="nl-NL" altLang="nl-BE" sz="3200" b="0" dirty="0">
                <a:solidFill>
                  <a:schemeClr val="tx1"/>
                </a:solidFill>
                <a:cs typeface="Times New Roman" panose="02020603050405020304" pitchFamily="18" charset="0"/>
              </a:rPr>
              <a:t>Met je stick boven de schouder spelen is meestal gevaarlijk en dus verboden.</a:t>
            </a:r>
          </a:p>
          <a:p>
            <a:pPr>
              <a:spcBef>
                <a:spcPts val="600"/>
              </a:spcBef>
            </a:pPr>
            <a:r>
              <a:rPr lang="nl-NL" altLang="nl-BE" sz="3200" dirty="0">
                <a:solidFill>
                  <a:schemeClr val="tx1"/>
                </a:solidFill>
                <a:cs typeface="Times New Roman" panose="02020603050405020304" pitchFamily="18" charset="0"/>
              </a:rPr>
              <a:t>Uitzondering: </a:t>
            </a:r>
          </a:p>
          <a:p>
            <a:pPr lvl="1">
              <a:spcBef>
                <a:spcPts val="600"/>
              </a:spcBef>
            </a:pPr>
            <a:r>
              <a:rPr lang="nl-NL" altLang="nl-BE" sz="2600" dirty="0">
                <a:solidFill>
                  <a:schemeClr val="tx1"/>
                </a:solidFill>
                <a:cs typeface="Times New Roman" panose="02020603050405020304" pitchFamily="18" charset="0"/>
              </a:rPr>
              <a:t>De keeper, wanneer de bal binnen zijn eigen cirkel is.</a:t>
            </a:r>
          </a:p>
          <a:p>
            <a:pPr lvl="1">
              <a:spcBef>
                <a:spcPts val="600"/>
              </a:spcBef>
            </a:pPr>
            <a:r>
              <a:rPr lang="nl-NL" altLang="nl-BE" sz="2600" dirty="0">
                <a:solidFill>
                  <a:schemeClr val="tx1"/>
                </a:solidFill>
                <a:cs typeface="Times New Roman" panose="02020603050405020304" pitchFamily="18" charset="0"/>
              </a:rPr>
              <a:t>Verdedigers mogen een schot op doel op elke gewenste hoogte stoppen of afkaatsen (bal moet duidelijk in de richting tussen de 2 doelpalen gaan), bv. bij PC.</a:t>
            </a:r>
            <a:br>
              <a:rPr lang="nl-NL" altLang="nl-BE" sz="2600" dirty="0">
                <a:solidFill>
                  <a:schemeClr val="tx1"/>
                </a:solidFill>
                <a:cs typeface="Times New Roman" panose="02020603050405020304" pitchFamily="18" charset="0"/>
              </a:rPr>
            </a:br>
            <a:r>
              <a:rPr lang="nl-NL" altLang="nl-BE" sz="2600" dirty="0">
                <a:solidFill>
                  <a:schemeClr val="tx1"/>
                </a:solidFill>
                <a:cs typeface="Times New Roman" panose="02020603050405020304" pitchFamily="18" charset="0"/>
              </a:rPr>
              <a:t>Indien een slagbeweging boven de schouders </a:t>
            </a:r>
            <a:r>
              <a:rPr lang="nl-NL" altLang="nl-BE" sz="2600" dirty="0">
                <a:solidFill>
                  <a:schemeClr val="tx1"/>
                </a:solidFill>
                <a:cs typeface="Times New Roman" panose="02020603050405020304" pitchFamily="18" charset="0"/>
                <a:sym typeface="Wingdings" panose="05000000000000000000" pitchFamily="2" charset="2"/>
              </a:rPr>
              <a:t></a:t>
            </a:r>
            <a:r>
              <a:rPr lang="nl-NL" altLang="nl-BE" sz="2600" dirty="0">
                <a:solidFill>
                  <a:schemeClr val="tx1"/>
                </a:solidFill>
                <a:cs typeface="Times New Roman" panose="02020603050405020304" pitchFamily="18" charset="0"/>
              </a:rPr>
              <a:t> STROKE</a:t>
            </a:r>
          </a:p>
          <a:p>
            <a:pPr lvl="1">
              <a:spcBef>
                <a:spcPts val="600"/>
              </a:spcBef>
            </a:pPr>
            <a:endParaRPr lang="nl-NL" altLang="nl-BE" sz="2600" dirty="0">
              <a:solidFill>
                <a:schemeClr val="tx1"/>
              </a:solidFill>
              <a:cs typeface="Times New Roman" panose="02020603050405020304" pitchFamily="18" charset="0"/>
            </a:endParaRPr>
          </a:p>
          <a:p>
            <a:pPr>
              <a:spcBef>
                <a:spcPts val="600"/>
              </a:spcBef>
            </a:pPr>
            <a:r>
              <a:rPr lang="nl-NL" altLang="nl-BE" sz="3200" dirty="0">
                <a:solidFill>
                  <a:schemeClr val="tx1"/>
                </a:solidFill>
                <a:cs typeface="Times New Roman" panose="02020603050405020304" pitchFamily="18" charset="0"/>
              </a:rPr>
              <a:t>Backstick: </a:t>
            </a:r>
            <a:r>
              <a:rPr lang="nl-NL" altLang="nl-BE" sz="3200" b="0" dirty="0">
                <a:solidFill>
                  <a:schemeClr val="tx1"/>
                </a:solidFill>
                <a:cs typeface="Times New Roman" panose="02020603050405020304" pitchFamily="18" charset="0"/>
              </a:rPr>
              <a:t>Spelen met de bolle kant van de stick mag niet!</a:t>
            </a:r>
          </a:p>
          <a:p>
            <a:pPr>
              <a:spcBef>
                <a:spcPts val="600"/>
              </a:spcBef>
            </a:pPr>
            <a:endParaRPr lang="nl-NL" altLang="nl-BE" sz="3200" dirty="0">
              <a:solidFill>
                <a:schemeClr val="tx1"/>
              </a:solidFill>
              <a:cs typeface="Times New Roman" panose="02020603050405020304" pitchFamily="18" charset="0"/>
            </a:endParaRPr>
          </a:p>
          <a:p>
            <a:pPr>
              <a:spcBef>
                <a:spcPts val="600"/>
              </a:spcBef>
            </a:pPr>
            <a:endParaRPr lang="nl-NL" altLang="nl-BE" sz="3200" dirty="0">
              <a:solidFill>
                <a:schemeClr val="tx1"/>
              </a:solidFill>
              <a:cs typeface="Times New Roman" panose="02020603050405020304" pitchFamily="18" charset="0"/>
            </a:endParaRPr>
          </a:p>
          <a:p>
            <a:endParaRPr lang="nl-BE" dirty="0">
              <a:solidFill>
                <a:schemeClr val="tx1"/>
              </a:solidFill>
            </a:endParaRPr>
          </a:p>
        </p:txBody>
      </p:sp>
      <p:pic>
        <p:nvPicPr>
          <p:cNvPr id="4" name="Afbeelding 3">
            <a:extLst>
              <a:ext uri="{FF2B5EF4-FFF2-40B4-BE49-F238E27FC236}">
                <a16:creationId xmlns:a16="http://schemas.microsoft.com/office/drawing/2014/main" id="{53B3C5F8-0531-5B41-87F1-9FFCF2A611EE}"/>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690326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C4DC9-0D22-EE4E-ABE6-5DF38443CD43}"/>
              </a:ext>
            </a:extLst>
          </p:cNvPr>
          <p:cNvSpPr>
            <a:spLocks noGrp="1"/>
          </p:cNvSpPr>
          <p:nvPr>
            <p:ph type="title"/>
          </p:nvPr>
        </p:nvSpPr>
        <p:spPr/>
        <p:txBody>
          <a:bodyPr/>
          <a:lstStyle/>
          <a:p>
            <a:pPr algn="ctr"/>
            <a:r>
              <a:rPr lang="nl-BE" b="0" dirty="0">
                <a:solidFill>
                  <a:srgbClr val="FF0000"/>
                </a:solidFill>
              </a:rPr>
              <a:t>Fouten: afhouden / obstructie</a:t>
            </a:r>
          </a:p>
        </p:txBody>
      </p:sp>
      <p:sp>
        <p:nvSpPr>
          <p:cNvPr id="3" name="Tijdelijke aanduiding voor inhoud 2">
            <a:extLst>
              <a:ext uri="{FF2B5EF4-FFF2-40B4-BE49-F238E27FC236}">
                <a16:creationId xmlns:a16="http://schemas.microsoft.com/office/drawing/2014/main" id="{D0B0DF6C-8071-D54A-BA65-08184BA792A9}"/>
              </a:ext>
            </a:extLst>
          </p:cNvPr>
          <p:cNvSpPr>
            <a:spLocks noGrp="1"/>
          </p:cNvSpPr>
          <p:nvPr>
            <p:ph idx="1"/>
          </p:nvPr>
        </p:nvSpPr>
        <p:spPr>
          <a:xfrm>
            <a:off x="2895714" y="1092647"/>
            <a:ext cx="9111802" cy="5519689"/>
          </a:xfrm>
        </p:spPr>
        <p:txBody>
          <a:bodyPr>
            <a:noAutofit/>
          </a:bodyPr>
          <a:lstStyle/>
          <a:p>
            <a:pPr marL="0" indent="0">
              <a:buNone/>
            </a:pPr>
            <a:r>
              <a:rPr lang="nl-BE" sz="3200" i="1" dirty="0">
                <a:solidFill>
                  <a:schemeClr val="tx1"/>
                </a:solidFill>
                <a:effectLst>
                  <a:outerShdw blurRad="38100" dist="38100" dir="2700000" algn="tl">
                    <a:srgbClr val="000000">
                      <a:alpha val="43137"/>
                    </a:srgbClr>
                  </a:outerShdw>
                </a:effectLst>
                <a:cs typeface="Times New Roman" charset="0"/>
              </a:rPr>
              <a:t>DIRECT</a:t>
            </a:r>
            <a:r>
              <a:rPr lang="nl-BE" sz="2800" dirty="0">
                <a:solidFill>
                  <a:schemeClr val="tx1"/>
                </a:solidFill>
              </a:rPr>
              <a:t> </a:t>
            </a:r>
            <a:r>
              <a:rPr lang="nl-BE" sz="3200" i="1" dirty="0">
                <a:solidFill>
                  <a:schemeClr val="tx1"/>
                </a:solidFill>
                <a:effectLst>
                  <a:outerShdw blurRad="38100" dist="38100" dir="2700000" algn="tl">
                    <a:srgbClr val="000000">
                      <a:alpha val="43137"/>
                    </a:srgbClr>
                  </a:outerShdw>
                </a:effectLst>
                <a:cs typeface="Times New Roman" charset="0"/>
              </a:rPr>
              <a:t>AFHOUDEN</a:t>
            </a:r>
            <a:r>
              <a:rPr lang="nl-BE" sz="2800" dirty="0">
                <a:solidFill>
                  <a:schemeClr val="tx1"/>
                </a:solidFill>
              </a:rPr>
              <a:t>: </a:t>
            </a:r>
            <a:br>
              <a:rPr lang="nl-BE" sz="2800" dirty="0">
                <a:solidFill>
                  <a:schemeClr val="tx1"/>
                </a:solidFill>
              </a:rPr>
            </a:br>
            <a:r>
              <a:rPr lang="nl-BE" sz="2800" b="0" dirty="0">
                <a:solidFill>
                  <a:schemeClr val="tx1"/>
                </a:solidFill>
              </a:rPr>
              <a:t>spelers gebruiken hun lichaam om ruimte te creëren: bv. een tegenstander tegenhouden of zich tussen de bal en de tegenstander plaatsen als deze én binnen speelafstand van de bal is én probeert om de bal te spelen.</a:t>
            </a:r>
          </a:p>
          <a:p>
            <a:pPr marL="0" indent="0">
              <a:buNone/>
            </a:pPr>
            <a:r>
              <a:rPr lang="nl-BE" sz="3200" i="1" dirty="0">
                <a:solidFill>
                  <a:schemeClr val="tx1"/>
                </a:solidFill>
                <a:effectLst>
                  <a:outerShdw blurRad="38100" dist="38100" dir="2700000" algn="tl">
                    <a:srgbClr val="000000">
                      <a:alpha val="43137"/>
                    </a:srgbClr>
                  </a:outerShdw>
                </a:effectLst>
                <a:cs typeface="Times New Roman" charset="0"/>
              </a:rPr>
              <a:t>INDIRECT AFHOUDEN (shadow)</a:t>
            </a:r>
            <a:r>
              <a:rPr lang="nl-BE" sz="2800" dirty="0">
                <a:solidFill>
                  <a:schemeClr val="tx1"/>
                </a:solidFill>
              </a:rPr>
              <a:t>:</a:t>
            </a:r>
            <a:br>
              <a:rPr lang="nl-BE" sz="2800" dirty="0">
                <a:solidFill>
                  <a:schemeClr val="tx1"/>
                </a:solidFill>
              </a:rPr>
            </a:br>
            <a:r>
              <a:rPr lang="nl-BE" sz="2800" b="0" dirty="0">
                <a:solidFill>
                  <a:schemeClr val="tx1"/>
                </a:solidFill>
              </a:rPr>
              <a:t>Een speler in balbezit, mag zich met de bal in alle richtingen verplaatsen, mits hij niet langs een tegenstander loopt of hem blokkeert en hem daardoor belemmert om de bal te (gaan) spelen</a:t>
            </a:r>
          </a:p>
          <a:p>
            <a:pPr marL="0" indent="0">
              <a:buNone/>
            </a:pPr>
            <a:r>
              <a:rPr lang="nl-BE" sz="3200" i="1" dirty="0">
                <a:solidFill>
                  <a:schemeClr val="tx1"/>
                </a:solidFill>
                <a:effectLst>
                  <a:outerShdw blurRad="38100" dist="38100" dir="2700000" algn="tl">
                    <a:srgbClr val="000000">
                      <a:alpha val="43137"/>
                    </a:srgbClr>
                  </a:outerShdw>
                </a:effectLst>
                <a:cs typeface="Times New Roman" charset="0"/>
              </a:rPr>
              <a:t>STICKOBSTRUCTIE</a:t>
            </a:r>
            <a:r>
              <a:rPr lang="nl-BE" sz="2800" dirty="0">
                <a:solidFill>
                  <a:schemeClr val="tx1"/>
                </a:solidFill>
              </a:rPr>
              <a:t>:</a:t>
            </a:r>
            <a:br>
              <a:rPr lang="nl-BE" sz="2800" dirty="0">
                <a:solidFill>
                  <a:schemeClr val="tx1"/>
                </a:solidFill>
              </a:rPr>
            </a:br>
            <a:r>
              <a:rPr lang="nl-BE" sz="2800" b="0" dirty="0">
                <a:solidFill>
                  <a:schemeClr val="tx1"/>
                </a:solidFill>
              </a:rPr>
              <a:t>wanneer een speler met zijn stick de bal dermate afschermt dat hij een tegenspeler belemmert om hem correct de bal te laten spelen </a:t>
            </a:r>
          </a:p>
        </p:txBody>
      </p:sp>
      <p:pic>
        <p:nvPicPr>
          <p:cNvPr id="4" name="Afbeelding 3">
            <a:extLst>
              <a:ext uri="{FF2B5EF4-FFF2-40B4-BE49-F238E27FC236}">
                <a16:creationId xmlns:a16="http://schemas.microsoft.com/office/drawing/2014/main" id="{ADC71B29-581D-3C4A-BE58-9EA43B521D5B}"/>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036186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Veldmarkering</a:t>
            </a:r>
            <a:endParaRPr lang="nl-BE" b="0" dirty="0">
              <a:solidFill>
                <a:srgbClr val="FF0000"/>
              </a:solidFill>
            </a:endParaRPr>
          </a:p>
        </p:txBody>
      </p:sp>
      <p:sp>
        <p:nvSpPr>
          <p:cNvPr id="3" name="Content Placeholder 2"/>
          <p:cNvSpPr>
            <a:spLocks noGrp="1"/>
          </p:cNvSpPr>
          <p:nvPr>
            <p:ph idx="1"/>
          </p:nvPr>
        </p:nvSpPr>
        <p:spPr>
          <a:xfrm>
            <a:off x="3223265" y="1262294"/>
            <a:ext cx="8968735" cy="5350042"/>
          </a:xfrm>
        </p:spPr>
        <p:txBody>
          <a:bodyPr>
            <a:normAutofit/>
          </a:bodyPr>
          <a:lstStyle/>
          <a:p>
            <a:r>
              <a:rPr lang="nl-NL" altLang="nl-BE" sz="3200" dirty="0">
                <a:solidFill>
                  <a:schemeClr val="tx1"/>
                </a:solidFill>
                <a:cs typeface="Arial" panose="020B0604020202020204" pitchFamily="34" charset="0"/>
              </a:rPr>
              <a:t>Soorten veldmarkeringen:</a:t>
            </a:r>
          </a:p>
          <a:p>
            <a:pPr lvl="1">
              <a:spcBef>
                <a:spcPts val="0"/>
              </a:spcBef>
            </a:pPr>
            <a:r>
              <a:rPr lang="nl-NL" altLang="nl-BE" sz="2600" dirty="0">
                <a:solidFill>
                  <a:schemeClr val="tx1"/>
                </a:solidFill>
                <a:cs typeface="Arial" panose="020B0604020202020204" pitchFamily="34" charset="0"/>
              </a:rPr>
              <a:t>Zijlijn </a:t>
            </a:r>
            <a:r>
              <a:rPr lang="nl-NL" altLang="nl-BE" sz="2600" dirty="0">
                <a:solidFill>
                  <a:schemeClr val="tx1"/>
                </a:solidFill>
                <a:cs typeface="Arial" panose="020B0604020202020204" pitchFamily="34" charset="0"/>
                <a:sym typeface="Wingdings" panose="05000000000000000000" pitchFamily="2" charset="2"/>
              </a:rPr>
              <a:t> </a:t>
            </a:r>
            <a:r>
              <a:rPr lang="nl-NL" altLang="nl-BE" sz="2600" dirty="0">
                <a:solidFill>
                  <a:schemeClr val="tx1"/>
                </a:solidFill>
                <a:cs typeface="Arial" panose="020B0604020202020204" pitchFamily="34" charset="0"/>
              </a:rPr>
              <a:t>De lange grenslijnen van het speelveld (vaak koorden)</a:t>
            </a:r>
          </a:p>
          <a:p>
            <a:pPr lvl="1">
              <a:spcBef>
                <a:spcPts val="0"/>
              </a:spcBef>
            </a:pPr>
            <a:r>
              <a:rPr lang="nl-NL" altLang="nl-BE" sz="2600" dirty="0">
                <a:solidFill>
                  <a:schemeClr val="tx1"/>
                </a:solidFill>
                <a:cs typeface="Arial" panose="020B0604020202020204" pitchFamily="34" charset="0"/>
              </a:rPr>
              <a:t>Achterlijn </a:t>
            </a:r>
            <a:r>
              <a:rPr lang="nl-NL" altLang="nl-BE" sz="2600" dirty="0">
                <a:solidFill>
                  <a:schemeClr val="tx1"/>
                </a:solidFill>
                <a:cs typeface="Arial" panose="020B0604020202020204" pitchFamily="34" charset="0"/>
                <a:sym typeface="Wingdings" panose="05000000000000000000" pitchFamily="2" charset="2"/>
              </a:rPr>
              <a:t> </a:t>
            </a:r>
            <a:r>
              <a:rPr lang="nl-NL" altLang="nl-BE" sz="2600" dirty="0">
                <a:solidFill>
                  <a:schemeClr val="tx1"/>
                </a:solidFill>
                <a:cs typeface="Arial" panose="020B0604020202020204" pitchFamily="34" charset="0"/>
              </a:rPr>
              <a:t>De korte grenslijnen van het speelveld</a:t>
            </a:r>
          </a:p>
          <a:p>
            <a:pPr lvl="1">
              <a:spcBef>
                <a:spcPts val="0"/>
              </a:spcBef>
            </a:pPr>
            <a:r>
              <a:rPr lang="nl-NL" altLang="nl-BE" sz="2600" dirty="0">
                <a:solidFill>
                  <a:schemeClr val="tx1"/>
                </a:solidFill>
                <a:cs typeface="Arial" panose="020B0604020202020204" pitchFamily="34" charset="0"/>
              </a:rPr>
              <a:t>Doellijn </a:t>
            </a:r>
            <a:r>
              <a:rPr lang="nl-NL" altLang="nl-BE" sz="2600" dirty="0">
                <a:solidFill>
                  <a:schemeClr val="tx1"/>
                </a:solidFill>
                <a:cs typeface="Arial" panose="020B0604020202020204" pitchFamily="34" charset="0"/>
                <a:sym typeface="Wingdings" panose="05000000000000000000" pitchFamily="2" charset="2"/>
              </a:rPr>
              <a:t> </a:t>
            </a:r>
            <a:r>
              <a:rPr lang="nl-NL" altLang="nl-BE" sz="2600" dirty="0">
                <a:solidFill>
                  <a:schemeClr val="tx1"/>
                </a:solidFill>
                <a:cs typeface="Arial" panose="020B0604020202020204" pitchFamily="34" charset="0"/>
              </a:rPr>
              <a:t>De achterlijn </a:t>
            </a:r>
            <a:r>
              <a:rPr lang="nl-NL" altLang="nl-BE" sz="2600" b="1" i="1" dirty="0">
                <a:solidFill>
                  <a:schemeClr val="tx1"/>
                </a:solidFill>
                <a:effectLst>
                  <a:outerShdw blurRad="38100" dist="38100" dir="2700000" algn="tl">
                    <a:srgbClr val="000000">
                      <a:alpha val="43137"/>
                    </a:srgbClr>
                  </a:outerShdw>
                </a:effectLst>
                <a:cs typeface="Arial" panose="020B0604020202020204" pitchFamily="34" charset="0"/>
              </a:rPr>
              <a:t>tussen</a:t>
            </a:r>
            <a:r>
              <a:rPr lang="nl-NL" altLang="nl-BE" sz="2600" dirty="0">
                <a:solidFill>
                  <a:schemeClr val="tx1"/>
                </a:solidFill>
                <a:cs typeface="Arial" panose="020B0604020202020204" pitchFamily="34" charset="0"/>
              </a:rPr>
              <a:t> de twee doelpalen</a:t>
            </a:r>
          </a:p>
          <a:p>
            <a:pPr lvl="1">
              <a:spcBef>
                <a:spcPts val="0"/>
              </a:spcBef>
            </a:pPr>
            <a:r>
              <a:rPr lang="nl-NL" altLang="nl-BE" sz="2600" dirty="0">
                <a:solidFill>
                  <a:schemeClr val="tx1"/>
                </a:solidFill>
                <a:cs typeface="Arial" panose="020B0604020202020204" pitchFamily="34" charset="0"/>
              </a:rPr>
              <a:t>Cirkel</a:t>
            </a:r>
          </a:p>
          <a:p>
            <a:pPr lvl="1">
              <a:spcBef>
                <a:spcPts val="0"/>
              </a:spcBef>
            </a:pPr>
            <a:r>
              <a:rPr lang="nl-NL" altLang="nl-BE" sz="2600" dirty="0">
                <a:solidFill>
                  <a:schemeClr val="tx1"/>
                </a:solidFill>
                <a:cs typeface="Arial" panose="020B0604020202020204" pitchFamily="34" charset="0"/>
              </a:rPr>
              <a:t>Startpunt PC</a:t>
            </a:r>
          </a:p>
          <a:p>
            <a:pPr lvl="1">
              <a:spcBef>
                <a:spcPts val="0"/>
              </a:spcBef>
            </a:pPr>
            <a:r>
              <a:rPr lang="nl-NL" altLang="nl-BE" sz="2600" dirty="0" err="1">
                <a:solidFill>
                  <a:schemeClr val="tx1"/>
                </a:solidFill>
                <a:cs typeface="Arial" panose="020B0604020202020204" pitchFamily="34" charset="0"/>
              </a:rPr>
              <a:t>Strokepunt</a:t>
            </a:r>
            <a:r>
              <a:rPr lang="nl-NL" altLang="nl-BE" sz="2600" dirty="0">
                <a:solidFill>
                  <a:schemeClr val="tx1"/>
                </a:solidFill>
                <a:cs typeface="Arial" panose="020B0604020202020204" pitchFamily="34" charset="0"/>
              </a:rPr>
              <a:t> </a:t>
            </a:r>
            <a:r>
              <a:rPr lang="nl-NL" altLang="nl-BE" sz="2600" dirty="0">
                <a:solidFill>
                  <a:schemeClr val="tx1"/>
                </a:solidFill>
                <a:cs typeface="Arial" panose="020B0604020202020204" pitchFamily="34" charset="0"/>
                <a:sym typeface="Wingdings" panose="05000000000000000000" pitchFamily="2" charset="2"/>
              </a:rPr>
              <a:t> </a:t>
            </a:r>
            <a:r>
              <a:rPr lang="nl-NL" altLang="nl-BE" sz="2600" dirty="0">
                <a:solidFill>
                  <a:schemeClr val="tx1"/>
                </a:solidFill>
                <a:cs typeface="Arial" panose="020B0604020202020204" pitchFamily="34" charset="0"/>
              </a:rPr>
              <a:t>Punt op 6.40m voor de goal, loodrecht gemeten vanaf het midden van de doellijn</a:t>
            </a:r>
          </a:p>
          <a:p>
            <a:r>
              <a:rPr lang="nl-NL" altLang="nl-BE" sz="3200" dirty="0">
                <a:solidFill>
                  <a:schemeClr val="tx1"/>
                </a:solidFill>
                <a:cs typeface="Arial" panose="020B0604020202020204" pitchFamily="34" charset="0"/>
              </a:rPr>
              <a:t>De lijnen </a:t>
            </a:r>
            <a:r>
              <a:rPr lang="nl-NL" altLang="nl-BE" sz="3200" i="1" dirty="0">
                <a:solidFill>
                  <a:schemeClr val="tx1"/>
                </a:solidFill>
                <a:effectLst>
                  <a:outerShdw blurRad="38100" dist="38100" dir="2700000" algn="tl">
                    <a:srgbClr val="000000">
                      <a:alpha val="43137"/>
                    </a:srgbClr>
                  </a:outerShdw>
                </a:effectLst>
                <a:cs typeface="Arial" panose="020B0604020202020204" pitchFamily="34" charset="0"/>
              </a:rPr>
              <a:t>maken deel uit </a:t>
            </a:r>
            <a:r>
              <a:rPr lang="nl-NL" altLang="nl-BE" sz="3200" dirty="0">
                <a:solidFill>
                  <a:schemeClr val="tx1"/>
                </a:solidFill>
                <a:cs typeface="Arial" panose="020B0604020202020204" pitchFamily="34" charset="0"/>
              </a:rPr>
              <a:t>van veld en cirkel</a:t>
            </a:r>
          </a:p>
          <a:p>
            <a:r>
              <a:rPr lang="nl-NL" altLang="nl-BE" sz="3200" dirty="0">
                <a:solidFill>
                  <a:schemeClr val="tx1"/>
                </a:solidFill>
                <a:cs typeface="Arial" panose="020B0604020202020204" pitchFamily="34" charset="0"/>
              </a:rPr>
              <a:t>De goal staat </a:t>
            </a:r>
            <a:r>
              <a:rPr lang="nl-NL" altLang="nl-BE" sz="3200" i="1" dirty="0">
                <a:solidFill>
                  <a:schemeClr val="tx1"/>
                </a:solidFill>
                <a:effectLst>
                  <a:outerShdw blurRad="38100" dist="38100" dir="2700000" algn="tl">
                    <a:srgbClr val="000000">
                      <a:alpha val="43137"/>
                    </a:srgbClr>
                  </a:outerShdw>
                </a:effectLst>
                <a:cs typeface="Arial" panose="020B0604020202020204" pitchFamily="34" charset="0"/>
              </a:rPr>
              <a:t>achter de lijn </a:t>
            </a:r>
            <a:r>
              <a:rPr lang="nl-NL" altLang="nl-BE" sz="3200" dirty="0">
                <a:solidFill>
                  <a:schemeClr val="tx1"/>
                </a:solidFill>
                <a:cs typeface="Arial" panose="020B0604020202020204" pitchFamily="34" charset="0"/>
              </a:rPr>
              <a:t>(niet op, wel tegen de lijn). </a:t>
            </a:r>
          </a:p>
          <a:p>
            <a:endParaRPr lang="nl-BE" sz="3200" dirty="0">
              <a:solidFill>
                <a:schemeClr val="tx1"/>
              </a:solidFill>
            </a:endParaRPr>
          </a:p>
        </p:txBody>
      </p:sp>
      <p:pic>
        <p:nvPicPr>
          <p:cNvPr id="4" name="Afbeelding 3">
            <a:extLst>
              <a:ext uri="{FF2B5EF4-FFF2-40B4-BE49-F238E27FC236}">
                <a16:creationId xmlns:a16="http://schemas.microsoft.com/office/drawing/2014/main" id="{243CEE17-E077-BF41-8430-775B3B07E4CB}"/>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2160551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Fout </a:t>
            </a:r>
            <a:r>
              <a:rPr lang="nl-NL" b="0" u="sng" dirty="0">
                <a:solidFill>
                  <a:srgbClr val="FF0000"/>
                </a:solidFill>
              </a:rPr>
              <a:t>buiten</a:t>
            </a:r>
            <a:r>
              <a:rPr lang="nl-NL" b="0" dirty="0">
                <a:solidFill>
                  <a:srgbClr val="FF0000"/>
                </a:solidFill>
              </a:rPr>
              <a:t> cirkel</a:t>
            </a:r>
            <a:endParaRPr lang="nl-BE" b="0" dirty="0">
              <a:solidFill>
                <a:srgbClr val="FF0000"/>
              </a:solidFill>
            </a:endParaRPr>
          </a:p>
        </p:txBody>
      </p:sp>
      <p:sp>
        <p:nvSpPr>
          <p:cNvPr id="3" name="Content Placeholder 2"/>
          <p:cNvSpPr>
            <a:spLocks noGrp="1"/>
          </p:cNvSpPr>
          <p:nvPr>
            <p:ph idx="1"/>
          </p:nvPr>
        </p:nvSpPr>
        <p:spPr/>
        <p:txBody>
          <a:bodyPr/>
          <a:lstStyle/>
          <a:p>
            <a:pPr>
              <a:spcBef>
                <a:spcPts val="1200"/>
              </a:spcBef>
              <a:defRPr/>
            </a:pPr>
            <a:r>
              <a:rPr lang="nl-NL" sz="3200" dirty="0">
                <a:solidFill>
                  <a:schemeClr val="tx1"/>
                </a:solidFill>
                <a:cs typeface="Arial" charset="0"/>
              </a:rPr>
              <a:t>onopzettelijk door aanvaller </a:t>
            </a:r>
            <a:r>
              <a:rPr lang="nl-NL" sz="3200" dirty="0">
                <a:solidFill>
                  <a:schemeClr val="tx1"/>
                </a:solidFill>
                <a:cs typeface="Arial" charset="0"/>
                <a:sym typeface="Wingdings" panose="05000000000000000000" pitchFamily="2" charset="2"/>
              </a:rPr>
              <a:t></a:t>
            </a:r>
            <a:r>
              <a:rPr lang="nl-NL" sz="3200" dirty="0">
                <a:solidFill>
                  <a:schemeClr val="tx1"/>
                </a:solidFill>
                <a:cs typeface="Arial" charset="0"/>
              </a:rPr>
              <a:t> </a:t>
            </a:r>
            <a:r>
              <a:rPr lang="nl-NL" sz="3200" i="1" dirty="0">
                <a:solidFill>
                  <a:schemeClr val="tx1"/>
                </a:solidFill>
                <a:effectLst>
                  <a:outerShdw blurRad="38100" dist="38100" dir="2700000" algn="tl">
                    <a:srgbClr val="000000">
                      <a:alpha val="43137"/>
                    </a:srgbClr>
                  </a:outerShdw>
                </a:effectLst>
                <a:cs typeface="Arial" charset="0"/>
              </a:rPr>
              <a:t>vrije slag </a:t>
            </a:r>
            <a:r>
              <a:rPr lang="nl-NL" sz="3200" dirty="0">
                <a:solidFill>
                  <a:schemeClr val="tx1"/>
                </a:solidFill>
                <a:effectLst>
                  <a:outerShdw blurRad="38100" dist="38100" dir="2700000" algn="tl">
                    <a:srgbClr val="000000">
                      <a:alpha val="43137"/>
                    </a:srgbClr>
                  </a:outerShdw>
                </a:effectLst>
                <a:cs typeface="Arial" charset="0"/>
              </a:rPr>
              <a:t>verdediger </a:t>
            </a:r>
          </a:p>
          <a:p>
            <a:pPr>
              <a:spcBef>
                <a:spcPts val="1200"/>
              </a:spcBef>
              <a:defRPr/>
            </a:pPr>
            <a:r>
              <a:rPr lang="nl-NL" sz="3200" dirty="0">
                <a:solidFill>
                  <a:schemeClr val="tx1"/>
                </a:solidFill>
                <a:cs typeface="Arial" charset="0"/>
              </a:rPr>
              <a:t>opzettelijk door aanvaller </a:t>
            </a:r>
            <a:r>
              <a:rPr lang="nl-NL" sz="3200" dirty="0">
                <a:solidFill>
                  <a:schemeClr val="tx1"/>
                </a:solidFill>
                <a:cs typeface="Arial" charset="0"/>
                <a:sym typeface="Wingdings" panose="05000000000000000000" pitchFamily="2" charset="2"/>
              </a:rPr>
              <a:t></a:t>
            </a:r>
            <a:r>
              <a:rPr lang="nl-NL" sz="3200" dirty="0">
                <a:solidFill>
                  <a:schemeClr val="tx1"/>
                </a:solidFill>
                <a:cs typeface="Arial" charset="0"/>
              </a:rPr>
              <a:t> </a:t>
            </a:r>
            <a:r>
              <a:rPr lang="nl-NL" sz="3200" i="1" dirty="0">
                <a:solidFill>
                  <a:schemeClr val="tx1"/>
                </a:solidFill>
                <a:effectLst>
                  <a:outerShdw blurRad="38100" dist="38100" dir="2700000" algn="tl">
                    <a:srgbClr val="000000">
                      <a:alpha val="43137"/>
                    </a:srgbClr>
                  </a:outerShdw>
                </a:effectLst>
                <a:cs typeface="Arial" charset="0"/>
              </a:rPr>
              <a:t>vrije slag </a:t>
            </a:r>
            <a:r>
              <a:rPr lang="nl-NL" sz="3200" dirty="0">
                <a:solidFill>
                  <a:schemeClr val="tx1"/>
                </a:solidFill>
                <a:effectLst>
                  <a:outerShdw blurRad="38100" dist="38100" dir="2700000" algn="tl">
                    <a:srgbClr val="000000">
                      <a:alpha val="43137"/>
                    </a:srgbClr>
                  </a:outerShdw>
                </a:effectLst>
                <a:cs typeface="Arial" charset="0"/>
              </a:rPr>
              <a:t>verdediger </a:t>
            </a:r>
            <a:r>
              <a:rPr lang="nl-NL" sz="3200" dirty="0">
                <a:solidFill>
                  <a:schemeClr val="tx1"/>
                </a:solidFill>
                <a:cs typeface="Arial" charset="0"/>
              </a:rPr>
              <a:t>(evt. met persoonlijke straf voor aanvaller) </a:t>
            </a:r>
          </a:p>
          <a:p>
            <a:pPr>
              <a:spcBef>
                <a:spcPts val="1200"/>
              </a:spcBef>
              <a:defRPr/>
            </a:pPr>
            <a:r>
              <a:rPr lang="nl-NL" sz="3200" dirty="0">
                <a:solidFill>
                  <a:schemeClr val="tx1"/>
                </a:solidFill>
                <a:cs typeface="Arial" charset="0"/>
              </a:rPr>
              <a:t>onopzettelijk door verdediger </a:t>
            </a:r>
            <a:r>
              <a:rPr lang="nl-NL" sz="3200" dirty="0">
                <a:solidFill>
                  <a:schemeClr val="tx1"/>
                </a:solidFill>
                <a:cs typeface="Arial" charset="0"/>
                <a:sym typeface="Wingdings" panose="05000000000000000000" pitchFamily="2" charset="2"/>
              </a:rPr>
              <a:t></a:t>
            </a:r>
            <a:r>
              <a:rPr lang="nl-NL" sz="3200" dirty="0">
                <a:solidFill>
                  <a:schemeClr val="tx1"/>
                </a:solidFill>
                <a:cs typeface="Arial" charset="0"/>
              </a:rPr>
              <a:t> </a:t>
            </a:r>
            <a:r>
              <a:rPr lang="nl-NL" sz="3200" i="1" dirty="0">
                <a:solidFill>
                  <a:schemeClr val="tx1"/>
                </a:solidFill>
                <a:effectLst>
                  <a:outerShdw blurRad="38100" dist="38100" dir="2700000" algn="tl">
                    <a:srgbClr val="000000">
                      <a:alpha val="43137"/>
                    </a:srgbClr>
                  </a:outerShdw>
                </a:effectLst>
                <a:cs typeface="Arial" charset="0"/>
              </a:rPr>
              <a:t>vrije slag </a:t>
            </a:r>
            <a:r>
              <a:rPr lang="nl-NL" sz="3200" dirty="0">
                <a:solidFill>
                  <a:schemeClr val="tx1"/>
                </a:solidFill>
                <a:effectLst>
                  <a:outerShdw blurRad="38100" dist="38100" dir="2700000" algn="tl">
                    <a:srgbClr val="000000">
                      <a:alpha val="43137"/>
                    </a:srgbClr>
                  </a:outerShdw>
                </a:effectLst>
                <a:cs typeface="Arial" charset="0"/>
              </a:rPr>
              <a:t>aanvaller </a:t>
            </a:r>
          </a:p>
          <a:p>
            <a:pPr>
              <a:spcBef>
                <a:spcPts val="1200"/>
              </a:spcBef>
              <a:defRPr/>
            </a:pPr>
            <a:r>
              <a:rPr lang="nl-NL" sz="3200" dirty="0">
                <a:solidFill>
                  <a:schemeClr val="tx1"/>
                </a:solidFill>
                <a:cs typeface="Arial" charset="0"/>
              </a:rPr>
              <a:t>Opzettelijk, zware fout door verdediger, in 5m-zone van cirkel </a:t>
            </a:r>
            <a:r>
              <a:rPr lang="nl-NL" sz="3200" dirty="0">
                <a:solidFill>
                  <a:schemeClr val="tx1"/>
                </a:solidFill>
                <a:cs typeface="Arial" charset="0"/>
                <a:sym typeface="Wingdings" panose="05000000000000000000" pitchFamily="2" charset="2"/>
              </a:rPr>
              <a:t></a:t>
            </a:r>
            <a:r>
              <a:rPr lang="nl-NL" sz="3200" dirty="0">
                <a:solidFill>
                  <a:schemeClr val="tx1"/>
                </a:solidFill>
                <a:cs typeface="Arial" charset="0"/>
              </a:rPr>
              <a:t> </a:t>
            </a:r>
            <a:r>
              <a:rPr lang="nl-NL" sz="3200" i="1" dirty="0">
                <a:solidFill>
                  <a:schemeClr val="tx1"/>
                </a:solidFill>
                <a:effectLst>
                  <a:outerShdw blurRad="38100" dist="38100" dir="2700000" algn="tl">
                    <a:srgbClr val="000000">
                      <a:alpha val="43137"/>
                    </a:srgbClr>
                  </a:outerShdw>
                </a:effectLst>
                <a:cs typeface="Arial" charset="0"/>
              </a:rPr>
              <a:t>PC</a:t>
            </a:r>
          </a:p>
          <a:p>
            <a:pPr>
              <a:spcBef>
                <a:spcPts val="1200"/>
              </a:spcBef>
            </a:pPr>
            <a:endParaRPr lang="nl-BE" sz="3200" dirty="0">
              <a:solidFill>
                <a:schemeClr val="tx1"/>
              </a:solidFill>
            </a:endParaRPr>
          </a:p>
        </p:txBody>
      </p:sp>
      <p:pic>
        <p:nvPicPr>
          <p:cNvPr id="4" name="Afbeelding 3">
            <a:extLst>
              <a:ext uri="{FF2B5EF4-FFF2-40B4-BE49-F238E27FC236}">
                <a16:creationId xmlns:a16="http://schemas.microsoft.com/office/drawing/2014/main" id="{0B75D7E0-546C-1444-B8C7-60C3D7C091C6}"/>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497153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Fout </a:t>
            </a:r>
            <a:r>
              <a:rPr lang="nl-NL" b="0" u="sng" dirty="0">
                <a:solidFill>
                  <a:srgbClr val="FF0000"/>
                </a:solidFill>
              </a:rPr>
              <a:t>in</a:t>
            </a:r>
            <a:r>
              <a:rPr lang="nl-NL" b="0" dirty="0">
                <a:solidFill>
                  <a:srgbClr val="FF0000"/>
                </a:solidFill>
              </a:rPr>
              <a:t> cirkel</a:t>
            </a:r>
            <a:endParaRPr lang="nl-BE" b="0" dirty="0">
              <a:solidFill>
                <a:srgbClr val="FF0000"/>
              </a:solidFill>
            </a:endParaRPr>
          </a:p>
        </p:txBody>
      </p:sp>
      <p:sp>
        <p:nvSpPr>
          <p:cNvPr id="3" name="Content Placeholder 2"/>
          <p:cNvSpPr>
            <a:spLocks noGrp="1"/>
          </p:cNvSpPr>
          <p:nvPr>
            <p:ph idx="1"/>
          </p:nvPr>
        </p:nvSpPr>
        <p:spPr/>
        <p:txBody>
          <a:bodyPr>
            <a:normAutofit/>
          </a:bodyPr>
          <a:lstStyle/>
          <a:p>
            <a:pPr>
              <a:spcBef>
                <a:spcPts val="1200"/>
              </a:spcBef>
              <a:defRPr/>
            </a:pPr>
            <a:r>
              <a:rPr lang="nl-NL" sz="3200" b="0" dirty="0">
                <a:solidFill>
                  <a:schemeClr val="tx1"/>
                </a:solidFill>
                <a:cs typeface="Arial" charset="0"/>
              </a:rPr>
              <a:t>(on)opzettelijk door aanvaller </a:t>
            </a:r>
            <a:r>
              <a:rPr lang="nl-NL" sz="3200" b="0" dirty="0">
                <a:solidFill>
                  <a:schemeClr val="tx1"/>
                </a:solidFill>
                <a:cs typeface="Arial" charset="0"/>
                <a:sym typeface="Wingdings" panose="05000000000000000000" pitchFamily="2" charset="2"/>
              </a:rPr>
              <a:t></a:t>
            </a:r>
            <a:r>
              <a:rPr lang="nl-NL" sz="3200" b="0" dirty="0">
                <a:solidFill>
                  <a:schemeClr val="tx1"/>
                </a:solidFill>
                <a:cs typeface="Arial" charset="0"/>
              </a:rPr>
              <a:t> </a:t>
            </a:r>
            <a:r>
              <a:rPr lang="nl-NL" sz="3200" b="0" i="1" dirty="0">
                <a:solidFill>
                  <a:schemeClr val="tx1"/>
                </a:solidFill>
                <a:effectLst>
                  <a:outerShdw blurRad="38100" dist="38100" dir="2700000" algn="tl">
                    <a:srgbClr val="000000">
                      <a:alpha val="43137"/>
                    </a:srgbClr>
                  </a:outerShdw>
                </a:effectLst>
                <a:cs typeface="Arial" charset="0"/>
              </a:rPr>
              <a:t>vrije slag verdediger</a:t>
            </a:r>
            <a:r>
              <a:rPr lang="nl-NL" sz="3200" b="0" dirty="0">
                <a:solidFill>
                  <a:schemeClr val="tx1"/>
                </a:solidFill>
                <a:effectLst>
                  <a:outerShdw blurRad="38100" dist="38100" dir="2700000" algn="tl">
                    <a:srgbClr val="000000">
                      <a:alpha val="43137"/>
                    </a:srgbClr>
                  </a:outerShdw>
                </a:effectLst>
                <a:cs typeface="Arial" charset="0"/>
              </a:rPr>
              <a:t> </a:t>
            </a:r>
          </a:p>
          <a:p>
            <a:pPr>
              <a:spcBef>
                <a:spcPts val="1200"/>
              </a:spcBef>
              <a:defRPr/>
            </a:pPr>
            <a:r>
              <a:rPr lang="nl-NL" sz="3200" b="0" dirty="0">
                <a:solidFill>
                  <a:schemeClr val="tx1"/>
                </a:solidFill>
                <a:cs typeface="Arial" charset="0"/>
              </a:rPr>
              <a:t>onopzettelijk door verdediger </a:t>
            </a:r>
            <a:r>
              <a:rPr lang="nl-NL" sz="3200" b="0" dirty="0">
                <a:solidFill>
                  <a:schemeClr val="tx1"/>
                </a:solidFill>
                <a:cs typeface="Arial" charset="0"/>
                <a:sym typeface="Wingdings" panose="05000000000000000000" pitchFamily="2" charset="2"/>
              </a:rPr>
              <a:t> </a:t>
            </a:r>
            <a:r>
              <a:rPr lang="nl-NL" sz="3200" b="0" i="1" dirty="0">
                <a:solidFill>
                  <a:schemeClr val="tx1"/>
                </a:solidFill>
                <a:effectLst>
                  <a:outerShdw blurRad="38100" dist="38100" dir="2700000" algn="tl">
                    <a:srgbClr val="000000">
                      <a:alpha val="43137"/>
                    </a:srgbClr>
                  </a:outerShdw>
                </a:effectLst>
                <a:cs typeface="Arial" charset="0"/>
              </a:rPr>
              <a:t>PC aanvaller </a:t>
            </a:r>
          </a:p>
          <a:p>
            <a:pPr>
              <a:spcBef>
                <a:spcPts val="1200"/>
              </a:spcBef>
              <a:defRPr/>
            </a:pPr>
            <a:r>
              <a:rPr lang="nl-NL" sz="3200" b="0" dirty="0">
                <a:solidFill>
                  <a:schemeClr val="tx1"/>
                </a:solidFill>
                <a:cs typeface="Arial" charset="0"/>
              </a:rPr>
              <a:t>(on)opzettelijk door verdediger om zeker doelpunt voorkomen </a:t>
            </a:r>
            <a:r>
              <a:rPr lang="nl-NL" sz="3200" b="0" dirty="0">
                <a:solidFill>
                  <a:schemeClr val="tx1"/>
                </a:solidFill>
                <a:cs typeface="Arial" charset="0"/>
                <a:sym typeface="Wingdings" panose="05000000000000000000" pitchFamily="2" charset="2"/>
              </a:rPr>
              <a:t></a:t>
            </a:r>
            <a:r>
              <a:rPr lang="nl-NL" sz="3200" b="0" dirty="0">
                <a:solidFill>
                  <a:schemeClr val="tx1"/>
                </a:solidFill>
                <a:cs typeface="Arial" charset="0"/>
              </a:rPr>
              <a:t> </a:t>
            </a:r>
            <a:r>
              <a:rPr lang="nl-NL" sz="3200" b="0" i="1" dirty="0">
                <a:solidFill>
                  <a:schemeClr val="tx1"/>
                </a:solidFill>
                <a:effectLst>
                  <a:outerShdw blurRad="38100" dist="38100" dir="2700000" algn="tl">
                    <a:srgbClr val="000000">
                      <a:alpha val="43137"/>
                    </a:srgbClr>
                  </a:outerShdw>
                </a:effectLst>
                <a:cs typeface="Arial" charset="0"/>
              </a:rPr>
              <a:t>stroke aanvaller </a:t>
            </a:r>
          </a:p>
          <a:p>
            <a:pPr>
              <a:spcBef>
                <a:spcPts val="1200"/>
              </a:spcBef>
              <a:defRPr/>
            </a:pPr>
            <a:r>
              <a:rPr lang="nl-NL" sz="3200" b="0" dirty="0">
                <a:solidFill>
                  <a:schemeClr val="tx1"/>
                </a:solidFill>
                <a:cs typeface="Arial" charset="0"/>
              </a:rPr>
              <a:t>opzettelijk door verdediger </a:t>
            </a:r>
            <a:r>
              <a:rPr lang="nl-NL" sz="3200" b="0" dirty="0">
                <a:solidFill>
                  <a:schemeClr val="tx1"/>
                </a:solidFill>
                <a:cs typeface="Arial" charset="0"/>
                <a:sym typeface="Wingdings" panose="05000000000000000000" pitchFamily="2" charset="2"/>
              </a:rPr>
              <a:t></a:t>
            </a:r>
            <a:r>
              <a:rPr lang="nl-NL" sz="3200" b="0" dirty="0">
                <a:solidFill>
                  <a:schemeClr val="tx1"/>
                </a:solidFill>
                <a:cs typeface="Arial" charset="0"/>
              </a:rPr>
              <a:t> </a:t>
            </a:r>
            <a:r>
              <a:rPr lang="nl-NL" sz="3200" b="0" i="1" dirty="0" err="1">
                <a:solidFill>
                  <a:schemeClr val="tx1"/>
                </a:solidFill>
                <a:effectLst>
                  <a:outerShdw blurRad="38100" dist="38100" dir="2700000" algn="tl">
                    <a:srgbClr val="000000">
                      <a:alpha val="43137"/>
                    </a:srgbClr>
                  </a:outerShdw>
                </a:effectLst>
                <a:cs typeface="Arial" charset="0"/>
              </a:rPr>
              <a:t>stroke</a:t>
            </a:r>
            <a:r>
              <a:rPr lang="nl-NL" sz="3200" b="0" i="1" dirty="0">
                <a:solidFill>
                  <a:schemeClr val="tx1"/>
                </a:solidFill>
                <a:effectLst>
                  <a:outerShdw blurRad="38100" dist="38100" dir="2700000" algn="tl">
                    <a:srgbClr val="000000">
                      <a:alpha val="43137"/>
                    </a:srgbClr>
                  </a:outerShdw>
                </a:effectLst>
                <a:cs typeface="Arial" charset="0"/>
              </a:rPr>
              <a:t> aanvaller + eventuele sanctie voor verdediger </a:t>
            </a:r>
          </a:p>
          <a:p>
            <a:pPr>
              <a:spcBef>
                <a:spcPts val="1200"/>
              </a:spcBef>
            </a:pPr>
            <a:r>
              <a:rPr lang="nl-NL" altLang="nl-BE" sz="3200" b="0" dirty="0">
                <a:solidFill>
                  <a:schemeClr val="tx1"/>
                </a:solidFill>
              </a:rPr>
              <a:t>Indien keeper op de bal ligt </a:t>
            </a:r>
            <a:r>
              <a:rPr lang="nl-NL" altLang="nl-BE" sz="3200" b="0" dirty="0">
                <a:solidFill>
                  <a:schemeClr val="tx1"/>
                </a:solidFill>
                <a:sym typeface="Wingdings" panose="05000000000000000000" pitchFamily="2" charset="2"/>
              </a:rPr>
              <a:t> </a:t>
            </a:r>
            <a:r>
              <a:rPr lang="nl-NL" altLang="nl-BE" sz="3200" b="0" i="1" dirty="0">
                <a:solidFill>
                  <a:schemeClr val="tx1"/>
                </a:solidFill>
                <a:effectLst>
                  <a:outerShdw blurRad="38100" dist="38100" dir="2700000" algn="tl">
                    <a:srgbClr val="000000">
                      <a:alpha val="43137"/>
                    </a:srgbClr>
                  </a:outerShdw>
                </a:effectLst>
                <a:cs typeface="Arial" charset="0"/>
              </a:rPr>
              <a:t>PC aanvaller</a:t>
            </a:r>
          </a:p>
          <a:p>
            <a:pPr>
              <a:spcBef>
                <a:spcPts val="1200"/>
              </a:spcBef>
            </a:pPr>
            <a:r>
              <a:rPr lang="nl-NL" altLang="nl-BE" sz="3200" b="0" dirty="0">
                <a:solidFill>
                  <a:schemeClr val="tx1"/>
                </a:solidFill>
              </a:rPr>
              <a:t>Indien keeper </a:t>
            </a:r>
            <a:r>
              <a:rPr lang="nl-NL" altLang="nl-BE" sz="3200" b="0" i="1" dirty="0">
                <a:solidFill>
                  <a:schemeClr val="tx1"/>
                </a:solidFill>
              </a:rPr>
              <a:t>moedwillig</a:t>
            </a:r>
            <a:r>
              <a:rPr lang="nl-NL" altLang="nl-BE" sz="3200" b="0" i="1" dirty="0">
                <a:solidFill>
                  <a:schemeClr val="tx1"/>
                </a:solidFill>
                <a:effectLst>
                  <a:outerShdw blurRad="38100" dist="38100" dir="2700000" algn="tl">
                    <a:srgbClr val="000000"/>
                  </a:outerShdw>
                </a:effectLst>
              </a:rPr>
              <a:t> </a:t>
            </a:r>
            <a:r>
              <a:rPr lang="nl-NL" altLang="nl-BE" sz="3200" b="0" dirty="0">
                <a:solidFill>
                  <a:schemeClr val="tx1"/>
                </a:solidFill>
              </a:rPr>
              <a:t>op de bal blijft liggen </a:t>
            </a:r>
            <a:r>
              <a:rPr lang="nl-NL" altLang="nl-BE" sz="3200" b="0" dirty="0">
                <a:solidFill>
                  <a:schemeClr val="tx1"/>
                </a:solidFill>
                <a:sym typeface="Wingdings" panose="05000000000000000000" pitchFamily="2" charset="2"/>
              </a:rPr>
              <a:t></a:t>
            </a:r>
            <a:r>
              <a:rPr lang="nl-NL" altLang="nl-BE" sz="3200" b="0" dirty="0">
                <a:solidFill>
                  <a:schemeClr val="tx1"/>
                </a:solidFill>
              </a:rPr>
              <a:t> </a:t>
            </a:r>
            <a:r>
              <a:rPr lang="nl-NL" altLang="nl-BE" sz="3200" b="0" i="1" dirty="0" err="1">
                <a:solidFill>
                  <a:schemeClr val="tx1"/>
                </a:solidFill>
                <a:effectLst>
                  <a:outerShdw blurRad="38100" dist="38100" dir="2700000" algn="tl">
                    <a:srgbClr val="000000">
                      <a:alpha val="43137"/>
                    </a:srgbClr>
                  </a:outerShdw>
                </a:effectLst>
                <a:cs typeface="Arial" charset="0"/>
              </a:rPr>
              <a:t>stroke</a:t>
            </a:r>
            <a:r>
              <a:rPr lang="nl-NL" altLang="nl-BE" sz="3200" b="0" i="1" dirty="0">
                <a:solidFill>
                  <a:schemeClr val="tx1"/>
                </a:solidFill>
                <a:effectLst>
                  <a:outerShdw blurRad="38100" dist="38100" dir="2700000" algn="tl">
                    <a:srgbClr val="000000">
                      <a:alpha val="43137"/>
                    </a:srgbClr>
                  </a:outerShdw>
                </a:effectLst>
                <a:cs typeface="Arial" charset="0"/>
              </a:rPr>
              <a:t> aanvaller</a:t>
            </a:r>
          </a:p>
          <a:p>
            <a:pPr>
              <a:spcBef>
                <a:spcPts val="1200"/>
              </a:spcBef>
              <a:defRPr/>
            </a:pPr>
            <a:endParaRPr lang="nl-NL" sz="3200" i="1" dirty="0">
              <a:solidFill>
                <a:schemeClr val="tx1"/>
              </a:solidFill>
              <a:effectLst>
                <a:outerShdw blurRad="38100" dist="38100" dir="2700000" algn="tl">
                  <a:srgbClr val="000000">
                    <a:alpha val="43137"/>
                  </a:srgbClr>
                </a:outerShdw>
              </a:effectLst>
              <a:cs typeface="Arial" charset="0"/>
            </a:endParaRPr>
          </a:p>
        </p:txBody>
      </p:sp>
      <p:pic>
        <p:nvPicPr>
          <p:cNvPr id="4" name="Afbeelding 3">
            <a:extLst>
              <a:ext uri="{FF2B5EF4-FFF2-40B4-BE49-F238E27FC236}">
                <a16:creationId xmlns:a16="http://schemas.microsoft.com/office/drawing/2014/main" id="{21F02B68-5638-974F-B6B4-C682E6641AA9}"/>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551814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161" y="169236"/>
            <a:ext cx="9111802" cy="923411"/>
          </a:xfrm>
        </p:spPr>
        <p:txBody>
          <a:bodyPr/>
          <a:lstStyle/>
          <a:p>
            <a:pPr algn="ctr"/>
            <a:r>
              <a:rPr lang="nl-NL" b="0" dirty="0">
                <a:solidFill>
                  <a:srgbClr val="FF0000"/>
                </a:solidFill>
              </a:rPr>
              <a:t>Geldig doelpunt</a:t>
            </a:r>
            <a:endParaRPr lang="nl-BE" b="0" dirty="0">
              <a:solidFill>
                <a:srgbClr val="FF0000"/>
              </a:solidFill>
            </a:endParaRPr>
          </a:p>
        </p:txBody>
      </p:sp>
      <p:sp>
        <p:nvSpPr>
          <p:cNvPr id="3" name="Content Placeholder 2"/>
          <p:cNvSpPr>
            <a:spLocks noGrp="1"/>
          </p:cNvSpPr>
          <p:nvPr>
            <p:ph idx="1"/>
          </p:nvPr>
        </p:nvSpPr>
        <p:spPr>
          <a:xfrm>
            <a:off x="2909161" y="1262294"/>
            <a:ext cx="9111802" cy="5350042"/>
          </a:xfrm>
        </p:spPr>
        <p:txBody>
          <a:bodyPr>
            <a:normAutofit lnSpcReduction="10000"/>
          </a:bodyPr>
          <a:lstStyle/>
          <a:p>
            <a:pPr>
              <a:spcBef>
                <a:spcPts val="1200"/>
              </a:spcBef>
              <a:defRPr/>
            </a:pPr>
            <a:r>
              <a:rPr lang="en-US" sz="3200" dirty="0">
                <a:solidFill>
                  <a:schemeClr val="tx1"/>
                </a:solidFill>
              </a:rPr>
              <a:t>Field goal</a:t>
            </a:r>
            <a:r>
              <a:rPr lang="nl-NL" sz="3200" dirty="0">
                <a:solidFill>
                  <a:schemeClr val="tx1"/>
                </a:solidFill>
              </a:rPr>
              <a:t>:</a:t>
            </a:r>
          </a:p>
          <a:p>
            <a:pPr lvl="1">
              <a:spcBef>
                <a:spcPts val="1200"/>
              </a:spcBef>
              <a:defRPr/>
            </a:pPr>
            <a:r>
              <a:rPr lang="nl-NL" sz="2600" dirty="0">
                <a:solidFill>
                  <a:schemeClr val="tx1"/>
                </a:solidFill>
              </a:rPr>
              <a:t>Als de bal binnen de cirkel is gespeeld door een aanvaller, hierna </a:t>
            </a:r>
            <a:r>
              <a:rPr lang="nl-NL" sz="2600" b="1" i="1" dirty="0">
                <a:solidFill>
                  <a:schemeClr val="tx1"/>
                </a:solidFill>
                <a:effectLst>
                  <a:outerShdw blurRad="38100" dist="38100" dir="2700000" algn="tl">
                    <a:srgbClr val="000000">
                      <a:alpha val="43137"/>
                    </a:srgbClr>
                  </a:outerShdw>
                </a:effectLst>
              </a:rPr>
              <a:t>niet meer buiten </a:t>
            </a:r>
            <a:r>
              <a:rPr lang="nl-NL" sz="2600" dirty="0">
                <a:solidFill>
                  <a:schemeClr val="tx1"/>
                </a:solidFill>
              </a:rPr>
              <a:t>de cirkel is geweest en in z’n geheel over de doellijn is geweest. </a:t>
            </a:r>
          </a:p>
          <a:p>
            <a:pPr lvl="1">
              <a:spcBef>
                <a:spcPts val="1200"/>
              </a:spcBef>
              <a:defRPr/>
            </a:pPr>
            <a:r>
              <a:rPr lang="nl-NL" sz="2600" dirty="0">
                <a:solidFill>
                  <a:schemeClr val="tx1"/>
                </a:solidFill>
              </a:rPr>
              <a:t>Het spelen van de bal door een verdediger nadat deze door de aanvaller is gespeeld </a:t>
            </a:r>
            <a:r>
              <a:rPr lang="nl-NL" sz="2600" b="1" i="1" dirty="0">
                <a:solidFill>
                  <a:schemeClr val="tx1"/>
                </a:solidFill>
                <a:effectLst>
                  <a:outerShdw blurRad="38100" dist="38100" dir="2700000" algn="tl">
                    <a:srgbClr val="000000">
                      <a:alpha val="43137"/>
                    </a:srgbClr>
                  </a:outerShdw>
                </a:effectLst>
              </a:rPr>
              <a:t>binnen de cirkel</a:t>
            </a:r>
            <a:r>
              <a:rPr lang="nl-NL" sz="2600" dirty="0">
                <a:solidFill>
                  <a:schemeClr val="tx1"/>
                </a:solidFill>
              </a:rPr>
              <a:t> heeft geen invloed op het doelpunt. Goal dus!</a:t>
            </a:r>
          </a:p>
          <a:p>
            <a:pPr lvl="1">
              <a:spcBef>
                <a:spcPts val="1200"/>
              </a:spcBef>
              <a:defRPr/>
            </a:pPr>
            <a:r>
              <a:rPr lang="nl-NL" sz="2600" dirty="0">
                <a:solidFill>
                  <a:schemeClr val="tx1"/>
                </a:solidFill>
              </a:rPr>
              <a:t>De bal moet ‘binnen’ de cirkel zijn =&gt; volledig op/over de cirkellijn.</a:t>
            </a:r>
          </a:p>
          <a:p>
            <a:pPr>
              <a:spcBef>
                <a:spcPts val="1200"/>
              </a:spcBef>
              <a:defRPr/>
            </a:pPr>
            <a:r>
              <a:rPr lang="nl-NL" sz="3200" dirty="0">
                <a:solidFill>
                  <a:schemeClr val="tx1"/>
                </a:solidFill>
              </a:rPr>
              <a:t>Als resultaat van een 		         toegekende </a:t>
            </a:r>
            <a:r>
              <a:rPr lang="nl-NL" sz="3200" dirty="0" err="1">
                <a:solidFill>
                  <a:schemeClr val="tx1"/>
                </a:solidFill>
              </a:rPr>
              <a:t>stroke</a:t>
            </a:r>
            <a:endParaRPr lang="nl-NL" sz="3200" dirty="0">
              <a:solidFill>
                <a:schemeClr val="tx1"/>
              </a:solidFill>
            </a:endParaRPr>
          </a:p>
          <a:p>
            <a:pPr>
              <a:spcBef>
                <a:spcPts val="1200"/>
              </a:spcBef>
              <a:defRPr/>
            </a:pPr>
            <a:r>
              <a:rPr lang="nl-NL" sz="3200" dirty="0">
                <a:solidFill>
                  <a:schemeClr val="tx1"/>
                </a:solidFill>
              </a:rPr>
              <a:t>Als resultaat van een PC</a:t>
            </a:r>
          </a:p>
          <a:p>
            <a:endParaRPr lang="nl-BE" dirty="0">
              <a:solidFill>
                <a:schemeClr val="tx1"/>
              </a:solidFill>
            </a:endParaRPr>
          </a:p>
        </p:txBody>
      </p:sp>
      <p:pic>
        <p:nvPicPr>
          <p:cNvPr id="4" name="Picture 3" descr="X12ValidGoa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582" y="4576451"/>
            <a:ext cx="3867381" cy="220553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2A05770-A5AA-3A46-B5F1-0CC7D90109AA}"/>
              </a:ext>
            </a:extLst>
          </p:cNvPr>
          <p:cNvPicPr>
            <a:picLocks noChangeAspect="1"/>
          </p:cNvPicPr>
          <p:nvPr/>
        </p:nvPicPr>
        <p:blipFill>
          <a:blip r:embed="rId3"/>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272962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Geldig doelpunt</a:t>
            </a:r>
            <a:endParaRPr lang="nl-BE" b="0" dirty="0">
              <a:solidFill>
                <a:srgbClr val="FF0000"/>
              </a:solidFill>
            </a:endParaRPr>
          </a:p>
        </p:txBody>
      </p:sp>
      <p:sp>
        <p:nvSpPr>
          <p:cNvPr id="3" name="Content Placeholder 2"/>
          <p:cNvSpPr>
            <a:spLocks noGrp="1"/>
          </p:cNvSpPr>
          <p:nvPr>
            <p:ph idx="1"/>
          </p:nvPr>
        </p:nvSpPr>
        <p:spPr/>
        <p:txBody>
          <a:bodyPr/>
          <a:lstStyle/>
          <a:p>
            <a:pPr>
              <a:spcBef>
                <a:spcPts val="1200"/>
              </a:spcBef>
            </a:pPr>
            <a:r>
              <a:rPr lang="nl-BE" altLang="nl-BE" sz="3200" b="0" i="1" dirty="0">
                <a:solidFill>
                  <a:schemeClr val="tx1"/>
                </a:solidFill>
                <a:cs typeface="Times New Roman" panose="02020603050405020304" pitchFamily="18" charset="0"/>
              </a:rPr>
              <a:t>Een doelpunt geef je aan door te fluiten, en beide armen naast elkaar te strekken, waarbij je naar de middenstip wijst. </a:t>
            </a:r>
            <a:endParaRPr lang="en-US" altLang="nl-BE" sz="3200" b="0" i="1" dirty="0">
              <a:solidFill>
                <a:schemeClr val="tx1"/>
              </a:solidFill>
              <a:cs typeface="Times New Roman" panose="02020603050405020304" pitchFamily="18" charset="0"/>
            </a:endParaRPr>
          </a:p>
          <a:p>
            <a:endParaRPr lang="nl-BE" dirty="0">
              <a:solidFill>
                <a:schemeClr val="tx1"/>
              </a:solidFill>
            </a:endParaRPr>
          </a:p>
        </p:txBody>
      </p:sp>
      <p:pic>
        <p:nvPicPr>
          <p:cNvPr id="5" name="Picture 4"/>
          <p:cNvPicPr>
            <a:picLocks noChangeAspect="1"/>
          </p:cNvPicPr>
          <p:nvPr/>
        </p:nvPicPr>
        <p:blipFill>
          <a:blip r:embed="rId2"/>
          <a:stretch>
            <a:fillRect/>
          </a:stretch>
        </p:blipFill>
        <p:spPr>
          <a:xfrm>
            <a:off x="5677707" y="2898588"/>
            <a:ext cx="2890959" cy="3521242"/>
          </a:xfrm>
          <a:prstGeom prst="rect">
            <a:avLst/>
          </a:prstGeom>
        </p:spPr>
      </p:pic>
      <p:pic>
        <p:nvPicPr>
          <p:cNvPr id="6" name="Afbeelding 5">
            <a:extLst>
              <a:ext uri="{FF2B5EF4-FFF2-40B4-BE49-F238E27FC236}">
                <a16:creationId xmlns:a16="http://schemas.microsoft.com/office/drawing/2014/main" id="{9516D0EC-DA4C-0F40-9A21-2713983DADBC}"/>
              </a:ext>
            </a:extLst>
          </p:cNvPr>
          <p:cNvPicPr>
            <a:picLocks noChangeAspect="1"/>
          </p:cNvPicPr>
          <p:nvPr/>
        </p:nvPicPr>
        <p:blipFill>
          <a:blip r:embed="rId3"/>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3031859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161" y="169236"/>
            <a:ext cx="9111802" cy="923411"/>
          </a:xfrm>
        </p:spPr>
        <p:txBody>
          <a:bodyPr/>
          <a:lstStyle/>
          <a:p>
            <a:pPr algn="ctr"/>
            <a:r>
              <a:rPr lang="nl-NL" b="0" dirty="0">
                <a:solidFill>
                  <a:srgbClr val="FF0000"/>
                </a:solidFill>
              </a:rPr>
              <a:t>Self-pass</a:t>
            </a:r>
            <a:endParaRPr lang="nl-BE" b="0" dirty="0">
              <a:solidFill>
                <a:srgbClr val="FF0000"/>
              </a:solidFill>
            </a:endParaRPr>
          </a:p>
        </p:txBody>
      </p:sp>
      <p:sp>
        <p:nvSpPr>
          <p:cNvPr id="3" name="Content Placeholder 2"/>
          <p:cNvSpPr>
            <a:spLocks noGrp="1"/>
          </p:cNvSpPr>
          <p:nvPr>
            <p:ph idx="1"/>
          </p:nvPr>
        </p:nvSpPr>
        <p:spPr/>
        <p:txBody>
          <a:bodyPr/>
          <a:lstStyle/>
          <a:p>
            <a:pPr>
              <a:spcBef>
                <a:spcPts val="1200"/>
              </a:spcBef>
              <a:defRPr/>
            </a:pPr>
            <a:r>
              <a:rPr lang="nl-NL" sz="3200" dirty="0">
                <a:solidFill>
                  <a:schemeClr val="tx1"/>
                </a:solidFill>
                <a:cs typeface="Arial" charset="0"/>
              </a:rPr>
              <a:t>Een spelhervatting mag worden gedaan door middel van een </a:t>
            </a:r>
            <a:r>
              <a:rPr lang="nl-NL" sz="3200" i="1" dirty="0" err="1">
                <a:solidFill>
                  <a:schemeClr val="tx1"/>
                </a:solidFill>
                <a:effectLst>
                  <a:outerShdw blurRad="38100" dist="38100" dir="2700000" algn="tl">
                    <a:srgbClr val="000000">
                      <a:alpha val="43137"/>
                    </a:srgbClr>
                  </a:outerShdw>
                </a:effectLst>
                <a:cs typeface="Arial" charset="0"/>
              </a:rPr>
              <a:t>self</a:t>
            </a:r>
            <a:r>
              <a:rPr lang="nl-NL" sz="3200" i="1" dirty="0">
                <a:solidFill>
                  <a:schemeClr val="tx1"/>
                </a:solidFill>
                <a:effectLst>
                  <a:outerShdw blurRad="38100" dist="38100" dir="2700000" algn="tl">
                    <a:srgbClr val="000000">
                      <a:alpha val="43137"/>
                    </a:srgbClr>
                  </a:outerShdw>
                </a:effectLst>
                <a:cs typeface="Arial" charset="0"/>
              </a:rPr>
              <a:t>-pass</a:t>
            </a:r>
            <a:r>
              <a:rPr lang="nl-NL" sz="3200" dirty="0">
                <a:solidFill>
                  <a:schemeClr val="tx1"/>
                </a:solidFill>
                <a:cs typeface="Arial" charset="0"/>
              </a:rPr>
              <a:t>.</a:t>
            </a:r>
          </a:p>
          <a:p>
            <a:pPr>
              <a:spcBef>
                <a:spcPts val="1200"/>
              </a:spcBef>
              <a:defRPr/>
            </a:pPr>
            <a:r>
              <a:rPr lang="nl-NL" sz="3200" b="0" dirty="0">
                <a:solidFill>
                  <a:schemeClr val="tx1"/>
                </a:solidFill>
                <a:cs typeface="Arial" charset="0"/>
              </a:rPr>
              <a:t>Bij een self-pass speel je de bal als het ware naar je zelf i.p.v. een teamgenoot.</a:t>
            </a:r>
          </a:p>
          <a:p>
            <a:pPr>
              <a:spcBef>
                <a:spcPts val="1200"/>
              </a:spcBef>
              <a:defRPr/>
            </a:pPr>
            <a:r>
              <a:rPr lang="nl-NL" sz="3200" dirty="0">
                <a:solidFill>
                  <a:schemeClr val="tx1"/>
                </a:solidFill>
                <a:cs typeface="Arial" charset="0"/>
              </a:rPr>
              <a:t>De bal mag niet opzettelijk hoog </a:t>
            </a:r>
            <a:r>
              <a:rPr lang="nl-NL" sz="3200" b="0" dirty="0">
                <a:solidFill>
                  <a:schemeClr val="tx1"/>
                </a:solidFill>
                <a:cs typeface="Arial" charset="0"/>
              </a:rPr>
              <a:t>worden gespeeld </a:t>
            </a:r>
            <a:r>
              <a:rPr lang="nl-NL" sz="3200" dirty="0">
                <a:solidFill>
                  <a:schemeClr val="tx1"/>
                </a:solidFill>
                <a:cs typeface="Arial" charset="0"/>
              </a:rPr>
              <a:t>vanuit stilstand</a:t>
            </a:r>
            <a:r>
              <a:rPr lang="nl-NL" sz="3200" b="0" dirty="0">
                <a:solidFill>
                  <a:schemeClr val="tx1"/>
                </a:solidFill>
                <a:cs typeface="Arial" charset="0"/>
              </a:rPr>
              <a:t>.</a:t>
            </a:r>
          </a:p>
          <a:p>
            <a:pPr>
              <a:spcBef>
                <a:spcPts val="1200"/>
              </a:spcBef>
              <a:defRPr/>
            </a:pPr>
            <a:r>
              <a:rPr lang="nl-NL" sz="3200" dirty="0">
                <a:solidFill>
                  <a:schemeClr val="tx1"/>
                </a:solidFill>
                <a:cs typeface="Arial" charset="0"/>
              </a:rPr>
              <a:t>Self-pass is niet toegestaan </a:t>
            </a:r>
            <a:r>
              <a:rPr lang="nl-NL" sz="3200" b="0" dirty="0">
                <a:solidFill>
                  <a:schemeClr val="tx1"/>
                </a:solidFill>
                <a:cs typeface="Arial" charset="0"/>
              </a:rPr>
              <a:t>bij het nemen van een </a:t>
            </a:r>
            <a:r>
              <a:rPr lang="nl-NL" sz="3200" dirty="0">
                <a:solidFill>
                  <a:schemeClr val="tx1"/>
                </a:solidFill>
                <a:cs typeface="Arial" charset="0"/>
              </a:rPr>
              <a:t>PC / Stroke.</a:t>
            </a:r>
          </a:p>
          <a:p>
            <a:pPr>
              <a:spcBef>
                <a:spcPts val="1200"/>
              </a:spcBef>
            </a:pPr>
            <a:endParaRPr lang="nl-BE" dirty="0">
              <a:solidFill>
                <a:schemeClr val="tx1"/>
              </a:solidFill>
            </a:endParaRPr>
          </a:p>
        </p:txBody>
      </p:sp>
      <p:pic>
        <p:nvPicPr>
          <p:cNvPr id="4" name="Afbeelding 3">
            <a:extLst>
              <a:ext uri="{FF2B5EF4-FFF2-40B4-BE49-F238E27FC236}">
                <a16:creationId xmlns:a16="http://schemas.microsoft.com/office/drawing/2014/main" id="{E476E4E9-6E82-464C-86B5-C93BF7773985}"/>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2566083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Vrije slag</a:t>
            </a:r>
            <a:endParaRPr lang="nl-BE" b="0" dirty="0">
              <a:solidFill>
                <a:srgbClr val="FF0000"/>
              </a:solidFill>
            </a:endParaRPr>
          </a:p>
        </p:txBody>
      </p:sp>
      <p:sp>
        <p:nvSpPr>
          <p:cNvPr id="3" name="Content Placeholder 2"/>
          <p:cNvSpPr>
            <a:spLocks noGrp="1"/>
          </p:cNvSpPr>
          <p:nvPr>
            <p:ph idx="1"/>
          </p:nvPr>
        </p:nvSpPr>
        <p:spPr/>
        <p:txBody>
          <a:bodyPr>
            <a:normAutofit lnSpcReduction="10000"/>
          </a:bodyPr>
          <a:lstStyle/>
          <a:p>
            <a:pPr>
              <a:spcBef>
                <a:spcPts val="1200"/>
              </a:spcBef>
              <a:defRPr/>
            </a:pPr>
            <a:r>
              <a:rPr lang="nl-NL" sz="3200" dirty="0">
                <a:solidFill>
                  <a:schemeClr val="tx1"/>
                </a:solidFill>
                <a:ea typeface="Arial Unicode MS" pitchFamily="34" charset="-128"/>
                <a:cs typeface="Arial" charset="0"/>
              </a:rPr>
              <a:t>De bal mag worden genomen door middel van:</a:t>
            </a:r>
          </a:p>
          <a:p>
            <a:pPr marL="857250" lvl="1" indent="-457200">
              <a:spcBef>
                <a:spcPts val="1200"/>
              </a:spcBef>
              <a:defRPr/>
            </a:pPr>
            <a:r>
              <a:rPr lang="nl-NL" sz="2600" dirty="0">
                <a:solidFill>
                  <a:schemeClr val="tx1"/>
                </a:solidFill>
                <a:ea typeface="Arial Unicode MS" pitchFamily="34" charset="-128"/>
                <a:cs typeface="Arial" charset="0"/>
              </a:rPr>
              <a:t>Push</a:t>
            </a:r>
          </a:p>
          <a:p>
            <a:pPr marL="857250" lvl="1" indent="-457200">
              <a:spcBef>
                <a:spcPts val="1200"/>
              </a:spcBef>
              <a:defRPr/>
            </a:pPr>
            <a:r>
              <a:rPr lang="nl-NL" sz="2600" dirty="0">
                <a:solidFill>
                  <a:schemeClr val="tx1"/>
                </a:solidFill>
                <a:ea typeface="Arial Unicode MS" pitchFamily="34" charset="-128"/>
                <a:cs typeface="Arial" charset="0"/>
              </a:rPr>
              <a:t>Shot of flats	</a:t>
            </a:r>
          </a:p>
          <a:p>
            <a:pPr marL="857250" lvl="1" indent="-457200">
              <a:spcBef>
                <a:spcPts val="1200"/>
              </a:spcBef>
              <a:defRPr/>
            </a:pPr>
            <a:r>
              <a:rPr lang="nl-NL" sz="2600" dirty="0" err="1">
                <a:solidFill>
                  <a:schemeClr val="tx1"/>
                </a:solidFill>
                <a:ea typeface="Arial Unicode MS" pitchFamily="34" charset="-128"/>
                <a:cs typeface="Arial" charset="0"/>
              </a:rPr>
              <a:t>Self</a:t>
            </a:r>
            <a:r>
              <a:rPr lang="nl-NL" sz="2600" dirty="0">
                <a:solidFill>
                  <a:schemeClr val="tx1"/>
                </a:solidFill>
                <a:ea typeface="Arial Unicode MS" pitchFamily="34" charset="-128"/>
                <a:cs typeface="Arial" charset="0"/>
              </a:rPr>
              <a:t>-pass</a:t>
            </a:r>
          </a:p>
          <a:p>
            <a:pPr>
              <a:spcBef>
                <a:spcPts val="1800"/>
              </a:spcBef>
              <a:defRPr/>
            </a:pPr>
            <a:r>
              <a:rPr lang="nl-NL" sz="3200" dirty="0">
                <a:solidFill>
                  <a:schemeClr val="tx1"/>
                </a:solidFill>
                <a:cs typeface="Arial" charset="0"/>
              </a:rPr>
              <a:t>De vrije slag wordt genomen </a:t>
            </a:r>
            <a:r>
              <a:rPr lang="nl-NL" sz="3200" i="1" dirty="0">
                <a:solidFill>
                  <a:schemeClr val="tx1"/>
                </a:solidFill>
                <a:effectLst>
                  <a:outerShdw blurRad="38100" dist="38100" dir="2700000" algn="tl">
                    <a:srgbClr val="000000">
                      <a:alpha val="43137"/>
                    </a:srgbClr>
                  </a:outerShdw>
                </a:effectLst>
                <a:cs typeface="Arial" charset="0"/>
              </a:rPr>
              <a:t>nabij</a:t>
            </a:r>
            <a:r>
              <a:rPr lang="nl-NL" sz="3200" dirty="0">
                <a:solidFill>
                  <a:schemeClr val="tx1"/>
                </a:solidFill>
                <a:cs typeface="Arial" charset="0"/>
              </a:rPr>
              <a:t> de plaats van de overtreding. </a:t>
            </a:r>
            <a:br>
              <a:rPr lang="nl-NL" sz="3200" dirty="0">
                <a:solidFill>
                  <a:schemeClr val="tx1"/>
                </a:solidFill>
                <a:cs typeface="Arial" charset="0"/>
              </a:rPr>
            </a:br>
            <a:r>
              <a:rPr lang="nl-NL" sz="3200" i="1" dirty="0">
                <a:solidFill>
                  <a:schemeClr val="tx1"/>
                </a:solidFill>
                <a:effectLst>
                  <a:outerShdw blurRad="38100" dist="38100" dir="2700000" algn="tl">
                    <a:srgbClr val="000000">
                      <a:alpha val="43137"/>
                    </a:srgbClr>
                  </a:outerShdw>
                </a:effectLst>
                <a:cs typeface="Arial" charset="0"/>
              </a:rPr>
              <a:t>Nabij</a:t>
            </a:r>
            <a:r>
              <a:rPr lang="nl-NL" sz="3200" i="1" dirty="0">
                <a:solidFill>
                  <a:schemeClr val="tx1"/>
                </a:solidFill>
                <a:cs typeface="Arial" charset="0"/>
              </a:rPr>
              <a:t> = </a:t>
            </a:r>
            <a:r>
              <a:rPr lang="nl-NL" sz="3200" dirty="0">
                <a:solidFill>
                  <a:schemeClr val="tx1"/>
                </a:solidFill>
                <a:cs typeface="Arial" charset="0"/>
              </a:rPr>
              <a:t>binnen speelafstand zonder aanzienlijk voordeel</a:t>
            </a:r>
          </a:p>
          <a:p>
            <a:pPr lvl="1">
              <a:spcBef>
                <a:spcPts val="1800"/>
              </a:spcBef>
              <a:defRPr/>
            </a:pPr>
            <a:r>
              <a:rPr lang="nl-NL" sz="2600" dirty="0">
                <a:solidFill>
                  <a:schemeClr val="tx1"/>
                </a:solidFill>
                <a:cs typeface="Arial" charset="0"/>
              </a:rPr>
              <a:t>Bal naar voor leggen = voordeel, Bal </a:t>
            </a:r>
            <a:r>
              <a:rPr lang="nl-NL" sz="2600" i="1" dirty="0">
                <a:solidFill>
                  <a:schemeClr val="tx1"/>
                </a:solidFill>
                <a:effectLst>
                  <a:outerShdw blurRad="38100" dist="38100" dir="2700000" algn="tl">
                    <a:srgbClr val="000000">
                      <a:alpha val="43137"/>
                    </a:srgbClr>
                  </a:outerShdw>
                </a:effectLst>
                <a:cs typeface="Arial" charset="0"/>
              </a:rPr>
              <a:t>naar achter </a:t>
            </a:r>
            <a:r>
              <a:rPr lang="nl-NL" sz="2600" dirty="0">
                <a:solidFill>
                  <a:schemeClr val="tx1"/>
                </a:solidFill>
                <a:cs typeface="Arial" charset="0"/>
              </a:rPr>
              <a:t>leggen kan ook voordeel zijn!!</a:t>
            </a:r>
          </a:p>
          <a:p>
            <a:pPr lvl="1">
              <a:spcBef>
                <a:spcPts val="1800"/>
              </a:spcBef>
              <a:defRPr/>
            </a:pPr>
            <a:r>
              <a:rPr lang="nl-NL" sz="2600" b="1" dirty="0">
                <a:solidFill>
                  <a:schemeClr val="tx1"/>
                </a:solidFill>
                <a:cs typeface="Arial" charset="0"/>
              </a:rPr>
              <a:t>Sanctie</a:t>
            </a:r>
            <a:r>
              <a:rPr lang="nl-NL" sz="2600" dirty="0">
                <a:solidFill>
                  <a:schemeClr val="tx1"/>
                </a:solidFill>
                <a:cs typeface="Arial" charset="0"/>
              </a:rPr>
              <a:t>: fluiten en doen </a:t>
            </a:r>
            <a:r>
              <a:rPr lang="nl-NL" sz="2600" dirty="0" err="1">
                <a:solidFill>
                  <a:schemeClr val="tx1"/>
                </a:solidFill>
                <a:cs typeface="Arial" charset="0"/>
              </a:rPr>
              <a:t>herspelen</a:t>
            </a:r>
            <a:r>
              <a:rPr lang="nl-NL" sz="2600" dirty="0">
                <a:solidFill>
                  <a:schemeClr val="tx1"/>
                </a:solidFill>
                <a:cs typeface="Arial" charset="0"/>
              </a:rPr>
              <a:t> op de juiste plaats</a:t>
            </a:r>
          </a:p>
          <a:p>
            <a:pPr lvl="1">
              <a:spcBef>
                <a:spcPts val="1800"/>
              </a:spcBef>
              <a:defRPr/>
            </a:pPr>
            <a:endParaRPr lang="nl-NL" sz="2600" dirty="0">
              <a:solidFill>
                <a:schemeClr val="tx1"/>
              </a:solidFill>
              <a:cs typeface="Arial" charset="0"/>
            </a:endParaRPr>
          </a:p>
          <a:p>
            <a:pPr marL="1219200" lvl="2" indent="-361950">
              <a:spcBef>
                <a:spcPts val="1200"/>
              </a:spcBef>
              <a:buFont typeface="Wingdings" pitchFamily="2" charset="2"/>
              <a:buChar char="§"/>
              <a:defRPr/>
            </a:pPr>
            <a:endParaRPr lang="nl-NL" sz="2600" dirty="0">
              <a:solidFill>
                <a:schemeClr val="tx1"/>
              </a:solidFill>
              <a:ea typeface="Arial Unicode MS" pitchFamily="34" charset="-128"/>
              <a:cs typeface="Arial" charset="0"/>
            </a:endParaRPr>
          </a:p>
        </p:txBody>
      </p:sp>
      <p:pic>
        <p:nvPicPr>
          <p:cNvPr id="4" name="Afbeelding 3">
            <a:extLst>
              <a:ext uri="{FF2B5EF4-FFF2-40B4-BE49-F238E27FC236}">
                <a16:creationId xmlns:a16="http://schemas.microsoft.com/office/drawing/2014/main" id="{BAB782AC-D59E-7C4E-BB86-2533BE9B52A1}"/>
              </a:ext>
            </a:extLst>
          </p:cNvPr>
          <p:cNvPicPr>
            <a:picLocks noChangeAspect="1"/>
          </p:cNvPicPr>
          <p:nvPr/>
        </p:nvPicPr>
        <p:blipFill>
          <a:blip r:embed="rId2"/>
          <a:stretch>
            <a:fillRect/>
          </a:stretch>
        </p:blipFill>
        <p:spPr>
          <a:xfrm>
            <a:off x="273534" y="4076916"/>
            <a:ext cx="1704622" cy="1704622"/>
          </a:xfrm>
          <a:prstGeom prst="rect">
            <a:avLst/>
          </a:prstGeom>
        </p:spPr>
      </p:pic>
      <p:pic>
        <p:nvPicPr>
          <p:cNvPr id="5" name="Afbeelding 4">
            <a:extLst>
              <a:ext uri="{FF2B5EF4-FFF2-40B4-BE49-F238E27FC236}">
                <a16:creationId xmlns:a16="http://schemas.microsoft.com/office/drawing/2014/main" id="{5A9A924C-1D7E-9545-9514-56EC8472014C}"/>
              </a:ext>
            </a:extLst>
          </p:cNvPr>
          <p:cNvPicPr>
            <a:picLocks noChangeAspect="1"/>
          </p:cNvPicPr>
          <p:nvPr/>
        </p:nvPicPr>
        <p:blipFill>
          <a:blip r:embed="rId2"/>
          <a:stretch>
            <a:fillRect/>
          </a:stretch>
        </p:blipFill>
        <p:spPr>
          <a:xfrm>
            <a:off x="425934" y="4229316"/>
            <a:ext cx="1704622" cy="1704622"/>
          </a:xfrm>
          <a:prstGeom prst="rect">
            <a:avLst/>
          </a:prstGeom>
        </p:spPr>
      </p:pic>
    </p:spTree>
    <p:extLst>
      <p:ext uri="{BB962C8B-B14F-4D97-AF65-F5344CB8AC3E}">
        <p14:creationId xmlns:p14="http://schemas.microsoft.com/office/powerpoint/2010/main" val="2995102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Vrije slag tot aan de 5m-zone cirkel</a:t>
            </a:r>
            <a:endParaRPr lang="nl-BE" b="0" dirty="0">
              <a:solidFill>
                <a:srgbClr val="FF0000"/>
              </a:solidFill>
            </a:endParaRPr>
          </a:p>
        </p:txBody>
      </p:sp>
      <p:sp>
        <p:nvSpPr>
          <p:cNvPr id="3" name="Content Placeholder 2"/>
          <p:cNvSpPr>
            <a:spLocks noGrp="1"/>
          </p:cNvSpPr>
          <p:nvPr>
            <p:ph idx="1"/>
          </p:nvPr>
        </p:nvSpPr>
        <p:spPr>
          <a:xfrm>
            <a:off x="2895714" y="1262294"/>
            <a:ext cx="9111802" cy="5350042"/>
          </a:xfrm>
        </p:spPr>
        <p:txBody>
          <a:bodyPr/>
          <a:lstStyle/>
          <a:p>
            <a:pPr>
              <a:spcBef>
                <a:spcPts val="1200"/>
              </a:spcBef>
            </a:pPr>
            <a:r>
              <a:rPr lang="nl-NL" altLang="nl-BE" sz="3200" dirty="0">
                <a:solidFill>
                  <a:schemeClr val="tx1"/>
                </a:solidFill>
                <a:ea typeface="Arial Unicode MS" panose="020B0604020202020204" pitchFamily="34" charset="-128"/>
                <a:cs typeface="Arial" panose="020B0604020202020204" pitchFamily="34" charset="0"/>
              </a:rPr>
              <a:t>De bal moet gecontroleerd worden voor hij wordt gespeeld.</a:t>
            </a:r>
          </a:p>
          <a:p>
            <a:pPr>
              <a:spcBef>
                <a:spcPts val="1200"/>
              </a:spcBef>
            </a:pPr>
            <a:r>
              <a:rPr lang="nl-NL" altLang="nl-BE" sz="3200" dirty="0">
                <a:solidFill>
                  <a:schemeClr val="tx1"/>
                </a:solidFill>
                <a:ea typeface="Arial Unicode MS" panose="020B0604020202020204" pitchFamily="34" charset="-128"/>
                <a:cs typeface="Arial" panose="020B0604020202020204" pitchFamily="34" charset="0"/>
              </a:rPr>
              <a:t>Tegenspelers op minstens 5m afstand staan.</a:t>
            </a:r>
            <a:br>
              <a:rPr lang="nl-NL" altLang="nl-BE" sz="3200" dirty="0">
                <a:solidFill>
                  <a:schemeClr val="tx1"/>
                </a:solidFill>
                <a:ea typeface="Arial Unicode MS" panose="020B0604020202020204" pitchFamily="34" charset="-128"/>
                <a:cs typeface="Arial" panose="020B0604020202020204" pitchFamily="34" charset="0"/>
              </a:rPr>
            </a:br>
            <a:r>
              <a:rPr lang="nl-NL" altLang="nl-BE" sz="3200" b="0" dirty="0">
                <a:solidFill>
                  <a:schemeClr val="tx1"/>
                </a:solidFill>
                <a:ea typeface="Arial Unicode MS" panose="020B0604020202020204" pitchFamily="34" charset="-128"/>
                <a:cs typeface="Arial" panose="020B0604020202020204" pitchFamily="34" charset="0"/>
              </a:rPr>
              <a:t>Indien een verdediger binnen de 5m staat, maar geen invloed heeft op het spel is dit geen reden voor fluiten vrije slag.</a:t>
            </a:r>
          </a:p>
          <a:p>
            <a:pPr>
              <a:spcBef>
                <a:spcPts val="1200"/>
              </a:spcBef>
            </a:pPr>
            <a:r>
              <a:rPr lang="nl-NL" altLang="nl-BE" sz="3200" dirty="0">
                <a:solidFill>
                  <a:schemeClr val="tx1"/>
                </a:solidFill>
                <a:ea typeface="Arial Unicode MS" panose="020B0604020202020204" pitchFamily="34" charset="-128"/>
                <a:cs typeface="Arial" panose="020B0604020202020204" pitchFamily="34" charset="0"/>
              </a:rPr>
              <a:t>De bal mag niet opzettelijk hoog worden gespeeld</a:t>
            </a:r>
          </a:p>
          <a:p>
            <a:pPr>
              <a:spcBef>
                <a:spcPts val="1200"/>
              </a:spcBef>
            </a:pPr>
            <a:endParaRPr lang="nl-BE" sz="3200" dirty="0">
              <a:solidFill>
                <a:schemeClr val="tx1"/>
              </a:solidFill>
            </a:endParaRPr>
          </a:p>
        </p:txBody>
      </p:sp>
      <p:pic>
        <p:nvPicPr>
          <p:cNvPr id="4" name="Afbeelding 3">
            <a:extLst>
              <a:ext uri="{FF2B5EF4-FFF2-40B4-BE49-F238E27FC236}">
                <a16:creationId xmlns:a16="http://schemas.microsoft.com/office/drawing/2014/main" id="{FFB1C6A6-0ED0-7C42-9D6C-E77FE9D01DA8}"/>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4159488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b="0" dirty="0">
                <a:solidFill>
                  <a:srgbClr val="FF0000"/>
                </a:solidFill>
              </a:rPr>
              <a:t>Vrije slag in 5m-zone cirkel</a:t>
            </a:r>
            <a:endParaRPr lang="nl-BE" b="0" dirty="0">
              <a:solidFill>
                <a:srgbClr val="FF0000"/>
              </a:solidFill>
            </a:endParaRPr>
          </a:p>
        </p:txBody>
      </p:sp>
      <p:sp>
        <p:nvSpPr>
          <p:cNvPr id="3" name="Content Placeholder 2"/>
          <p:cNvSpPr>
            <a:spLocks noGrp="1"/>
          </p:cNvSpPr>
          <p:nvPr>
            <p:ph idx="1"/>
          </p:nvPr>
        </p:nvSpPr>
        <p:spPr/>
        <p:txBody>
          <a:bodyPr>
            <a:normAutofit fontScale="92500"/>
          </a:bodyPr>
          <a:lstStyle/>
          <a:p>
            <a:pPr>
              <a:spcBef>
                <a:spcPts val="1200"/>
              </a:spcBef>
              <a:defRPr/>
            </a:pPr>
            <a:r>
              <a:rPr lang="nl-NL" sz="3200" dirty="0">
                <a:solidFill>
                  <a:schemeClr val="tx1"/>
                </a:solidFill>
                <a:ea typeface="Arial Unicode MS" pitchFamily="34" charset="-128"/>
                <a:cs typeface="Arial Unicode MS" pitchFamily="34" charset="-128"/>
              </a:rPr>
              <a:t>De bal </a:t>
            </a:r>
            <a:r>
              <a:rPr lang="nl-NL" sz="3200" i="1" dirty="0">
                <a:solidFill>
                  <a:schemeClr val="tx1"/>
                </a:solidFill>
                <a:effectLst>
                  <a:outerShdw blurRad="38100" dist="38100" dir="2700000" algn="tl">
                    <a:srgbClr val="000000">
                      <a:alpha val="43137"/>
                    </a:srgbClr>
                  </a:outerShdw>
                </a:effectLst>
                <a:ea typeface="Arial Unicode MS" pitchFamily="34" charset="-128"/>
                <a:cs typeface="Arial Unicode MS" pitchFamily="34" charset="-128"/>
              </a:rPr>
              <a:t>moet</a:t>
            </a:r>
            <a:r>
              <a:rPr lang="nl-NL" sz="3200" dirty="0">
                <a:solidFill>
                  <a:schemeClr val="tx1"/>
                </a:solidFill>
                <a:ea typeface="Arial Unicode MS" pitchFamily="34" charset="-128"/>
                <a:cs typeface="Arial Unicode MS" pitchFamily="34" charset="-128"/>
              </a:rPr>
              <a:t> stil liggen op exacte plaats van overtreding!</a:t>
            </a:r>
          </a:p>
          <a:p>
            <a:pPr>
              <a:spcBef>
                <a:spcPts val="1200"/>
              </a:spcBef>
              <a:defRPr/>
            </a:pPr>
            <a:r>
              <a:rPr lang="nl-NL" sz="3200" dirty="0">
                <a:solidFill>
                  <a:schemeClr val="tx1"/>
                </a:solidFill>
                <a:ea typeface="Arial Unicode MS" pitchFamily="34" charset="-128"/>
                <a:cs typeface="Arial Unicode MS" pitchFamily="34" charset="-128"/>
              </a:rPr>
              <a:t>Alle spelers op minstens 5m afstand staan.</a:t>
            </a:r>
          </a:p>
          <a:p>
            <a:pPr lvl="1">
              <a:spcBef>
                <a:spcPts val="1200"/>
              </a:spcBef>
              <a:defRPr/>
            </a:pPr>
            <a:r>
              <a:rPr lang="nl-NL" sz="2600" b="1" dirty="0">
                <a:solidFill>
                  <a:schemeClr val="tx1"/>
                </a:solidFill>
                <a:ea typeface="Arial Unicode MS" pitchFamily="34" charset="-128"/>
                <a:cs typeface="Arial Unicode MS" pitchFamily="34" charset="-128"/>
              </a:rPr>
              <a:t>Opzettelijk</a:t>
            </a:r>
            <a:r>
              <a:rPr lang="nl-NL" sz="2600" dirty="0">
                <a:solidFill>
                  <a:schemeClr val="tx1"/>
                </a:solidFill>
                <a:ea typeface="Arial Unicode MS" pitchFamily="34" charset="-128"/>
                <a:cs typeface="Arial Unicode MS" pitchFamily="34" charset="-128"/>
              </a:rPr>
              <a:t> binnen de 5m blijven staan door </a:t>
            </a:r>
            <a:r>
              <a:rPr lang="nl-NL" sz="2600" b="1" i="1" dirty="0">
                <a:solidFill>
                  <a:schemeClr val="tx1"/>
                </a:solidFill>
                <a:effectLst>
                  <a:outerShdw blurRad="38100" dist="38100" dir="2700000" algn="tl">
                    <a:srgbClr val="000000">
                      <a:alpha val="43137"/>
                    </a:srgbClr>
                  </a:outerShdw>
                </a:effectLst>
                <a:cs typeface="Arial" charset="0"/>
              </a:rPr>
              <a:t>verdediger</a:t>
            </a:r>
            <a:r>
              <a:rPr lang="nl-NL" sz="2600" dirty="0">
                <a:solidFill>
                  <a:schemeClr val="tx1"/>
                </a:solidFill>
                <a:ea typeface="Arial Unicode MS" pitchFamily="34" charset="-128"/>
                <a:cs typeface="Arial Unicode MS" pitchFamily="34" charset="-128"/>
              </a:rPr>
              <a:t>: </a:t>
            </a:r>
            <a:r>
              <a:rPr lang="nl-NL" sz="2600" b="1" i="1" dirty="0">
                <a:solidFill>
                  <a:schemeClr val="tx1"/>
                </a:solidFill>
                <a:effectLst>
                  <a:outerShdw blurRad="38100" dist="38100" dir="2700000" algn="tl">
                    <a:srgbClr val="000000">
                      <a:alpha val="43137"/>
                    </a:srgbClr>
                  </a:outerShdw>
                </a:effectLst>
                <a:cs typeface="Arial" charset="0"/>
              </a:rPr>
              <a:t>PC aanvaller</a:t>
            </a:r>
          </a:p>
          <a:p>
            <a:pPr lvl="1">
              <a:spcBef>
                <a:spcPts val="1200"/>
              </a:spcBef>
              <a:defRPr/>
            </a:pPr>
            <a:r>
              <a:rPr lang="nl-NL" sz="2600" b="1" dirty="0">
                <a:solidFill>
                  <a:schemeClr val="tx1"/>
                </a:solidFill>
                <a:ea typeface="Arial Unicode MS" pitchFamily="34" charset="-128"/>
                <a:cs typeface="Arial Unicode MS" pitchFamily="34" charset="-128"/>
              </a:rPr>
              <a:t>Opzettelijk</a:t>
            </a:r>
            <a:r>
              <a:rPr lang="nl-NL" sz="2600" dirty="0">
                <a:solidFill>
                  <a:schemeClr val="tx1"/>
                </a:solidFill>
                <a:ea typeface="Arial Unicode MS" pitchFamily="34" charset="-128"/>
                <a:cs typeface="Arial Unicode MS" pitchFamily="34" charset="-128"/>
              </a:rPr>
              <a:t> binnen de 5m blijven staan door aanvaller: </a:t>
            </a:r>
            <a:r>
              <a:rPr lang="nl-NL" sz="2600" b="1" i="1" dirty="0">
                <a:solidFill>
                  <a:schemeClr val="tx1"/>
                </a:solidFill>
                <a:effectLst>
                  <a:outerShdw blurRad="38100" dist="38100" dir="2700000" algn="tl">
                    <a:srgbClr val="000000">
                      <a:alpha val="43137"/>
                    </a:srgbClr>
                  </a:outerShdw>
                </a:effectLst>
                <a:cs typeface="Arial" charset="0"/>
              </a:rPr>
              <a:t>vrije slag verdediging</a:t>
            </a:r>
          </a:p>
          <a:p>
            <a:pPr lvl="1">
              <a:spcBef>
                <a:spcPts val="1200"/>
              </a:spcBef>
              <a:defRPr/>
            </a:pPr>
            <a:r>
              <a:rPr lang="nl-NL" sz="2600" dirty="0">
                <a:solidFill>
                  <a:schemeClr val="tx1"/>
                </a:solidFill>
                <a:ea typeface="Arial Unicode MS" pitchFamily="34" charset="-128"/>
                <a:cs typeface="Arial Unicode MS" pitchFamily="34" charset="-128"/>
              </a:rPr>
              <a:t>Indien een speler binnen de 5m staat, maar geen invloed heeft op het spel is dit geen reden voor fluiten vrije slag.</a:t>
            </a:r>
          </a:p>
          <a:p>
            <a:pPr>
              <a:spcBef>
                <a:spcPts val="1200"/>
              </a:spcBef>
              <a:defRPr/>
            </a:pPr>
            <a:r>
              <a:rPr lang="nl-NL" sz="3200" dirty="0">
                <a:solidFill>
                  <a:schemeClr val="tx1"/>
                </a:solidFill>
                <a:ea typeface="Arial Unicode MS" pitchFamily="34" charset="-128"/>
                <a:cs typeface="Arial Unicode MS" pitchFamily="34" charset="-128"/>
              </a:rPr>
              <a:t>Bal moet minstens 5 m gespeeld worden </a:t>
            </a:r>
            <a:r>
              <a:rPr lang="nl-NL" sz="3200" b="0" dirty="0">
                <a:solidFill>
                  <a:schemeClr val="tx1"/>
                </a:solidFill>
                <a:ea typeface="Arial Unicode MS" pitchFamily="34" charset="-128"/>
                <a:cs typeface="Arial Unicode MS" pitchFamily="34" charset="-128"/>
              </a:rPr>
              <a:t>(pass, </a:t>
            </a:r>
            <a:r>
              <a:rPr lang="nl-NL" sz="3200" b="0" dirty="0" err="1">
                <a:solidFill>
                  <a:schemeClr val="tx1"/>
                </a:solidFill>
                <a:ea typeface="Arial Unicode MS" pitchFamily="34" charset="-128"/>
                <a:cs typeface="Arial Unicode MS" pitchFamily="34" charset="-128"/>
              </a:rPr>
              <a:t>dribble</a:t>
            </a:r>
            <a:r>
              <a:rPr lang="nl-NL" sz="3200" b="0" dirty="0">
                <a:solidFill>
                  <a:schemeClr val="tx1"/>
                </a:solidFill>
                <a:ea typeface="Arial Unicode MS" pitchFamily="34" charset="-128"/>
                <a:cs typeface="Arial Unicode MS" pitchFamily="34" charset="-128"/>
              </a:rPr>
              <a:t>, …) </a:t>
            </a:r>
            <a:r>
              <a:rPr lang="nl-NL" sz="3200" dirty="0">
                <a:solidFill>
                  <a:schemeClr val="tx1"/>
                </a:solidFill>
                <a:ea typeface="Arial Unicode MS" pitchFamily="34" charset="-128"/>
                <a:cs typeface="Arial Unicode MS" pitchFamily="34" charset="-128"/>
              </a:rPr>
              <a:t>alvorens hij in de cirkel gespeeld wordt</a:t>
            </a:r>
          </a:p>
        </p:txBody>
      </p:sp>
      <p:pic>
        <p:nvPicPr>
          <p:cNvPr id="4" name="Afbeelding 3">
            <a:extLst>
              <a:ext uri="{FF2B5EF4-FFF2-40B4-BE49-F238E27FC236}">
                <a16:creationId xmlns:a16="http://schemas.microsoft.com/office/drawing/2014/main" id="{E487CD56-D2B2-4E43-A092-4AF337F8555C}"/>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236867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995" y="182115"/>
            <a:ext cx="9111802" cy="923411"/>
          </a:xfrm>
        </p:spPr>
        <p:txBody>
          <a:bodyPr/>
          <a:lstStyle/>
          <a:p>
            <a:pPr algn="ctr"/>
            <a:r>
              <a:rPr lang="nl-NL" b="0" dirty="0">
                <a:solidFill>
                  <a:srgbClr val="FF0000"/>
                </a:solidFill>
              </a:rPr>
              <a:t>Lange Corner</a:t>
            </a:r>
            <a:endParaRPr lang="nl-BE" b="0" dirty="0">
              <a:solidFill>
                <a:srgbClr val="FF0000"/>
              </a:solidFill>
            </a:endParaRPr>
          </a:p>
        </p:txBody>
      </p:sp>
      <p:sp>
        <p:nvSpPr>
          <p:cNvPr id="5" name="Content Placeholder 2"/>
          <p:cNvSpPr txBox="1">
            <a:spLocks/>
          </p:cNvSpPr>
          <p:nvPr/>
        </p:nvSpPr>
        <p:spPr>
          <a:xfrm>
            <a:off x="2890873" y="1552787"/>
            <a:ext cx="8759531" cy="3188178"/>
          </a:xfrm>
          <a:prstGeom prst="rect">
            <a:avLst/>
          </a:prstGeom>
        </p:spPr>
        <p:txBody>
          <a:bodyPr/>
          <a:lstStyle>
            <a:lvl1pPr marL="228600" indent="-228600" algn="l" defTabSz="914400" rtl="0" eaLnBrk="1" latinLnBrk="0" hangingPunct="1">
              <a:lnSpc>
                <a:spcPct val="90000"/>
              </a:lnSpc>
              <a:spcBef>
                <a:spcPts val="400"/>
              </a:spcBef>
              <a:buFont typeface="Arial" panose="020B0604020202020204" pitchFamily="34" charset="0"/>
              <a:buChar char="•"/>
              <a:defRPr sz="3600" b="1" kern="1200">
                <a:solidFill>
                  <a:srgbClr val="BFD62B"/>
                </a:solidFill>
                <a:latin typeface="+mn-lt"/>
                <a:ea typeface="+mn-ea"/>
                <a:cs typeface="+mn-cs"/>
              </a:defRPr>
            </a:lvl1pPr>
            <a:lvl2pPr marL="685800" indent="-228600" algn="l" defTabSz="914400" rtl="0" eaLnBrk="1" latinLnBrk="0" hangingPunct="1">
              <a:lnSpc>
                <a:spcPct val="90000"/>
              </a:lnSpc>
              <a:spcBef>
                <a:spcPts val="400"/>
              </a:spcBef>
              <a:buFont typeface="Arial" panose="020B0604020202020204" pitchFamily="34" charset="0"/>
              <a:buChar char="•"/>
              <a:defRPr sz="3000" kern="1200">
                <a:solidFill>
                  <a:srgbClr val="BFD62B"/>
                </a:solidFill>
                <a:latin typeface="+mn-lt"/>
                <a:ea typeface="+mn-ea"/>
                <a:cs typeface="+mn-cs"/>
              </a:defRPr>
            </a:lvl2pPr>
            <a:lvl3pPr marL="1143000" indent="-228600" algn="l" defTabSz="914400" rtl="0" eaLnBrk="1" latinLnBrk="0" hangingPunct="1">
              <a:lnSpc>
                <a:spcPct val="90000"/>
              </a:lnSpc>
              <a:spcBef>
                <a:spcPts val="400"/>
              </a:spcBef>
              <a:buFont typeface="Arial" panose="020B0604020202020204" pitchFamily="34" charset="0"/>
              <a:buChar char="•"/>
              <a:defRPr sz="2400" kern="1200">
                <a:solidFill>
                  <a:srgbClr val="BFD62B"/>
                </a:solidFill>
                <a:latin typeface="+mn-lt"/>
                <a:ea typeface="+mn-ea"/>
                <a:cs typeface="+mn-cs"/>
              </a:defRPr>
            </a:lvl3pPr>
            <a:lvl4pPr marL="1600200" indent="-228600" algn="l" defTabSz="914400" rtl="0" eaLnBrk="1" latinLnBrk="0" hangingPunct="1">
              <a:lnSpc>
                <a:spcPct val="90000"/>
              </a:lnSpc>
              <a:spcBef>
                <a:spcPts val="400"/>
              </a:spcBef>
              <a:buFont typeface="Arial" panose="020B0604020202020204" pitchFamily="34" charset="0"/>
              <a:buChar char="•"/>
              <a:defRPr sz="2000" kern="1200">
                <a:solidFill>
                  <a:srgbClr val="BFD62B"/>
                </a:solidFill>
                <a:latin typeface="+mn-lt"/>
                <a:ea typeface="+mn-ea"/>
                <a:cs typeface="+mn-cs"/>
              </a:defRPr>
            </a:lvl4pPr>
            <a:lvl5pPr marL="2057400" indent="-228600" algn="l" defTabSz="914400" rtl="0" eaLnBrk="1" latinLnBrk="0" hangingPunct="1">
              <a:lnSpc>
                <a:spcPct val="90000"/>
              </a:lnSpc>
              <a:spcBef>
                <a:spcPts val="400"/>
              </a:spcBef>
              <a:buFont typeface="Arial" panose="020B0604020202020204" pitchFamily="34" charset="0"/>
              <a:buChar char="•"/>
              <a:defRPr sz="1800" kern="1200">
                <a:solidFill>
                  <a:srgbClr val="BFD62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r>
              <a:rPr lang="nl-NL" sz="3200" b="0" dirty="0">
                <a:solidFill>
                  <a:schemeClr val="tx1"/>
                </a:solidFill>
              </a:rPr>
              <a:t>Ter hoogte van fictieve middellijn loodrecht waar de bal over de achterlijn is gegaan</a:t>
            </a:r>
            <a:r>
              <a:rPr lang="nl-NL" sz="3200" b="0" dirty="0">
                <a:solidFill>
                  <a:schemeClr val="tx1"/>
                </a:solidFill>
                <a:cs typeface="Arial" charset="0"/>
              </a:rPr>
              <a:t>.</a:t>
            </a:r>
          </a:p>
          <a:p>
            <a:pPr>
              <a:spcBef>
                <a:spcPts val="1200"/>
              </a:spcBef>
              <a:defRPr/>
            </a:pPr>
            <a:r>
              <a:rPr lang="nl-NL" sz="3200" b="0" dirty="0">
                <a:solidFill>
                  <a:schemeClr val="tx1"/>
                </a:solidFill>
              </a:rPr>
              <a:t>Bal moet minstens 5 m gespeeld worden (pass, </a:t>
            </a:r>
            <a:r>
              <a:rPr lang="nl-NL" sz="3200" b="0" dirty="0" err="1">
                <a:solidFill>
                  <a:schemeClr val="tx1"/>
                </a:solidFill>
              </a:rPr>
              <a:t>dribble</a:t>
            </a:r>
            <a:r>
              <a:rPr lang="nl-NL" sz="3200" b="0" dirty="0">
                <a:solidFill>
                  <a:schemeClr val="tx1"/>
                </a:solidFill>
              </a:rPr>
              <a:t>, …) alvorens hij in de cirkel gespeeld wordt</a:t>
            </a:r>
          </a:p>
          <a:p>
            <a:pPr>
              <a:spcBef>
                <a:spcPts val="1200"/>
              </a:spcBef>
              <a:defRPr/>
            </a:pPr>
            <a:endParaRPr lang="nl-BE" dirty="0">
              <a:solidFill>
                <a:schemeClr val="tx1"/>
              </a:solidFill>
            </a:endParaRPr>
          </a:p>
        </p:txBody>
      </p:sp>
      <p:pic>
        <p:nvPicPr>
          <p:cNvPr id="6" name="Afbeelding 5">
            <a:extLst>
              <a:ext uri="{FF2B5EF4-FFF2-40B4-BE49-F238E27FC236}">
                <a16:creationId xmlns:a16="http://schemas.microsoft.com/office/drawing/2014/main" id="{201E085B-F17D-BD44-8078-5DDBF31A92FE}"/>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464555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714" y="169236"/>
            <a:ext cx="9296286" cy="923411"/>
          </a:xfrm>
        </p:spPr>
        <p:txBody>
          <a:bodyPr>
            <a:normAutofit/>
          </a:bodyPr>
          <a:lstStyle/>
          <a:p>
            <a:pPr algn="ctr"/>
            <a:r>
              <a:rPr lang="nl-NL" b="0" dirty="0">
                <a:solidFill>
                  <a:srgbClr val="FF0000"/>
                </a:solidFill>
              </a:rPr>
              <a:t>PC (strafcorner) – Wie, wat , waar ?</a:t>
            </a:r>
            <a:endParaRPr lang="nl-BE" b="0" dirty="0">
              <a:solidFill>
                <a:srgbClr val="FF0000"/>
              </a:solidFill>
            </a:endParaRPr>
          </a:p>
        </p:txBody>
      </p:sp>
      <p:sp>
        <p:nvSpPr>
          <p:cNvPr id="3" name="Content Placeholder 2"/>
          <p:cNvSpPr>
            <a:spLocks noGrp="1"/>
          </p:cNvSpPr>
          <p:nvPr>
            <p:ph idx="1"/>
          </p:nvPr>
        </p:nvSpPr>
        <p:spPr>
          <a:xfrm>
            <a:off x="3645618" y="1262294"/>
            <a:ext cx="7984908" cy="5350042"/>
          </a:xfrm>
        </p:spPr>
        <p:txBody>
          <a:bodyPr>
            <a:normAutofit fontScale="92500" lnSpcReduction="20000"/>
          </a:bodyPr>
          <a:lstStyle/>
          <a:p>
            <a:pPr>
              <a:spcBef>
                <a:spcPts val="600"/>
              </a:spcBef>
              <a:defRPr/>
            </a:pPr>
            <a:r>
              <a:rPr lang="nl-NL" sz="3200" dirty="0">
                <a:solidFill>
                  <a:schemeClr val="tx1"/>
                </a:solidFill>
                <a:cs typeface="Arial" charset="0"/>
              </a:rPr>
              <a:t>U10: 3 verdedigers + keeper</a:t>
            </a:r>
            <a:br>
              <a:rPr lang="nl-NL" sz="3200" dirty="0">
                <a:solidFill>
                  <a:schemeClr val="tx1"/>
                </a:solidFill>
                <a:cs typeface="Arial" charset="0"/>
              </a:rPr>
            </a:br>
            <a:r>
              <a:rPr lang="nl-NL" sz="3200" dirty="0">
                <a:solidFill>
                  <a:schemeClr val="tx1"/>
                </a:solidFill>
                <a:cs typeface="Arial" charset="0"/>
              </a:rPr>
              <a:t>U11 </a:t>
            </a:r>
            <a:r>
              <a:rPr lang="mr-IN" sz="3200" dirty="0">
                <a:solidFill>
                  <a:schemeClr val="tx1"/>
                </a:solidFill>
                <a:cs typeface="Arial" charset="0"/>
              </a:rPr>
              <a:t>–</a:t>
            </a:r>
            <a:r>
              <a:rPr lang="nl-NL" sz="3200" dirty="0">
                <a:solidFill>
                  <a:schemeClr val="tx1"/>
                </a:solidFill>
                <a:cs typeface="Arial" charset="0"/>
              </a:rPr>
              <a:t> U12: 4 verdedigers + keeper</a:t>
            </a:r>
          </a:p>
          <a:p>
            <a:pPr>
              <a:spcBef>
                <a:spcPts val="600"/>
              </a:spcBef>
              <a:defRPr/>
            </a:pPr>
            <a:r>
              <a:rPr lang="nl-NL" sz="3200" dirty="0">
                <a:solidFill>
                  <a:schemeClr val="tx1"/>
                </a:solidFill>
                <a:cs typeface="Arial" charset="0"/>
              </a:rPr>
              <a:t>Te nemen vanaf het 2</a:t>
            </a:r>
            <a:r>
              <a:rPr lang="nl-NL" sz="3200" baseline="30000" dirty="0">
                <a:solidFill>
                  <a:schemeClr val="tx1"/>
                </a:solidFill>
                <a:cs typeface="Arial" charset="0"/>
              </a:rPr>
              <a:t>de</a:t>
            </a:r>
            <a:r>
              <a:rPr lang="nl-NL" sz="3200" dirty="0">
                <a:solidFill>
                  <a:schemeClr val="tx1"/>
                </a:solidFill>
                <a:cs typeface="Arial" charset="0"/>
              </a:rPr>
              <a:t> streepje vanaf de goal.</a:t>
            </a:r>
            <a:endParaRPr lang="nl-NL" sz="3200" dirty="0">
              <a:solidFill>
                <a:schemeClr val="tx1"/>
              </a:solidFill>
            </a:endParaRPr>
          </a:p>
          <a:p>
            <a:pPr>
              <a:spcBef>
                <a:spcPts val="600"/>
              </a:spcBef>
              <a:defRPr/>
            </a:pPr>
            <a:r>
              <a:rPr lang="nl-NL" sz="3200" dirty="0">
                <a:solidFill>
                  <a:schemeClr val="tx1"/>
                </a:solidFill>
                <a:cs typeface="Arial" charset="0"/>
              </a:rPr>
              <a:t>Aangever moet minimaal </a:t>
            </a:r>
            <a:r>
              <a:rPr lang="nl-NL" sz="3200" i="1" dirty="0">
                <a:solidFill>
                  <a:schemeClr val="tx1"/>
                </a:solidFill>
                <a:effectLst>
                  <a:outerShdw blurRad="38100" dist="38100" dir="2700000" algn="tl">
                    <a:srgbClr val="000000">
                      <a:alpha val="43137"/>
                    </a:srgbClr>
                  </a:outerShdw>
                </a:effectLst>
                <a:cs typeface="Arial" charset="0"/>
              </a:rPr>
              <a:t>1 voet volledig achter </a:t>
            </a:r>
            <a:r>
              <a:rPr lang="nl-NL" sz="3200" dirty="0">
                <a:solidFill>
                  <a:schemeClr val="tx1"/>
                </a:solidFill>
                <a:cs typeface="Arial" charset="0"/>
              </a:rPr>
              <a:t>de achterlijn hebben.</a:t>
            </a:r>
            <a:endParaRPr lang="nl-NL" sz="3200" dirty="0">
              <a:solidFill>
                <a:schemeClr val="tx1"/>
              </a:solidFill>
            </a:endParaRPr>
          </a:p>
          <a:p>
            <a:pPr>
              <a:spcBef>
                <a:spcPts val="600"/>
              </a:spcBef>
              <a:defRPr/>
            </a:pPr>
            <a:r>
              <a:rPr lang="nl-NL" sz="3200" dirty="0">
                <a:solidFill>
                  <a:schemeClr val="tx1"/>
                </a:solidFill>
                <a:cs typeface="Arial" charset="0"/>
              </a:rPr>
              <a:t>Alle andere spelers mogen:</a:t>
            </a:r>
          </a:p>
          <a:p>
            <a:pPr lvl="1">
              <a:spcBef>
                <a:spcPts val="600"/>
              </a:spcBef>
              <a:defRPr/>
            </a:pPr>
            <a:r>
              <a:rPr lang="nl-NL" sz="2600" dirty="0">
                <a:solidFill>
                  <a:schemeClr val="tx1"/>
                </a:solidFill>
                <a:cs typeface="Arial" charset="0"/>
              </a:rPr>
              <a:t>Geen stick, hand of voet binnen de cirkel aan de grond hebben. In de ‘lucht’ boven/in de cirkel mag wel.</a:t>
            </a:r>
          </a:p>
          <a:p>
            <a:pPr lvl="1">
              <a:spcBef>
                <a:spcPts val="600"/>
              </a:spcBef>
              <a:defRPr/>
            </a:pPr>
            <a:r>
              <a:rPr lang="nl-NL" sz="2600" dirty="0">
                <a:solidFill>
                  <a:schemeClr val="tx1"/>
                </a:solidFill>
                <a:cs typeface="Arial" charset="0"/>
              </a:rPr>
              <a:t>Handen niet aan de doelpalen hebben</a:t>
            </a:r>
          </a:p>
          <a:p>
            <a:pPr>
              <a:spcBef>
                <a:spcPts val="600"/>
              </a:spcBef>
              <a:defRPr/>
            </a:pPr>
            <a:r>
              <a:rPr lang="nl-NL" sz="3200" dirty="0">
                <a:solidFill>
                  <a:schemeClr val="tx1"/>
                </a:solidFill>
                <a:cs typeface="Arial" charset="0"/>
              </a:rPr>
              <a:t>Maximaal </a:t>
            </a:r>
            <a:r>
              <a:rPr lang="nl-NL" sz="3200" i="1" dirty="0">
                <a:solidFill>
                  <a:schemeClr val="tx1"/>
                </a:solidFill>
                <a:effectLst>
                  <a:outerShdw blurRad="38100" dist="38100" dir="2700000" algn="tl">
                    <a:srgbClr val="000000">
                      <a:alpha val="43137"/>
                    </a:srgbClr>
                  </a:outerShdw>
                </a:effectLst>
                <a:cs typeface="Arial" charset="0"/>
              </a:rPr>
              <a:t>4/5 verdedigers (inclusief keeper) </a:t>
            </a:r>
            <a:r>
              <a:rPr lang="nl-NL" sz="3200" dirty="0">
                <a:solidFill>
                  <a:schemeClr val="tx1"/>
                </a:solidFill>
                <a:cs typeface="Arial" charset="0"/>
              </a:rPr>
              <a:t>moeten:</a:t>
            </a:r>
          </a:p>
          <a:p>
            <a:pPr lvl="1">
              <a:spcBef>
                <a:spcPts val="600"/>
              </a:spcBef>
              <a:defRPr/>
            </a:pPr>
            <a:r>
              <a:rPr lang="nl-NL" sz="2600" dirty="0">
                <a:solidFill>
                  <a:schemeClr val="tx1"/>
                </a:solidFill>
                <a:cs typeface="Arial" charset="0"/>
              </a:rPr>
              <a:t>Achter hun achterlijn staan; de overige spelers van de verdedigende ploeg moeten aan de andere cirkel staan.</a:t>
            </a:r>
          </a:p>
          <a:p>
            <a:pPr lvl="1">
              <a:spcBef>
                <a:spcPts val="600"/>
              </a:spcBef>
              <a:defRPr/>
            </a:pPr>
            <a:r>
              <a:rPr lang="nl-NL" sz="2600" dirty="0">
                <a:solidFill>
                  <a:schemeClr val="tx1"/>
                </a:solidFill>
                <a:cs typeface="Arial" charset="0"/>
              </a:rPr>
              <a:t>Tussen de 2 eerste streepjes staan, gezien vanaf de goal.</a:t>
            </a:r>
            <a:endParaRPr lang="nl-NL" sz="2600" dirty="0">
              <a:solidFill>
                <a:schemeClr val="tx1"/>
              </a:solidFill>
            </a:endParaRPr>
          </a:p>
          <a:p>
            <a:pPr lvl="1">
              <a:spcBef>
                <a:spcPts val="600"/>
              </a:spcBef>
              <a:defRPr/>
            </a:pPr>
            <a:endParaRPr lang="nl-NL" sz="2600" dirty="0">
              <a:solidFill>
                <a:schemeClr val="tx1"/>
              </a:solidFill>
            </a:endParaRPr>
          </a:p>
        </p:txBody>
      </p:sp>
      <p:pic>
        <p:nvPicPr>
          <p:cNvPr id="4" name="Afbeelding 3"/>
          <p:cNvPicPr>
            <a:picLocks noChangeAspect="1"/>
          </p:cNvPicPr>
          <p:nvPr/>
        </p:nvPicPr>
        <p:blipFill>
          <a:blip r:embed="rId2"/>
          <a:stretch>
            <a:fillRect/>
          </a:stretch>
        </p:blipFill>
        <p:spPr>
          <a:xfrm>
            <a:off x="0" y="3106271"/>
            <a:ext cx="3073062" cy="1653988"/>
          </a:xfrm>
          <a:prstGeom prst="rect">
            <a:avLst/>
          </a:prstGeom>
        </p:spPr>
      </p:pic>
      <p:pic>
        <p:nvPicPr>
          <p:cNvPr id="5" name="Afbeelding 4"/>
          <p:cNvPicPr>
            <a:picLocks noChangeAspect="1"/>
          </p:cNvPicPr>
          <p:nvPr/>
        </p:nvPicPr>
        <p:blipFill>
          <a:blip r:embed="rId3"/>
          <a:stretch>
            <a:fillRect/>
          </a:stretch>
        </p:blipFill>
        <p:spPr>
          <a:xfrm>
            <a:off x="0" y="4886745"/>
            <a:ext cx="3065929" cy="1891183"/>
          </a:xfrm>
          <a:prstGeom prst="rect">
            <a:avLst/>
          </a:prstGeom>
        </p:spPr>
      </p:pic>
    </p:spTree>
    <p:extLst>
      <p:ext uri="{BB962C8B-B14F-4D97-AF65-F5344CB8AC3E}">
        <p14:creationId xmlns:p14="http://schemas.microsoft.com/office/powerpoint/2010/main" val="124816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2019-017-KBHB-spelregels_U10-U12_NL.jpg"/>
          <p:cNvPicPr>
            <a:picLocks noGrp="1" noChangeAspect="1"/>
          </p:cNvPicPr>
          <p:nvPr>
            <p:ph idx="1"/>
          </p:nvPr>
        </p:nvPicPr>
        <p:blipFill>
          <a:blip r:embed="rId2" cstate="print">
            <a:extLst>
              <a:ext uri="{28A0092B-C50C-407E-A947-70E740481C1C}">
                <a14:useLocalDpi xmlns:a14="http://schemas.microsoft.com/office/drawing/2010/main" val="0"/>
              </a:ext>
            </a:extLst>
          </a:blip>
          <a:srcRect t="5007" b="5007"/>
          <a:stretch>
            <a:fillRect/>
          </a:stretch>
        </p:blipFill>
        <p:spPr>
          <a:xfrm>
            <a:off x="2235546" y="178887"/>
            <a:ext cx="10195687" cy="6488125"/>
          </a:xfrm>
        </p:spPr>
      </p:pic>
      <p:pic>
        <p:nvPicPr>
          <p:cNvPr id="3" name="Afbeelding 2">
            <a:extLst>
              <a:ext uri="{FF2B5EF4-FFF2-40B4-BE49-F238E27FC236}">
                <a16:creationId xmlns:a16="http://schemas.microsoft.com/office/drawing/2014/main" id="{0C6D84CA-805B-D742-ADEE-55A3E4AF112B}"/>
              </a:ext>
            </a:extLst>
          </p:cNvPr>
          <p:cNvPicPr>
            <a:picLocks noChangeAspect="1"/>
          </p:cNvPicPr>
          <p:nvPr/>
        </p:nvPicPr>
        <p:blipFill>
          <a:blip r:embed="rId3"/>
          <a:stretch>
            <a:fillRect/>
          </a:stretch>
        </p:blipFill>
        <p:spPr>
          <a:xfrm>
            <a:off x="270932" y="4083756"/>
            <a:ext cx="1704622" cy="1704622"/>
          </a:xfrm>
          <a:prstGeom prst="rect">
            <a:avLst/>
          </a:prstGeom>
        </p:spPr>
      </p:pic>
    </p:spTree>
    <p:extLst>
      <p:ext uri="{BB962C8B-B14F-4D97-AF65-F5344CB8AC3E}">
        <p14:creationId xmlns:p14="http://schemas.microsoft.com/office/powerpoint/2010/main" val="1585591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714" y="182683"/>
            <a:ext cx="9296286" cy="923411"/>
          </a:xfrm>
        </p:spPr>
        <p:txBody>
          <a:bodyPr>
            <a:normAutofit/>
          </a:bodyPr>
          <a:lstStyle/>
          <a:p>
            <a:pPr algn="ctr"/>
            <a:r>
              <a:rPr lang="nl-NL" b="0" dirty="0">
                <a:solidFill>
                  <a:srgbClr val="FF0000"/>
                </a:solidFill>
              </a:rPr>
              <a:t>PC (strafcorner) – Wie, wat , waar ?</a:t>
            </a:r>
            <a:endParaRPr lang="nl-BE" b="0" dirty="0">
              <a:solidFill>
                <a:srgbClr val="FF0000"/>
              </a:solidFill>
            </a:endParaRPr>
          </a:p>
        </p:txBody>
      </p:sp>
      <p:sp>
        <p:nvSpPr>
          <p:cNvPr id="3" name="Content Placeholder 2"/>
          <p:cNvSpPr>
            <a:spLocks noGrp="1"/>
          </p:cNvSpPr>
          <p:nvPr>
            <p:ph idx="1"/>
          </p:nvPr>
        </p:nvSpPr>
        <p:spPr/>
        <p:txBody>
          <a:bodyPr/>
          <a:lstStyle/>
          <a:p>
            <a:pPr>
              <a:spcBef>
                <a:spcPts val="1200"/>
              </a:spcBef>
              <a:defRPr/>
            </a:pPr>
            <a:r>
              <a:rPr lang="nl-NL" sz="3200" b="0" dirty="0">
                <a:solidFill>
                  <a:schemeClr val="tx1"/>
                </a:solidFill>
              </a:rPr>
              <a:t>Gedurende de duur van de PC mogen de verdedigers een </a:t>
            </a:r>
            <a:r>
              <a:rPr lang="nl-NL" sz="3200" dirty="0">
                <a:solidFill>
                  <a:schemeClr val="tx1"/>
                </a:solidFill>
              </a:rPr>
              <a:t>PC-masker</a:t>
            </a:r>
            <a:r>
              <a:rPr lang="nl-NL" sz="3200" b="0" dirty="0">
                <a:solidFill>
                  <a:schemeClr val="tx1"/>
                </a:solidFill>
              </a:rPr>
              <a:t> dragen.</a:t>
            </a:r>
            <a:br>
              <a:rPr lang="nl-NL" sz="3200" b="0" dirty="0">
                <a:solidFill>
                  <a:schemeClr val="tx1"/>
                </a:solidFill>
              </a:rPr>
            </a:br>
            <a:r>
              <a:rPr lang="nl-NL" sz="3200" dirty="0">
                <a:solidFill>
                  <a:schemeClr val="tx1"/>
                </a:solidFill>
              </a:rPr>
              <a:t>Af te doen voor het verlaten van de cirkel</a:t>
            </a:r>
            <a:r>
              <a:rPr lang="nl-NL" sz="3200" b="0" dirty="0">
                <a:solidFill>
                  <a:schemeClr val="tx1"/>
                </a:solidFill>
              </a:rPr>
              <a:t> bij het spelen van de bal, </a:t>
            </a:r>
            <a:r>
              <a:rPr lang="nl-NL" sz="3200" dirty="0">
                <a:solidFill>
                  <a:schemeClr val="tx1"/>
                </a:solidFill>
              </a:rPr>
              <a:t>niet opzettelijk met PC-masker doorspelen buiten de cirkel</a:t>
            </a:r>
          </a:p>
          <a:p>
            <a:pPr>
              <a:spcBef>
                <a:spcPts val="1200"/>
              </a:spcBef>
              <a:defRPr/>
            </a:pPr>
            <a:r>
              <a:rPr lang="nl-NL" sz="3200" b="0" dirty="0">
                <a:solidFill>
                  <a:schemeClr val="tx1"/>
                </a:solidFill>
              </a:rPr>
              <a:t>Er mag tijdens de PC-fase </a:t>
            </a:r>
            <a:r>
              <a:rPr lang="nl-NL" sz="3200" dirty="0">
                <a:solidFill>
                  <a:schemeClr val="tx1"/>
                </a:solidFill>
              </a:rPr>
              <a:t>geen spelerswissel </a:t>
            </a:r>
            <a:r>
              <a:rPr lang="nl-NL" sz="3200" b="0" dirty="0">
                <a:solidFill>
                  <a:schemeClr val="tx1"/>
                </a:solidFill>
              </a:rPr>
              <a:t>worden gedaan -&gt; </a:t>
            </a:r>
            <a:r>
              <a:rPr lang="nl-NL" sz="3200" dirty="0">
                <a:solidFill>
                  <a:schemeClr val="tx1"/>
                </a:solidFill>
              </a:rPr>
              <a:t>hulpscheidsrechter</a:t>
            </a:r>
            <a:r>
              <a:rPr lang="nl-NL" sz="3200" b="0" dirty="0">
                <a:solidFill>
                  <a:schemeClr val="tx1"/>
                </a:solidFill>
              </a:rPr>
              <a:t> houdt dit in het oog</a:t>
            </a:r>
            <a:br>
              <a:rPr lang="nl-NL" sz="3200" dirty="0">
                <a:solidFill>
                  <a:schemeClr val="tx1"/>
                </a:solidFill>
              </a:rPr>
            </a:br>
            <a:r>
              <a:rPr lang="nl-NL" sz="3200" dirty="0">
                <a:solidFill>
                  <a:schemeClr val="tx1"/>
                </a:solidFill>
              </a:rPr>
              <a:t>Uitzondering hierop is de keeper: </a:t>
            </a:r>
            <a:r>
              <a:rPr lang="nl-NL" sz="3200" b="0" dirty="0">
                <a:solidFill>
                  <a:schemeClr val="tx1"/>
                </a:solidFill>
              </a:rPr>
              <a:t>deze mag bij blessure of persoonlijke straf wel worden gewisseld.</a:t>
            </a:r>
          </a:p>
        </p:txBody>
      </p:sp>
      <p:pic>
        <p:nvPicPr>
          <p:cNvPr id="5" name="Afbeelding 4">
            <a:extLst>
              <a:ext uri="{FF2B5EF4-FFF2-40B4-BE49-F238E27FC236}">
                <a16:creationId xmlns:a16="http://schemas.microsoft.com/office/drawing/2014/main" id="{B506BE20-CE2C-814C-A81B-64D64A6DB34E}"/>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043792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PC (strafcorner) – Hoe …?</a:t>
            </a:r>
            <a:endParaRPr lang="nl-BE" b="0" dirty="0">
              <a:solidFill>
                <a:srgbClr val="FF0000"/>
              </a:solidFill>
            </a:endParaRPr>
          </a:p>
        </p:txBody>
      </p:sp>
      <p:sp>
        <p:nvSpPr>
          <p:cNvPr id="3" name="Content Placeholder 2"/>
          <p:cNvSpPr>
            <a:spLocks noGrp="1"/>
          </p:cNvSpPr>
          <p:nvPr>
            <p:ph idx="1"/>
          </p:nvPr>
        </p:nvSpPr>
        <p:spPr>
          <a:xfrm>
            <a:off x="3223266" y="1262294"/>
            <a:ext cx="8784250" cy="5350042"/>
          </a:xfrm>
        </p:spPr>
        <p:txBody>
          <a:bodyPr>
            <a:normAutofit/>
          </a:bodyPr>
          <a:lstStyle/>
          <a:p>
            <a:pPr>
              <a:spcBef>
                <a:spcPts val="1200"/>
              </a:spcBef>
            </a:pPr>
            <a:r>
              <a:rPr lang="nl-NL" altLang="nl-BE" sz="3200" dirty="0">
                <a:solidFill>
                  <a:schemeClr val="tx1"/>
                </a:solidFill>
                <a:cs typeface="Arial" panose="020B0604020202020204" pitchFamily="34" charset="0"/>
              </a:rPr>
              <a:t>Er kan niet gescoord worden voordat de </a:t>
            </a:r>
            <a:r>
              <a:rPr lang="nl-NL" altLang="nl-BE" sz="3200" i="1" dirty="0">
                <a:solidFill>
                  <a:schemeClr val="tx1"/>
                </a:solidFill>
                <a:effectLst>
                  <a:outerShdw blurRad="38100" dist="38100" dir="2700000" algn="tl">
                    <a:srgbClr val="000000"/>
                  </a:outerShdw>
                </a:effectLst>
                <a:cs typeface="Arial" panose="020B0604020202020204" pitchFamily="34" charset="0"/>
              </a:rPr>
              <a:t>bal</a:t>
            </a:r>
            <a:r>
              <a:rPr lang="nl-NL" altLang="nl-BE" sz="3200" dirty="0">
                <a:solidFill>
                  <a:schemeClr val="tx1"/>
                </a:solidFill>
                <a:effectLst>
                  <a:outerShdw blurRad="38100" dist="38100" dir="2700000" algn="tl">
                    <a:srgbClr val="000000"/>
                  </a:outerShdw>
                </a:effectLst>
                <a:cs typeface="Arial" panose="020B0604020202020204" pitchFamily="34" charset="0"/>
              </a:rPr>
              <a:t> </a:t>
            </a:r>
            <a:r>
              <a:rPr lang="nl-NL" altLang="nl-BE" sz="3200" i="1" dirty="0">
                <a:solidFill>
                  <a:schemeClr val="tx1"/>
                </a:solidFill>
                <a:effectLst>
                  <a:outerShdw blurRad="38100" dist="38100" dir="2700000" algn="tl">
                    <a:srgbClr val="000000"/>
                  </a:outerShdw>
                </a:effectLst>
                <a:cs typeface="Arial" panose="020B0604020202020204" pitchFamily="34" charset="0"/>
              </a:rPr>
              <a:t>buiten de cirkel</a:t>
            </a:r>
            <a:r>
              <a:rPr lang="nl-NL" altLang="nl-BE" sz="3200" dirty="0">
                <a:solidFill>
                  <a:schemeClr val="tx1"/>
                </a:solidFill>
                <a:cs typeface="Arial" panose="020B0604020202020204" pitchFamily="34" charset="0"/>
              </a:rPr>
              <a:t> is geweest.</a:t>
            </a:r>
            <a:br>
              <a:rPr lang="nl-NL" altLang="nl-BE" sz="3200" dirty="0">
                <a:solidFill>
                  <a:schemeClr val="tx1"/>
                </a:solidFill>
                <a:cs typeface="Arial" panose="020B0604020202020204" pitchFamily="34" charset="0"/>
              </a:rPr>
            </a:br>
            <a:r>
              <a:rPr lang="nl-NL" altLang="nl-BE" sz="3200" b="0" dirty="0">
                <a:solidFill>
                  <a:schemeClr val="tx1"/>
                </a:solidFill>
                <a:cs typeface="Arial" panose="020B0604020202020204" pitchFamily="34" charset="0"/>
              </a:rPr>
              <a:t>Bij een doelpoging waarbij de bal niet buiten de cirkel is geweest, niet affluiten! Er is geen fout. Er kan echter </a:t>
            </a:r>
            <a:r>
              <a:rPr lang="nl-NL" altLang="nl-BE" sz="3200" b="0" dirty="0">
                <a:solidFill>
                  <a:schemeClr val="tx1"/>
                </a:solidFill>
                <a:effectLst>
                  <a:outerShdw blurRad="38100" dist="38100" dir="2700000" algn="tl">
                    <a:srgbClr val="000000"/>
                  </a:outerShdw>
                </a:effectLst>
                <a:cs typeface="Arial" panose="020B0604020202020204" pitchFamily="34" charset="0"/>
              </a:rPr>
              <a:t>geen geldig doelpunt </a:t>
            </a:r>
            <a:r>
              <a:rPr lang="nl-NL" altLang="nl-BE" sz="3200" b="0" dirty="0">
                <a:solidFill>
                  <a:schemeClr val="tx1"/>
                </a:solidFill>
                <a:cs typeface="Arial" panose="020B0604020202020204" pitchFamily="34" charset="0"/>
              </a:rPr>
              <a:t>worden gemaakt, </a:t>
            </a:r>
            <a:r>
              <a:rPr lang="nl-NL" altLang="nl-BE" sz="3200" b="0" u="sng" dirty="0">
                <a:solidFill>
                  <a:schemeClr val="tx1"/>
                </a:solidFill>
                <a:cs typeface="Arial" panose="020B0604020202020204" pitchFamily="34" charset="0"/>
              </a:rPr>
              <a:t>zolang de bal niet buiten de cirkel is geweest.</a:t>
            </a:r>
          </a:p>
          <a:p>
            <a:pPr>
              <a:spcBef>
                <a:spcPts val="1200"/>
              </a:spcBef>
            </a:pPr>
            <a:r>
              <a:rPr lang="nl-NL" altLang="nl-BE" sz="3200" b="0" dirty="0">
                <a:solidFill>
                  <a:schemeClr val="tx1"/>
                </a:solidFill>
                <a:cs typeface="Arial" panose="020B0604020202020204" pitchFamily="34" charset="0"/>
              </a:rPr>
              <a:t>Is de eerste doelpoging een </a:t>
            </a:r>
            <a:r>
              <a:rPr lang="nl-NL" altLang="nl-BE" b="0" i="1" dirty="0">
                <a:solidFill>
                  <a:schemeClr val="tx1"/>
                </a:solidFill>
                <a:effectLst>
                  <a:outerShdw blurRad="38100" dist="38100" dir="2700000" algn="tl">
                    <a:srgbClr val="000000">
                      <a:alpha val="43137"/>
                    </a:srgbClr>
                  </a:outerShdw>
                </a:effectLst>
              </a:rPr>
              <a:t>shot</a:t>
            </a:r>
            <a:r>
              <a:rPr lang="nl-NL" altLang="nl-BE" sz="3200" b="0" dirty="0">
                <a:solidFill>
                  <a:schemeClr val="tx1"/>
                </a:solidFill>
                <a:cs typeface="Arial" panose="020B0604020202020204" pitchFamily="34" charset="0"/>
              </a:rPr>
              <a:t> dan mag de bal de doellijn niet hoger dan de 'plank’ gespeeld worden. Bij een 2</a:t>
            </a:r>
            <a:r>
              <a:rPr lang="nl-NL" altLang="nl-BE" sz="3200" b="0" baseline="30000" dirty="0">
                <a:solidFill>
                  <a:schemeClr val="tx1"/>
                </a:solidFill>
                <a:cs typeface="Arial" panose="020B0604020202020204" pitchFamily="34" charset="0"/>
              </a:rPr>
              <a:t>de</a:t>
            </a:r>
            <a:r>
              <a:rPr lang="nl-NL" altLang="nl-BE" sz="3200" b="0" dirty="0">
                <a:solidFill>
                  <a:schemeClr val="tx1"/>
                </a:solidFill>
                <a:cs typeface="Arial" panose="020B0604020202020204" pitchFamily="34" charset="0"/>
              </a:rPr>
              <a:t> doelpoging vervalt deze beperking of als de bal 5m buiten de cirkel is geweest.</a:t>
            </a:r>
          </a:p>
        </p:txBody>
      </p:sp>
      <p:pic>
        <p:nvPicPr>
          <p:cNvPr id="4" name="Afbeelding 3">
            <a:extLst>
              <a:ext uri="{FF2B5EF4-FFF2-40B4-BE49-F238E27FC236}">
                <a16:creationId xmlns:a16="http://schemas.microsoft.com/office/drawing/2014/main" id="{7708185B-9938-DF4E-BE32-432211EAC232}"/>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2399068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PC (strafcorner) – Hoe …?</a:t>
            </a:r>
            <a:endParaRPr lang="nl-BE" b="0" dirty="0">
              <a:solidFill>
                <a:srgbClr val="FF0000"/>
              </a:solidFill>
            </a:endParaRPr>
          </a:p>
        </p:txBody>
      </p:sp>
      <p:sp>
        <p:nvSpPr>
          <p:cNvPr id="3" name="Content Placeholder 2"/>
          <p:cNvSpPr>
            <a:spLocks noGrp="1"/>
          </p:cNvSpPr>
          <p:nvPr>
            <p:ph idx="1"/>
          </p:nvPr>
        </p:nvSpPr>
        <p:spPr/>
        <p:txBody>
          <a:bodyPr/>
          <a:lstStyle/>
          <a:p>
            <a:pPr marL="0" indent="0">
              <a:spcBef>
                <a:spcPts val="1200"/>
              </a:spcBef>
              <a:buNone/>
            </a:pPr>
            <a:endParaRPr lang="nl-NL" altLang="nl-BE" sz="3200" b="0" dirty="0">
              <a:solidFill>
                <a:schemeClr val="tx1"/>
              </a:solidFill>
              <a:cs typeface="Times New Roman" panose="02020603050405020304" pitchFamily="18" charset="0"/>
            </a:endParaRPr>
          </a:p>
          <a:p>
            <a:pPr>
              <a:spcBef>
                <a:spcPts val="1200"/>
              </a:spcBef>
            </a:pPr>
            <a:r>
              <a:rPr lang="nl-NL" altLang="nl-BE" sz="3200" b="0" dirty="0">
                <a:solidFill>
                  <a:schemeClr val="tx1"/>
                </a:solidFill>
                <a:cs typeface="Times New Roman" panose="02020603050405020304" pitchFamily="18" charset="0"/>
              </a:rPr>
              <a:t>Te vroeg uitlopen: dan moet de verdediger naar de andere cirkel en mag </a:t>
            </a:r>
            <a:r>
              <a:rPr lang="nl-NL" altLang="nl-BE" sz="3200" b="0" i="1" dirty="0">
                <a:solidFill>
                  <a:schemeClr val="tx1"/>
                </a:solidFill>
                <a:effectLst>
                  <a:outerShdw blurRad="38100" dist="38100" dir="2700000" algn="tl">
                    <a:srgbClr val="000000"/>
                  </a:outerShdw>
                </a:effectLst>
                <a:cs typeface="Arial" panose="020B0604020202020204" pitchFamily="34" charset="0"/>
              </a:rPr>
              <a:t>NIET</a:t>
            </a:r>
            <a:r>
              <a:rPr lang="nl-NL" altLang="nl-BE" sz="3200" b="0" dirty="0">
                <a:solidFill>
                  <a:schemeClr val="tx1"/>
                </a:solidFill>
                <a:cs typeface="Times New Roman" panose="02020603050405020304" pitchFamily="18" charset="0"/>
              </a:rPr>
              <a:t> vervangen worden door een andere speler.</a:t>
            </a:r>
          </a:p>
          <a:p>
            <a:pPr>
              <a:spcBef>
                <a:spcPts val="1200"/>
              </a:spcBef>
            </a:pPr>
            <a:endParaRPr lang="nl-NL" altLang="nl-BE" sz="3200" b="0" dirty="0">
              <a:solidFill>
                <a:schemeClr val="tx1"/>
              </a:solidFill>
              <a:cs typeface="Times New Roman" panose="02020603050405020304" pitchFamily="18" charset="0"/>
            </a:endParaRPr>
          </a:p>
          <a:p>
            <a:pPr>
              <a:spcBef>
                <a:spcPts val="1200"/>
              </a:spcBef>
            </a:pPr>
            <a:r>
              <a:rPr lang="nl-NL" altLang="nl-BE" sz="3200" b="0" dirty="0">
                <a:solidFill>
                  <a:schemeClr val="tx1"/>
                </a:solidFill>
                <a:cs typeface="Times New Roman" panose="02020603050405020304" pitchFamily="18" charset="0"/>
              </a:rPr>
              <a:t>Te vroeg inlopen van aanvaller: dan moet de aangever naar de andere cirkel, maar moet wel vervangen worden.</a:t>
            </a:r>
          </a:p>
          <a:p>
            <a:pPr>
              <a:spcBef>
                <a:spcPts val="1200"/>
              </a:spcBef>
            </a:pPr>
            <a:endParaRPr lang="nl-BE" sz="3200" dirty="0">
              <a:solidFill>
                <a:schemeClr val="tx1"/>
              </a:solidFill>
            </a:endParaRPr>
          </a:p>
        </p:txBody>
      </p:sp>
      <p:pic>
        <p:nvPicPr>
          <p:cNvPr id="4" name="Afbeelding 3">
            <a:extLst>
              <a:ext uri="{FF2B5EF4-FFF2-40B4-BE49-F238E27FC236}">
                <a16:creationId xmlns:a16="http://schemas.microsoft.com/office/drawing/2014/main" id="{FCEB4C24-019A-B941-902D-C143888911AA}"/>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779358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b="0" dirty="0">
                <a:solidFill>
                  <a:srgbClr val="FF0000"/>
                </a:solidFill>
              </a:rPr>
              <a:t>PC (strafcorner) – Wanneer …?</a:t>
            </a:r>
            <a:endParaRPr lang="nl-BE" b="0" dirty="0">
              <a:solidFill>
                <a:srgbClr val="FF0000"/>
              </a:solidFill>
            </a:endParaRPr>
          </a:p>
        </p:txBody>
      </p:sp>
      <p:sp>
        <p:nvSpPr>
          <p:cNvPr id="3" name="Content Placeholder 2"/>
          <p:cNvSpPr>
            <a:spLocks noGrp="1"/>
          </p:cNvSpPr>
          <p:nvPr>
            <p:ph idx="1"/>
          </p:nvPr>
        </p:nvSpPr>
        <p:spPr>
          <a:xfrm>
            <a:off x="3223266" y="1262294"/>
            <a:ext cx="8784250" cy="5350042"/>
          </a:xfrm>
        </p:spPr>
        <p:txBody>
          <a:bodyPr>
            <a:normAutofit/>
          </a:bodyPr>
          <a:lstStyle/>
          <a:p>
            <a:pPr>
              <a:spcBef>
                <a:spcPts val="1200"/>
              </a:spcBef>
              <a:defRPr/>
            </a:pPr>
            <a:r>
              <a:rPr lang="nl-NL" sz="3200" dirty="0">
                <a:solidFill>
                  <a:schemeClr val="tx1"/>
                </a:solidFill>
              </a:rPr>
              <a:t>De PC fase is ten einde:</a:t>
            </a:r>
          </a:p>
          <a:p>
            <a:pPr lvl="1">
              <a:spcBef>
                <a:spcPts val="1200"/>
              </a:spcBef>
              <a:defRPr/>
            </a:pPr>
            <a:r>
              <a:rPr lang="nl-NL" sz="2600" dirty="0">
                <a:solidFill>
                  <a:schemeClr val="tx1"/>
                </a:solidFill>
              </a:rPr>
              <a:t>Na een doelpunt.</a:t>
            </a:r>
          </a:p>
          <a:p>
            <a:pPr lvl="1">
              <a:spcBef>
                <a:spcPts val="1200"/>
              </a:spcBef>
              <a:defRPr/>
            </a:pPr>
            <a:r>
              <a:rPr lang="nl-NL" sz="2600" dirty="0">
                <a:solidFill>
                  <a:schemeClr val="tx1"/>
                </a:solidFill>
              </a:rPr>
              <a:t>Wanneer de bal bij het aangeven meer dan 5 meter uit de cirkel gaat. ‘Eerste’ shot op goal mag nu boven de plank.</a:t>
            </a:r>
          </a:p>
          <a:p>
            <a:pPr lvl="1">
              <a:spcBef>
                <a:spcPts val="1200"/>
              </a:spcBef>
              <a:defRPr/>
            </a:pPr>
            <a:r>
              <a:rPr lang="nl-NL" sz="2600" dirty="0">
                <a:solidFill>
                  <a:schemeClr val="tx1"/>
                </a:solidFill>
              </a:rPr>
              <a:t>Bij een overtreding (verdedigend &amp; aanvallend) of een bal over de achterlijn</a:t>
            </a:r>
          </a:p>
          <a:p>
            <a:pPr>
              <a:spcBef>
                <a:spcPts val="1200"/>
              </a:spcBef>
              <a:defRPr/>
            </a:pPr>
            <a:r>
              <a:rPr lang="nl-NL" sz="2800" b="0" dirty="0">
                <a:solidFill>
                  <a:schemeClr val="tx1"/>
                </a:solidFill>
              </a:rPr>
              <a:t>PC’s gefloten voor het einde van de  wedstrijd(helft) </a:t>
            </a:r>
            <a:r>
              <a:rPr lang="nl-NL" sz="2800" dirty="0">
                <a:solidFill>
                  <a:schemeClr val="tx1"/>
                </a:solidFill>
              </a:rPr>
              <a:t>moeten ‘uitgespeeld’ worden, </a:t>
            </a:r>
            <a:r>
              <a:rPr lang="nl-NL" sz="2800" b="0" dirty="0">
                <a:solidFill>
                  <a:schemeClr val="tx1"/>
                </a:solidFill>
              </a:rPr>
              <a:t>inclusief de daaruit voortkomende PC’s en strokes.</a:t>
            </a:r>
          </a:p>
        </p:txBody>
      </p:sp>
      <p:pic>
        <p:nvPicPr>
          <p:cNvPr id="4" name="Afbeelding 3">
            <a:extLst>
              <a:ext uri="{FF2B5EF4-FFF2-40B4-BE49-F238E27FC236}">
                <a16:creationId xmlns:a16="http://schemas.microsoft.com/office/drawing/2014/main" id="{73897D8C-BAD5-7B4B-963B-6871BFB7450D}"/>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271692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b="0" dirty="0" err="1">
                <a:solidFill>
                  <a:srgbClr val="FF0000"/>
                </a:solidFill>
              </a:rPr>
              <a:t>Stroke</a:t>
            </a:r>
            <a:r>
              <a:rPr lang="nl-NL" b="0" dirty="0">
                <a:solidFill>
                  <a:srgbClr val="FF0000"/>
                </a:solidFill>
              </a:rPr>
              <a:t> (strafbal) – Waarom?</a:t>
            </a:r>
            <a:endParaRPr lang="nl-BE" b="0" dirty="0">
              <a:solidFill>
                <a:srgbClr val="FF0000"/>
              </a:solidFill>
            </a:endParaRPr>
          </a:p>
        </p:txBody>
      </p:sp>
      <p:sp>
        <p:nvSpPr>
          <p:cNvPr id="6" name="Content Placeholder 5"/>
          <p:cNvSpPr>
            <a:spLocks noGrp="1"/>
          </p:cNvSpPr>
          <p:nvPr>
            <p:ph idx="12"/>
          </p:nvPr>
        </p:nvSpPr>
        <p:spPr>
          <a:xfrm>
            <a:off x="2926289" y="1278646"/>
            <a:ext cx="6293172" cy="2477300"/>
          </a:xfrm>
        </p:spPr>
        <p:txBody>
          <a:bodyPr/>
          <a:lstStyle/>
          <a:p>
            <a:r>
              <a:rPr lang="nl-BE" altLang="nl-BE" b="0" dirty="0">
                <a:solidFill>
                  <a:schemeClr val="tx1"/>
                </a:solidFill>
              </a:rPr>
              <a:t>De scheidsrechter fluit, wijst dan met de rechterarm naar boven en met de linkerarm naar het strokepunt.</a:t>
            </a:r>
            <a:endParaRPr lang="nl-BE" b="0" dirty="0">
              <a:solidFill>
                <a:schemeClr val="tx1"/>
              </a:solidFill>
            </a:endParaRPr>
          </a:p>
        </p:txBody>
      </p:sp>
      <p:pic>
        <p:nvPicPr>
          <p:cNvPr id="10" name="Picture 9"/>
          <p:cNvPicPr>
            <a:picLocks noChangeAspect="1"/>
          </p:cNvPicPr>
          <p:nvPr/>
        </p:nvPicPr>
        <p:blipFill>
          <a:blip r:embed="rId2"/>
          <a:stretch>
            <a:fillRect/>
          </a:stretch>
        </p:blipFill>
        <p:spPr>
          <a:xfrm>
            <a:off x="5335202" y="2735466"/>
            <a:ext cx="3341659" cy="4060821"/>
          </a:xfrm>
          <a:prstGeom prst="rect">
            <a:avLst/>
          </a:prstGeom>
        </p:spPr>
      </p:pic>
      <p:pic>
        <p:nvPicPr>
          <p:cNvPr id="11" name="Afbeelding 10">
            <a:extLst>
              <a:ext uri="{FF2B5EF4-FFF2-40B4-BE49-F238E27FC236}">
                <a16:creationId xmlns:a16="http://schemas.microsoft.com/office/drawing/2014/main" id="{EC91D640-3ABE-1744-94E4-9A70E9ACAC4E}"/>
              </a:ext>
            </a:extLst>
          </p:cNvPr>
          <p:cNvPicPr>
            <a:picLocks noChangeAspect="1"/>
          </p:cNvPicPr>
          <p:nvPr/>
        </p:nvPicPr>
        <p:blipFill>
          <a:blip r:embed="rId3"/>
          <a:stretch>
            <a:fillRect/>
          </a:stretch>
        </p:blipFill>
        <p:spPr>
          <a:xfrm>
            <a:off x="273534" y="4087425"/>
            <a:ext cx="1704622" cy="1704622"/>
          </a:xfrm>
          <a:prstGeom prst="rect">
            <a:avLst/>
          </a:prstGeom>
        </p:spPr>
      </p:pic>
    </p:spTree>
    <p:extLst>
      <p:ext uri="{BB962C8B-B14F-4D97-AF65-F5344CB8AC3E}">
        <p14:creationId xmlns:p14="http://schemas.microsoft.com/office/powerpoint/2010/main" val="1363954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err="1">
                <a:solidFill>
                  <a:srgbClr val="FF0000"/>
                </a:solidFill>
              </a:rPr>
              <a:t>Stroke</a:t>
            </a:r>
            <a:r>
              <a:rPr lang="nl-NL" b="0" dirty="0">
                <a:solidFill>
                  <a:srgbClr val="FF0000"/>
                </a:solidFill>
              </a:rPr>
              <a:t> – Hoe, waar ?</a:t>
            </a:r>
            <a:endParaRPr lang="nl-BE" b="0" dirty="0">
              <a:solidFill>
                <a:srgbClr val="FF0000"/>
              </a:solidFill>
            </a:endParaRPr>
          </a:p>
        </p:txBody>
      </p:sp>
      <p:sp>
        <p:nvSpPr>
          <p:cNvPr id="3" name="Content Placeholder 2"/>
          <p:cNvSpPr>
            <a:spLocks noGrp="1"/>
          </p:cNvSpPr>
          <p:nvPr>
            <p:ph idx="1"/>
          </p:nvPr>
        </p:nvSpPr>
        <p:spPr>
          <a:xfrm>
            <a:off x="3223266" y="1262294"/>
            <a:ext cx="8784250" cy="5350042"/>
          </a:xfrm>
        </p:spPr>
        <p:txBody>
          <a:bodyPr>
            <a:normAutofit/>
          </a:bodyPr>
          <a:lstStyle/>
          <a:p>
            <a:pPr>
              <a:defRPr/>
            </a:pPr>
            <a:endParaRPr lang="nl-NL" sz="2400" b="0" dirty="0">
              <a:solidFill>
                <a:schemeClr val="tx1"/>
              </a:solidFill>
              <a:cs typeface="Arial" charset="0"/>
            </a:endParaRPr>
          </a:p>
          <a:p>
            <a:pPr>
              <a:defRPr/>
            </a:pPr>
            <a:endParaRPr lang="nl-NL" sz="2400" b="0" dirty="0">
              <a:solidFill>
                <a:schemeClr val="tx1"/>
              </a:solidFill>
              <a:cs typeface="Arial" charset="0"/>
            </a:endParaRPr>
          </a:p>
          <a:p>
            <a:pPr>
              <a:defRPr/>
            </a:pPr>
            <a:r>
              <a:rPr lang="nl-NL" sz="2400" b="0" dirty="0">
                <a:solidFill>
                  <a:schemeClr val="tx1"/>
                </a:solidFill>
                <a:cs typeface="Arial" charset="0"/>
              </a:rPr>
              <a:t>de tijd staat stil </a:t>
            </a:r>
            <a:endParaRPr lang="nl-NL" sz="2400" b="0" dirty="0">
              <a:solidFill>
                <a:schemeClr val="tx1"/>
              </a:solidFill>
            </a:endParaRPr>
          </a:p>
          <a:p>
            <a:pPr>
              <a:defRPr/>
            </a:pPr>
            <a:r>
              <a:rPr lang="nl-NL" sz="2400" b="0" dirty="0">
                <a:solidFill>
                  <a:schemeClr val="tx1"/>
                </a:solidFill>
                <a:cs typeface="Arial" charset="0"/>
              </a:rPr>
              <a:t>te nemen op </a:t>
            </a:r>
            <a:r>
              <a:rPr lang="nl-NL" sz="2400" b="0" dirty="0" err="1">
                <a:solidFill>
                  <a:schemeClr val="tx1"/>
                </a:solidFill>
                <a:cs typeface="Arial" charset="0"/>
              </a:rPr>
              <a:t>strokepunt</a:t>
            </a:r>
            <a:r>
              <a:rPr lang="nl-NL" sz="2400" b="0" dirty="0">
                <a:solidFill>
                  <a:schemeClr val="tx1"/>
                </a:solidFill>
                <a:cs typeface="Arial" charset="0"/>
              </a:rPr>
              <a:t> (op 6m40 van doel)</a:t>
            </a:r>
            <a:endParaRPr lang="nl-NL" sz="2400" b="0" dirty="0">
              <a:solidFill>
                <a:schemeClr val="tx1"/>
              </a:solidFill>
            </a:endParaRPr>
          </a:p>
          <a:p>
            <a:pPr>
              <a:defRPr/>
            </a:pPr>
            <a:r>
              <a:rPr lang="nl-NL" sz="2400" b="0" dirty="0">
                <a:solidFill>
                  <a:schemeClr val="tx1"/>
                </a:solidFill>
                <a:cs typeface="Arial" charset="0"/>
              </a:rPr>
              <a:t>keeper moet met de voeten op de doellijn staan</a:t>
            </a:r>
            <a:endParaRPr lang="nl-NL" sz="2400" b="0" dirty="0">
              <a:solidFill>
                <a:schemeClr val="tx1"/>
              </a:solidFill>
            </a:endParaRPr>
          </a:p>
          <a:p>
            <a:pPr>
              <a:defRPr/>
            </a:pPr>
            <a:r>
              <a:rPr lang="nl-NL" sz="2400" b="0" dirty="0">
                <a:solidFill>
                  <a:schemeClr val="tx1"/>
                </a:solidFill>
                <a:cs typeface="Arial" charset="0"/>
              </a:rPr>
              <a:t>aanvaller staat achter de bal </a:t>
            </a:r>
            <a:endParaRPr lang="nl-NL" sz="2400" b="0" dirty="0">
              <a:solidFill>
                <a:schemeClr val="tx1"/>
              </a:solidFill>
            </a:endParaRPr>
          </a:p>
          <a:p>
            <a:pPr>
              <a:defRPr/>
            </a:pPr>
            <a:r>
              <a:rPr lang="nl-NL" sz="2400" b="0" dirty="0">
                <a:solidFill>
                  <a:schemeClr val="tx1"/>
                </a:solidFill>
                <a:cs typeface="Arial" charset="0"/>
              </a:rPr>
              <a:t>aanvaller mag de bal maar </a:t>
            </a:r>
            <a:r>
              <a:rPr lang="nl-NL" sz="2400" b="0" i="1" dirty="0">
                <a:solidFill>
                  <a:schemeClr val="tx1"/>
                </a:solidFill>
                <a:effectLst>
                  <a:outerShdw blurRad="38100" dist="38100" dir="2700000" algn="tl">
                    <a:srgbClr val="000000">
                      <a:alpha val="43137"/>
                    </a:srgbClr>
                  </a:outerShdw>
                </a:effectLst>
                <a:cs typeface="Arial" charset="0"/>
              </a:rPr>
              <a:t>één</a:t>
            </a:r>
            <a:r>
              <a:rPr lang="nl-NL" sz="2400" b="0" dirty="0">
                <a:solidFill>
                  <a:schemeClr val="tx1"/>
                </a:solidFill>
                <a:cs typeface="Arial" charset="0"/>
              </a:rPr>
              <a:t> keer spelen </a:t>
            </a:r>
            <a:endParaRPr lang="nl-NL" sz="2400" b="0" dirty="0">
              <a:solidFill>
                <a:schemeClr val="tx1"/>
              </a:solidFill>
            </a:endParaRPr>
          </a:p>
          <a:p>
            <a:pPr>
              <a:defRPr/>
            </a:pPr>
            <a:r>
              <a:rPr lang="nl-NL" sz="2400" b="0" dirty="0">
                <a:solidFill>
                  <a:schemeClr val="tx1"/>
                </a:solidFill>
                <a:cs typeface="Arial" charset="0"/>
              </a:rPr>
              <a:t>aanvaller mag geen schijnbeweging maken</a:t>
            </a:r>
          </a:p>
          <a:p>
            <a:pPr>
              <a:defRPr/>
            </a:pPr>
            <a:r>
              <a:rPr lang="nl-NL" sz="2400" b="0" dirty="0">
                <a:solidFill>
                  <a:schemeClr val="tx1"/>
                </a:solidFill>
                <a:cs typeface="Arial" charset="0"/>
              </a:rPr>
              <a:t>aanvaller mag na het spelen van de bal of de keeper niet naderen </a:t>
            </a:r>
            <a:endParaRPr lang="nl-NL" sz="2400" b="0" dirty="0">
              <a:solidFill>
                <a:schemeClr val="tx1"/>
              </a:solidFill>
            </a:endParaRPr>
          </a:p>
          <a:p>
            <a:pPr>
              <a:defRPr/>
            </a:pPr>
            <a:r>
              <a:rPr lang="nl-NL" sz="2400" b="0" dirty="0">
                <a:solidFill>
                  <a:schemeClr val="tx1"/>
                </a:solidFill>
                <a:cs typeface="Arial" charset="0"/>
              </a:rPr>
              <a:t>de aanvaller mag meer dan één stap nemen, zij het dat hij </a:t>
            </a:r>
            <a:r>
              <a:rPr lang="nl-NL" sz="2400" b="0" i="1" dirty="0">
                <a:solidFill>
                  <a:schemeClr val="tx1"/>
                </a:solidFill>
                <a:effectLst>
                  <a:outerShdw blurRad="38100" dist="38100" dir="2700000" algn="tl">
                    <a:srgbClr val="000000">
                      <a:alpha val="43137"/>
                    </a:srgbClr>
                  </a:outerShdw>
                </a:effectLst>
                <a:cs typeface="Arial" charset="0"/>
              </a:rPr>
              <a:t>binnen speelafstand </a:t>
            </a:r>
            <a:r>
              <a:rPr lang="nl-NL" sz="2400" b="0" dirty="0">
                <a:solidFill>
                  <a:schemeClr val="tx1"/>
                </a:solidFill>
                <a:cs typeface="Arial" charset="0"/>
              </a:rPr>
              <a:t>van de bal moet staan. </a:t>
            </a:r>
          </a:p>
          <a:p>
            <a:pPr>
              <a:spcBef>
                <a:spcPts val="1200"/>
              </a:spcBef>
            </a:pPr>
            <a:endParaRPr lang="nl-BE" sz="3200" dirty="0">
              <a:solidFill>
                <a:schemeClr val="tx1"/>
              </a:solidFill>
            </a:endParaRPr>
          </a:p>
        </p:txBody>
      </p:sp>
      <p:pic>
        <p:nvPicPr>
          <p:cNvPr id="4" name="Afbeelding 3">
            <a:extLst>
              <a:ext uri="{FF2B5EF4-FFF2-40B4-BE49-F238E27FC236}">
                <a16:creationId xmlns:a16="http://schemas.microsoft.com/office/drawing/2014/main" id="{46A7384E-869A-794D-8653-1FB0FE9B2245}"/>
              </a:ext>
            </a:extLst>
          </p:cNvPr>
          <p:cNvPicPr>
            <a:picLocks noChangeAspect="1"/>
          </p:cNvPicPr>
          <p:nvPr/>
        </p:nvPicPr>
        <p:blipFill>
          <a:blip r:embed="rId2"/>
          <a:stretch>
            <a:fillRect/>
          </a:stretch>
        </p:blipFill>
        <p:spPr>
          <a:xfrm>
            <a:off x="273534" y="4055894"/>
            <a:ext cx="1704622" cy="1704622"/>
          </a:xfrm>
          <a:prstGeom prst="rect">
            <a:avLst/>
          </a:prstGeom>
        </p:spPr>
      </p:pic>
    </p:spTree>
    <p:extLst>
      <p:ext uri="{BB962C8B-B14F-4D97-AF65-F5344CB8AC3E}">
        <p14:creationId xmlns:p14="http://schemas.microsoft.com/office/powerpoint/2010/main" val="3777598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err="1">
                <a:solidFill>
                  <a:srgbClr val="FF0000"/>
                </a:solidFill>
              </a:rPr>
              <a:t>Stroke</a:t>
            </a:r>
            <a:r>
              <a:rPr lang="nl-NL" b="0" dirty="0">
                <a:solidFill>
                  <a:srgbClr val="FF0000"/>
                </a:solidFill>
              </a:rPr>
              <a:t> </a:t>
            </a:r>
            <a:r>
              <a:rPr lang="mr-IN" b="0" dirty="0">
                <a:solidFill>
                  <a:srgbClr val="FF0000"/>
                </a:solidFill>
              </a:rPr>
              <a:t>–</a:t>
            </a:r>
            <a:r>
              <a:rPr lang="nl-NL" b="0" dirty="0">
                <a:solidFill>
                  <a:srgbClr val="FF0000"/>
                </a:solidFill>
              </a:rPr>
              <a:t> Wanneer ...?</a:t>
            </a:r>
            <a:endParaRPr lang="nl-BE" b="0" dirty="0">
              <a:solidFill>
                <a:srgbClr val="FF0000"/>
              </a:solidFill>
            </a:endParaRPr>
          </a:p>
        </p:txBody>
      </p:sp>
      <p:sp>
        <p:nvSpPr>
          <p:cNvPr id="3" name="Content Placeholder 2"/>
          <p:cNvSpPr>
            <a:spLocks noGrp="1"/>
          </p:cNvSpPr>
          <p:nvPr>
            <p:ph idx="1"/>
          </p:nvPr>
        </p:nvSpPr>
        <p:spPr/>
        <p:txBody>
          <a:bodyPr>
            <a:normAutofit lnSpcReduction="10000"/>
          </a:bodyPr>
          <a:lstStyle/>
          <a:p>
            <a:pPr>
              <a:spcBef>
                <a:spcPts val="1200"/>
              </a:spcBef>
              <a:defRPr/>
            </a:pPr>
            <a:r>
              <a:rPr lang="nl-NL" sz="3200" dirty="0">
                <a:solidFill>
                  <a:schemeClr val="tx1"/>
                </a:solidFill>
              </a:rPr>
              <a:t>De stroke is ten einde </a:t>
            </a:r>
          </a:p>
          <a:p>
            <a:pPr lvl="1">
              <a:spcBef>
                <a:spcPts val="1200"/>
              </a:spcBef>
              <a:defRPr/>
            </a:pPr>
            <a:r>
              <a:rPr lang="nl-NL" sz="2600" dirty="0">
                <a:solidFill>
                  <a:schemeClr val="tx1"/>
                </a:solidFill>
              </a:rPr>
              <a:t>wanneer de bal de doellijn passeert </a:t>
            </a:r>
            <a:r>
              <a:rPr lang="nl-NL" sz="2600" dirty="0">
                <a:solidFill>
                  <a:schemeClr val="tx1"/>
                </a:solidFill>
                <a:sym typeface="Wingdings" panose="05000000000000000000" pitchFamily="2" charset="2"/>
              </a:rPr>
              <a:t></a:t>
            </a:r>
            <a:r>
              <a:rPr lang="nl-NL" sz="2600" dirty="0">
                <a:solidFill>
                  <a:schemeClr val="tx1"/>
                </a:solidFill>
              </a:rPr>
              <a:t> </a:t>
            </a:r>
            <a:r>
              <a:rPr lang="nl-NL" sz="2600" b="1" i="1" dirty="0">
                <a:solidFill>
                  <a:schemeClr val="tx1"/>
                </a:solidFill>
                <a:effectLst>
                  <a:outerShdw blurRad="38100" dist="38100" dir="2700000" algn="tl">
                    <a:srgbClr val="000000"/>
                  </a:outerShdw>
                </a:effectLst>
              </a:rPr>
              <a:t>doelpunt</a:t>
            </a:r>
            <a:r>
              <a:rPr lang="nl-NL" sz="2600" dirty="0">
                <a:solidFill>
                  <a:schemeClr val="tx1"/>
                </a:solidFill>
              </a:rPr>
              <a:t> </a:t>
            </a:r>
          </a:p>
          <a:p>
            <a:pPr lvl="1">
              <a:spcBef>
                <a:spcPts val="1200"/>
              </a:spcBef>
              <a:defRPr/>
            </a:pPr>
            <a:r>
              <a:rPr lang="nl-NL" sz="2600" dirty="0">
                <a:solidFill>
                  <a:schemeClr val="tx1"/>
                </a:solidFill>
              </a:rPr>
              <a:t>wanneer de aanvaller een overtreding maakt </a:t>
            </a:r>
            <a:r>
              <a:rPr lang="nl-NL" sz="2600" dirty="0">
                <a:solidFill>
                  <a:schemeClr val="tx1"/>
                </a:solidFill>
                <a:sym typeface="Wingdings" panose="05000000000000000000" pitchFamily="2" charset="2"/>
              </a:rPr>
              <a:t></a:t>
            </a:r>
            <a:r>
              <a:rPr lang="nl-NL" sz="2600" dirty="0">
                <a:solidFill>
                  <a:schemeClr val="tx1"/>
                </a:solidFill>
              </a:rPr>
              <a:t> </a:t>
            </a:r>
            <a:r>
              <a:rPr lang="nl-NL" sz="2600" b="1" i="1" dirty="0">
                <a:solidFill>
                  <a:schemeClr val="tx1"/>
                </a:solidFill>
                <a:effectLst>
                  <a:outerShdw blurRad="38100" dist="38100" dir="2700000" algn="tl">
                    <a:srgbClr val="000000"/>
                  </a:outerShdw>
                </a:effectLst>
              </a:rPr>
              <a:t>vrije slag</a:t>
            </a:r>
            <a:br>
              <a:rPr lang="nl-NL" sz="2600" b="1" i="1" dirty="0">
                <a:solidFill>
                  <a:schemeClr val="tx1"/>
                </a:solidFill>
                <a:effectLst>
                  <a:outerShdw blurRad="38100" dist="38100" dir="2700000" algn="tl">
                    <a:srgbClr val="000000"/>
                  </a:outerShdw>
                </a:effectLst>
              </a:rPr>
            </a:br>
            <a:r>
              <a:rPr lang="nl-NL" sz="2600" dirty="0">
                <a:solidFill>
                  <a:schemeClr val="tx1"/>
                </a:solidFill>
              </a:rPr>
              <a:t>Double touch, schijnbeweging, op niet speelbare afstand, shot, flats, enz. </a:t>
            </a:r>
            <a:r>
              <a:rPr lang="nl-NL" sz="2600" dirty="0">
                <a:solidFill>
                  <a:schemeClr val="tx1"/>
                </a:solidFill>
                <a:effectLst>
                  <a:outerShdw blurRad="38100" dist="38100" dir="2700000" algn="tl">
                    <a:srgbClr val="000000"/>
                  </a:outerShdw>
                </a:effectLst>
              </a:rPr>
              <a:t> </a:t>
            </a:r>
          </a:p>
          <a:p>
            <a:pPr lvl="1">
              <a:spcBef>
                <a:spcPts val="1200"/>
              </a:spcBef>
              <a:defRPr/>
            </a:pPr>
            <a:r>
              <a:rPr lang="nl-NL" sz="2600" dirty="0">
                <a:solidFill>
                  <a:schemeClr val="tx1"/>
                </a:solidFill>
              </a:rPr>
              <a:t>wanneer de bal buiten het doel over de achterlijn komt of wanneer de bal binnen de cirkel stil komt te liggen </a:t>
            </a:r>
            <a:r>
              <a:rPr lang="nl-NL" sz="2600" dirty="0">
                <a:solidFill>
                  <a:schemeClr val="tx1"/>
                </a:solidFill>
                <a:sym typeface="Wingdings" panose="05000000000000000000" pitchFamily="2" charset="2"/>
              </a:rPr>
              <a:t></a:t>
            </a:r>
            <a:r>
              <a:rPr lang="nl-NL" sz="2600" dirty="0">
                <a:solidFill>
                  <a:schemeClr val="tx1"/>
                </a:solidFill>
              </a:rPr>
              <a:t> </a:t>
            </a:r>
            <a:r>
              <a:rPr lang="nl-NL" sz="2600" b="1" i="1" dirty="0">
                <a:solidFill>
                  <a:schemeClr val="tx1"/>
                </a:solidFill>
                <a:effectLst>
                  <a:outerShdw blurRad="38100" dist="38100" dir="2700000" algn="tl">
                    <a:srgbClr val="000000"/>
                  </a:outerShdw>
                </a:effectLst>
              </a:rPr>
              <a:t>vrije slag</a:t>
            </a:r>
            <a:r>
              <a:rPr lang="nl-NL" sz="2600" b="1" i="1" dirty="0">
                <a:solidFill>
                  <a:schemeClr val="tx1"/>
                </a:solidFill>
              </a:rPr>
              <a:t> </a:t>
            </a:r>
          </a:p>
          <a:p>
            <a:pPr lvl="1">
              <a:spcBef>
                <a:spcPts val="1200"/>
              </a:spcBef>
              <a:defRPr/>
            </a:pPr>
            <a:r>
              <a:rPr lang="nl-NL" sz="2600" dirty="0">
                <a:solidFill>
                  <a:schemeClr val="tx1"/>
                </a:solidFill>
              </a:rPr>
              <a:t>wanneer de keeper duidelijk te vroeg van zijn doellijn komt (voordat de bal is genomen) en de bal stopt of door zijn actie zorgt dat de bal gemist wordt </a:t>
            </a:r>
            <a:r>
              <a:rPr lang="nl-NL" sz="2600" dirty="0">
                <a:solidFill>
                  <a:schemeClr val="tx1"/>
                </a:solidFill>
                <a:sym typeface="Wingdings" panose="05000000000000000000" pitchFamily="2" charset="2"/>
              </a:rPr>
              <a:t></a:t>
            </a:r>
            <a:r>
              <a:rPr lang="nl-NL" sz="2600" dirty="0">
                <a:solidFill>
                  <a:schemeClr val="tx1"/>
                </a:solidFill>
              </a:rPr>
              <a:t> </a:t>
            </a:r>
            <a:r>
              <a:rPr lang="nl-NL" sz="2600" b="1" i="1" dirty="0" err="1">
                <a:solidFill>
                  <a:schemeClr val="tx1"/>
                </a:solidFill>
                <a:effectLst>
                  <a:outerShdw blurRad="38100" dist="38100" dir="2700000" algn="tl">
                    <a:srgbClr val="000000">
                      <a:alpha val="43137"/>
                    </a:srgbClr>
                  </a:outerShdw>
                </a:effectLst>
              </a:rPr>
              <a:t>stroke</a:t>
            </a:r>
            <a:r>
              <a:rPr lang="nl-NL" sz="2600" b="1" i="1" dirty="0">
                <a:solidFill>
                  <a:schemeClr val="tx1"/>
                </a:solidFill>
                <a:effectLst>
                  <a:outerShdw blurRad="38100" dist="38100" dir="2700000" algn="tl">
                    <a:srgbClr val="000000">
                      <a:alpha val="43137"/>
                    </a:srgbClr>
                  </a:outerShdw>
                </a:effectLst>
              </a:rPr>
              <a:t> overnemen </a:t>
            </a:r>
          </a:p>
          <a:p>
            <a:endParaRPr lang="nl-BE" sz="3200" dirty="0">
              <a:solidFill>
                <a:schemeClr val="tx1"/>
              </a:solidFill>
            </a:endParaRPr>
          </a:p>
        </p:txBody>
      </p:sp>
      <p:pic>
        <p:nvPicPr>
          <p:cNvPr id="4" name="Afbeelding 3">
            <a:extLst>
              <a:ext uri="{FF2B5EF4-FFF2-40B4-BE49-F238E27FC236}">
                <a16:creationId xmlns:a16="http://schemas.microsoft.com/office/drawing/2014/main" id="{6E21843F-BC50-A34E-BD88-0D2A955409D3}"/>
              </a:ext>
            </a:extLst>
          </p:cNvPr>
          <p:cNvPicPr>
            <a:picLocks noChangeAspect="1"/>
          </p:cNvPicPr>
          <p:nvPr/>
        </p:nvPicPr>
        <p:blipFill>
          <a:blip r:embed="rId2"/>
          <a:stretch>
            <a:fillRect/>
          </a:stretch>
        </p:blipFill>
        <p:spPr>
          <a:xfrm>
            <a:off x="273534" y="4066404"/>
            <a:ext cx="1704622" cy="1704622"/>
          </a:xfrm>
          <a:prstGeom prst="rect">
            <a:avLst/>
          </a:prstGeom>
        </p:spPr>
      </p:pic>
    </p:spTree>
    <p:extLst>
      <p:ext uri="{BB962C8B-B14F-4D97-AF65-F5344CB8AC3E}">
        <p14:creationId xmlns:p14="http://schemas.microsoft.com/office/powerpoint/2010/main" val="1868158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10" name="Content Placeholder 9"/>
          <p:cNvSpPr>
            <a:spLocks noGrp="1"/>
          </p:cNvSpPr>
          <p:nvPr>
            <p:ph idx="1"/>
          </p:nvPr>
        </p:nvSpPr>
        <p:spPr/>
        <p:txBody>
          <a:bodyPr/>
          <a:lstStyle/>
          <a:p>
            <a:endParaRPr lang="nl-BE"/>
          </a:p>
        </p:txBody>
      </p:sp>
      <p:sp>
        <p:nvSpPr>
          <p:cNvPr id="11" name="Content Placeholder 10"/>
          <p:cNvSpPr>
            <a:spLocks noGrp="1"/>
          </p:cNvSpPr>
          <p:nvPr>
            <p:ph idx="10"/>
          </p:nvPr>
        </p:nvSpPr>
        <p:spPr/>
        <p:txBody>
          <a:bodyPr/>
          <a:lstStyle/>
          <a:p>
            <a:endParaRPr lang="nl-BE"/>
          </a:p>
        </p:txBody>
      </p:sp>
      <p:sp>
        <p:nvSpPr>
          <p:cNvPr id="12" name="Content Placeholder 11"/>
          <p:cNvSpPr>
            <a:spLocks noGrp="1"/>
          </p:cNvSpPr>
          <p:nvPr>
            <p:ph idx="11"/>
          </p:nvPr>
        </p:nvSpPr>
        <p:spPr/>
        <p:txBody>
          <a:bodyPr/>
          <a:lstStyle/>
          <a:p>
            <a:r>
              <a:rPr lang="nl-BE" dirty="0">
                <a:solidFill>
                  <a:schemeClr val="tx1"/>
                </a:solidFill>
              </a:rPr>
              <a:t>Tijd starten</a:t>
            </a:r>
          </a:p>
          <a:p>
            <a:pPr lvl="1"/>
            <a:r>
              <a:rPr lang="nl-BE" dirty="0">
                <a:solidFill>
                  <a:schemeClr val="tx1"/>
                </a:solidFill>
              </a:rPr>
              <a:t>Je naar de andere scheidsrechter keren, één arm recht omhoog steken en (als het signaal bevestigd wordt) fluiten.</a:t>
            </a:r>
          </a:p>
          <a:p>
            <a:endParaRPr lang="nl-BE" dirty="0">
              <a:solidFill>
                <a:schemeClr val="tx1"/>
              </a:solidFill>
            </a:endParaRPr>
          </a:p>
        </p:txBody>
      </p:sp>
      <p:sp>
        <p:nvSpPr>
          <p:cNvPr id="13" name="Content Placeholder 12"/>
          <p:cNvSpPr>
            <a:spLocks noGrp="1"/>
          </p:cNvSpPr>
          <p:nvPr>
            <p:ph idx="12"/>
          </p:nvPr>
        </p:nvSpPr>
        <p:spPr/>
        <p:txBody>
          <a:bodyPr/>
          <a:lstStyle/>
          <a:p>
            <a:r>
              <a:rPr lang="nl-BE" dirty="0">
                <a:solidFill>
                  <a:schemeClr val="tx1"/>
                </a:solidFill>
              </a:rPr>
              <a:t>Tijd stilzetten</a:t>
            </a:r>
          </a:p>
          <a:p>
            <a:pPr lvl="1"/>
            <a:r>
              <a:rPr lang="nl-BE" dirty="0">
                <a:solidFill>
                  <a:schemeClr val="tx1"/>
                </a:solidFill>
              </a:rPr>
              <a:t>Fluiten en twee armen, bij de polsen gekruist, recht omhoog steken en je naar de andere scheidsrechter keren.</a:t>
            </a:r>
          </a:p>
          <a:p>
            <a:endParaRPr lang="nl-BE" dirty="0">
              <a:solidFill>
                <a:schemeClr val="tx1"/>
              </a:solidFill>
            </a:endParaRPr>
          </a:p>
        </p:txBody>
      </p:sp>
      <p:pic>
        <p:nvPicPr>
          <p:cNvPr id="5" name="Picture 4"/>
          <p:cNvPicPr>
            <a:picLocks noChangeAspect="1"/>
          </p:cNvPicPr>
          <p:nvPr/>
        </p:nvPicPr>
        <p:blipFill rotWithShape="1">
          <a:blip r:embed="rId2"/>
          <a:srcRect b="1693"/>
          <a:stretch/>
        </p:blipFill>
        <p:spPr>
          <a:xfrm>
            <a:off x="3223266" y="1262295"/>
            <a:ext cx="2058597" cy="2477300"/>
          </a:xfrm>
          <a:prstGeom prst="rect">
            <a:avLst/>
          </a:prstGeom>
        </p:spPr>
      </p:pic>
      <p:pic>
        <p:nvPicPr>
          <p:cNvPr id="6" name="Picture 5"/>
          <p:cNvPicPr>
            <a:picLocks noChangeAspect="1"/>
          </p:cNvPicPr>
          <p:nvPr/>
        </p:nvPicPr>
        <p:blipFill>
          <a:blip r:embed="rId3"/>
          <a:stretch>
            <a:fillRect/>
          </a:stretch>
        </p:blipFill>
        <p:spPr>
          <a:xfrm>
            <a:off x="3247986" y="4031786"/>
            <a:ext cx="2033877" cy="2477300"/>
          </a:xfrm>
          <a:prstGeom prst="rect">
            <a:avLst/>
          </a:prstGeom>
        </p:spPr>
      </p:pic>
      <p:pic>
        <p:nvPicPr>
          <p:cNvPr id="9" name="Afbeelding 8">
            <a:extLst>
              <a:ext uri="{FF2B5EF4-FFF2-40B4-BE49-F238E27FC236}">
                <a16:creationId xmlns:a16="http://schemas.microsoft.com/office/drawing/2014/main" id="{4B7394E8-46D9-9D4A-A695-CA069C5416C4}"/>
              </a:ext>
            </a:extLst>
          </p:cNvPr>
          <p:cNvPicPr>
            <a:picLocks noChangeAspect="1"/>
          </p:cNvPicPr>
          <p:nvPr/>
        </p:nvPicPr>
        <p:blipFill>
          <a:blip r:embed="rId4"/>
          <a:stretch>
            <a:fillRect/>
          </a:stretch>
        </p:blipFill>
        <p:spPr>
          <a:xfrm>
            <a:off x="252513" y="4055894"/>
            <a:ext cx="1704622" cy="1704622"/>
          </a:xfrm>
          <a:prstGeom prst="rect">
            <a:avLst/>
          </a:prstGeom>
        </p:spPr>
      </p:pic>
    </p:spTree>
    <p:extLst>
      <p:ext uri="{BB962C8B-B14F-4D97-AF65-F5344CB8AC3E}">
        <p14:creationId xmlns:p14="http://schemas.microsoft.com/office/powerpoint/2010/main" val="3867298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11" name="Content Placeholder 10"/>
          <p:cNvSpPr>
            <a:spLocks noGrp="1"/>
          </p:cNvSpPr>
          <p:nvPr>
            <p:ph idx="11"/>
          </p:nvPr>
        </p:nvSpPr>
        <p:spPr>
          <a:xfrm>
            <a:off x="2901570" y="1282173"/>
            <a:ext cx="6293172" cy="1540540"/>
          </a:xfrm>
        </p:spPr>
        <p:txBody>
          <a:bodyPr/>
          <a:lstStyle/>
          <a:p>
            <a:r>
              <a:rPr lang="nl-BE" sz="3600" dirty="0">
                <a:solidFill>
                  <a:schemeClr val="tx1"/>
                </a:solidFill>
              </a:rPr>
              <a:t>Inslaan</a:t>
            </a:r>
          </a:p>
          <a:p>
            <a:pPr lvl="1"/>
            <a:r>
              <a:rPr lang="nl-BE" dirty="0">
                <a:solidFill>
                  <a:schemeClr val="tx1"/>
                </a:solidFill>
              </a:rPr>
              <a:t>Met een horizontaal gestrekte arm de richting aangeven.</a:t>
            </a:r>
          </a:p>
          <a:p>
            <a:endParaRPr lang="nl-BE" dirty="0">
              <a:solidFill>
                <a:schemeClr val="tx1"/>
              </a:solidFill>
            </a:endParaRPr>
          </a:p>
        </p:txBody>
      </p:sp>
      <p:pic>
        <p:nvPicPr>
          <p:cNvPr id="7" name="Picture 6"/>
          <p:cNvPicPr>
            <a:picLocks noChangeAspect="1"/>
          </p:cNvPicPr>
          <p:nvPr/>
        </p:nvPicPr>
        <p:blipFill>
          <a:blip r:embed="rId2"/>
          <a:stretch>
            <a:fillRect/>
          </a:stretch>
        </p:blipFill>
        <p:spPr>
          <a:xfrm>
            <a:off x="6880866" y="2345661"/>
            <a:ext cx="3565159" cy="4336086"/>
          </a:xfrm>
          <a:prstGeom prst="rect">
            <a:avLst/>
          </a:prstGeom>
        </p:spPr>
      </p:pic>
      <p:pic>
        <p:nvPicPr>
          <p:cNvPr id="8" name="Afbeelding 7">
            <a:extLst>
              <a:ext uri="{FF2B5EF4-FFF2-40B4-BE49-F238E27FC236}">
                <a16:creationId xmlns:a16="http://schemas.microsoft.com/office/drawing/2014/main" id="{6DA7428A-565C-4141-ADB2-B737027EB93C}"/>
              </a:ext>
            </a:extLst>
          </p:cNvPr>
          <p:cNvPicPr>
            <a:picLocks noChangeAspect="1"/>
          </p:cNvPicPr>
          <p:nvPr/>
        </p:nvPicPr>
        <p:blipFill>
          <a:blip r:embed="rId3"/>
          <a:stretch>
            <a:fillRect/>
          </a:stretch>
        </p:blipFill>
        <p:spPr>
          <a:xfrm>
            <a:off x="273534" y="4066404"/>
            <a:ext cx="1704622" cy="1704622"/>
          </a:xfrm>
          <a:prstGeom prst="rect">
            <a:avLst/>
          </a:prstGeom>
        </p:spPr>
      </p:pic>
    </p:spTree>
    <p:extLst>
      <p:ext uri="{BB962C8B-B14F-4D97-AF65-F5344CB8AC3E}">
        <p14:creationId xmlns:p14="http://schemas.microsoft.com/office/powerpoint/2010/main" val="634412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12" name="Content Placeholder 11"/>
          <p:cNvSpPr>
            <a:spLocks noGrp="1"/>
          </p:cNvSpPr>
          <p:nvPr>
            <p:ph idx="12"/>
          </p:nvPr>
        </p:nvSpPr>
        <p:spPr>
          <a:xfrm>
            <a:off x="2932042" y="1199132"/>
            <a:ext cx="7533862" cy="2477300"/>
          </a:xfrm>
        </p:spPr>
        <p:txBody>
          <a:bodyPr/>
          <a:lstStyle/>
          <a:p>
            <a:r>
              <a:rPr lang="nl-BE" sz="3600" dirty="0">
                <a:solidFill>
                  <a:schemeClr val="tx1"/>
                </a:solidFill>
              </a:rPr>
              <a:t>Uitslaan</a:t>
            </a:r>
          </a:p>
          <a:p>
            <a:pPr lvl="1"/>
            <a:r>
              <a:rPr lang="nl-BE" dirty="0">
                <a:solidFill>
                  <a:schemeClr val="tx1"/>
                </a:solidFill>
              </a:rPr>
              <a:t>Met de rug naar de achterlijn gekeerd beide armen zijwaarts uitstrekken.</a:t>
            </a:r>
          </a:p>
          <a:p>
            <a:endParaRPr lang="nl-BE" dirty="0">
              <a:solidFill>
                <a:schemeClr val="tx1"/>
              </a:solidFill>
            </a:endParaRPr>
          </a:p>
        </p:txBody>
      </p:sp>
      <p:pic>
        <p:nvPicPr>
          <p:cNvPr id="3" name="Picture 2"/>
          <p:cNvPicPr>
            <a:picLocks noChangeAspect="1"/>
          </p:cNvPicPr>
          <p:nvPr/>
        </p:nvPicPr>
        <p:blipFill rotWithShape="1">
          <a:blip r:embed="rId2"/>
          <a:srcRect l="3172" t="2315"/>
          <a:stretch/>
        </p:blipFill>
        <p:spPr>
          <a:xfrm>
            <a:off x="7752522" y="2640307"/>
            <a:ext cx="3284098" cy="4000090"/>
          </a:xfrm>
          <a:prstGeom prst="rect">
            <a:avLst/>
          </a:prstGeom>
        </p:spPr>
      </p:pic>
      <p:pic>
        <p:nvPicPr>
          <p:cNvPr id="7" name="Afbeelding 6">
            <a:extLst>
              <a:ext uri="{FF2B5EF4-FFF2-40B4-BE49-F238E27FC236}">
                <a16:creationId xmlns:a16="http://schemas.microsoft.com/office/drawing/2014/main" id="{E031E277-29FE-0940-B18D-EA550DFD52D5}"/>
              </a:ext>
            </a:extLst>
          </p:cNvPr>
          <p:cNvPicPr>
            <a:picLocks noChangeAspect="1"/>
          </p:cNvPicPr>
          <p:nvPr/>
        </p:nvPicPr>
        <p:blipFill>
          <a:blip r:embed="rId3"/>
          <a:stretch>
            <a:fillRect/>
          </a:stretch>
        </p:blipFill>
        <p:spPr>
          <a:xfrm>
            <a:off x="273534" y="4055893"/>
            <a:ext cx="1704622" cy="1704622"/>
          </a:xfrm>
          <a:prstGeom prst="rect">
            <a:avLst/>
          </a:prstGeom>
        </p:spPr>
      </p:pic>
    </p:spTree>
    <p:extLst>
      <p:ext uri="{BB962C8B-B14F-4D97-AF65-F5344CB8AC3E}">
        <p14:creationId xmlns:p14="http://schemas.microsoft.com/office/powerpoint/2010/main" val="3613950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25A37-09C2-5749-B2B0-2CE26706DCAF}"/>
              </a:ext>
            </a:extLst>
          </p:cNvPr>
          <p:cNvSpPr>
            <a:spLocks noGrp="1"/>
          </p:cNvSpPr>
          <p:nvPr>
            <p:ph type="title"/>
          </p:nvPr>
        </p:nvSpPr>
        <p:spPr>
          <a:xfrm>
            <a:off x="4015408" y="944216"/>
            <a:ext cx="6549887" cy="974035"/>
          </a:xfrm>
        </p:spPr>
        <p:txBody>
          <a:bodyPr/>
          <a:lstStyle/>
          <a:p>
            <a:endParaRPr lang="nl-BE" dirty="0"/>
          </a:p>
        </p:txBody>
      </p:sp>
      <p:pic>
        <p:nvPicPr>
          <p:cNvPr id="5" name="Tijdelijke aanduiding voor inhoud 4">
            <a:extLst>
              <a:ext uri="{FF2B5EF4-FFF2-40B4-BE49-F238E27FC236}">
                <a16:creationId xmlns:a16="http://schemas.microsoft.com/office/drawing/2014/main" id="{BB96D756-E9AF-EB4C-A073-F4B1F7B647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9516" y="362226"/>
            <a:ext cx="7315200" cy="5181600"/>
          </a:xfrm>
        </p:spPr>
      </p:pic>
    </p:spTree>
    <p:extLst>
      <p:ext uri="{BB962C8B-B14F-4D97-AF65-F5344CB8AC3E}">
        <p14:creationId xmlns:p14="http://schemas.microsoft.com/office/powerpoint/2010/main" val="2272669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11" name="Content Placeholder 10"/>
          <p:cNvSpPr>
            <a:spLocks noGrp="1"/>
          </p:cNvSpPr>
          <p:nvPr>
            <p:ph idx="11"/>
          </p:nvPr>
        </p:nvSpPr>
        <p:spPr>
          <a:xfrm>
            <a:off x="2951266" y="1162903"/>
            <a:ext cx="6293172" cy="2477300"/>
          </a:xfrm>
        </p:spPr>
        <p:txBody>
          <a:bodyPr/>
          <a:lstStyle/>
          <a:p>
            <a:r>
              <a:rPr lang="nl-BE" dirty="0">
                <a:solidFill>
                  <a:schemeClr val="tx1"/>
                </a:solidFill>
              </a:rPr>
              <a:t>Lange corner</a:t>
            </a:r>
          </a:p>
          <a:p>
            <a:pPr lvl="1"/>
            <a:r>
              <a:rPr lang="nl-BE" dirty="0">
                <a:solidFill>
                  <a:schemeClr val="tx1"/>
                </a:solidFill>
              </a:rPr>
              <a:t>Met één arm wijzen in de richting van de hoekvlag die het dichtst bij het punt staat waar de bal over de achterlijn ging.</a:t>
            </a:r>
          </a:p>
          <a:p>
            <a:endParaRPr lang="nl-BE" dirty="0">
              <a:solidFill>
                <a:schemeClr val="tx1"/>
              </a:solidFill>
            </a:endParaRPr>
          </a:p>
        </p:txBody>
      </p:sp>
      <p:pic>
        <p:nvPicPr>
          <p:cNvPr id="4" name="Picture 3"/>
          <p:cNvPicPr>
            <a:picLocks noChangeAspect="1"/>
          </p:cNvPicPr>
          <p:nvPr/>
        </p:nvPicPr>
        <p:blipFill>
          <a:blip r:embed="rId2"/>
          <a:stretch>
            <a:fillRect/>
          </a:stretch>
        </p:blipFill>
        <p:spPr>
          <a:xfrm>
            <a:off x="8468139" y="2848807"/>
            <a:ext cx="3189806" cy="3844356"/>
          </a:xfrm>
          <a:prstGeom prst="rect">
            <a:avLst/>
          </a:prstGeom>
        </p:spPr>
      </p:pic>
      <p:pic>
        <p:nvPicPr>
          <p:cNvPr id="7" name="Afbeelding 6">
            <a:extLst>
              <a:ext uri="{FF2B5EF4-FFF2-40B4-BE49-F238E27FC236}">
                <a16:creationId xmlns:a16="http://schemas.microsoft.com/office/drawing/2014/main" id="{FAFA5A1A-240D-8045-A3CF-8F2769A84834}"/>
              </a:ext>
            </a:extLst>
          </p:cNvPr>
          <p:cNvPicPr>
            <a:picLocks noChangeAspect="1"/>
          </p:cNvPicPr>
          <p:nvPr/>
        </p:nvPicPr>
        <p:blipFill>
          <a:blip r:embed="rId3"/>
          <a:stretch>
            <a:fillRect/>
          </a:stretch>
        </p:blipFill>
        <p:spPr>
          <a:xfrm>
            <a:off x="273534" y="4066404"/>
            <a:ext cx="1704622" cy="1704622"/>
          </a:xfrm>
          <a:prstGeom prst="rect">
            <a:avLst/>
          </a:prstGeom>
        </p:spPr>
      </p:pic>
    </p:spTree>
    <p:extLst>
      <p:ext uri="{BB962C8B-B14F-4D97-AF65-F5344CB8AC3E}">
        <p14:creationId xmlns:p14="http://schemas.microsoft.com/office/powerpoint/2010/main" val="2507700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12" name="Content Placeholder 11"/>
          <p:cNvSpPr>
            <a:spLocks noGrp="1"/>
          </p:cNvSpPr>
          <p:nvPr>
            <p:ph idx="12"/>
          </p:nvPr>
        </p:nvSpPr>
        <p:spPr>
          <a:xfrm>
            <a:off x="2941982" y="1228950"/>
            <a:ext cx="4796548" cy="2477300"/>
          </a:xfrm>
        </p:spPr>
        <p:txBody>
          <a:bodyPr/>
          <a:lstStyle/>
          <a:p>
            <a:r>
              <a:rPr lang="nl-BE" dirty="0">
                <a:solidFill>
                  <a:schemeClr val="tx1"/>
                </a:solidFill>
              </a:rPr>
              <a:t>Strafcorner (PC)</a:t>
            </a:r>
          </a:p>
          <a:p>
            <a:pPr lvl="1"/>
            <a:r>
              <a:rPr lang="nl-BE" dirty="0">
                <a:solidFill>
                  <a:schemeClr val="tx1"/>
                </a:solidFill>
              </a:rPr>
              <a:t>Met twee horizontaal voorwaarts gestrekte armen naar het doel wijzen.</a:t>
            </a:r>
          </a:p>
          <a:p>
            <a:endParaRPr lang="nl-BE" dirty="0">
              <a:solidFill>
                <a:schemeClr val="tx1"/>
              </a:solidFill>
            </a:endParaRPr>
          </a:p>
        </p:txBody>
      </p:sp>
      <p:pic>
        <p:nvPicPr>
          <p:cNvPr id="5" name="Picture 4"/>
          <p:cNvPicPr>
            <a:picLocks noChangeAspect="1"/>
          </p:cNvPicPr>
          <p:nvPr/>
        </p:nvPicPr>
        <p:blipFill rotWithShape="1">
          <a:blip r:embed="rId2"/>
          <a:srcRect b="3374"/>
          <a:stretch/>
        </p:blipFill>
        <p:spPr>
          <a:xfrm>
            <a:off x="8289235" y="1934628"/>
            <a:ext cx="3323855" cy="4052981"/>
          </a:xfrm>
          <a:prstGeom prst="rect">
            <a:avLst/>
          </a:prstGeom>
        </p:spPr>
      </p:pic>
      <p:pic>
        <p:nvPicPr>
          <p:cNvPr id="7" name="Afbeelding 6">
            <a:extLst>
              <a:ext uri="{FF2B5EF4-FFF2-40B4-BE49-F238E27FC236}">
                <a16:creationId xmlns:a16="http://schemas.microsoft.com/office/drawing/2014/main" id="{FA3372E5-9C35-9F43-8E6D-0804055F9485}"/>
              </a:ext>
            </a:extLst>
          </p:cNvPr>
          <p:cNvPicPr>
            <a:picLocks noChangeAspect="1"/>
          </p:cNvPicPr>
          <p:nvPr/>
        </p:nvPicPr>
        <p:blipFill>
          <a:blip r:embed="rId3"/>
          <a:stretch>
            <a:fillRect/>
          </a:stretch>
        </p:blipFill>
        <p:spPr>
          <a:xfrm>
            <a:off x="263024" y="4066404"/>
            <a:ext cx="1704622" cy="1704622"/>
          </a:xfrm>
          <a:prstGeom prst="rect">
            <a:avLst/>
          </a:prstGeom>
        </p:spPr>
      </p:pic>
    </p:spTree>
    <p:extLst>
      <p:ext uri="{BB962C8B-B14F-4D97-AF65-F5344CB8AC3E}">
        <p14:creationId xmlns:p14="http://schemas.microsoft.com/office/powerpoint/2010/main" val="838683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4" name="Content Placeholder 3"/>
          <p:cNvSpPr>
            <a:spLocks noGrp="1"/>
          </p:cNvSpPr>
          <p:nvPr>
            <p:ph idx="10"/>
          </p:nvPr>
        </p:nvSpPr>
        <p:spPr/>
        <p:txBody>
          <a:bodyPr/>
          <a:lstStyle/>
          <a:p>
            <a:endParaRPr lang="nl-BE" dirty="0"/>
          </a:p>
        </p:txBody>
      </p:sp>
      <p:sp>
        <p:nvSpPr>
          <p:cNvPr id="5" name="Content Placeholder 4"/>
          <p:cNvSpPr>
            <a:spLocks noGrp="1"/>
          </p:cNvSpPr>
          <p:nvPr>
            <p:ph idx="11"/>
          </p:nvPr>
        </p:nvSpPr>
        <p:spPr/>
        <p:txBody>
          <a:bodyPr/>
          <a:lstStyle/>
          <a:p>
            <a:r>
              <a:rPr lang="nl-BE" dirty="0">
                <a:solidFill>
                  <a:schemeClr val="tx1"/>
                </a:solidFill>
              </a:rPr>
              <a:t>Doelpunt</a:t>
            </a:r>
          </a:p>
          <a:p>
            <a:pPr lvl="1"/>
            <a:r>
              <a:rPr lang="nl-BE" b="0" dirty="0">
                <a:solidFill>
                  <a:schemeClr val="tx1"/>
                </a:solidFill>
              </a:rPr>
              <a:t>Met twee horizontaal voorwaarts gestrekte armen naar het midden van het veld wijzen.</a:t>
            </a:r>
            <a:endParaRPr lang="nl-BE" dirty="0">
              <a:solidFill>
                <a:schemeClr val="tx1"/>
              </a:solidFill>
            </a:endParaRPr>
          </a:p>
        </p:txBody>
      </p:sp>
      <p:sp>
        <p:nvSpPr>
          <p:cNvPr id="6" name="Content Placeholder 5"/>
          <p:cNvSpPr>
            <a:spLocks noGrp="1"/>
          </p:cNvSpPr>
          <p:nvPr>
            <p:ph idx="12"/>
          </p:nvPr>
        </p:nvSpPr>
        <p:spPr/>
        <p:txBody>
          <a:bodyPr/>
          <a:lstStyle/>
          <a:p>
            <a:r>
              <a:rPr lang="nl-BE" dirty="0">
                <a:solidFill>
                  <a:schemeClr val="tx1"/>
                </a:solidFill>
              </a:rPr>
              <a:t>Hervatten wedstrijd na doelpunt</a:t>
            </a:r>
          </a:p>
          <a:p>
            <a:pPr lvl="1"/>
            <a:r>
              <a:rPr lang="nl-BE" b="0" dirty="0">
                <a:solidFill>
                  <a:schemeClr val="tx1"/>
                </a:solidFill>
              </a:rPr>
              <a:t>Je naar de andere scheidsrechter keren, één arm recht omhoog steken en (als het signaal bevestigd wordt) fluiten.</a:t>
            </a:r>
            <a:endParaRPr lang="nl-BE" dirty="0">
              <a:solidFill>
                <a:schemeClr val="tx1"/>
              </a:solidFill>
            </a:endParaRPr>
          </a:p>
        </p:txBody>
      </p:sp>
      <p:pic>
        <p:nvPicPr>
          <p:cNvPr id="11" name="Picture 10"/>
          <p:cNvPicPr>
            <a:picLocks noChangeAspect="1"/>
          </p:cNvPicPr>
          <p:nvPr/>
        </p:nvPicPr>
        <p:blipFill>
          <a:blip r:embed="rId2"/>
          <a:stretch>
            <a:fillRect/>
          </a:stretch>
        </p:blipFill>
        <p:spPr>
          <a:xfrm>
            <a:off x="3247985" y="4031785"/>
            <a:ext cx="2009159" cy="2495416"/>
          </a:xfrm>
          <a:prstGeom prst="rect">
            <a:avLst/>
          </a:prstGeom>
        </p:spPr>
      </p:pic>
      <p:pic>
        <p:nvPicPr>
          <p:cNvPr id="10" name="Picture 9"/>
          <p:cNvPicPr>
            <a:picLocks noChangeAspect="1"/>
          </p:cNvPicPr>
          <p:nvPr/>
        </p:nvPicPr>
        <p:blipFill>
          <a:blip r:embed="rId3"/>
          <a:stretch>
            <a:fillRect/>
          </a:stretch>
        </p:blipFill>
        <p:spPr>
          <a:xfrm>
            <a:off x="3223267" y="1262294"/>
            <a:ext cx="2033878" cy="2477301"/>
          </a:xfrm>
          <a:prstGeom prst="rect">
            <a:avLst/>
          </a:prstGeom>
        </p:spPr>
      </p:pic>
      <p:pic>
        <p:nvPicPr>
          <p:cNvPr id="8" name="Afbeelding 7">
            <a:extLst>
              <a:ext uri="{FF2B5EF4-FFF2-40B4-BE49-F238E27FC236}">
                <a16:creationId xmlns:a16="http://schemas.microsoft.com/office/drawing/2014/main" id="{E1827887-C399-CE4C-8B43-40F0A58F725E}"/>
              </a:ext>
            </a:extLst>
          </p:cNvPr>
          <p:cNvPicPr>
            <a:picLocks noChangeAspect="1"/>
          </p:cNvPicPr>
          <p:nvPr/>
        </p:nvPicPr>
        <p:blipFill>
          <a:blip r:embed="rId4"/>
          <a:stretch>
            <a:fillRect/>
          </a:stretch>
        </p:blipFill>
        <p:spPr>
          <a:xfrm>
            <a:off x="270931" y="4069876"/>
            <a:ext cx="1704622" cy="1704622"/>
          </a:xfrm>
          <a:prstGeom prst="rect">
            <a:avLst/>
          </a:prstGeom>
        </p:spPr>
      </p:pic>
    </p:spTree>
    <p:extLst>
      <p:ext uri="{BB962C8B-B14F-4D97-AF65-F5344CB8AC3E}">
        <p14:creationId xmlns:p14="http://schemas.microsoft.com/office/powerpoint/2010/main" val="3595569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3" name="Content Placeholder 2"/>
          <p:cNvSpPr>
            <a:spLocks noGrp="1"/>
          </p:cNvSpPr>
          <p:nvPr>
            <p:ph idx="1"/>
          </p:nvPr>
        </p:nvSpPr>
        <p:spPr/>
        <p:txBody>
          <a:bodyPr/>
          <a:lstStyle/>
          <a:p>
            <a:endParaRPr lang="nl-BE"/>
          </a:p>
        </p:txBody>
      </p:sp>
      <p:sp>
        <p:nvSpPr>
          <p:cNvPr id="4" name="Content Placeholder 3"/>
          <p:cNvSpPr>
            <a:spLocks noGrp="1"/>
          </p:cNvSpPr>
          <p:nvPr>
            <p:ph idx="10"/>
          </p:nvPr>
        </p:nvSpPr>
        <p:spPr/>
        <p:txBody>
          <a:bodyPr/>
          <a:lstStyle/>
          <a:p>
            <a:endParaRPr lang="nl-BE"/>
          </a:p>
        </p:txBody>
      </p:sp>
      <p:sp>
        <p:nvSpPr>
          <p:cNvPr id="5" name="Content Placeholder 4"/>
          <p:cNvSpPr>
            <a:spLocks noGrp="1"/>
          </p:cNvSpPr>
          <p:nvPr>
            <p:ph idx="11"/>
          </p:nvPr>
        </p:nvSpPr>
        <p:spPr/>
        <p:txBody>
          <a:bodyPr>
            <a:normAutofit lnSpcReduction="10000"/>
          </a:bodyPr>
          <a:lstStyle/>
          <a:p>
            <a:r>
              <a:rPr lang="nl-BE" dirty="0">
                <a:solidFill>
                  <a:schemeClr val="tx1"/>
                </a:solidFill>
              </a:rPr>
              <a:t>Wangedrag en/of agressief gedrag</a:t>
            </a:r>
          </a:p>
          <a:p>
            <a:pPr lvl="1"/>
            <a:r>
              <a:rPr lang="nl-BE" b="0" dirty="0">
                <a:solidFill>
                  <a:schemeClr val="tx1"/>
                </a:solidFill>
              </a:rPr>
              <a:t>Het spel stopzetten en een kalmerend gebaar maken door beide handen langzaam op en neer te bewegen voor het lichaam, met de handpalmen naar beneden gericht.</a:t>
            </a:r>
            <a:endParaRPr lang="nl-BE" dirty="0">
              <a:solidFill>
                <a:schemeClr val="tx1"/>
              </a:solidFill>
            </a:endParaRPr>
          </a:p>
        </p:txBody>
      </p:sp>
      <p:sp>
        <p:nvSpPr>
          <p:cNvPr id="6" name="Content Placeholder 5"/>
          <p:cNvSpPr>
            <a:spLocks noGrp="1"/>
          </p:cNvSpPr>
          <p:nvPr>
            <p:ph idx="12"/>
          </p:nvPr>
        </p:nvSpPr>
        <p:spPr/>
        <p:txBody>
          <a:bodyPr/>
          <a:lstStyle/>
          <a:p>
            <a:r>
              <a:rPr lang="nl-BE" dirty="0">
                <a:solidFill>
                  <a:schemeClr val="tx1"/>
                </a:solidFill>
              </a:rPr>
              <a:t>Vrije slag</a:t>
            </a:r>
          </a:p>
          <a:p>
            <a:pPr lvl="1"/>
            <a:r>
              <a:rPr lang="nl-BE" b="0" dirty="0">
                <a:solidFill>
                  <a:schemeClr val="tx1"/>
                </a:solidFill>
              </a:rPr>
              <a:t>Met horizontaal op schouderhoogte gestrekte arm de richting aangeven.</a:t>
            </a:r>
            <a:endParaRPr lang="nl-BE" dirty="0">
              <a:solidFill>
                <a:schemeClr val="tx1"/>
              </a:solidFill>
            </a:endParaRPr>
          </a:p>
        </p:txBody>
      </p:sp>
      <p:pic>
        <p:nvPicPr>
          <p:cNvPr id="7" name="Picture 6"/>
          <p:cNvPicPr>
            <a:picLocks noChangeAspect="1"/>
          </p:cNvPicPr>
          <p:nvPr/>
        </p:nvPicPr>
        <p:blipFill>
          <a:blip r:embed="rId2"/>
          <a:stretch>
            <a:fillRect/>
          </a:stretch>
        </p:blipFill>
        <p:spPr>
          <a:xfrm>
            <a:off x="3223267" y="1262295"/>
            <a:ext cx="2033878" cy="2473344"/>
          </a:xfrm>
          <a:prstGeom prst="rect">
            <a:avLst/>
          </a:prstGeom>
        </p:spPr>
      </p:pic>
      <p:pic>
        <p:nvPicPr>
          <p:cNvPr id="8" name="Picture 7"/>
          <p:cNvPicPr>
            <a:picLocks noChangeAspect="1"/>
          </p:cNvPicPr>
          <p:nvPr/>
        </p:nvPicPr>
        <p:blipFill>
          <a:blip r:embed="rId3"/>
          <a:stretch>
            <a:fillRect/>
          </a:stretch>
        </p:blipFill>
        <p:spPr>
          <a:xfrm>
            <a:off x="3247985" y="4035741"/>
            <a:ext cx="2009160" cy="2473344"/>
          </a:xfrm>
          <a:prstGeom prst="rect">
            <a:avLst/>
          </a:prstGeom>
        </p:spPr>
      </p:pic>
      <p:pic>
        <p:nvPicPr>
          <p:cNvPr id="9" name="Afbeelding 8">
            <a:extLst>
              <a:ext uri="{FF2B5EF4-FFF2-40B4-BE49-F238E27FC236}">
                <a16:creationId xmlns:a16="http://schemas.microsoft.com/office/drawing/2014/main" id="{38054724-DEDF-2C4C-8CA2-3D57FAC0B6DD}"/>
              </a:ext>
            </a:extLst>
          </p:cNvPr>
          <p:cNvPicPr>
            <a:picLocks noChangeAspect="1"/>
          </p:cNvPicPr>
          <p:nvPr/>
        </p:nvPicPr>
        <p:blipFill>
          <a:blip r:embed="rId4"/>
          <a:stretch>
            <a:fillRect/>
          </a:stretch>
        </p:blipFill>
        <p:spPr>
          <a:xfrm>
            <a:off x="270931" y="4078265"/>
            <a:ext cx="1704622" cy="1704622"/>
          </a:xfrm>
          <a:prstGeom prst="rect">
            <a:avLst/>
          </a:prstGeom>
        </p:spPr>
      </p:pic>
    </p:spTree>
    <p:extLst>
      <p:ext uri="{BB962C8B-B14F-4D97-AF65-F5344CB8AC3E}">
        <p14:creationId xmlns:p14="http://schemas.microsoft.com/office/powerpoint/2010/main" val="2691814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3" name="Content Placeholder 2"/>
          <p:cNvSpPr>
            <a:spLocks noGrp="1"/>
          </p:cNvSpPr>
          <p:nvPr>
            <p:ph idx="1"/>
          </p:nvPr>
        </p:nvSpPr>
        <p:spPr/>
        <p:txBody>
          <a:bodyPr/>
          <a:lstStyle/>
          <a:p>
            <a:endParaRPr lang="nl-BE"/>
          </a:p>
        </p:txBody>
      </p:sp>
      <p:sp>
        <p:nvSpPr>
          <p:cNvPr id="4" name="Content Placeholder 3"/>
          <p:cNvSpPr>
            <a:spLocks noGrp="1"/>
          </p:cNvSpPr>
          <p:nvPr>
            <p:ph idx="10"/>
          </p:nvPr>
        </p:nvSpPr>
        <p:spPr/>
        <p:txBody>
          <a:bodyPr/>
          <a:lstStyle/>
          <a:p>
            <a:endParaRPr lang="nl-BE"/>
          </a:p>
        </p:txBody>
      </p:sp>
      <p:sp>
        <p:nvSpPr>
          <p:cNvPr id="5" name="Content Placeholder 4"/>
          <p:cNvSpPr>
            <a:spLocks noGrp="1"/>
          </p:cNvSpPr>
          <p:nvPr>
            <p:ph idx="11"/>
          </p:nvPr>
        </p:nvSpPr>
        <p:spPr/>
        <p:txBody>
          <a:bodyPr/>
          <a:lstStyle/>
          <a:p>
            <a:r>
              <a:rPr lang="nl-BE" dirty="0">
                <a:solidFill>
                  <a:schemeClr val="tx1"/>
                </a:solidFill>
              </a:rPr>
              <a:t>Toepassen voordeelregel</a:t>
            </a:r>
          </a:p>
          <a:p>
            <a:pPr lvl="1"/>
            <a:r>
              <a:rPr lang="nl-BE" b="0" dirty="0">
                <a:solidFill>
                  <a:schemeClr val="tx1"/>
                </a:solidFill>
              </a:rPr>
              <a:t>Een arm schuin omhoog steken in de speelrichting van de partij die voordeel krijgt.</a:t>
            </a:r>
          </a:p>
          <a:p>
            <a:pPr lvl="1"/>
            <a:r>
              <a:rPr lang="nl-BE" dirty="0">
                <a:solidFill>
                  <a:schemeClr val="tx1"/>
                </a:solidFill>
              </a:rPr>
              <a:t>“Spelen!” of “Play” roepen</a:t>
            </a:r>
          </a:p>
        </p:txBody>
      </p:sp>
      <p:sp>
        <p:nvSpPr>
          <p:cNvPr id="6" name="Content Placeholder 5"/>
          <p:cNvSpPr>
            <a:spLocks noGrp="1"/>
          </p:cNvSpPr>
          <p:nvPr>
            <p:ph idx="12"/>
          </p:nvPr>
        </p:nvSpPr>
        <p:spPr/>
        <p:txBody>
          <a:bodyPr/>
          <a:lstStyle/>
          <a:p>
            <a:r>
              <a:rPr lang="nl-BE" dirty="0">
                <a:solidFill>
                  <a:schemeClr val="tx1"/>
                </a:solidFill>
              </a:rPr>
              <a:t>Strafbal</a:t>
            </a:r>
          </a:p>
          <a:p>
            <a:pPr lvl="1"/>
            <a:r>
              <a:rPr lang="nl-BE" b="0" dirty="0">
                <a:solidFill>
                  <a:schemeClr val="tx1"/>
                </a:solidFill>
              </a:rPr>
              <a:t>Met één arm naar de strafbalstip wijzen en met de andere arm recht omhoog. Dit signaal betekent ook dat de tijd wordt stilgezet.</a:t>
            </a:r>
            <a:endParaRPr lang="nl-BE" dirty="0">
              <a:solidFill>
                <a:schemeClr val="tx1"/>
              </a:solidFill>
            </a:endParaRPr>
          </a:p>
        </p:txBody>
      </p:sp>
      <p:pic>
        <p:nvPicPr>
          <p:cNvPr id="7" name="Picture 6"/>
          <p:cNvPicPr>
            <a:picLocks noChangeAspect="1"/>
          </p:cNvPicPr>
          <p:nvPr/>
        </p:nvPicPr>
        <p:blipFill>
          <a:blip r:embed="rId2"/>
          <a:stretch>
            <a:fillRect/>
          </a:stretch>
        </p:blipFill>
        <p:spPr>
          <a:xfrm>
            <a:off x="3212693" y="1262295"/>
            <a:ext cx="2044452" cy="2477300"/>
          </a:xfrm>
          <a:prstGeom prst="rect">
            <a:avLst/>
          </a:prstGeom>
        </p:spPr>
      </p:pic>
      <p:pic>
        <p:nvPicPr>
          <p:cNvPr id="8" name="Picture 7"/>
          <p:cNvPicPr>
            <a:picLocks noChangeAspect="1"/>
          </p:cNvPicPr>
          <p:nvPr/>
        </p:nvPicPr>
        <p:blipFill>
          <a:blip r:embed="rId3"/>
          <a:stretch>
            <a:fillRect/>
          </a:stretch>
        </p:blipFill>
        <p:spPr>
          <a:xfrm>
            <a:off x="3247985" y="4037493"/>
            <a:ext cx="2009159" cy="2471592"/>
          </a:xfrm>
          <a:prstGeom prst="rect">
            <a:avLst/>
          </a:prstGeom>
        </p:spPr>
      </p:pic>
      <p:pic>
        <p:nvPicPr>
          <p:cNvPr id="9" name="Afbeelding 8">
            <a:extLst>
              <a:ext uri="{FF2B5EF4-FFF2-40B4-BE49-F238E27FC236}">
                <a16:creationId xmlns:a16="http://schemas.microsoft.com/office/drawing/2014/main" id="{BC2894E1-19E9-0244-9973-5633A65938DE}"/>
              </a:ext>
            </a:extLst>
          </p:cNvPr>
          <p:cNvPicPr>
            <a:picLocks noChangeAspect="1"/>
          </p:cNvPicPr>
          <p:nvPr/>
        </p:nvPicPr>
        <p:blipFill>
          <a:blip r:embed="rId4"/>
          <a:stretch>
            <a:fillRect/>
          </a:stretch>
        </p:blipFill>
        <p:spPr>
          <a:xfrm>
            <a:off x="270931" y="4095043"/>
            <a:ext cx="1704622" cy="1704622"/>
          </a:xfrm>
          <a:prstGeom prst="rect">
            <a:avLst/>
          </a:prstGeom>
        </p:spPr>
      </p:pic>
    </p:spTree>
    <p:extLst>
      <p:ext uri="{BB962C8B-B14F-4D97-AF65-F5344CB8AC3E}">
        <p14:creationId xmlns:p14="http://schemas.microsoft.com/office/powerpoint/2010/main" val="2158913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3" name="Content Placeholder 2"/>
          <p:cNvSpPr>
            <a:spLocks noGrp="1"/>
          </p:cNvSpPr>
          <p:nvPr>
            <p:ph idx="1"/>
          </p:nvPr>
        </p:nvSpPr>
        <p:spPr/>
        <p:txBody>
          <a:bodyPr/>
          <a:lstStyle/>
          <a:p>
            <a:endParaRPr lang="nl-BE"/>
          </a:p>
        </p:txBody>
      </p:sp>
      <p:sp>
        <p:nvSpPr>
          <p:cNvPr id="4" name="Content Placeholder 3"/>
          <p:cNvSpPr>
            <a:spLocks noGrp="1"/>
          </p:cNvSpPr>
          <p:nvPr>
            <p:ph idx="10"/>
          </p:nvPr>
        </p:nvSpPr>
        <p:spPr/>
        <p:txBody>
          <a:bodyPr/>
          <a:lstStyle/>
          <a:p>
            <a:endParaRPr lang="nl-BE"/>
          </a:p>
        </p:txBody>
      </p:sp>
      <p:sp>
        <p:nvSpPr>
          <p:cNvPr id="5" name="Content Placeholder 4"/>
          <p:cNvSpPr>
            <a:spLocks noGrp="1"/>
          </p:cNvSpPr>
          <p:nvPr>
            <p:ph idx="11"/>
          </p:nvPr>
        </p:nvSpPr>
        <p:spPr/>
        <p:txBody>
          <a:bodyPr/>
          <a:lstStyle/>
          <a:p>
            <a:r>
              <a:rPr lang="nl-BE" dirty="0">
                <a:solidFill>
                  <a:schemeClr val="tx1"/>
                </a:solidFill>
              </a:rPr>
              <a:t>Afstand nemen/houden</a:t>
            </a:r>
          </a:p>
          <a:p>
            <a:pPr lvl="1"/>
            <a:r>
              <a:rPr lang="nl-BE" b="0" dirty="0">
                <a:solidFill>
                  <a:schemeClr val="tx1"/>
                </a:solidFill>
              </a:rPr>
              <a:t>Open hand met gestrekte en gespreide vingers opsteken.</a:t>
            </a:r>
          </a:p>
          <a:p>
            <a:pPr lvl="1"/>
            <a:r>
              <a:rPr lang="nl-BE" dirty="0">
                <a:solidFill>
                  <a:schemeClr val="tx1"/>
                </a:solidFill>
              </a:rPr>
              <a:t>“5 meter” roepen</a:t>
            </a:r>
          </a:p>
        </p:txBody>
      </p:sp>
      <p:sp>
        <p:nvSpPr>
          <p:cNvPr id="6" name="Content Placeholder 5"/>
          <p:cNvSpPr>
            <a:spLocks noGrp="1"/>
          </p:cNvSpPr>
          <p:nvPr>
            <p:ph idx="12"/>
          </p:nvPr>
        </p:nvSpPr>
        <p:spPr/>
        <p:txBody>
          <a:bodyPr/>
          <a:lstStyle/>
          <a:p>
            <a:r>
              <a:rPr lang="nl-BE" dirty="0">
                <a:solidFill>
                  <a:schemeClr val="tx1"/>
                </a:solidFill>
              </a:rPr>
              <a:t>Bully</a:t>
            </a:r>
          </a:p>
          <a:p>
            <a:pPr lvl="1"/>
            <a:r>
              <a:rPr lang="nl-BE" b="0" dirty="0">
                <a:solidFill>
                  <a:schemeClr val="tx1"/>
                </a:solidFill>
              </a:rPr>
              <a:t>Beweeg de handen afwisselend op en neer voor het lichaam, met de handpalmen naar elkaar toe.</a:t>
            </a:r>
            <a:endParaRPr lang="nl-BE" dirty="0">
              <a:solidFill>
                <a:schemeClr val="tx1"/>
              </a:solidFill>
            </a:endParaRPr>
          </a:p>
        </p:txBody>
      </p:sp>
      <p:pic>
        <p:nvPicPr>
          <p:cNvPr id="7" name="Picture 6"/>
          <p:cNvPicPr>
            <a:picLocks noChangeAspect="1"/>
          </p:cNvPicPr>
          <p:nvPr/>
        </p:nvPicPr>
        <p:blipFill>
          <a:blip r:embed="rId2"/>
          <a:stretch>
            <a:fillRect/>
          </a:stretch>
        </p:blipFill>
        <p:spPr>
          <a:xfrm>
            <a:off x="3247986" y="1262294"/>
            <a:ext cx="2009159" cy="2477301"/>
          </a:xfrm>
          <a:prstGeom prst="rect">
            <a:avLst/>
          </a:prstGeom>
        </p:spPr>
      </p:pic>
      <p:pic>
        <p:nvPicPr>
          <p:cNvPr id="8" name="Picture 7"/>
          <p:cNvPicPr>
            <a:picLocks noChangeAspect="1"/>
          </p:cNvPicPr>
          <p:nvPr/>
        </p:nvPicPr>
        <p:blipFill>
          <a:blip r:embed="rId3"/>
          <a:stretch>
            <a:fillRect/>
          </a:stretch>
        </p:blipFill>
        <p:spPr>
          <a:xfrm>
            <a:off x="3247985" y="4031785"/>
            <a:ext cx="2009159" cy="2477300"/>
          </a:xfrm>
          <a:prstGeom prst="rect">
            <a:avLst/>
          </a:prstGeom>
        </p:spPr>
      </p:pic>
      <p:pic>
        <p:nvPicPr>
          <p:cNvPr id="9" name="Afbeelding 8">
            <a:extLst>
              <a:ext uri="{FF2B5EF4-FFF2-40B4-BE49-F238E27FC236}">
                <a16:creationId xmlns:a16="http://schemas.microsoft.com/office/drawing/2014/main" id="{9C86F438-E806-6F43-BE1C-251A74A05811}"/>
              </a:ext>
            </a:extLst>
          </p:cNvPr>
          <p:cNvPicPr>
            <a:picLocks noChangeAspect="1"/>
          </p:cNvPicPr>
          <p:nvPr/>
        </p:nvPicPr>
        <p:blipFill>
          <a:blip r:embed="rId4"/>
          <a:stretch>
            <a:fillRect/>
          </a:stretch>
        </p:blipFill>
        <p:spPr>
          <a:xfrm>
            <a:off x="270932" y="4072466"/>
            <a:ext cx="1704622" cy="1704622"/>
          </a:xfrm>
          <a:prstGeom prst="rect">
            <a:avLst/>
          </a:prstGeom>
        </p:spPr>
      </p:pic>
    </p:spTree>
    <p:extLst>
      <p:ext uri="{BB962C8B-B14F-4D97-AF65-F5344CB8AC3E}">
        <p14:creationId xmlns:p14="http://schemas.microsoft.com/office/powerpoint/2010/main" val="848032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3" name="Content Placeholder 2"/>
          <p:cNvSpPr>
            <a:spLocks noGrp="1"/>
          </p:cNvSpPr>
          <p:nvPr>
            <p:ph idx="1"/>
          </p:nvPr>
        </p:nvSpPr>
        <p:spPr/>
        <p:txBody>
          <a:bodyPr/>
          <a:lstStyle/>
          <a:p>
            <a:endParaRPr lang="nl-BE"/>
          </a:p>
        </p:txBody>
      </p:sp>
      <p:sp>
        <p:nvSpPr>
          <p:cNvPr id="4" name="Content Placeholder 3"/>
          <p:cNvSpPr>
            <a:spLocks noGrp="1"/>
          </p:cNvSpPr>
          <p:nvPr>
            <p:ph idx="10"/>
          </p:nvPr>
        </p:nvSpPr>
        <p:spPr/>
        <p:txBody>
          <a:bodyPr/>
          <a:lstStyle/>
          <a:p>
            <a:endParaRPr lang="nl-BE"/>
          </a:p>
        </p:txBody>
      </p:sp>
      <p:sp>
        <p:nvSpPr>
          <p:cNvPr id="5" name="Content Placeholder 4"/>
          <p:cNvSpPr>
            <a:spLocks noGrp="1"/>
          </p:cNvSpPr>
          <p:nvPr>
            <p:ph idx="11"/>
          </p:nvPr>
        </p:nvSpPr>
        <p:spPr/>
        <p:txBody>
          <a:bodyPr/>
          <a:lstStyle/>
          <a:p>
            <a:r>
              <a:rPr lang="nl-BE" dirty="0">
                <a:solidFill>
                  <a:schemeClr val="tx1"/>
                </a:solidFill>
              </a:rPr>
              <a:t>Afhouden</a:t>
            </a:r>
          </a:p>
          <a:p>
            <a:pPr lvl="1"/>
            <a:r>
              <a:rPr lang="nl-BE" b="0" dirty="0">
                <a:solidFill>
                  <a:schemeClr val="tx1"/>
                </a:solidFill>
              </a:rPr>
              <a:t>Kruis beide onderarmen voor de borst.</a:t>
            </a:r>
            <a:endParaRPr lang="nl-BE" dirty="0">
              <a:solidFill>
                <a:schemeClr val="tx1"/>
              </a:solidFill>
            </a:endParaRPr>
          </a:p>
        </p:txBody>
      </p:sp>
      <p:sp>
        <p:nvSpPr>
          <p:cNvPr id="6" name="Content Placeholder 5"/>
          <p:cNvSpPr>
            <a:spLocks noGrp="1"/>
          </p:cNvSpPr>
          <p:nvPr>
            <p:ph idx="12"/>
          </p:nvPr>
        </p:nvSpPr>
        <p:spPr/>
        <p:txBody>
          <a:bodyPr/>
          <a:lstStyle/>
          <a:p>
            <a:r>
              <a:rPr lang="nl-BE" dirty="0">
                <a:solidFill>
                  <a:schemeClr val="tx1"/>
                </a:solidFill>
              </a:rPr>
              <a:t>Indirect afhouden</a:t>
            </a:r>
          </a:p>
          <a:p>
            <a:pPr lvl="1"/>
            <a:r>
              <a:rPr lang="nl-BE" b="0" dirty="0">
                <a:solidFill>
                  <a:schemeClr val="tx1"/>
                </a:solidFill>
              </a:rPr>
              <a:t>Enkele malen herhalen van het kruisen van de onderarmen voor de borst</a:t>
            </a:r>
            <a:endParaRPr lang="nl-BE" dirty="0">
              <a:solidFill>
                <a:schemeClr val="tx1"/>
              </a:solidFill>
            </a:endParaRPr>
          </a:p>
        </p:txBody>
      </p:sp>
      <p:pic>
        <p:nvPicPr>
          <p:cNvPr id="7" name="Picture 6"/>
          <p:cNvPicPr>
            <a:picLocks noChangeAspect="1"/>
          </p:cNvPicPr>
          <p:nvPr/>
        </p:nvPicPr>
        <p:blipFill>
          <a:blip r:embed="rId2"/>
          <a:stretch>
            <a:fillRect/>
          </a:stretch>
        </p:blipFill>
        <p:spPr>
          <a:xfrm>
            <a:off x="3223267" y="1286091"/>
            <a:ext cx="2033878" cy="2453503"/>
          </a:xfrm>
          <a:prstGeom prst="rect">
            <a:avLst/>
          </a:prstGeom>
        </p:spPr>
      </p:pic>
      <p:pic>
        <p:nvPicPr>
          <p:cNvPr id="8" name="Picture 7"/>
          <p:cNvPicPr>
            <a:picLocks noChangeAspect="1"/>
          </p:cNvPicPr>
          <p:nvPr/>
        </p:nvPicPr>
        <p:blipFill>
          <a:blip r:embed="rId3"/>
          <a:stretch>
            <a:fillRect/>
          </a:stretch>
        </p:blipFill>
        <p:spPr>
          <a:xfrm>
            <a:off x="3247985" y="4031783"/>
            <a:ext cx="2009159" cy="2477301"/>
          </a:xfrm>
          <a:prstGeom prst="rect">
            <a:avLst/>
          </a:prstGeom>
        </p:spPr>
      </p:pic>
      <p:pic>
        <p:nvPicPr>
          <p:cNvPr id="9" name="Afbeelding 8">
            <a:extLst>
              <a:ext uri="{FF2B5EF4-FFF2-40B4-BE49-F238E27FC236}">
                <a16:creationId xmlns:a16="http://schemas.microsoft.com/office/drawing/2014/main" id="{B718203D-21ED-BA4D-AED6-331379AD1FDF}"/>
              </a:ext>
            </a:extLst>
          </p:cNvPr>
          <p:cNvPicPr>
            <a:picLocks noChangeAspect="1"/>
          </p:cNvPicPr>
          <p:nvPr/>
        </p:nvPicPr>
        <p:blipFill>
          <a:blip r:embed="rId4"/>
          <a:stretch>
            <a:fillRect/>
          </a:stretch>
        </p:blipFill>
        <p:spPr>
          <a:xfrm>
            <a:off x="270932" y="4083755"/>
            <a:ext cx="1704622" cy="1704622"/>
          </a:xfrm>
          <a:prstGeom prst="rect">
            <a:avLst/>
          </a:prstGeom>
        </p:spPr>
      </p:pic>
    </p:spTree>
    <p:extLst>
      <p:ext uri="{BB962C8B-B14F-4D97-AF65-F5344CB8AC3E}">
        <p14:creationId xmlns:p14="http://schemas.microsoft.com/office/powerpoint/2010/main" val="1954182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3" name="Content Placeholder 2"/>
          <p:cNvSpPr>
            <a:spLocks noGrp="1"/>
          </p:cNvSpPr>
          <p:nvPr>
            <p:ph idx="1"/>
          </p:nvPr>
        </p:nvSpPr>
        <p:spPr/>
        <p:txBody>
          <a:bodyPr/>
          <a:lstStyle/>
          <a:p>
            <a:endParaRPr lang="nl-BE"/>
          </a:p>
        </p:txBody>
      </p:sp>
      <p:sp>
        <p:nvSpPr>
          <p:cNvPr id="4" name="Content Placeholder 3"/>
          <p:cNvSpPr>
            <a:spLocks noGrp="1"/>
          </p:cNvSpPr>
          <p:nvPr>
            <p:ph idx="10"/>
          </p:nvPr>
        </p:nvSpPr>
        <p:spPr/>
        <p:txBody>
          <a:bodyPr/>
          <a:lstStyle/>
          <a:p>
            <a:endParaRPr lang="nl-BE"/>
          </a:p>
        </p:txBody>
      </p:sp>
      <p:sp>
        <p:nvSpPr>
          <p:cNvPr id="5" name="Content Placeholder 4"/>
          <p:cNvSpPr>
            <a:spLocks noGrp="1"/>
          </p:cNvSpPr>
          <p:nvPr>
            <p:ph idx="11"/>
          </p:nvPr>
        </p:nvSpPr>
        <p:spPr/>
        <p:txBody>
          <a:bodyPr/>
          <a:lstStyle/>
          <a:p>
            <a:r>
              <a:rPr lang="nl-BE" dirty="0">
                <a:solidFill>
                  <a:schemeClr val="tx1"/>
                </a:solidFill>
              </a:rPr>
              <a:t>Kick (voortbewegen met voet / been / lichaam)</a:t>
            </a:r>
          </a:p>
          <a:p>
            <a:pPr lvl="1"/>
            <a:r>
              <a:rPr lang="nl-BE" b="0" dirty="0">
                <a:solidFill>
                  <a:schemeClr val="tx1"/>
                </a:solidFill>
              </a:rPr>
              <a:t>Het been even optillen en met de hand aanraken.</a:t>
            </a:r>
            <a:endParaRPr lang="nl-BE" dirty="0">
              <a:solidFill>
                <a:schemeClr val="tx1"/>
              </a:solidFill>
            </a:endParaRPr>
          </a:p>
        </p:txBody>
      </p:sp>
      <p:sp>
        <p:nvSpPr>
          <p:cNvPr id="6" name="Content Placeholder 5"/>
          <p:cNvSpPr>
            <a:spLocks noGrp="1"/>
          </p:cNvSpPr>
          <p:nvPr>
            <p:ph idx="12"/>
          </p:nvPr>
        </p:nvSpPr>
        <p:spPr/>
        <p:txBody>
          <a:bodyPr/>
          <a:lstStyle/>
          <a:p>
            <a:r>
              <a:rPr lang="nl-BE" dirty="0">
                <a:solidFill>
                  <a:schemeClr val="tx1"/>
                </a:solidFill>
              </a:rPr>
              <a:t>Backstick (bolle kant)</a:t>
            </a:r>
          </a:p>
          <a:p>
            <a:pPr lvl="1"/>
            <a:r>
              <a:rPr lang="nl-BE" b="0" dirty="0">
                <a:solidFill>
                  <a:schemeClr val="tx1"/>
                </a:solidFill>
              </a:rPr>
              <a:t>Beweeg de handpalm van de ene hand over de bovenkant van de andere hand.</a:t>
            </a:r>
            <a:endParaRPr lang="nl-BE" dirty="0">
              <a:solidFill>
                <a:schemeClr val="tx1"/>
              </a:solidFill>
            </a:endParaRPr>
          </a:p>
        </p:txBody>
      </p:sp>
      <p:pic>
        <p:nvPicPr>
          <p:cNvPr id="7" name="Picture 6"/>
          <p:cNvPicPr>
            <a:picLocks noChangeAspect="1"/>
          </p:cNvPicPr>
          <p:nvPr/>
        </p:nvPicPr>
        <p:blipFill>
          <a:blip r:embed="rId2"/>
          <a:stretch>
            <a:fillRect/>
          </a:stretch>
        </p:blipFill>
        <p:spPr>
          <a:xfrm>
            <a:off x="3223266" y="1297064"/>
            <a:ext cx="2033879" cy="2425689"/>
          </a:xfrm>
          <a:prstGeom prst="rect">
            <a:avLst/>
          </a:prstGeom>
        </p:spPr>
      </p:pic>
      <p:pic>
        <p:nvPicPr>
          <p:cNvPr id="8" name="Picture 7"/>
          <p:cNvPicPr>
            <a:picLocks noChangeAspect="1"/>
          </p:cNvPicPr>
          <p:nvPr/>
        </p:nvPicPr>
        <p:blipFill>
          <a:blip r:embed="rId3"/>
          <a:stretch>
            <a:fillRect/>
          </a:stretch>
        </p:blipFill>
        <p:spPr>
          <a:xfrm>
            <a:off x="3247985" y="4048627"/>
            <a:ext cx="2009160" cy="2464470"/>
          </a:xfrm>
          <a:prstGeom prst="rect">
            <a:avLst/>
          </a:prstGeom>
        </p:spPr>
      </p:pic>
      <p:pic>
        <p:nvPicPr>
          <p:cNvPr id="9" name="Afbeelding 8">
            <a:extLst>
              <a:ext uri="{FF2B5EF4-FFF2-40B4-BE49-F238E27FC236}">
                <a16:creationId xmlns:a16="http://schemas.microsoft.com/office/drawing/2014/main" id="{B8CF96D6-ED1D-E64C-9CE3-6851525E9D4F}"/>
              </a:ext>
            </a:extLst>
          </p:cNvPr>
          <p:cNvPicPr>
            <a:picLocks noChangeAspect="1"/>
          </p:cNvPicPr>
          <p:nvPr/>
        </p:nvPicPr>
        <p:blipFill>
          <a:blip r:embed="rId4"/>
          <a:stretch>
            <a:fillRect/>
          </a:stretch>
        </p:blipFill>
        <p:spPr>
          <a:xfrm>
            <a:off x="270932" y="4095044"/>
            <a:ext cx="1704622" cy="1704622"/>
          </a:xfrm>
          <a:prstGeom prst="rect">
            <a:avLst/>
          </a:prstGeom>
        </p:spPr>
      </p:pic>
    </p:spTree>
    <p:extLst>
      <p:ext uri="{BB962C8B-B14F-4D97-AF65-F5344CB8AC3E}">
        <p14:creationId xmlns:p14="http://schemas.microsoft.com/office/powerpoint/2010/main" val="2847044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b="0" dirty="0">
                <a:solidFill>
                  <a:srgbClr val="FF0000"/>
                </a:solidFill>
              </a:rPr>
              <a:t> </a:t>
            </a:r>
            <a:r>
              <a:rPr lang="en-GB" b="0" dirty="0" err="1">
                <a:solidFill>
                  <a:srgbClr val="FF0000"/>
                </a:solidFill>
              </a:rPr>
              <a:t>signalen</a:t>
            </a:r>
            <a:endParaRPr lang="nl-BE" b="0" dirty="0">
              <a:solidFill>
                <a:srgbClr val="FF0000"/>
              </a:solidFill>
            </a:endParaRPr>
          </a:p>
        </p:txBody>
      </p:sp>
      <p:sp>
        <p:nvSpPr>
          <p:cNvPr id="3" name="Content Placeholder 2"/>
          <p:cNvSpPr>
            <a:spLocks noGrp="1"/>
          </p:cNvSpPr>
          <p:nvPr>
            <p:ph idx="1"/>
          </p:nvPr>
        </p:nvSpPr>
        <p:spPr/>
        <p:txBody>
          <a:bodyPr/>
          <a:lstStyle/>
          <a:p>
            <a:endParaRPr lang="nl-BE"/>
          </a:p>
        </p:txBody>
      </p:sp>
      <p:sp>
        <p:nvSpPr>
          <p:cNvPr id="4" name="Content Placeholder 3"/>
          <p:cNvSpPr>
            <a:spLocks noGrp="1"/>
          </p:cNvSpPr>
          <p:nvPr>
            <p:ph idx="10"/>
          </p:nvPr>
        </p:nvSpPr>
        <p:spPr/>
        <p:txBody>
          <a:bodyPr/>
          <a:lstStyle/>
          <a:p>
            <a:endParaRPr lang="nl-BE"/>
          </a:p>
        </p:txBody>
      </p:sp>
      <p:sp>
        <p:nvSpPr>
          <p:cNvPr id="5" name="Content Placeholder 4"/>
          <p:cNvSpPr>
            <a:spLocks noGrp="1"/>
          </p:cNvSpPr>
          <p:nvPr>
            <p:ph idx="11"/>
          </p:nvPr>
        </p:nvSpPr>
        <p:spPr/>
        <p:txBody>
          <a:bodyPr/>
          <a:lstStyle/>
          <a:p>
            <a:r>
              <a:rPr lang="nl-BE" dirty="0">
                <a:solidFill>
                  <a:schemeClr val="tx1"/>
                </a:solidFill>
              </a:rPr>
              <a:t>Stickslaan</a:t>
            </a:r>
          </a:p>
          <a:p>
            <a:pPr lvl="1"/>
            <a:r>
              <a:rPr lang="nl-BE" b="0" dirty="0">
                <a:solidFill>
                  <a:schemeClr val="tx1"/>
                </a:solidFill>
              </a:rPr>
              <a:t>Maak met je arm de beweging van een stick die op een andere slaat.</a:t>
            </a:r>
            <a:endParaRPr lang="nl-BE" dirty="0">
              <a:solidFill>
                <a:schemeClr val="tx1"/>
              </a:solidFill>
            </a:endParaRPr>
          </a:p>
        </p:txBody>
      </p:sp>
      <p:sp>
        <p:nvSpPr>
          <p:cNvPr id="6" name="Content Placeholder 5"/>
          <p:cNvSpPr>
            <a:spLocks noGrp="1"/>
          </p:cNvSpPr>
          <p:nvPr>
            <p:ph idx="12"/>
          </p:nvPr>
        </p:nvSpPr>
        <p:spPr/>
        <p:txBody>
          <a:bodyPr/>
          <a:lstStyle/>
          <a:p>
            <a:r>
              <a:rPr lang="nl-BE" dirty="0">
                <a:solidFill>
                  <a:schemeClr val="tx1"/>
                </a:solidFill>
              </a:rPr>
              <a:t>Sticks</a:t>
            </a:r>
          </a:p>
          <a:p>
            <a:pPr lvl="1"/>
            <a:r>
              <a:rPr lang="nl-BE" b="0" dirty="0">
                <a:solidFill>
                  <a:schemeClr val="tx1"/>
                </a:solidFill>
              </a:rPr>
              <a:t>Arm in een hoek van 90° naast het lichaam omhoog steken en een circulerende beweging maken met de hand.</a:t>
            </a:r>
            <a:endParaRPr lang="nl-BE" dirty="0">
              <a:solidFill>
                <a:schemeClr val="tx1"/>
              </a:solidFill>
            </a:endParaRPr>
          </a:p>
        </p:txBody>
      </p:sp>
      <p:pic>
        <p:nvPicPr>
          <p:cNvPr id="7" name="Picture 6"/>
          <p:cNvPicPr>
            <a:picLocks noChangeAspect="1"/>
          </p:cNvPicPr>
          <p:nvPr/>
        </p:nvPicPr>
        <p:blipFill>
          <a:blip r:embed="rId2"/>
          <a:stretch>
            <a:fillRect/>
          </a:stretch>
        </p:blipFill>
        <p:spPr>
          <a:xfrm>
            <a:off x="3223267" y="1262295"/>
            <a:ext cx="2033878" cy="2477300"/>
          </a:xfrm>
          <a:prstGeom prst="rect">
            <a:avLst/>
          </a:prstGeom>
        </p:spPr>
      </p:pic>
      <p:pic>
        <p:nvPicPr>
          <p:cNvPr id="8" name="Picture 7"/>
          <p:cNvPicPr>
            <a:picLocks noChangeAspect="1"/>
          </p:cNvPicPr>
          <p:nvPr/>
        </p:nvPicPr>
        <p:blipFill>
          <a:blip r:embed="rId3"/>
          <a:stretch>
            <a:fillRect/>
          </a:stretch>
        </p:blipFill>
        <p:spPr>
          <a:xfrm>
            <a:off x="3247985" y="4031785"/>
            <a:ext cx="2033879" cy="2466924"/>
          </a:xfrm>
          <a:prstGeom prst="rect">
            <a:avLst/>
          </a:prstGeom>
        </p:spPr>
      </p:pic>
      <p:pic>
        <p:nvPicPr>
          <p:cNvPr id="9" name="Afbeelding 8">
            <a:extLst>
              <a:ext uri="{FF2B5EF4-FFF2-40B4-BE49-F238E27FC236}">
                <a16:creationId xmlns:a16="http://schemas.microsoft.com/office/drawing/2014/main" id="{683D933A-1920-434E-8609-6259FE68E97E}"/>
              </a:ext>
            </a:extLst>
          </p:cNvPr>
          <p:cNvPicPr>
            <a:picLocks noChangeAspect="1"/>
          </p:cNvPicPr>
          <p:nvPr/>
        </p:nvPicPr>
        <p:blipFill>
          <a:blip r:embed="rId4"/>
          <a:stretch>
            <a:fillRect/>
          </a:stretch>
        </p:blipFill>
        <p:spPr>
          <a:xfrm>
            <a:off x="270932" y="4117622"/>
            <a:ext cx="1704622" cy="1704622"/>
          </a:xfrm>
          <a:prstGeom prst="rect">
            <a:avLst/>
          </a:prstGeom>
        </p:spPr>
      </p:pic>
    </p:spTree>
    <p:extLst>
      <p:ext uri="{BB962C8B-B14F-4D97-AF65-F5344CB8AC3E}">
        <p14:creationId xmlns:p14="http://schemas.microsoft.com/office/powerpoint/2010/main" val="3178147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Scheidsrechter</a:t>
            </a:r>
            <a:r>
              <a:rPr lang="en-GB" dirty="0">
                <a:solidFill>
                  <a:srgbClr val="FF0000"/>
                </a:solidFill>
              </a:rPr>
              <a:t> </a:t>
            </a:r>
            <a:r>
              <a:rPr lang="en-GB" b="0" dirty="0" err="1">
                <a:solidFill>
                  <a:srgbClr val="FF0000"/>
                </a:solidFill>
              </a:rPr>
              <a:t>signalen</a:t>
            </a:r>
            <a:endParaRPr lang="nl-BE" b="0" dirty="0">
              <a:solidFill>
                <a:srgbClr val="FF0000"/>
              </a:solidFill>
            </a:endParaRPr>
          </a:p>
        </p:txBody>
      </p:sp>
      <p:sp>
        <p:nvSpPr>
          <p:cNvPr id="3" name="Content Placeholder 2"/>
          <p:cNvSpPr>
            <a:spLocks noGrp="1"/>
          </p:cNvSpPr>
          <p:nvPr>
            <p:ph idx="1"/>
          </p:nvPr>
        </p:nvSpPr>
        <p:spPr/>
        <p:txBody>
          <a:bodyPr/>
          <a:lstStyle/>
          <a:p>
            <a:endParaRPr lang="nl-BE"/>
          </a:p>
        </p:txBody>
      </p:sp>
      <p:sp>
        <p:nvSpPr>
          <p:cNvPr id="4" name="Content Placeholder 3"/>
          <p:cNvSpPr>
            <a:spLocks noGrp="1"/>
          </p:cNvSpPr>
          <p:nvPr>
            <p:ph idx="10"/>
          </p:nvPr>
        </p:nvSpPr>
        <p:spPr/>
        <p:txBody>
          <a:bodyPr/>
          <a:lstStyle/>
          <a:p>
            <a:endParaRPr lang="nl-BE"/>
          </a:p>
        </p:txBody>
      </p:sp>
      <p:sp>
        <p:nvSpPr>
          <p:cNvPr id="5" name="Content Placeholder 4"/>
          <p:cNvSpPr>
            <a:spLocks noGrp="1"/>
          </p:cNvSpPr>
          <p:nvPr>
            <p:ph idx="11"/>
          </p:nvPr>
        </p:nvSpPr>
        <p:spPr/>
        <p:txBody>
          <a:bodyPr/>
          <a:lstStyle/>
          <a:p>
            <a:r>
              <a:rPr lang="nl-BE" dirty="0">
                <a:solidFill>
                  <a:schemeClr val="tx1"/>
                </a:solidFill>
              </a:rPr>
              <a:t>Gevaarlijk spel</a:t>
            </a:r>
          </a:p>
          <a:p>
            <a:pPr lvl="1"/>
            <a:r>
              <a:rPr lang="nl-BE" b="0" dirty="0">
                <a:solidFill>
                  <a:schemeClr val="tx1"/>
                </a:solidFill>
              </a:rPr>
              <a:t>Eén arm voor de borst kruisen.</a:t>
            </a:r>
            <a:endParaRPr lang="nl-BE" dirty="0">
              <a:solidFill>
                <a:schemeClr val="tx1"/>
              </a:solidFill>
            </a:endParaRPr>
          </a:p>
        </p:txBody>
      </p:sp>
      <p:sp>
        <p:nvSpPr>
          <p:cNvPr id="6" name="Content Placeholder 5"/>
          <p:cNvSpPr>
            <a:spLocks noGrp="1"/>
          </p:cNvSpPr>
          <p:nvPr>
            <p:ph idx="12"/>
          </p:nvPr>
        </p:nvSpPr>
        <p:spPr/>
        <p:txBody>
          <a:bodyPr/>
          <a:lstStyle/>
          <a:p>
            <a:r>
              <a:rPr lang="nl-BE" dirty="0">
                <a:solidFill>
                  <a:schemeClr val="tx1"/>
                </a:solidFill>
              </a:rPr>
              <a:t>Stickafhouden</a:t>
            </a:r>
          </a:p>
          <a:p>
            <a:pPr lvl="1"/>
            <a:r>
              <a:rPr lang="nl-BE" b="0" dirty="0">
                <a:solidFill>
                  <a:schemeClr val="tx1"/>
                </a:solidFill>
              </a:rPr>
              <a:t>Eén arm gestrekt voor het lichaamschuin naar beneden houden en vervolgens onderarm met andere hand aanraken.</a:t>
            </a:r>
            <a:endParaRPr lang="nl-BE" dirty="0">
              <a:solidFill>
                <a:schemeClr val="tx1"/>
              </a:solidFill>
            </a:endParaRPr>
          </a:p>
        </p:txBody>
      </p:sp>
      <p:pic>
        <p:nvPicPr>
          <p:cNvPr id="7" name="Picture 6"/>
          <p:cNvPicPr>
            <a:picLocks noChangeAspect="1"/>
          </p:cNvPicPr>
          <p:nvPr/>
        </p:nvPicPr>
        <p:blipFill>
          <a:blip r:embed="rId2"/>
          <a:stretch>
            <a:fillRect/>
          </a:stretch>
        </p:blipFill>
        <p:spPr>
          <a:xfrm>
            <a:off x="3247985" y="1297065"/>
            <a:ext cx="2009160" cy="2442530"/>
          </a:xfrm>
          <a:prstGeom prst="rect">
            <a:avLst/>
          </a:prstGeom>
        </p:spPr>
      </p:pic>
      <p:pic>
        <p:nvPicPr>
          <p:cNvPr id="8" name="Picture 7"/>
          <p:cNvPicPr>
            <a:picLocks noChangeAspect="1"/>
          </p:cNvPicPr>
          <p:nvPr/>
        </p:nvPicPr>
        <p:blipFill>
          <a:blip r:embed="rId3"/>
          <a:stretch>
            <a:fillRect/>
          </a:stretch>
        </p:blipFill>
        <p:spPr>
          <a:xfrm>
            <a:off x="3247984" y="4031785"/>
            <a:ext cx="2009161" cy="2446019"/>
          </a:xfrm>
          <a:prstGeom prst="rect">
            <a:avLst/>
          </a:prstGeom>
        </p:spPr>
      </p:pic>
      <p:pic>
        <p:nvPicPr>
          <p:cNvPr id="9" name="Afbeelding 8">
            <a:extLst>
              <a:ext uri="{FF2B5EF4-FFF2-40B4-BE49-F238E27FC236}">
                <a16:creationId xmlns:a16="http://schemas.microsoft.com/office/drawing/2014/main" id="{963270F9-CF45-A345-BA57-3324BFEBDA68}"/>
              </a:ext>
            </a:extLst>
          </p:cNvPr>
          <p:cNvPicPr>
            <a:picLocks noChangeAspect="1"/>
          </p:cNvPicPr>
          <p:nvPr/>
        </p:nvPicPr>
        <p:blipFill>
          <a:blip r:embed="rId4"/>
          <a:stretch>
            <a:fillRect/>
          </a:stretch>
        </p:blipFill>
        <p:spPr>
          <a:xfrm>
            <a:off x="270932" y="4072467"/>
            <a:ext cx="1704622" cy="1704622"/>
          </a:xfrm>
          <a:prstGeom prst="rect">
            <a:avLst/>
          </a:prstGeom>
        </p:spPr>
      </p:pic>
    </p:spTree>
    <p:extLst>
      <p:ext uri="{BB962C8B-B14F-4D97-AF65-F5344CB8AC3E}">
        <p14:creationId xmlns:p14="http://schemas.microsoft.com/office/powerpoint/2010/main" val="2833413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b="0" dirty="0">
                <a:solidFill>
                  <a:srgbClr val="FF0000"/>
                </a:solidFill>
              </a:rPr>
              <a:t>Team</a:t>
            </a:r>
            <a:r>
              <a:rPr lang="nl-NL" dirty="0">
                <a:solidFill>
                  <a:srgbClr val="FF0000"/>
                </a:solidFill>
              </a:rPr>
              <a:t> </a:t>
            </a:r>
            <a:r>
              <a:rPr lang="nl-NL" b="0" dirty="0">
                <a:solidFill>
                  <a:srgbClr val="FF0000"/>
                </a:solidFill>
              </a:rPr>
              <a:t>samenstelling</a:t>
            </a:r>
            <a:endParaRPr lang="nl-BE" b="0" dirty="0">
              <a:solidFill>
                <a:srgbClr val="FF0000"/>
              </a:solidFill>
            </a:endParaRPr>
          </a:p>
        </p:txBody>
      </p:sp>
      <p:sp>
        <p:nvSpPr>
          <p:cNvPr id="3" name="Content Placeholder 2"/>
          <p:cNvSpPr>
            <a:spLocks noGrp="1"/>
          </p:cNvSpPr>
          <p:nvPr>
            <p:ph idx="1"/>
          </p:nvPr>
        </p:nvSpPr>
        <p:spPr/>
        <p:txBody>
          <a:bodyPr>
            <a:normAutofit/>
          </a:bodyPr>
          <a:lstStyle/>
          <a:p>
            <a:pPr>
              <a:spcBef>
                <a:spcPts val="1200"/>
              </a:spcBef>
              <a:defRPr/>
            </a:pPr>
            <a:r>
              <a:rPr lang="nl-NL" sz="3200" dirty="0">
                <a:solidFill>
                  <a:schemeClr val="tx1"/>
                </a:solidFill>
              </a:rPr>
              <a:t>Hockey wordt gespeeld met 2 teams</a:t>
            </a:r>
          </a:p>
          <a:p>
            <a:pPr lvl="1">
              <a:spcBef>
                <a:spcPts val="1200"/>
              </a:spcBef>
              <a:defRPr/>
            </a:pPr>
            <a:r>
              <a:rPr lang="nl-NL" sz="2600" dirty="0">
                <a:solidFill>
                  <a:schemeClr val="tx1"/>
                </a:solidFill>
              </a:rPr>
              <a:t>Elke team bestaat uit spelers en begeleiding:</a:t>
            </a:r>
          </a:p>
          <a:p>
            <a:pPr lvl="2">
              <a:spcBef>
                <a:spcPts val="1200"/>
              </a:spcBef>
              <a:buFont typeface="Wingdings" panose="05000000000000000000" pitchFamily="2" charset="2"/>
              <a:buChar char="ü"/>
              <a:defRPr/>
            </a:pPr>
            <a:r>
              <a:rPr lang="nl-NL" sz="2000" dirty="0">
                <a:solidFill>
                  <a:schemeClr val="tx1"/>
                </a:solidFill>
              </a:rPr>
              <a:t>Veldspelers (of spelers genaamd)</a:t>
            </a:r>
          </a:p>
          <a:p>
            <a:pPr lvl="2">
              <a:spcBef>
                <a:spcPts val="1200"/>
              </a:spcBef>
              <a:buFont typeface="Wingdings" panose="05000000000000000000" pitchFamily="2" charset="2"/>
              <a:buChar char="ü"/>
              <a:defRPr/>
            </a:pPr>
            <a:r>
              <a:rPr lang="nl-NL" sz="2000" dirty="0">
                <a:solidFill>
                  <a:schemeClr val="tx1"/>
                </a:solidFill>
              </a:rPr>
              <a:t>Doelverdedigers of keeper</a:t>
            </a:r>
          </a:p>
          <a:p>
            <a:pPr lvl="2">
              <a:spcBef>
                <a:spcPts val="1200"/>
              </a:spcBef>
              <a:buFont typeface="Wingdings" panose="05000000000000000000" pitchFamily="2" charset="2"/>
              <a:buChar char="ü"/>
              <a:defRPr/>
            </a:pPr>
            <a:r>
              <a:rPr lang="nl-NL" sz="2000" dirty="0">
                <a:solidFill>
                  <a:schemeClr val="tx1"/>
                </a:solidFill>
              </a:rPr>
              <a:t>Team begeleiding (Coach, manager)</a:t>
            </a:r>
          </a:p>
          <a:p>
            <a:pPr marL="457200" lvl="2" indent="-457200">
              <a:spcBef>
                <a:spcPts val="1200"/>
              </a:spcBef>
              <a:defRPr/>
            </a:pPr>
            <a:r>
              <a:rPr lang="nl-NL" sz="3200" b="1" dirty="0">
                <a:solidFill>
                  <a:schemeClr val="tx1"/>
                </a:solidFill>
              </a:rPr>
              <a:t>8 spelers per team staan op het veld bij aanvang van de wedstrijd,</a:t>
            </a:r>
            <a:br>
              <a:rPr lang="nl-NL" sz="3200" b="1" dirty="0">
                <a:solidFill>
                  <a:schemeClr val="tx1"/>
                </a:solidFill>
              </a:rPr>
            </a:br>
            <a:r>
              <a:rPr lang="nl-NL" sz="3200" b="1" dirty="0">
                <a:solidFill>
                  <a:schemeClr val="tx1"/>
                </a:solidFill>
              </a:rPr>
              <a:t>wisselspelers aan zijkant van het veld</a:t>
            </a:r>
            <a:br>
              <a:rPr lang="nl-NL" sz="3200" b="1" dirty="0">
                <a:solidFill>
                  <a:schemeClr val="tx1"/>
                </a:solidFill>
              </a:rPr>
            </a:br>
            <a:r>
              <a:rPr lang="nl-NL" sz="3200" dirty="0">
                <a:solidFill>
                  <a:schemeClr val="tx1"/>
                </a:solidFill>
              </a:rPr>
              <a:t>(Minimum 6 spelers om wedstrijd te mogen aanvangen)</a:t>
            </a:r>
          </a:p>
        </p:txBody>
      </p:sp>
      <p:pic>
        <p:nvPicPr>
          <p:cNvPr id="4" name="Afbeelding 3">
            <a:extLst>
              <a:ext uri="{FF2B5EF4-FFF2-40B4-BE49-F238E27FC236}">
                <a16:creationId xmlns:a16="http://schemas.microsoft.com/office/drawing/2014/main" id="{260EB446-3CB4-8E46-B95D-7021C0FE5EAE}"/>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39673247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61F90-4BA4-6549-BE7B-FAA1F119AB9E}"/>
              </a:ext>
            </a:extLst>
          </p:cNvPr>
          <p:cNvSpPr>
            <a:spLocks noGrp="1"/>
          </p:cNvSpPr>
          <p:nvPr>
            <p:ph type="title"/>
          </p:nvPr>
        </p:nvSpPr>
        <p:spPr/>
        <p:txBody>
          <a:bodyPr>
            <a:normAutofit fontScale="90000"/>
          </a:bodyPr>
          <a:lstStyle/>
          <a:p>
            <a:pPr algn="ctr"/>
            <a:r>
              <a:rPr lang="nl-BE" b="0" dirty="0">
                <a:solidFill>
                  <a:srgbClr val="FF0000"/>
                </a:solidFill>
              </a:rPr>
              <a:t>Wedstrijden vastleggen in HockeyApp</a:t>
            </a:r>
          </a:p>
        </p:txBody>
      </p:sp>
      <p:graphicFrame>
        <p:nvGraphicFramePr>
          <p:cNvPr id="4" name="Tijdelijke aanduiding voor inhoud 3">
            <a:extLst>
              <a:ext uri="{FF2B5EF4-FFF2-40B4-BE49-F238E27FC236}">
                <a16:creationId xmlns:a16="http://schemas.microsoft.com/office/drawing/2014/main" id="{B8B44130-27E2-584F-9243-E163D4B89893}"/>
              </a:ext>
            </a:extLst>
          </p:cNvPr>
          <p:cNvGraphicFramePr>
            <a:graphicFrameLocks noGrp="1"/>
          </p:cNvGraphicFramePr>
          <p:nvPr>
            <p:ph idx="1"/>
            <p:extLst>
              <p:ext uri="{D42A27DB-BD31-4B8C-83A1-F6EECF244321}">
                <p14:modId xmlns:p14="http://schemas.microsoft.com/office/powerpoint/2010/main" val="1533485826"/>
              </p:ext>
            </p:extLst>
          </p:nvPr>
        </p:nvGraphicFramePr>
        <p:xfrm>
          <a:off x="2895713" y="1343892"/>
          <a:ext cx="9111800" cy="4904508"/>
        </p:xfrm>
        <a:graphic>
          <a:graphicData uri="http://schemas.openxmlformats.org/drawingml/2006/table">
            <a:tbl>
              <a:tblPr firstRow="1" bandRow="1">
                <a:tableStyleId>{5C22544A-7EE6-4342-B048-85BDC9FD1C3A}</a:tableStyleId>
              </a:tblPr>
              <a:tblGrid>
                <a:gridCol w="1822360">
                  <a:extLst>
                    <a:ext uri="{9D8B030D-6E8A-4147-A177-3AD203B41FA5}">
                      <a16:colId xmlns:a16="http://schemas.microsoft.com/office/drawing/2014/main" val="1243761142"/>
                    </a:ext>
                  </a:extLst>
                </a:gridCol>
                <a:gridCol w="1822360">
                  <a:extLst>
                    <a:ext uri="{9D8B030D-6E8A-4147-A177-3AD203B41FA5}">
                      <a16:colId xmlns:a16="http://schemas.microsoft.com/office/drawing/2014/main" val="1967574796"/>
                    </a:ext>
                  </a:extLst>
                </a:gridCol>
                <a:gridCol w="1822360">
                  <a:extLst>
                    <a:ext uri="{9D8B030D-6E8A-4147-A177-3AD203B41FA5}">
                      <a16:colId xmlns:a16="http://schemas.microsoft.com/office/drawing/2014/main" val="3126116684"/>
                    </a:ext>
                  </a:extLst>
                </a:gridCol>
                <a:gridCol w="1822360">
                  <a:extLst>
                    <a:ext uri="{9D8B030D-6E8A-4147-A177-3AD203B41FA5}">
                      <a16:colId xmlns:a16="http://schemas.microsoft.com/office/drawing/2014/main" val="403542272"/>
                    </a:ext>
                  </a:extLst>
                </a:gridCol>
                <a:gridCol w="1822360">
                  <a:extLst>
                    <a:ext uri="{9D8B030D-6E8A-4147-A177-3AD203B41FA5}">
                      <a16:colId xmlns:a16="http://schemas.microsoft.com/office/drawing/2014/main" val="1264963288"/>
                    </a:ext>
                  </a:extLst>
                </a:gridCol>
              </a:tblGrid>
              <a:tr h="614720">
                <a:tc gridSpan="2">
                  <a:txBody>
                    <a:bodyPr/>
                    <a:lstStyle/>
                    <a:p>
                      <a:pPr algn="ctr"/>
                      <a:r>
                        <a:rPr lang="nl-BE" sz="3200" dirty="0"/>
                        <a:t>voor de wedstrijd</a:t>
                      </a:r>
                    </a:p>
                  </a:txBody>
                  <a:tcPr/>
                </a:tc>
                <a:tc hMerge="1">
                  <a:txBody>
                    <a:bodyPr/>
                    <a:lstStyle/>
                    <a:p>
                      <a:endParaRPr lang="nl-BE" dirty="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3200" b="1" kern="1200" dirty="0">
                          <a:solidFill>
                            <a:schemeClr val="lt1"/>
                          </a:solidFill>
                          <a:latin typeface="+mn-lt"/>
                          <a:ea typeface="+mn-ea"/>
                          <a:cs typeface="+mn-cs"/>
                        </a:rPr>
                        <a:t>na de wedstrijd</a:t>
                      </a:r>
                    </a:p>
                  </a:txBody>
                  <a:tcPr/>
                </a:tc>
                <a:tc hMerge="1">
                  <a:txBody>
                    <a:bodyPr/>
                    <a:lstStyle/>
                    <a:p>
                      <a:endParaRPr lang="nl-BE" dirty="0"/>
                    </a:p>
                  </a:txBody>
                  <a:tcPr/>
                </a:tc>
                <a:tc hMerge="1">
                  <a:txBody>
                    <a:bodyPr/>
                    <a:lstStyle/>
                    <a:p>
                      <a:endParaRPr lang="nl-BE" dirty="0"/>
                    </a:p>
                  </a:txBody>
                  <a:tcPr/>
                </a:tc>
                <a:extLst>
                  <a:ext uri="{0D108BD9-81ED-4DB2-BD59-A6C34878D82A}">
                    <a16:rowId xmlns:a16="http://schemas.microsoft.com/office/drawing/2014/main" val="2574110288"/>
                  </a:ext>
                </a:extLst>
              </a:tr>
              <a:tr h="4289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1. Open App en kies de wedstrijd waar je als scheidsrechter bent aangeduid</a:t>
                      </a:r>
                    </a:p>
                    <a:p>
                      <a:endParaRPr lang="nl-B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2. Controleer de spelersopgaaf van beide teams</a:t>
                      </a:r>
                    </a:p>
                    <a:p>
                      <a:endParaRPr lang="nl-B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3. Vul eindstand in</a:t>
                      </a:r>
                    </a:p>
                  </a:txBody>
                  <a:tcPr/>
                </a:tc>
                <a:tc>
                  <a:txBody>
                    <a:bodyPr/>
                    <a:lstStyle/>
                    <a:p>
                      <a:r>
                        <a:rPr lang="nl-BE" dirty="0"/>
                        <a:t>4. Vul de kaarten in</a:t>
                      </a:r>
                    </a:p>
                  </a:txBody>
                  <a:tcPr/>
                </a:tc>
                <a:tc>
                  <a:txBody>
                    <a:bodyPr/>
                    <a:lstStyle/>
                    <a:p>
                      <a:r>
                        <a:rPr lang="nl-BE" dirty="0"/>
                        <a:t>5. Wedstrijd vastleggen</a:t>
                      </a:r>
                    </a:p>
                  </a:txBody>
                  <a:tcPr/>
                </a:tc>
                <a:extLst>
                  <a:ext uri="{0D108BD9-81ED-4DB2-BD59-A6C34878D82A}">
                    <a16:rowId xmlns:a16="http://schemas.microsoft.com/office/drawing/2014/main" val="1752124942"/>
                  </a:ext>
                </a:extLst>
              </a:tr>
            </a:tbl>
          </a:graphicData>
        </a:graphic>
      </p:graphicFrame>
      <p:pic>
        <p:nvPicPr>
          <p:cNvPr id="5" name="Afbeelding 4">
            <a:extLst>
              <a:ext uri="{FF2B5EF4-FFF2-40B4-BE49-F238E27FC236}">
                <a16:creationId xmlns:a16="http://schemas.microsoft.com/office/drawing/2014/main" id="{398A7969-A2B6-1A41-9C2C-5CB25240DFA7}"/>
              </a:ext>
            </a:extLst>
          </p:cNvPr>
          <p:cNvPicPr>
            <a:picLocks noChangeAspect="1"/>
          </p:cNvPicPr>
          <p:nvPr/>
        </p:nvPicPr>
        <p:blipFill>
          <a:blip r:embed="rId2"/>
          <a:stretch>
            <a:fillRect/>
          </a:stretch>
        </p:blipFill>
        <p:spPr>
          <a:xfrm>
            <a:off x="2979303" y="3719940"/>
            <a:ext cx="1677037" cy="2217570"/>
          </a:xfrm>
          <a:prstGeom prst="rect">
            <a:avLst/>
          </a:prstGeom>
        </p:spPr>
      </p:pic>
      <p:pic>
        <p:nvPicPr>
          <p:cNvPr id="6" name="Afbeelding 5">
            <a:extLst>
              <a:ext uri="{FF2B5EF4-FFF2-40B4-BE49-F238E27FC236}">
                <a16:creationId xmlns:a16="http://schemas.microsoft.com/office/drawing/2014/main" id="{05625E28-0476-0B4E-A832-D22F4FC629AF}"/>
              </a:ext>
            </a:extLst>
          </p:cNvPr>
          <p:cNvPicPr>
            <a:picLocks noChangeAspect="1"/>
          </p:cNvPicPr>
          <p:nvPr/>
        </p:nvPicPr>
        <p:blipFill>
          <a:blip r:embed="rId3"/>
          <a:stretch>
            <a:fillRect/>
          </a:stretch>
        </p:blipFill>
        <p:spPr>
          <a:xfrm>
            <a:off x="5026689" y="3719940"/>
            <a:ext cx="1144941" cy="2217570"/>
          </a:xfrm>
          <a:prstGeom prst="rect">
            <a:avLst/>
          </a:prstGeom>
        </p:spPr>
      </p:pic>
      <p:pic>
        <p:nvPicPr>
          <p:cNvPr id="7" name="Afbeelding 6">
            <a:extLst>
              <a:ext uri="{FF2B5EF4-FFF2-40B4-BE49-F238E27FC236}">
                <a16:creationId xmlns:a16="http://schemas.microsoft.com/office/drawing/2014/main" id="{944EA242-374A-1C40-AE19-3545C2D13C88}"/>
              </a:ext>
            </a:extLst>
          </p:cNvPr>
          <p:cNvPicPr>
            <a:picLocks noChangeAspect="1"/>
          </p:cNvPicPr>
          <p:nvPr/>
        </p:nvPicPr>
        <p:blipFill>
          <a:blip r:embed="rId4"/>
          <a:stretch>
            <a:fillRect/>
          </a:stretch>
        </p:blipFill>
        <p:spPr>
          <a:xfrm>
            <a:off x="6892384" y="3719940"/>
            <a:ext cx="1125459" cy="2217570"/>
          </a:xfrm>
          <a:prstGeom prst="rect">
            <a:avLst/>
          </a:prstGeom>
        </p:spPr>
      </p:pic>
      <p:pic>
        <p:nvPicPr>
          <p:cNvPr id="8" name="Afbeelding 7">
            <a:extLst>
              <a:ext uri="{FF2B5EF4-FFF2-40B4-BE49-F238E27FC236}">
                <a16:creationId xmlns:a16="http://schemas.microsoft.com/office/drawing/2014/main" id="{4EBE3D78-83DF-F847-805F-BBDAF29D8B28}"/>
              </a:ext>
            </a:extLst>
          </p:cNvPr>
          <p:cNvPicPr>
            <a:picLocks noChangeAspect="1"/>
          </p:cNvPicPr>
          <p:nvPr/>
        </p:nvPicPr>
        <p:blipFill>
          <a:blip r:embed="rId5"/>
          <a:stretch>
            <a:fillRect/>
          </a:stretch>
        </p:blipFill>
        <p:spPr>
          <a:xfrm>
            <a:off x="8443913" y="3719940"/>
            <a:ext cx="1677037" cy="2217570"/>
          </a:xfrm>
          <a:prstGeom prst="rect">
            <a:avLst/>
          </a:prstGeom>
        </p:spPr>
      </p:pic>
      <p:pic>
        <p:nvPicPr>
          <p:cNvPr id="9" name="Afbeelding 8">
            <a:extLst>
              <a:ext uri="{FF2B5EF4-FFF2-40B4-BE49-F238E27FC236}">
                <a16:creationId xmlns:a16="http://schemas.microsoft.com/office/drawing/2014/main" id="{D46F01AA-8010-5947-B3CC-4FE60E6FE51F}"/>
              </a:ext>
            </a:extLst>
          </p:cNvPr>
          <p:cNvPicPr>
            <a:picLocks noChangeAspect="1"/>
          </p:cNvPicPr>
          <p:nvPr/>
        </p:nvPicPr>
        <p:blipFill>
          <a:blip r:embed="rId6"/>
          <a:stretch>
            <a:fillRect/>
          </a:stretch>
        </p:blipFill>
        <p:spPr>
          <a:xfrm>
            <a:off x="10455600" y="3719940"/>
            <a:ext cx="1154126" cy="2217570"/>
          </a:xfrm>
          <a:prstGeom prst="rect">
            <a:avLst/>
          </a:prstGeom>
        </p:spPr>
      </p:pic>
      <p:pic>
        <p:nvPicPr>
          <p:cNvPr id="3" name="Afbeelding 2">
            <a:extLst>
              <a:ext uri="{FF2B5EF4-FFF2-40B4-BE49-F238E27FC236}">
                <a16:creationId xmlns:a16="http://schemas.microsoft.com/office/drawing/2014/main" id="{A540400F-AEE1-7C42-9372-C384528D666A}"/>
              </a:ext>
            </a:extLst>
          </p:cNvPr>
          <p:cNvPicPr>
            <a:picLocks noChangeAspect="1"/>
          </p:cNvPicPr>
          <p:nvPr/>
        </p:nvPicPr>
        <p:blipFill>
          <a:blip r:embed="rId7"/>
          <a:stretch>
            <a:fillRect/>
          </a:stretch>
        </p:blipFill>
        <p:spPr>
          <a:xfrm>
            <a:off x="237067" y="4072467"/>
            <a:ext cx="1704622" cy="1704622"/>
          </a:xfrm>
          <a:prstGeom prst="rect">
            <a:avLst/>
          </a:prstGeom>
        </p:spPr>
      </p:pic>
    </p:spTree>
    <p:extLst>
      <p:ext uri="{BB962C8B-B14F-4D97-AF65-F5344CB8AC3E}">
        <p14:creationId xmlns:p14="http://schemas.microsoft.com/office/powerpoint/2010/main" val="3027744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BE" b="0" dirty="0">
                <a:solidFill>
                  <a:srgbClr val="FF0000"/>
                </a:solidFill>
              </a:rPr>
              <a:t>E-Learning</a:t>
            </a:r>
            <a:r>
              <a:rPr lang="nl-BE" dirty="0">
                <a:solidFill>
                  <a:srgbClr val="FF0000"/>
                </a:solidFill>
              </a:rPr>
              <a:t> - </a:t>
            </a:r>
            <a:r>
              <a:rPr lang="nl-BE" b="0" dirty="0">
                <a:solidFill>
                  <a:srgbClr val="FF0000"/>
                </a:solidFill>
              </a:rPr>
              <a:t>DRILLSTER</a:t>
            </a:r>
            <a:endParaRPr lang="en-GB" b="0" dirty="0">
              <a:solidFill>
                <a:srgbClr val="FF0000"/>
              </a:solidFill>
            </a:endParaRPr>
          </a:p>
        </p:txBody>
      </p:sp>
      <p:pic>
        <p:nvPicPr>
          <p:cNvPr id="4" name="Picture 3"/>
          <p:cNvPicPr>
            <a:picLocks noChangeAspect="1"/>
          </p:cNvPicPr>
          <p:nvPr/>
        </p:nvPicPr>
        <p:blipFill>
          <a:blip r:embed="rId2"/>
          <a:stretch>
            <a:fillRect/>
          </a:stretch>
        </p:blipFill>
        <p:spPr>
          <a:xfrm>
            <a:off x="2895714" y="1092647"/>
            <a:ext cx="4455905" cy="4162570"/>
          </a:xfrm>
          <a:prstGeom prst="rect">
            <a:avLst/>
          </a:prstGeom>
        </p:spPr>
      </p:pic>
      <p:pic>
        <p:nvPicPr>
          <p:cNvPr id="3" name="Afbeelding 2"/>
          <p:cNvPicPr>
            <a:picLocks noChangeAspect="1"/>
          </p:cNvPicPr>
          <p:nvPr/>
        </p:nvPicPr>
        <p:blipFill>
          <a:blip r:embed="rId3"/>
          <a:stretch>
            <a:fillRect/>
          </a:stretch>
        </p:blipFill>
        <p:spPr>
          <a:xfrm>
            <a:off x="2895714" y="5255217"/>
            <a:ext cx="4456256" cy="1401077"/>
          </a:xfrm>
          <a:prstGeom prst="rect">
            <a:avLst/>
          </a:prstGeom>
        </p:spPr>
      </p:pic>
      <p:sp>
        <p:nvSpPr>
          <p:cNvPr id="8" name="Tekstvak 7">
            <a:extLst>
              <a:ext uri="{FF2B5EF4-FFF2-40B4-BE49-F238E27FC236}">
                <a16:creationId xmlns:a16="http://schemas.microsoft.com/office/drawing/2014/main" id="{AE092FE8-7FA7-C742-8EB8-2EDCE04428B8}"/>
              </a:ext>
            </a:extLst>
          </p:cNvPr>
          <p:cNvSpPr txBox="1"/>
          <p:nvPr/>
        </p:nvSpPr>
        <p:spPr>
          <a:xfrm>
            <a:off x="8020878" y="1630017"/>
            <a:ext cx="3617844" cy="3139321"/>
          </a:xfrm>
          <a:prstGeom prst="rect">
            <a:avLst/>
          </a:prstGeom>
          <a:noFill/>
        </p:spPr>
        <p:txBody>
          <a:bodyPr wrap="square" rtlCol="0">
            <a:spAutoFit/>
          </a:bodyPr>
          <a:lstStyle/>
          <a:p>
            <a:r>
              <a:rPr lang="nl-BE" dirty="0"/>
              <a:t>Wil je slagen of moet je nog slagen voor scheidsrechter outdoor : </a:t>
            </a:r>
          </a:p>
          <a:p>
            <a:endParaRPr lang="nl-BE" dirty="0"/>
          </a:p>
          <a:p>
            <a:r>
              <a:rPr lang="nl-BE" dirty="0"/>
              <a:t>Stuur je aanvraag naar : </a:t>
            </a:r>
          </a:p>
          <a:p>
            <a:r>
              <a:rPr lang="nl-BE" dirty="0">
                <a:hlinkClick r:id="rId4">
                  <a:extLst>
                    <a:ext uri="{A12FA001-AC4F-418D-AE19-62706E023703}">
                      <ahyp:hlinkClr xmlns:ahyp="http://schemas.microsoft.com/office/drawing/2018/hyperlinkcolor" val="tx"/>
                    </a:ext>
                  </a:extLst>
                </a:hlinkClick>
              </a:rPr>
              <a:t>Arbitrage@hcolympia.be</a:t>
            </a:r>
            <a:endParaRPr lang="nl-BE" dirty="0"/>
          </a:p>
          <a:p>
            <a:r>
              <a:rPr lang="nl-BE" dirty="0"/>
              <a:t>waarna je een uitnodiging krijgt , </a:t>
            </a:r>
            <a:r>
              <a:rPr lang="nl-BE" dirty="0">
                <a:solidFill>
                  <a:srgbClr val="FF0000"/>
                </a:solidFill>
              </a:rPr>
              <a:t>via Sportlink</a:t>
            </a:r>
            <a:r>
              <a:rPr lang="nl-BE" dirty="0"/>
              <a:t> ,  om een account aan te maken op Drillster.</a:t>
            </a:r>
          </a:p>
          <a:p>
            <a:endParaRPr lang="nl-BE" dirty="0"/>
          </a:p>
          <a:p>
            <a:r>
              <a:rPr lang="nl-BE" b="1" dirty="0">
                <a:solidFill>
                  <a:srgbClr val="FF0000"/>
                </a:solidFill>
              </a:rPr>
              <a:t>NOOIT</a:t>
            </a:r>
            <a:r>
              <a:rPr lang="nl-BE" dirty="0"/>
              <a:t> rechtstreeks een account aanmaken op Drillster.</a:t>
            </a:r>
          </a:p>
        </p:txBody>
      </p:sp>
      <p:pic>
        <p:nvPicPr>
          <p:cNvPr id="6" name="Afbeelding 5">
            <a:extLst>
              <a:ext uri="{FF2B5EF4-FFF2-40B4-BE49-F238E27FC236}">
                <a16:creationId xmlns:a16="http://schemas.microsoft.com/office/drawing/2014/main" id="{2260325A-90CD-C546-AC79-6E55FED14452}"/>
              </a:ext>
            </a:extLst>
          </p:cNvPr>
          <p:cNvPicPr>
            <a:picLocks noChangeAspect="1"/>
          </p:cNvPicPr>
          <p:nvPr/>
        </p:nvPicPr>
        <p:blipFill>
          <a:blip r:embed="rId5"/>
          <a:stretch>
            <a:fillRect/>
          </a:stretch>
        </p:blipFill>
        <p:spPr>
          <a:xfrm>
            <a:off x="248355" y="4072467"/>
            <a:ext cx="1704622" cy="1704622"/>
          </a:xfrm>
          <a:prstGeom prst="rect">
            <a:avLst/>
          </a:prstGeom>
        </p:spPr>
      </p:pic>
    </p:spTree>
    <p:extLst>
      <p:ext uri="{BB962C8B-B14F-4D97-AF65-F5344CB8AC3E}">
        <p14:creationId xmlns:p14="http://schemas.microsoft.com/office/powerpoint/2010/main" val="195770413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70559" y="2722605"/>
            <a:ext cx="8775511" cy="1325563"/>
          </a:xfrm>
        </p:spPr>
        <p:txBody>
          <a:bodyPr>
            <a:normAutofit fontScale="90000"/>
          </a:bodyPr>
          <a:lstStyle/>
          <a:p>
            <a:r>
              <a:rPr lang="en-GB" dirty="0">
                <a:hlinkClick r:id="rId2"/>
              </a:rPr>
              <a:t>arbitrage@hcolympia.be</a:t>
            </a:r>
            <a:br>
              <a:rPr lang="en-GB" dirty="0">
                <a:hlinkClick r:id="rId2"/>
              </a:rPr>
            </a:br>
            <a:endParaRPr lang="nl-BE" dirty="0"/>
          </a:p>
        </p:txBody>
      </p:sp>
      <p:pic>
        <p:nvPicPr>
          <p:cNvPr id="4" name="Afbeelding 3">
            <a:extLst>
              <a:ext uri="{FF2B5EF4-FFF2-40B4-BE49-F238E27FC236}">
                <a16:creationId xmlns:a16="http://schemas.microsoft.com/office/drawing/2014/main" id="{56BFAD02-E80E-E64B-BCAF-7BE3844A8531}"/>
              </a:ext>
            </a:extLst>
          </p:cNvPr>
          <p:cNvPicPr>
            <a:picLocks noChangeAspect="1"/>
          </p:cNvPicPr>
          <p:nvPr/>
        </p:nvPicPr>
        <p:blipFill>
          <a:blip r:embed="rId3"/>
          <a:stretch>
            <a:fillRect/>
          </a:stretch>
        </p:blipFill>
        <p:spPr>
          <a:xfrm>
            <a:off x="270932" y="4151489"/>
            <a:ext cx="1704622" cy="1704622"/>
          </a:xfrm>
          <a:prstGeom prst="rect">
            <a:avLst/>
          </a:prstGeom>
        </p:spPr>
      </p:pic>
      <p:sp>
        <p:nvSpPr>
          <p:cNvPr id="2" name="Tekstvak 1">
            <a:extLst>
              <a:ext uri="{FF2B5EF4-FFF2-40B4-BE49-F238E27FC236}">
                <a16:creationId xmlns:a16="http://schemas.microsoft.com/office/drawing/2014/main" id="{D72E6DB5-692B-9043-911D-8A1BC2AEA4CC}"/>
              </a:ext>
            </a:extLst>
          </p:cNvPr>
          <p:cNvSpPr txBox="1"/>
          <p:nvPr/>
        </p:nvSpPr>
        <p:spPr>
          <a:xfrm>
            <a:off x="4393096" y="5128591"/>
            <a:ext cx="2175596" cy="738664"/>
          </a:xfrm>
          <a:prstGeom prst="rect">
            <a:avLst/>
          </a:prstGeom>
          <a:noFill/>
        </p:spPr>
        <p:txBody>
          <a:bodyPr wrap="none" rtlCol="0">
            <a:spAutoFit/>
          </a:bodyPr>
          <a:lstStyle/>
          <a:p>
            <a:r>
              <a:rPr lang="nl-BE" sz="800" dirty="0"/>
              <a:t>Opgesteld op en  door : 18.05.2021 door Michel</a:t>
            </a:r>
          </a:p>
          <a:p>
            <a:r>
              <a:rPr lang="nl-BE" sz="800" dirty="0"/>
              <a:t>Aangepast op en door : 21.08.2021 door Michel</a:t>
            </a:r>
          </a:p>
          <a:p>
            <a:r>
              <a:rPr lang="nl-BE" sz="800" dirty="0"/>
              <a:t>	   14.09.2021 door Michel</a:t>
            </a:r>
          </a:p>
          <a:p>
            <a:endParaRPr lang="nl-BE" dirty="0"/>
          </a:p>
        </p:txBody>
      </p:sp>
    </p:spTree>
    <p:extLst>
      <p:ext uri="{BB962C8B-B14F-4D97-AF65-F5344CB8AC3E}">
        <p14:creationId xmlns:p14="http://schemas.microsoft.com/office/powerpoint/2010/main" val="174349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Spelers</a:t>
            </a:r>
            <a:endParaRPr lang="nl-BE" b="0" dirty="0">
              <a:solidFill>
                <a:srgbClr val="FF0000"/>
              </a:solidFill>
            </a:endParaRPr>
          </a:p>
        </p:txBody>
      </p:sp>
      <p:sp>
        <p:nvSpPr>
          <p:cNvPr id="3" name="Content Placeholder 2"/>
          <p:cNvSpPr>
            <a:spLocks noGrp="1"/>
          </p:cNvSpPr>
          <p:nvPr>
            <p:ph idx="1"/>
          </p:nvPr>
        </p:nvSpPr>
        <p:spPr>
          <a:xfrm>
            <a:off x="3223265" y="1262294"/>
            <a:ext cx="8833751" cy="5350042"/>
          </a:xfrm>
        </p:spPr>
        <p:txBody>
          <a:bodyPr/>
          <a:lstStyle/>
          <a:p>
            <a:pPr>
              <a:spcBef>
                <a:spcPts val="1200"/>
              </a:spcBef>
              <a:defRPr/>
            </a:pPr>
            <a:r>
              <a:rPr lang="nl-NL" sz="3200" b="0" dirty="0">
                <a:solidFill>
                  <a:schemeClr val="tx1"/>
                </a:solidFill>
              </a:rPr>
              <a:t>Spelers dragen altijd een </a:t>
            </a:r>
            <a:r>
              <a:rPr lang="nl-NL" sz="3200" i="1" dirty="0">
                <a:solidFill>
                  <a:schemeClr val="tx1"/>
                </a:solidFill>
                <a:effectLst>
                  <a:outerShdw blurRad="38100" dist="38100" dir="2700000" algn="tl">
                    <a:srgbClr val="000000">
                      <a:alpha val="43137"/>
                    </a:srgbClr>
                  </a:outerShdw>
                </a:effectLst>
              </a:rPr>
              <a:t>uniform tenue</a:t>
            </a:r>
          </a:p>
          <a:p>
            <a:pPr>
              <a:spcBef>
                <a:spcPts val="1200"/>
              </a:spcBef>
              <a:defRPr/>
            </a:pPr>
            <a:r>
              <a:rPr lang="nl-NL" sz="3200" b="0" dirty="0">
                <a:solidFill>
                  <a:schemeClr val="tx1"/>
                </a:solidFill>
              </a:rPr>
              <a:t>Spelers is dragen geen voorwerpen welke gevaarlijk zijn voor anders spelers en zichzelf (horloges, ringen, oorbellen, ...)</a:t>
            </a:r>
          </a:p>
          <a:p>
            <a:pPr>
              <a:spcBef>
                <a:spcPts val="1200"/>
              </a:spcBef>
              <a:defRPr/>
            </a:pPr>
            <a:r>
              <a:rPr lang="nl-NL" sz="3200" b="0" dirty="0">
                <a:solidFill>
                  <a:schemeClr val="tx1"/>
                </a:solidFill>
              </a:rPr>
              <a:t>Spelers dragen </a:t>
            </a:r>
            <a:r>
              <a:rPr lang="nl-NL" sz="3200" dirty="0">
                <a:solidFill>
                  <a:schemeClr val="tx1"/>
                </a:solidFill>
              </a:rPr>
              <a:t>verplicht scheenbescherming en BIT</a:t>
            </a:r>
          </a:p>
          <a:p>
            <a:pPr>
              <a:spcBef>
                <a:spcPts val="1200"/>
              </a:spcBef>
              <a:defRPr/>
            </a:pPr>
            <a:r>
              <a:rPr lang="nl-NL" sz="3200" b="0" dirty="0">
                <a:solidFill>
                  <a:schemeClr val="tx1"/>
                </a:solidFill>
              </a:rPr>
              <a:t>Het dragen van een </a:t>
            </a:r>
            <a:r>
              <a:rPr lang="nl-NL" sz="3200" dirty="0">
                <a:solidFill>
                  <a:schemeClr val="tx1"/>
                </a:solidFill>
              </a:rPr>
              <a:t>beschermende handschoen </a:t>
            </a:r>
            <a:r>
              <a:rPr lang="nl-NL" sz="3200" b="0" dirty="0">
                <a:solidFill>
                  <a:schemeClr val="tx1"/>
                </a:solidFill>
              </a:rPr>
              <a:t>is sterk aangeraden en is toegestaan mits deze de natuurlijke omvang van de hand niet aanmerkelijk vergroten</a:t>
            </a:r>
          </a:p>
          <a:p>
            <a:pPr>
              <a:spcBef>
                <a:spcPts val="1200"/>
              </a:spcBef>
              <a:defRPr/>
            </a:pPr>
            <a:endParaRPr lang="nl-NL" sz="3200" dirty="0">
              <a:solidFill>
                <a:schemeClr val="tx1"/>
              </a:solidFill>
            </a:endParaRPr>
          </a:p>
          <a:p>
            <a:pPr>
              <a:spcBef>
                <a:spcPts val="1200"/>
              </a:spcBef>
            </a:pPr>
            <a:endParaRPr lang="nl-BE" dirty="0">
              <a:solidFill>
                <a:schemeClr val="tx1"/>
              </a:solidFill>
            </a:endParaRPr>
          </a:p>
        </p:txBody>
      </p:sp>
      <p:pic>
        <p:nvPicPr>
          <p:cNvPr id="4" name="Afbeelding 3">
            <a:extLst>
              <a:ext uri="{FF2B5EF4-FFF2-40B4-BE49-F238E27FC236}">
                <a16:creationId xmlns:a16="http://schemas.microsoft.com/office/drawing/2014/main" id="{5A3F5DCC-9A2D-1F44-BE98-1F4A69BE5B8F}"/>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3070554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0" dirty="0" err="1">
                <a:solidFill>
                  <a:srgbClr val="FF0000"/>
                </a:solidFill>
              </a:rPr>
              <a:t>Spelers</a:t>
            </a:r>
            <a:endParaRPr lang="nl-BE" b="0" dirty="0">
              <a:solidFill>
                <a:srgbClr val="FF0000"/>
              </a:solidFill>
            </a:endParaRPr>
          </a:p>
        </p:txBody>
      </p:sp>
      <p:sp>
        <p:nvSpPr>
          <p:cNvPr id="3" name="Content Placeholder 2"/>
          <p:cNvSpPr>
            <a:spLocks noGrp="1"/>
          </p:cNvSpPr>
          <p:nvPr>
            <p:ph idx="1"/>
          </p:nvPr>
        </p:nvSpPr>
        <p:spPr>
          <a:xfrm>
            <a:off x="3223265" y="1262294"/>
            <a:ext cx="8833751" cy="5350042"/>
          </a:xfrm>
        </p:spPr>
        <p:txBody>
          <a:bodyPr/>
          <a:lstStyle/>
          <a:p>
            <a:pPr>
              <a:spcBef>
                <a:spcPts val="1200"/>
              </a:spcBef>
              <a:defRPr/>
            </a:pPr>
            <a:r>
              <a:rPr lang="nl-NL" sz="3200" b="0" dirty="0">
                <a:solidFill>
                  <a:schemeClr val="tx1"/>
                </a:solidFill>
              </a:rPr>
              <a:t>Spelers mogen </a:t>
            </a:r>
            <a:r>
              <a:rPr lang="nl-NL" sz="3200" dirty="0">
                <a:solidFill>
                  <a:schemeClr val="tx1"/>
                </a:solidFill>
              </a:rPr>
              <a:t>geen gezichtsbescherming </a:t>
            </a:r>
            <a:r>
              <a:rPr lang="nl-NL" sz="3200" b="0" dirty="0">
                <a:solidFill>
                  <a:schemeClr val="tx1"/>
                </a:solidFill>
              </a:rPr>
              <a:t>dragen over het hele veld (behoudens medisch voorschrift)</a:t>
            </a:r>
            <a:br>
              <a:rPr lang="nl-NL" sz="3200" b="0" dirty="0">
                <a:solidFill>
                  <a:schemeClr val="tx1"/>
                </a:solidFill>
              </a:rPr>
            </a:br>
            <a:r>
              <a:rPr lang="nl-NL" sz="3200" b="0" dirty="0">
                <a:solidFill>
                  <a:schemeClr val="tx1"/>
                </a:solidFill>
              </a:rPr>
              <a:t>Enkel PC-maskers in de cirkel</a:t>
            </a:r>
          </a:p>
          <a:p>
            <a:pPr>
              <a:spcBef>
                <a:spcPts val="1200"/>
              </a:spcBef>
              <a:defRPr/>
            </a:pPr>
            <a:endParaRPr lang="nl-NL" sz="3200" b="0" dirty="0">
              <a:solidFill>
                <a:schemeClr val="tx1"/>
              </a:solidFill>
            </a:endParaRPr>
          </a:p>
          <a:p>
            <a:pPr>
              <a:spcBef>
                <a:spcPts val="1200"/>
              </a:spcBef>
              <a:defRPr/>
            </a:pPr>
            <a:r>
              <a:rPr lang="nl-NL" sz="3200" b="0" dirty="0">
                <a:solidFill>
                  <a:schemeClr val="tx1"/>
                </a:solidFill>
              </a:rPr>
              <a:t>Bij het spelen van een wedstrijd tegen een team met gelijke kleuren (shirt /sokken) </a:t>
            </a:r>
            <a:r>
              <a:rPr lang="nl-NL" sz="3200" i="1" u="sng" dirty="0">
                <a:solidFill>
                  <a:schemeClr val="tx1"/>
                </a:solidFill>
                <a:effectLst>
                  <a:outerShdw blurRad="38100" dist="38100" dir="2700000" algn="tl">
                    <a:srgbClr val="000000">
                      <a:alpha val="43137"/>
                    </a:srgbClr>
                  </a:outerShdw>
                </a:effectLst>
              </a:rPr>
              <a:t>wisselt de bezoekende ploeg</a:t>
            </a:r>
            <a:r>
              <a:rPr lang="nl-NL" sz="3200" u="sng" dirty="0">
                <a:solidFill>
                  <a:schemeClr val="tx1"/>
                </a:solidFill>
              </a:rPr>
              <a:t> </a:t>
            </a:r>
            <a:r>
              <a:rPr lang="nl-NL" sz="3200" b="0" dirty="0">
                <a:solidFill>
                  <a:schemeClr val="tx1"/>
                </a:solidFill>
              </a:rPr>
              <a:t>van kleur (</a:t>
            </a:r>
            <a:r>
              <a:rPr lang="nl-NL" sz="3200" b="0" dirty="0">
                <a:solidFill>
                  <a:schemeClr val="tx1"/>
                </a:solidFill>
                <a:effectLst>
                  <a:outerShdw blurRad="38100" dist="38100" dir="2700000" algn="tl">
                    <a:srgbClr val="000000">
                      <a:alpha val="43137"/>
                    </a:srgbClr>
                  </a:outerShdw>
                </a:effectLst>
              </a:rPr>
              <a:t>shirt en sokken</a:t>
            </a:r>
            <a:r>
              <a:rPr lang="nl-NL" sz="3200" b="0" dirty="0">
                <a:solidFill>
                  <a:schemeClr val="tx1"/>
                </a:solidFill>
              </a:rPr>
              <a:t>)</a:t>
            </a:r>
          </a:p>
          <a:p>
            <a:pPr>
              <a:spcBef>
                <a:spcPts val="1200"/>
              </a:spcBef>
            </a:pPr>
            <a:endParaRPr lang="nl-BE" dirty="0">
              <a:solidFill>
                <a:schemeClr val="tx1"/>
              </a:solidFill>
            </a:endParaRPr>
          </a:p>
        </p:txBody>
      </p:sp>
      <p:pic>
        <p:nvPicPr>
          <p:cNvPr id="4" name="Afbeelding 3">
            <a:extLst>
              <a:ext uri="{FF2B5EF4-FFF2-40B4-BE49-F238E27FC236}">
                <a16:creationId xmlns:a16="http://schemas.microsoft.com/office/drawing/2014/main" id="{E1C23517-4AA0-C04F-8C06-9C885B3D576A}"/>
              </a:ext>
            </a:extLst>
          </p:cNvPr>
          <p:cNvPicPr>
            <a:picLocks noChangeAspect="1"/>
          </p:cNvPicPr>
          <p:nvPr/>
        </p:nvPicPr>
        <p:blipFill>
          <a:blip r:embed="rId2"/>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3528034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964" y="182683"/>
            <a:ext cx="9111802" cy="923411"/>
          </a:xfrm>
        </p:spPr>
        <p:txBody>
          <a:bodyPr/>
          <a:lstStyle/>
          <a:p>
            <a:pPr algn="ctr"/>
            <a:r>
              <a:rPr lang="en-GB" b="0" dirty="0">
                <a:solidFill>
                  <a:srgbClr val="FF0000"/>
                </a:solidFill>
              </a:rPr>
              <a:t>Keeper</a:t>
            </a:r>
            <a:endParaRPr lang="nl-BE" b="0" dirty="0">
              <a:solidFill>
                <a:srgbClr val="FF0000"/>
              </a:solidFill>
            </a:endParaRPr>
          </a:p>
        </p:txBody>
      </p:sp>
      <p:sp>
        <p:nvSpPr>
          <p:cNvPr id="3" name="Content Placeholder 2"/>
          <p:cNvSpPr>
            <a:spLocks noGrp="1"/>
          </p:cNvSpPr>
          <p:nvPr>
            <p:ph idx="1"/>
          </p:nvPr>
        </p:nvSpPr>
        <p:spPr>
          <a:xfrm>
            <a:off x="3223266" y="1262294"/>
            <a:ext cx="8781500" cy="5350042"/>
          </a:xfrm>
        </p:spPr>
        <p:txBody>
          <a:bodyPr>
            <a:normAutofit lnSpcReduction="10000"/>
          </a:bodyPr>
          <a:lstStyle/>
          <a:p>
            <a:pPr>
              <a:spcBef>
                <a:spcPts val="1200"/>
              </a:spcBef>
            </a:pPr>
            <a:r>
              <a:rPr lang="nl-NL" altLang="nl-BE" sz="3200" b="0" dirty="0">
                <a:solidFill>
                  <a:schemeClr val="tx1"/>
                </a:solidFill>
              </a:rPr>
              <a:t>Vaste keeper, geen vliegende keeper!</a:t>
            </a:r>
          </a:p>
          <a:p>
            <a:pPr>
              <a:spcBef>
                <a:spcPts val="1200"/>
              </a:spcBef>
            </a:pPr>
            <a:r>
              <a:rPr lang="nl-NL" altLang="nl-BE" sz="3200" b="0" dirty="0">
                <a:solidFill>
                  <a:schemeClr val="tx1"/>
                </a:solidFill>
              </a:rPr>
              <a:t>Vaste keeper: volledige uitrusting! (Legguards, klompen, helm, borstbescherming, enz.)</a:t>
            </a:r>
          </a:p>
          <a:p>
            <a:pPr>
              <a:spcBef>
                <a:spcPts val="1200"/>
              </a:spcBef>
            </a:pPr>
            <a:r>
              <a:rPr lang="nl-NL" altLang="nl-BE" sz="3200" b="0" dirty="0">
                <a:solidFill>
                  <a:schemeClr val="tx1"/>
                </a:solidFill>
              </a:rPr>
              <a:t>Keeper is enige speler die de bal opzettelijk mag spelen met het lichaam om een </a:t>
            </a:r>
            <a:r>
              <a:rPr lang="nl-NL" altLang="nl-BE" sz="3200" b="0" i="1" dirty="0">
                <a:solidFill>
                  <a:schemeClr val="tx1"/>
                </a:solidFill>
                <a:effectLst>
                  <a:outerShdw blurRad="38100" dist="38100" dir="2700000" algn="tl">
                    <a:srgbClr val="000000">
                      <a:alpha val="43137"/>
                    </a:srgbClr>
                  </a:outerShdw>
                </a:effectLst>
              </a:rPr>
              <a:t>doelpoging te voorkomen.</a:t>
            </a:r>
          </a:p>
          <a:p>
            <a:pPr>
              <a:spcBef>
                <a:spcPts val="1200"/>
              </a:spcBef>
            </a:pPr>
            <a:r>
              <a:rPr lang="nl-NL" altLang="nl-BE" sz="3200" b="0" dirty="0">
                <a:solidFill>
                  <a:schemeClr val="tx1"/>
                </a:solidFill>
              </a:rPr>
              <a:t>Er is NOOIT sprake van gevaarlijk spel op de keeper MET DE BAL, wel met de STICK ALTIJD gevaarlijk spel</a:t>
            </a:r>
          </a:p>
          <a:p>
            <a:pPr>
              <a:spcBef>
                <a:spcPts val="1200"/>
              </a:spcBef>
            </a:pPr>
            <a:r>
              <a:rPr lang="nl-NL" altLang="nl-BE" sz="3200" b="0" dirty="0">
                <a:solidFill>
                  <a:schemeClr val="tx1"/>
                </a:solidFill>
              </a:rPr>
              <a:t>Indien buiten de cirkel -&gt; = </a:t>
            </a:r>
            <a:r>
              <a:rPr lang="nl-NL" altLang="nl-BE" sz="3200" b="0" i="1" dirty="0">
                <a:solidFill>
                  <a:schemeClr val="tx1"/>
                </a:solidFill>
              </a:rPr>
              <a:t>speler</a:t>
            </a:r>
            <a:r>
              <a:rPr lang="nl-NL" altLang="nl-BE" sz="3200" b="0" dirty="0">
                <a:solidFill>
                  <a:schemeClr val="tx1"/>
                </a:solidFill>
              </a:rPr>
              <a:t>, dus enkel met de stick spelen + max 5 m buiten cirkel</a:t>
            </a:r>
          </a:p>
          <a:p>
            <a:pPr marL="0" indent="0">
              <a:spcBef>
                <a:spcPts val="1200"/>
              </a:spcBef>
              <a:buNone/>
            </a:pPr>
            <a:endParaRPr lang="nl-NL" altLang="nl-BE" sz="3200" i="1" dirty="0">
              <a:solidFill>
                <a:schemeClr val="tx1"/>
              </a:solidFill>
              <a:effectLst>
                <a:outerShdw blurRad="38100" dist="38100" dir="2700000" algn="tl">
                  <a:srgbClr val="000000">
                    <a:alpha val="43137"/>
                  </a:srgbClr>
                </a:outerShdw>
              </a:effectLst>
            </a:endParaRPr>
          </a:p>
        </p:txBody>
      </p:sp>
      <p:pic>
        <p:nvPicPr>
          <p:cNvPr id="4" name="Afbeelding 3">
            <a:extLst>
              <a:ext uri="{FF2B5EF4-FFF2-40B4-BE49-F238E27FC236}">
                <a16:creationId xmlns:a16="http://schemas.microsoft.com/office/drawing/2014/main" id="{4E6A6F93-DDFE-594C-B61B-DF40175FA6EB}"/>
              </a:ext>
            </a:extLst>
          </p:cNvPr>
          <p:cNvPicPr>
            <a:picLocks noChangeAspect="1"/>
          </p:cNvPicPr>
          <p:nvPr/>
        </p:nvPicPr>
        <p:blipFill>
          <a:blip r:embed="rId3"/>
          <a:stretch>
            <a:fillRect/>
          </a:stretch>
        </p:blipFill>
        <p:spPr>
          <a:xfrm>
            <a:off x="273534" y="4076916"/>
            <a:ext cx="1704622" cy="1704622"/>
          </a:xfrm>
          <a:prstGeom prst="rect">
            <a:avLst/>
          </a:prstGeom>
        </p:spPr>
      </p:pic>
    </p:spTree>
    <p:extLst>
      <p:ext uri="{BB962C8B-B14F-4D97-AF65-F5344CB8AC3E}">
        <p14:creationId xmlns:p14="http://schemas.microsoft.com/office/powerpoint/2010/main" val="127350610"/>
      </p:ext>
    </p:extLst>
  </p:cSld>
  <p:clrMapOvr>
    <a:masterClrMapping/>
  </p:clrMapOvr>
</p:sld>
</file>

<file path=ppt/theme/theme1.xml><?xml version="1.0" encoding="utf-8"?>
<a:theme xmlns:a="http://schemas.openxmlformats.org/drawingml/2006/main" name="pptC70E.tm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pire.potx" id="{F2BC4900-F9FD-44DE-BD6D-FB3E515E4E11}" vid="{25A1E6A2-D86B-49F7-A5BA-31F4B49C4004}"/>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pptC70E.tmp</Template>
  <TotalTime>1584</TotalTime>
  <Words>3521</Words>
  <Application>Microsoft Macintosh PowerPoint</Application>
  <PresentationFormat>Breedbeeld</PresentationFormat>
  <Paragraphs>336</Paragraphs>
  <Slides>62</Slides>
  <Notes>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62</vt:i4>
      </vt:variant>
    </vt:vector>
  </HeadingPairs>
  <TitlesOfParts>
    <vt:vector size="67" baseType="lpstr">
      <vt:lpstr>Arial</vt:lpstr>
      <vt:lpstr>Calibri</vt:lpstr>
      <vt:lpstr>Calibri Light</vt:lpstr>
      <vt:lpstr>Wingdings</vt:lpstr>
      <vt:lpstr>pptC70E.tmp</vt:lpstr>
      <vt:lpstr> Spelregelsregels – U10-U12         </vt:lpstr>
      <vt:lpstr>Soorten wedstrijden</vt:lpstr>
      <vt:lpstr>Veldmarkering</vt:lpstr>
      <vt:lpstr>PowerPoint-presentatie</vt:lpstr>
      <vt:lpstr>PowerPoint-presentatie</vt:lpstr>
      <vt:lpstr>Team samenstelling</vt:lpstr>
      <vt:lpstr>Spelers</vt:lpstr>
      <vt:lpstr>Spelers</vt:lpstr>
      <vt:lpstr>Keeper</vt:lpstr>
      <vt:lpstr> Veldspelers wisselen</vt:lpstr>
      <vt:lpstr>De coach</vt:lpstr>
      <vt:lpstr>De scheidsrechter</vt:lpstr>
      <vt:lpstr>De scheidsrechter</vt:lpstr>
      <vt:lpstr>2 scheidsrechters</vt:lpstr>
      <vt:lpstr>De scheidsrechters</vt:lpstr>
      <vt:lpstr>Scheidsrechter – gebied</vt:lpstr>
      <vt:lpstr>Scheidrechters fluiten voor:</vt:lpstr>
      <vt:lpstr>Scheidrechters fluiten voor:</vt:lpstr>
      <vt:lpstr>Begin wedstrijd</vt:lpstr>
      <vt:lpstr>Begin wedstrijd</vt:lpstr>
      <vt:lpstr>Hervatting wedstrijd</vt:lpstr>
      <vt:lpstr>Hervatting wedstrijd - Bully</vt:lpstr>
      <vt:lpstr>Bal buiten – Spel hervatting</vt:lpstr>
      <vt:lpstr>Bal buiten – Spel hervatting</vt:lpstr>
      <vt:lpstr>Bestraffing fouten</vt:lpstr>
      <vt:lpstr>Persoonlijke straffen - Kaarten</vt:lpstr>
      <vt:lpstr>Verbaal wangedrag !</vt:lpstr>
      <vt:lpstr>Fouten: Sticks - Backstick</vt:lpstr>
      <vt:lpstr>Fouten: afhouden / obstructie</vt:lpstr>
      <vt:lpstr>Fout buiten cirkel</vt:lpstr>
      <vt:lpstr>Fout in cirkel</vt:lpstr>
      <vt:lpstr>Geldig doelpunt</vt:lpstr>
      <vt:lpstr>Geldig doelpunt</vt:lpstr>
      <vt:lpstr>Self-pass</vt:lpstr>
      <vt:lpstr>Vrije slag</vt:lpstr>
      <vt:lpstr>Vrije slag tot aan de 5m-zone cirkel</vt:lpstr>
      <vt:lpstr>Vrije slag in 5m-zone cirkel</vt:lpstr>
      <vt:lpstr>Lange Corner</vt:lpstr>
      <vt:lpstr>PC (strafcorner) – Wie, wat , waar ?</vt:lpstr>
      <vt:lpstr>PC (strafcorner) – Wie, wat , waar ?</vt:lpstr>
      <vt:lpstr>PC (strafcorner) – Hoe …?</vt:lpstr>
      <vt:lpstr>PC (strafcorner) – Hoe …?</vt:lpstr>
      <vt:lpstr>PC (strafcorner) – Wanneer …?</vt:lpstr>
      <vt:lpstr>Stroke (strafbal) – Waarom?</vt:lpstr>
      <vt:lpstr>Stroke – Hoe, waar ?</vt:lpstr>
      <vt:lpstr>Stroke – Wanneer ...?</vt:lpstr>
      <vt:lpstr>Scheidsrechter signalen</vt:lpstr>
      <vt:lpstr>Scheidsrechter signalen</vt:lpstr>
      <vt:lpstr>Scheidsrechter signalen</vt:lpstr>
      <vt:lpstr>Scheidsrechter signalen</vt:lpstr>
      <vt:lpstr>Scheidsrechter signalen</vt:lpstr>
      <vt:lpstr>Scheidsrechter signalen</vt:lpstr>
      <vt:lpstr>Scheidsrechter signalen</vt:lpstr>
      <vt:lpstr>Scheidsrechter signalen</vt:lpstr>
      <vt:lpstr>Scheidsrechter signalen</vt:lpstr>
      <vt:lpstr>Scheidsrechter signalen</vt:lpstr>
      <vt:lpstr>Scheidsrechter signalen</vt:lpstr>
      <vt:lpstr>Scheidsrechter signalen</vt:lpstr>
      <vt:lpstr>Scheidsrechter signalen</vt:lpstr>
      <vt:lpstr>Wedstrijden vastleggen in HockeyApp</vt:lpstr>
      <vt:lpstr>E-Learning - DRILLSTER</vt:lpstr>
      <vt:lpstr>arbitrage@hcolympia.be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Royal Belgian Hockey Association       Basic Field Hockey Rules  </dc:title>
  <dc:creator>Benoit Coppieters</dc:creator>
  <cp:lastModifiedBy>Michel Haazen</cp:lastModifiedBy>
  <cp:revision>88</cp:revision>
  <dcterms:created xsi:type="dcterms:W3CDTF">2016-01-18T09:46:36Z</dcterms:created>
  <dcterms:modified xsi:type="dcterms:W3CDTF">2021-09-14T12:01:32Z</dcterms:modified>
</cp:coreProperties>
</file>