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67" r:id="rId2"/>
    <p:sldId id="285" r:id="rId3"/>
    <p:sldId id="288" r:id="rId4"/>
    <p:sldId id="281" r:id="rId5"/>
    <p:sldId id="283" r:id="rId6"/>
    <p:sldId id="299" r:id="rId7"/>
    <p:sldId id="296" r:id="rId8"/>
    <p:sldId id="303" r:id="rId9"/>
    <p:sldId id="304" r:id="rId10"/>
    <p:sldId id="307" r:id="rId11"/>
    <p:sldId id="312" r:id="rId12"/>
    <p:sldId id="317" r:id="rId13"/>
    <p:sldId id="318" r:id="rId14"/>
    <p:sldId id="319" r:id="rId15"/>
    <p:sldId id="325" r:id="rId16"/>
    <p:sldId id="323" r:id="rId17"/>
    <p:sldId id="327" r:id="rId18"/>
    <p:sldId id="330" r:id="rId19"/>
    <p:sldId id="331" r:id="rId20"/>
    <p:sldId id="332" r:id="rId21"/>
    <p:sldId id="333" r:id="rId22"/>
    <p:sldId id="286" r:id="rId23"/>
    <p:sldId id="266" r:id="rId24"/>
    <p:sldId id="268" r:id="rId25"/>
    <p:sldId id="269" r:id="rId26"/>
    <p:sldId id="272" r:id="rId27"/>
    <p:sldId id="338" r:id="rId28"/>
    <p:sldId id="276" r:id="rId29"/>
    <p:sldId id="273" r:id="rId30"/>
    <p:sldId id="271" r:id="rId31"/>
    <p:sldId id="270" r:id="rId32"/>
    <p:sldId id="274" r:id="rId33"/>
    <p:sldId id="287" r:id="rId34"/>
    <p:sldId id="275" r:id="rId35"/>
    <p:sldId id="277" r:id="rId36"/>
    <p:sldId id="279" r:id="rId37"/>
    <p:sldId id="302" r:id="rId38"/>
    <p:sldId id="290" r:id="rId39"/>
    <p:sldId id="297" r:id="rId40"/>
    <p:sldId id="278" r:id="rId41"/>
    <p:sldId id="280"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F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80" autoAdjust="0"/>
  </p:normalViewPr>
  <p:slideViewPr>
    <p:cSldViewPr snapToGrid="0" snapToObjects="1">
      <p:cViewPr>
        <p:scale>
          <a:sx n="75" d="100"/>
          <a:sy n="75" d="100"/>
        </p:scale>
        <p:origin x="168" y="-45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25ABAB-488C-9F4D-99CC-0DFBD1ADC565}" type="datetimeFigureOut">
              <a:rPr lang="en-US" smtClean="0"/>
              <a:t>26/04/17</a:t>
            </a:fld>
            <a:endParaRPr lang="nl-B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nl-B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59A922-4CFE-624A-9466-E59C7EC2FD57}" type="slidenum">
              <a:rPr lang="nl-BE" smtClean="0"/>
              <a:t>‹#›</a:t>
            </a:fld>
            <a:endParaRPr lang="nl-BE"/>
          </a:p>
        </p:txBody>
      </p:sp>
    </p:spTree>
    <p:extLst>
      <p:ext uri="{BB962C8B-B14F-4D97-AF65-F5344CB8AC3E}">
        <p14:creationId xmlns:p14="http://schemas.microsoft.com/office/powerpoint/2010/main" val="30187336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293819-0812-4145-86B5-17392E7E8309}" type="slidenum">
              <a:rPr lang="en-US" smtClean="0"/>
              <a:t>2</a:t>
            </a:fld>
            <a:endParaRPr lang="en-US"/>
          </a:p>
        </p:txBody>
      </p:sp>
    </p:spTree>
    <p:extLst>
      <p:ext uri="{BB962C8B-B14F-4D97-AF65-F5344CB8AC3E}">
        <p14:creationId xmlns:p14="http://schemas.microsoft.com/office/powerpoint/2010/main" val="2277609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Clean your lens. It's not necessarily something smartphone users tend to do very often, but even a small speck of dust on your lens can compromise your shot.</a:t>
            </a:r>
          </a:p>
        </p:txBody>
      </p:sp>
      <p:sp>
        <p:nvSpPr>
          <p:cNvPr id="4" name="Slide Number Placeholder 3"/>
          <p:cNvSpPr>
            <a:spLocks noGrp="1"/>
          </p:cNvSpPr>
          <p:nvPr>
            <p:ph type="sldNum" sz="quarter" idx="10"/>
          </p:nvPr>
        </p:nvSpPr>
        <p:spPr/>
        <p:txBody>
          <a:bodyPr/>
          <a:lstStyle/>
          <a:p>
            <a:fld id="{3A59A922-4CFE-624A-9466-E59C7EC2FD57}" type="slidenum">
              <a:rPr lang="nl-BE" smtClean="0"/>
              <a:t>26</a:t>
            </a:fld>
            <a:endParaRPr lang="nl-BE"/>
          </a:p>
        </p:txBody>
      </p:sp>
    </p:spTree>
    <p:extLst>
      <p:ext uri="{BB962C8B-B14F-4D97-AF65-F5344CB8AC3E}">
        <p14:creationId xmlns:p14="http://schemas.microsoft.com/office/powerpoint/2010/main" val="24130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Take a second each time to lock focus and exposure, adding that shifting focus mid-shot – which your phone is likely to do automatically – means your shot will look "a bit unsettled".</a:t>
            </a:r>
          </a:p>
          <a:p>
            <a:endParaRPr lang="nl-BE" dirty="0" smtClean="0"/>
          </a:p>
        </p:txBody>
      </p:sp>
      <p:sp>
        <p:nvSpPr>
          <p:cNvPr id="4" name="Slide Number Placeholder 3"/>
          <p:cNvSpPr>
            <a:spLocks noGrp="1"/>
          </p:cNvSpPr>
          <p:nvPr>
            <p:ph type="sldNum" sz="quarter" idx="10"/>
          </p:nvPr>
        </p:nvSpPr>
        <p:spPr/>
        <p:txBody>
          <a:bodyPr/>
          <a:lstStyle/>
          <a:p>
            <a:fld id="{3A59A922-4CFE-624A-9466-E59C7EC2FD57}" type="slidenum">
              <a:rPr lang="nl-BE" smtClean="0"/>
              <a:t>28</a:t>
            </a:fld>
            <a:endParaRPr lang="nl-BE"/>
          </a:p>
        </p:txBody>
      </p:sp>
    </p:spTree>
    <p:extLst>
      <p:ext uri="{BB962C8B-B14F-4D97-AF65-F5344CB8AC3E}">
        <p14:creationId xmlns:p14="http://schemas.microsoft.com/office/powerpoint/2010/main" val="3905942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get close to your subject when filming, as this will not only give you "a look that you can't often get with a big camera", but will also result in better audio if using the phone's internal microphone.</a:t>
            </a:r>
          </a:p>
          <a:p>
            <a:r>
              <a:rPr lang="nl-BE" sz="1200" kern="1200" dirty="0" smtClean="0">
                <a:solidFill>
                  <a:schemeClr val="tx1"/>
                </a:solidFill>
                <a:effectLst/>
                <a:latin typeface="+mn-lt"/>
                <a:ea typeface="+mn-ea"/>
                <a:cs typeface="+mn-cs"/>
              </a:rPr>
              <a:t>."</a:t>
            </a:r>
          </a:p>
          <a:p>
            <a:r>
              <a:rPr lang="nl-BE" sz="1200" kern="1200" dirty="0" smtClean="0">
                <a:solidFill>
                  <a:schemeClr val="tx1"/>
                </a:solidFill>
                <a:effectLst/>
                <a:latin typeface="+mn-lt"/>
                <a:ea typeface="+mn-ea"/>
                <a:cs typeface="+mn-cs"/>
              </a:rPr>
              <a:t>"Use the special touches that apps allow, such as timelapses or other features that will make your report look really special."</a:t>
            </a:r>
          </a:p>
          <a:p>
            <a:endParaRPr lang="nl-BE" dirty="0"/>
          </a:p>
        </p:txBody>
      </p:sp>
      <p:sp>
        <p:nvSpPr>
          <p:cNvPr id="4" name="Slide Number Placeholder 3"/>
          <p:cNvSpPr>
            <a:spLocks noGrp="1"/>
          </p:cNvSpPr>
          <p:nvPr>
            <p:ph type="sldNum" sz="quarter" idx="10"/>
          </p:nvPr>
        </p:nvSpPr>
        <p:spPr/>
        <p:txBody>
          <a:bodyPr/>
          <a:lstStyle/>
          <a:p>
            <a:fld id="{3A59A922-4CFE-624A-9466-E59C7EC2FD57}" type="slidenum">
              <a:rPr lang="nl-BE" smtClean="0"/>
              <a:t>29</a:t>
            </a:fld>
            <a:endParaRPr lang="nl-BE"/>
          </a:p>
        </p:txBody>
      </p:sp>
    </p:spTree>
    <p:extLst>
      <p:ext uri="{BB962C8B-B14F-4D97-AF65-F5344CB8AC3E}">
        <p14:creationId xmlns:p14="http://schemas.microsoft.com/office/powerpoint/2010/main" val="23981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check which microphone on your device actually records the audio, as it may be a different one when filming or taking calls.</a:t>
            </a:r>
          </a:p>
          <a:p>
            <a:r>
              <a:rPr lang="nl-BE" sz="1200" kern="1200" dirty="0" smtClean="0">
                <a:solidFill>
                  <a:schemeClr val="tx1"/>
                </a:solidFill>
                <a:effectLst/>
                <a:latin typeface="+mn-lt"/>
                <a:ea typeface="+mn-ea"/>
                <a:cs typeface="+mn-cs"/>
              </a:rPr>
              <a:t>If you're holding the phone in your hands during filming, make sure your hands aren't blocking the microphone.</a:t>
            </a:r>
          </a:p>
          <a:p>
            <a:r>
              <a:rPr lang="nl-BE" sz="1200" kern="1200" dirty="0" smtClean="0">
                <a:solidFill>
                  <a:schemeClr val="tx1"/>
                </a:solidFill>
                <a:effectLst/>
                <a:latin typeface="+mn-lt"/>
                <a:ea typeface="+mn-ea"/>
                <a:cs typeface="+mn-cs"/>
              </a:rPr>
              <a:t>If you're recording in a loud environment and have no external microphone, reach for a pair of standard headphones – they usually come with a microphone that can make a huge difference.</a:t>
            </a:r>
          </a:p>
          <a:p>
            <a:r>
              <a:rPr lang="nl-BE" sz="1200" kern="1200" dirty="0" smtClean="0">
                <a:solidFill>
                  <a:schemeClr val="tx1"/>
                </a:solidFill>
                <a:effectLst/>
                <a:latin typeface="+mn-lt"/>
                <a:ea typeface="+mn-ea"/>
                <a:cs typeface="+mn-cs"/>
              </a:rPr>
              <a:t>And if you're using an external microphone, plug it in before launching any apps to make sure it's detected and used</a:t>
            </a:r>
            <a:r>
              <a:rPr lang="nl-BE" dirty="0" smtClean="0">
                <a:effectLst/>
              </a:rPr>
              <a:t> </a:t>
            </a:r>
            <a:endParaRPr lang="nl-BE" dirty="0"/>
          </a:p>
        </p:txBody>
      </p:sp>
      <p:sp>
        <p:nvSpPr>
          <p:cNvPr id="4" name="Slide Number Placeholder 3"/>
          <p:cNvSpPr>
            <a:spLocks noGrp="1"/>
          </p:cNvSpPr>
          <p:nvPr>
            <p:ph type="sldNum" sz="quarter" idx="10"/>
          </p:nvPr>
        </p:nvSpPr>
        <p:spPr/>
        <p:txBody>
          <a:bodyPr/>
          <a:lstStyle/>
          <a:p>
            <a:fld id="{3A59A922-4CFE-624A-9466-E59C7EC2FD57}" type="slidenum">
              <a:rPr lang="nl-BE" smtClean="0"/>
              <a:t>30</a:t>
            </a:fld>
            <a:endParaRPr lang="nl-BE"/>
          </a:p>
        </p:txBody>
      </p:sp>
    </p:spTree>
    <p:extLst>
      <p:ext uri="{BB962C8B-B14F-4D97-AF65-F5344CB8AC3E}">
        <p14:creationId xmlns:p14="http://schemas.microsoft.com/office/powerpoint/2010/main" val="1554846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Finally, make sure your shot is stable. If there's no tripod on hand, here's a way to hold your phone that will help:</a:t>
            </a:r>
          </a:p>
          <a:p>
            <a:endParaRPr lang="nl-BE" dirty="0"/>
          </a:p>
        </p:txBody>
      </p:sp>
      <p:sp>
        <p:nvSpPr>
          <p:cNvPr id="4" name="Slide Number Placeholder 3"/>
          <p:cNvSpPr>
            <a:spLocks noGrp="1"/>
          </p:cNvSpPr>
          <p:nvPr>
            <p:ph type="sldNum" sz="quarter" idx="10"/>
          </p:nvPr>
        </p:nvSpPr>
        <p:spPr/>
        <p:txBody>
          <a:bodyPr/>
          <a:lstStyle/>
          <a:p>
            <a:fld id="{3A59A922-4CFE-624A-9466-E59C7EC2FD57}" type="slidenum">
              <a:rPr lang="nl-BE" smtClean="0"/>
              <a:t>31</a:t>
            </a:fld>
            <a:endParaRPr lang="nl-BE"/>
          </a:p>
        </p:txBody>
      </p:sp>
    </p:spTree>
    <p:extLst>
      <p:ext uri="{BB962C8B-B14F-4D97-AF65-F5344CB8AC3E}">
        <p14:creationId xmlns:p14="http://schemas.microsoft.com/office/powerpoint/2010/main" val="841621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293819-0812-4145-86B5-17392E7E8309}" type="slidenum">
              <a:rPr lang="en-US" smtClean="0"/>
              <a:t>33</a:t>
            </a:fld>
            <a:endParaRPr lang="en-US"/>
          </a:p>
        </p:txBody>
      </p:sp>
    </p:spTree>
    <p:extLst>
      <p:ext uri="{BB962C8B-B14F-4D97-AF65-F5344CB8AC3E}">
        <p14:creationId xmlns:p14="http://schemas.microsoft.com/office/powerpoint/2010/main" val="2277609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Film a variety of shots and different angles,</a:t>
            </a:r>
            <a:r>
              <a:rPr lang="nl-BE" sz="1200" kern="1200" baseline="0" dirty="0" smtClean="0">
                <a:solidFill>
                  <a:schemeClr val="tx1"/>
                </a:solidFill>
                <a:effectLst/>
                <a:latin typeface="+mn-lt"/>
                <a:ea typeface="+mn-ea"/>
                <a:cs typeface="+mn-cs"/>
              </a:rPr>
              <a:t> </a:t>
            </a:r>
            <a:r>
              <a:rPr lang="nl-BE" sz="1200" kern="1200" dirty="0" smtClean="0">
                <a:solidFill>
                  <a:schemeClr val="tx1"/>
                </a:solidFill>
                <a:effectLst/>
                <a:latin typeface="+mn-lt"/>
                <a:ea typeface="+mn-ea"/>
                <a:cs typeface="+mn-cs"/>
              </a:rPr>
              <a:t>You can also never have enough close-ups, film in sequences, which really help you to tell the story</a:t>
            </a:r>
            <a:endParaRPr lang="nl-BE" dirty="0"/>
          </a:p>
        </p:txBody>
      </p:sp>
      <p:sp>
        <p:nvSpPr>
          <p:cNvPr id="4" name="Slide Number Placeholder 3"/>
          <p:cNvSpPr>
            <a:spLocks noGrp="1"/>
          </p:cNvSpPr>
          <p:nvPr>
            <p:ph type="sldNum" sz="quarter" idx="10"/>
          </p:nvPr>
        </p:nvSpPr>
        <p:spPr/>
        <p:txBody>
          <a:bodyPr/>
          <a:lstStyle/>
          <a:p>
            <a:fld id="{3A59A922-4CFE-624A-9466-E59C7EC2FD57}" type="slidenum">
              <a:rPr lang="nl-BE" smtClean="0"/>
              <a:t>34</a:t>
            </a:fld>
            <a:endParaRPr lang="nl-BE"/>
          </a:p>
        </p:txBody>
      </p:sp>
    </p:spTree>
    <p:extLst>
      <p:ext uri="{BB962C8B-B14F-4D97-AF65-F5344CB8AC3E}">
        <p14:creationId xmlns:p14="http://schemas.microsoft.com/office/powerpoint/2010/main" val="3638993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Use the special touches that apps allow, such as timelapses or other features that will make your report look really special.</a:t>
            </a:r>
          </a:p>
          <a:p>
            <a:endParaRPr lang="nl-BE" dirty="0"/>
          </a:p>
        </p:txBody>
      </p:sp>
      <p:sp>
        <p:nvSpPr>
          <p:cNvPr id="4" name="Slide Number Placeholder 3"/>
          <p:cNvSpPr>
            <a:spLocks noGrp="1"/>
          </p:cNvSpPr>
          <p:nvPr>
            <p:ph type="sldNum" sz="quarter" idx="10"/>
          </p:nvPr>
        </p:nvSpPr>
        <p:spPr/>
        <p:txBody>
          <a:bodyPr/>
          <a:lstStyle/>
          <a:p>
            <a:fld id="{3A59A922-4CFE-624A-9466-E59C7EC2FD57}" type="slidenum">
              <a:rPr lang="nl-BE" smtClean="0"/>
              <a:t>37</a:t>
            </a:fld>
            <a:endParaRPr lang="nl-BE"/>
          </a:p>
        </p:txBody>
      </p:sp>
    </p:spTree>
    <p:extLst>
      <p:ext uri="{BB962C8B-B14F-4D97-AF65-F5344CB8AC3E}">
        <p14:creationId xmlns:p14="http://schemas.microsoft.com/office/powerpoint/2010/main" val="38542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US"/>
          </a:p>
        </p:txBody>
      </p:sp>
      <p:sp>
        <p:nvSpPr>
          <p:cNvPr id="4" name="Tijdelijke aanduiding voor dianummer 3"/>
          <p:cNvSpPr>
            <a:spLocks noGrp="1"/>
          </p:cNvSpPr>
          <p:nvPr>
            <p:ph type="sldNum" sz="quarter" idx="10"/>
          </p:nvPr>
        </p:nvSpPr>
        <p:spPr/>
        <p:txBody>
          <a:bodyPr/>
          <a:lstStyle/>
          <a:p>
            <a:fld id="{A07AF6BC-6510-48C9-824E-CC8DD3F35E63}" type="slidenum">
              <a:rPr lang="en-US" smtClean="0"/>
              <a:pPr/>
              <a:t>9</a:t>
            </a:fld>
            <a:endParaRPr lang="en-US"/>
          </a:p>
        </p:txBody>
      </p:sp>
    </p:spTree>
    <p:extLst>
      <p:ext uri="{BB962C8B-B14F-4D97-AF65-F5344CB8AC3E}">
        <p14:creationId xmlns:p14="http://schemas.microsoft.com/office/powerpoint/2010/main" val="3394266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US"/>
          </a:p>
        </p:txBody>
      </p:sp>
      <p:sp>
        <p:nvSpPr>
          <p:cNvPr id="4" name="Tijdelijke aanduiding voor dianummer 3"/>
          <p:cNvSpPr>
            <a:spLocks noGrp="1"/>
          </p:cNvSpPr>
          <p:nvPr>
            <p:ph type="sldNum" sz="quarter" idx="10"/>
          </p:nvPr>
        </p:nvSpPr>
        <p:spPr/>
        <p:txBody>
          <a:bodyPr/>
          <a:lstStyle/>
          <a:p>
            <a:fld id="{A07AF6BC-6510-48C9-824E-CC8DD3F35E63}" type="slidenum">
              <a:rPr lang="en-US" smtClean="0"/>
              <a:pPr/>
              <a:t>14</a:t>
            </a:fld>
            <a:endParaRPr lang="en-US"/>
          </a:p>
        </p:txBody>
      </p:sp>
    </p:spTree>
    <p:extLst>
      <p:ext uri="{BB962C8B-B14F-4D97-AF65-F5344CB8AC3E}">
        <p14:creationId xmlns:p14="http://schemas.microsoft.com/office/powerpoint/2010/main" val="627227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US"/>
          </a:p>
        </p:txBody>
      </p:sp>
      <p:sp>
        <p:nvSpPr>
          <p:cNvPr id="4" name="Tijdelijke aanduiding voor dianummer 3"/>
          <p:cNvSpPr>
            <a:spLocks noGrp="1"/>
          </p:cNvSpPr>
          <p:nvPr>
            <p:ph type="sldNum" sz="quarter" idx="10"/>
          </p:nvPr>
        </p:nvSpPr>
        <p:spPr/>
        <p:txBody>
          <a:bodyPr/>
          <a:lstStyle/>
          <a:p>
            <a:fld id="{A07AF6BC-6510-48C9-824E-CC8DD3F35E63}" type="slidenum">
              <a:rPr lang="en-US" smtClean="0"/>
              <a:pPr/>
              <a:t>17</a:t>
            </a:fld>
            <a:endParaRPr lang="en-US"/>
          </a:p>
        </p:txBody>
      </p:sp>
    </p:spTree>
    <p:extLst>
      <p:ext uri="{BB962C8B-B14F-4D97-AF65-F5344CB8AC3E}">
        <p14:creationId xmlns:p14="http://schemas.microsoft.com/office/powerpoint/2010/main" val="629449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US"/>
          </a:p>
        </p:txBody>
      </p:sp>
      <p:sp>
        <p:nvSpPr>
          <p:cNvPr id="4" name="Tijdelijke aanduiding voor dianummer 3"/>
          <p:cNvSpPr>
            <a:spLocks noGrp="1"/>
          </p:cNvSpPr>
          <p:nvPr>
            <p:ph type="sldNum" sz="quarter" idx="10"/>
          </p:nvPr>
        </p:nvSpPr>
        <p:spPr/>
        <p:txBody>
          <a:bodyPr/>
          <a:lstStyle/>
          <a:p>
            <a:fld id="{A07AF6BC-6510-48C9-824E-CC8DD3F35E63}" type="slidenum">
              <a:rPr lang="en-US" smtClean="0"/>
              <a:pPr/>
              <a:t>19</a:t>
            </a:fld>
            <a:endParaRPr lang="en-US"/>
          </a:p>
        </p:txBody>
      </p:sp>
    </p:spTree>
    <p:extLst>
      <p:ext uri="{BB962C8B-B14F-4D97-AF65-F5344CB8AC3E}">
        <p14:creationId xmlns:p14="http://schemas.microsoft.com/office/powerpoint/2010/main" val="251913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US"/>
          </a:p>
        </p:txBody>
      </p:sp>
      <p:sp>
        <p:nvSpPr>
          <p:cNvPr id="4" name="Tijdelijke aanduiding voor dianummer 3"/>
          <p:cNvSpPr>
            <a:spLocks noGrp="1"/>
          </p:cNvSpPr>
          <p:nvPr>
            <p:ph type="sldNum" sz="quarter" idx="10"/>
          </p:nvPr>
        </p:nvSpPr>
        <p:spPr/>
        <p:txBody>
          <a:bodyPr/>
          <a:lstStyle/>
          <a:p>
            <a:fld id="{A07AF6BC-6510-48C9-824E-CC8DD3F35E63}" type="slidenum">
              <a:rPr lang="en-US" smtClean="0"/>
              <a:pPr/>
              <a:t>20</a:t>
            </a:fld>
            <a:endParaRPr lang="en-US"/>
          </a:p>
        </p:txBody>
      </p:sp>
    </p:spTree>
    <p:extLst>
      <p:ext uri="{BB962C8B-B14F-4D97-AF65-F5344CB8AC3E}">
        <p14:creationId xmlns:p14="http://schemas.microsoft.com/office/powerpoint/2010/main" val="3950075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293819-0812-4145-86B5-17392E7E8309}" type="slidenum">
              <a:rPr lang="en-US" smtClean="0"/>
              <a:t>22</a:t>
            </a:fld>
            <a:endParaRPr lang="en-US"/>
          </a:p>
        </p:txBody>
      </p:sp>
    </p:spTree>
    <p:extLst>
      <p:ext uri="{BB962C8B-B14F-4D97-AF65-F5344CB8AC3E}">
        <p14:creationId xmlns:p14="http://schemas.microsoft.com/office/powerpoint/2010/main" val="2277609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Start by putting your phone in airplane mode – this stops calls and app notifications coming through and interfering with your reporting, particularly if you're livestreaming.</a:t>
            </a:r>
          </a:p>
        </p:txBody>
      </p:sp>
      <p:sp>
        <p:nvSpPr>
          <p:cNvPr id="4" name="Slide Number Placeholder 3"/>
          <p:cNvSpPr>
            <a:spLocks noGrp="1"/>
          </p:cNvSpPr>
          <p:nvPr>
            <p:ph type="sldNum" sz="quarter" idx="10"/>
          </p:nvPr>
        </p:nvSpPr>
        <p:spPr/>
        <p:txBody>
          <a:bodyPr/>
          <a:lstStyle/>
          <a:p>
            <a:fld id="{3A59A922-4CFE-624A-9466-E59C7EC2FD57}" type="slidenum">
              <a:rPr lang="nl-BE" smtClean="0"/>
              <a:t>23</a:t>
            </a:fld>
            <a:endParaRPr lang="nl-BE"/>
          </a:p>
        </p:txBody>
      </p:sp>
    </p:spTree>
    <p:extLst>
      <p:ext uri="{BB962C8B-B14F-4D97-AF65-F5344CB8AC3E}">
        <p14:creationId xmlns:p14="http://schemas.microsoft.com/office/powerpoint/2010/main" val="183587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Hold your phone horizontally so your phone's home button is on the right hand-side. This prevents you from accidentally shooting upside down, which while a correctable error, it does mean you will have to spend additional time fixing it with editing software. And always film horizontally unless you're using an app that makes it impossible to do so, or filming specifically for an app designed for vertical video such as Snapchat.</a:t>
            </a:r>
            <a:endParaRPr lang="nl-BE" dirty="0"/>
          </a:p>
        </p:txBody>
      </p:sp>
      <p:sp>
        <p:nvSpPr>
          <p:cNvPr id="4" name="Slide Number Placeholder 3"/>
          <p:cNvSpPr>
            <a:spLocks noGrp="1"/>
          </p:cNvSpPr>
          <p:nvPr>
            <p:ph type="sldNum" sz="quarter" idx="10"/>
          </p:nvPr>
        </p:nvSpPr>
        <p:spPr/>
        <p:txBody>
          <a:bodyPr/>
          <a:lstStyle/>
          <a:p>
            <a:fld id="{3A59A922-4CFE-624A-9466-E59C7EC2FD57}" type="slidenum">
              <a:rPr lang="nl-BE" smtClean="0"/>
              <a:t>24</a:t>
            </a:fld>
            <a:endParaRPr lang="nl-BE"/>
          </a:p>
        </p:txBody>
      </p:sp>
    </p:spTree>
    <p:extLst>
      <p:ext uri="{BB962C8B-B14F-4D97-AF65-F5344CB8AC3E}">
        <p14:creationId xmlns:p14="http://schemas.microsoft.com/office/powerpoint/2010/main" val="231995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FA75F6DC-6600-F546-A356-A279952B956B}" type="datetimeFigureOut">
              <a:rPr lang="en-US" smtClean="0"/>
              <a:t>26/04/17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34415286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nl-BE"/>
          </a:p>
        </p:txBody>
      </p:sp>
      <p:sp>
        <p:nvSpPr>
          <p:cNvPr id="4" name="Date Placeholder 3"/>
          <p:cNvSpPr>
            <a:spLocks noGrp="1"/>
          </p:cNvSpPr>
          <p:nvPr>
            <p:ph type="dt" sz="half" idx="10"/>
          </p:nvPr>
        </p:nvSpPr>
        <p:spPr/>
        <p:txBody>
          <a:bodyPr/>
          <a:lstStyle/>
          <a:p>
            <a:fld id="{FA75F6DC-6600-F546-A356-A279952B956B}" type="datetimeFigureOut">
              <a:rPr lang="en-US" smtClean="0"/>
              <a:t>26/04/17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24532201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nl-BE" smtClean="0"/>
              <a:t>Click to edit Master title style</a:t>
            </a:r>
            <a:endParaRPr lang="nl-BE"/>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nl-BE"/>
          </a:p>
        </p:txBody>
      </p:sp>
      <p:sp>
        <p:nvSpPr>
          <p:cNvPr id="4" name="Date Placeholder 3"/>
          <p:cNvSpPr>
            <a:spLocks noGrp="1"/>
          </p:cNvSpPr>
          <p:nvPr>
            <p:ph type="dt" sz="half" idx="10"/>
          </p:nvPr>
        </p:nvSpPr>
        <p:spPr/>
        <p:txBody>
          <a:bodyPr/>
          <a:lstStyle/>
          <a:p>
            <a:fld id="{FA75F6DC-6600-F546-A356-A279952B956B}" type="datetimeFigureOut">
              <a:rPr lang="en-US" smtClean="0"/>
              <a:t>26/04/17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29928482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nl-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nl-BE"/>
          </a:p>
        </p:txBody>
      </p:sp>
      <p:sp>
        <p:nvSpPr>
          <p:cNvPr id="4" name="Date Placeholder 3"/>
          <p:cNvSpPr>
            <a:spLocks noGrp="1"/>
          </p:cNvSpPr>
          <p:nvPr>
            <p:ph type="dt" sz="half" idx="10"/>
          </p:nvPr>
        </p:nvSpPr>
        <p:spPr/>
        <p:txBody>
          <a:bodyPr/>
          <a:lstStyle/>
          <a:p>
            <a:fld id="{FA75F6DC-6600-F546-A356-A279952B956B}" type="datetimeFigureOut">
              <a:rPr lang="en-US" smtClean="0"/>
              <a:t>26/04/17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13082543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nl-BE" smtClean="0"/>
              <a:t>Click to edit Master title style</a:t>
            </a:r>
            <a:endParaRPr lang="nl-B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FA75F6DC-6600-F546-A356-A279952B956B}" type="datetimeFigureOut">
              <a:rPr lang="en-US" smtClean="0"/>
              <a:t>26/04/17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39788855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nl-BE"/>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nl-BE"/>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nl-BE"/>
          </a:p>
        </p:txBody>
      </p:sp>
      <p:sp>
        <p:nvSpPr>
          <p:cNvPr id="5" name="Date Placeholder 4"/>
          <p:cNvSpPr>
            <a:spLocks noGrp="1"/>
          </p:cNvSpPr>
          <p:nvPr>
            <p:ph type="dt" sz="half" idx="10"/>
          </p:nvPr>
        </p:nvSpPr>
        <p:spPr/>
        <p:txBody>
          <a:bodyPr/>
          <a:lstStyle/>
          <a:p>
            <a:fld id="{FA75F6DC-6600-F546-A356-A279952B956B}" type="datetimeFigureOut">
              <a:rPr lang="en-US" smtClean="0"/>
              <a:t>26/04/17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26263942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nl-BE" smtClean="0"/>
              <a:t>Click to edit Master title style</a:t>
            </a:r>
            <a:endParaRPr lang="nl-B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nl-B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nl-BE"/>
          </a:p>
        </p:txBody>
      </p:sp>
      <p:sp>
        <p:nvSpPr>
          <p:cNvPr id="7" name="Date Placeholder 6"/>
          <p:cNvSpPr>
            <a:spLocks noGrp="1"/>
          </p:cNvSpPr>
          <p:nvPr>
            <p:ph type="dt" sz="half" idx="10"/>
          </p:nvPr>
        </p:nvSpPr>
        <p:spPr/>
        <p:txBody>
          <a:bodyPr/>
          <a:lstStyle/>
          <a:p>
            <a:fld id="{FA75F6DC-6600-F546-A356-A279952B956B}" type="datetimeFigureOut">
              <a:rPr lang="en-US" smtClean="0"/>
              <a:t>26/04/17</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7591276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nl-BE"/>
          </a:p>
        </p:txBody>
      </p:sp>
      <p:sp>
        <p:nvSpPr>
          <p:cNvPr id="3" name="Date Placeholder 2"/>
          <p:cNvSpPr>
            <a:spLocks noGrp="1"/>
          </p:cNvSpPr>
          <p:nvPr>
            <p:ph type="dt" sz="half" idx="10"/>
          </p:nvPr>
        </p:nvSpPr>
        <p:spPr/>
        <p:txBody>
          <a:bodyPr/>
          <a:lstStyle/>
          <a:p>
            <a:fld id="{FA75F6DC-6600-F546-A356-A279952B956B}" type="datetimeFigureOut">
              <a:rPr lang="en-US" smtClean="0"/>
              <a:t>26/04/17</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29874296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5F6DC-6600-F546-A356-A279952B956B}" type="datetimeFigureOut">
              <a:rPr lang="en-US" smtClean="0"/>
              <a:t>26/04/17</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40055292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nl-BE" smtClean="0"/>
              <a:t>Click to edit Master title style</a:t>
            </a:r>
            <a:endParaRPr lang="nl-BE"/>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nl-B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FA75F6DC-6600-F546-A356-A279952B956B}" type="datetimeFigureOut">
              <a:rPr lang="en-US" smtClean="0"/>
              <a:t>26/04/17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19780588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nl-BE" smtClean="0"/>
              <a:t>Click to edit Master title style</a:t>
            </a:r>
            <a:endParaRPr lang="nl-B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FA75F6DC-6600-F546-A356-A279952B956B}" type="datetimeFigureOut">
              <a:rPr lang="en-US" smtClean="0"/>
              <a:t>26/04/17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D546E73-C258-1943-9BA2-AEC1224DB720}" type="slidenum">
              <a:rPr lang="nl-BE" smtClean="0"/>
              <a:t>‹#›</a:t>
            </a:fld>
            <a:endParaRPr lang="nl-BE"/>
          </a:p>
        </p:txBody>
      </p:sp>
    </p:spTree>
    <p:extLst>
      <p:ext uri="{BB962C8B-B14F-4D97-AF65-F5344CB8AC3E}">
        <p14:creationId xmlns:p14="http://schemas.microsoft.com/office/powerpoint/2010/main" val="32740541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A75F6DC-6600-F546-A356-A279952B956B}" type="datetimeFigureOut">
              <a:rPr lang="en-US" smtClean="0"/>
              <a:t>26/04/17</a:t>
            </a:fld>
            <a:endParaRPr lang="nl-B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D546E73-C258-1943-9BA2-AEC1224DB720}" type="slidenum">
              <a:rPr lang="nl-BE" smtClean="0"/>
              <a:t>‹#›</a:t>
            </a:fld>
            <a:endParaRPr lang="nl-BE"/>
          </a:p>
        </p:txBody>
      </p:sp>
    </p:spTree>
    <p:extLst>
      <p:ext uri="{BB962C8B-B14F-4D97-AF65-F5344CB8AC3E}">
        <p14:creationId xmlns:p14="http://schemas.microsoft.com/office/powerpoint/2010/main" val="1656381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http://www.tpub.com/content/draftsman/14276/img/14276_42_1.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http://proto5.thinkquest.nl/~bge0024/images/Basisboek/standpunten3.jpg" TargetMode="External"/><Relationship Id="rId5" Type="http://schemas.openxmlformats.org/officeDocument/2006/relationships/image" Target="../media/image19.jpeg"/><Relationship Id="rId6" Type="http://schemas.openxmlformats.org/officeDocument/2006/relationships/image" Target="http://proto5.thinkquest.nl/~bge0024/images/Basisboek/standpunten4.jpg" TargetMode="Externa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http://proto5.thinkquest.nl/~bge0024/images/Basisboek/standpunten5.jpg" TargetMode="External"/><Relationship Id="rId5"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1" Type="http://schemas.openxmlformats.org/officeDocument/2006/relationships/image" Target="../media/image29.jpeg"/><Relationship Id="rId12" Type="http://schemas.openxmlformats.org/officeDocument/2006/relationships/image" Target="http://www.tv-handbook.com/images/CMP_PEDU.JPG"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5.jpeg"/><Relationship Id="rId4" Type="http://schemas.openxmlformats.org/officeDocument/2006/relationships/image" Target="http://www.tv-handbook.com/images/CMP_PAN.JPG" TargetMode="External"/><Relationship Id="rId5" Type="http://schemas.openxmlformats.org/officeDocument/2006/relationships/image" Target="../media/image26.jpeg"/><Relationship Id="rId6" Type="http://schemas.openxmlformats.org/officeDocument/2006/relationships/image" Target="http://www.tv-handbook.com/images/CMP_TILT.JPG" TargetMode="External"/><Relationship Id="rId7" Type="http://schemas.openxmlformats.org/officeDocument/2006/relationships/image" Target="../media/image27.jpeg"/><Relationship Id="rId8" Type="http://schemas.openxmlformats.org/officeDocument/2006/relationships/image" Target="http://www.tv-handbook.com/images/CMP_DOLL.JPG" TargetMode="External"/><Relationship Id="rId9" Type="http://schemas.openxmlformats.org/officeDocument/2006/relationships/image" Target="../media/image28.jpeg"/><Relationship Id="rId10" Type="http://schemas.openxmlformats.org/officeDocument/2006/relationships/image" Target="http://www.tv-handbook.com/images/CMP_TRUC.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http://www.animatedbuzz.com/tutorials/images/angle03-noseroom.jpg" TargetMode="External"/><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http://www.animatedbuzz.com/tutorials/images/angle01-headroom.jpg"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http://www.animatedbuzz.com/tutorials/images/angle04-ruleofthirds.jpg" TargetMode="External"/><Relationship Id="rId5" Type="http://schemas.openxmlformats.org/officeDocument/2006/relationships/image" Target="../media/image38.jpeg"/><Relationship Id="rId6" Type="http://schemas.openxmlformats.org/officeDocument/2006/relationships/image" Target="http://www.animatedbuzz.com/tutorials/images/angle02-goldenmean.jpg" TargetMode="Externa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http://proto4.thinkquest.nl/~lld632/diaf.gif" TargetMode="External"/><Relationship Id="rId4" Type="http://schemas.openxmlformats.org/officeDocument/2006/relationships/image" Target="../media/image48.jp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487333" y="4573939"/>
            <a:ext cx="4514777" cy="369332"/>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rtlCol="0">
            <a:spAutoFit/>
          </a:bodyPr>
          <a:lstStyle/>
          <a:p>
            <a:pPr algn="ctr"/>
            <a:r>
              <a:rPr lang="en-US" dirty="0">
                <a:latin typeface="Impact"/>
                <a:cs typeface="Impact"/>
              </a:rPr>
              <a:t> </a:t>
            </a:r>
            <a:r>
              <a:rPr lang="en-US" dirty="0" smtClean="0">
                <a:latin typeface="Impact"/>
                <a:cs typeface="Impact"/>
              </a:rPr>
              <a:t>FILMEN MET SMARTPHONE / </a:t>
            </a:r>
            <a:r>
              <a:rPr lang="en-US" smtClean="0">
                <a:latin typeface="Impact"/>
                <a:cs typeface="Impact"/>
              </a:rPr>
              <a:t>TOM </a:t>
            </a:r>
            <a:r>
              <a:rPr lang="en-US" smtClean="0">
                <a:latin typeface="Impact"/>
                <a:cs typeface="Impact"/>
              </a:rPr>
              <a:t>RUMES</a:t>
            </a:r>
            <a:endParaRPr lang="en-US" dirty="0">
              <a:latin typeface="Impact"/>
              <a:cs typeface="Impact"/>
            </a:endParaRPr>
          </a:p>
        </p:txBody>
      </p:sp>
      <p:pic>
        <p:nvPicPr>
          <p:cNvPr id="3" name="Picture 2"/>
          <p:cNvPicPr>
            <a:picLocks noChangeAspect="1"/>
          </p:cNvPicPr>
          <p:nvPr/>
        </p:nvPicPr>
        <p:blipFill rotWithShape="1">
          <a:blip r:embed="rId2"/>
          <a:srcRect t="14490" b="21864"/>
          <a:stretch/>
        </p:blipFill>
        <p:spPr>
          <a:xfrm>
            <a:off x="0" y="0"/>
            <a:ext cx="9146310" cy="4453466"/>
          </a:xfrm>
          <a:prstGeom prst="rect">
            <a:avLst/>
          </a:prstGeom>
        </p:spPr>
      </p:pic>
    </p:spTree>
    <p:extLst>
      <p:ext uri="{BB962C8B-B14F-4D97-AF65-F5344CB8AC3E}">
        <p14:creationId xmlns:p14="http://schemas.microsoft.com/office/powerpoint/2010/main" val="29120906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2.bp.blogspot.com/_xgtIpool2RE/TM_lhEpJ_8I/AAAAAAAAAEU/-WLH_yAQc-k/s1600/jumpcut%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95486"/>
            <a:ext cx="3780420" cy="204920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809" y="2425401"/>
            <a:ext cx="3963401" cy="1947414"/>
          </a:xfrm>
          <a:prstGeom prst="rect">
            <a:avLst/>
          </a:prstGeom>
        </p:spPr>
      </p:pic>
      <p:sp>
        <p:nvSpPr>
          <p:cNvPr id="6" name="TextBox 5"/>
          <p:cNvSpPr txBox="1"/>
          <p:nvPr/>
        </p:nvSpPr>
        <p:spPr>
          <a:xfrm>
            <a:off x="697741" y="4264328"/>
            <a:ext cx="2875192"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BEELDSPRINGER</a:t>
            </a:r>
            <a:endParaRPr lang="en-US" sz="2700" dirty="0">
              <a:latin typeface="Impact"/>
              <a:cs typeface="Impact"/>
            </a:endParaRPr>
          </a:p>
        </p:txBody>
      </p:sp>
    </p:spTree>
    <p:extLst>
      <p:ext uri="{BB962C8B-B14F-4D97-AF65-F5344CB8AC3E}">
        <p14:creationId xmlns:p14="http://schemas.microsoft.com/office/powerpoint/2010/main" val="427637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tpub.com/content/draftsman/14276/img/14276_42_1.jpg"/>
          <p:cNvPicPr>
            <a:picLocks noChangeAspect="1" noChangeArrowheads="1"/>
          </p:cNvPicPr>
          <p:nvPr/>
        </p:nvPicPr>
        <p:blipFill>
          <a:blip r:embed="rId2" r:link="rId3">
            <a:extLst>
              <a:ext uri="{28A0092B-C50C-407E-A947-70E740481C1C}">
                <a14:useLocalDpi xmlns:a14="http://schemas.microsoft.com/office/drawing/2010/main" val="0"/>
              </a:ext>
            </a:extLst>
          </a:blip>
          <a:srcRect b="3923"/>
          <a:stretch>
            <a:fillRect/>
          </a:stretch>
        </p:blipFill>
        <p:spPr bwMode="auto">
          <a:xfrm>
            <a:off x="3361426" y="120438"/>
            <a:ext cx="3750574" cy="481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97741" y="4264328"/>
            <a:ext cx="2259350"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PERSPECTIEF</a:t>
            </a:r>
            <a:endParaRPr lang="en-US" sz="2700" dirty="0">
              <a:latin typeface="Impact"/>
              <a:cs typeface="Impact"/>
            </a:endParaRPr>
          </a:p>
        </p:txBody>
      </p:sp>
    </p:spTree>
    <p:extLst>
      <p:ext uri="{BB962C8B-B14F-4D97-AF65-F5344CB8AC3E}">
        <p14:creationId xmlns:p14="http://schemas.microsoft.com/office/powerpoint/2010/main" val="1227339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rizon 1"/>
          <p:cNvPicPr>
            <a:picLocks noChangeAspect="1" noChangeArrowheads="1"/>
          </p:cNvPicPr>
          <p:nvPr/>
        </p:nvPicPr>
        <p:blipFill>
          <a:blip r:embed="rId2">
            <a:clrChange>
              <a:clrFrom>
                <a:srgbClr val="ECF1ED"/>
              </a:clrFrom>
              <a:clrTo>
                <a:srgbClr val="ECF1ED">
                  <a:alpha val="0"/>
                </a:srgbClr>
              </a:clrTo>
            </a:clrChange>
            <a:extLst>
              <a:ext uri="{28A0092B-C50C-407E-A947-70E740481C1C}">
                <a14:useLocalDpi xmlns:a14="http://schemas.microsoft.com/office/drawing/2010/main" val="0"/>
              </a:ext>
            </a:extLst>
          </a:blip>
          <a:srcRect l="6250" t="7133" r="6250" b="16434"/>
          <a:stretch>
            <a:fillRect/>
          </a:stretch>
        </p:blipFill>
        <p:spPr bwMode="auto">
          <a:xfrm>
            <a:off x="4817913" y="516810"/>
            <a:ext cx="4207450" cy="30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hroizon 2"/>
          <p:cNvPicPr>
            <a:picLocks noChangeAspect="1" noChangeArrowheads="1"/>
          </p:cNvPicPr>
          <p:nvPr/>
        </p:nvPicPr>
        <p:blipFill>
          <a:blip r:embed="rId3">
            <a:clrChange>
              <a:clrFrom>
                <a:srgbClr val="F0F5F1"/>
              </a:clrFrom>
              <a:clrTo>
                <a:srgbClr val="F0F5F1">
                  <a:alpha val="0"/>
                </a:srgbClr>
              </a:clrTo>
            </a:clrChange>
            <a:extLst>
              <a:ext uri="{28A0092B-C50C-407E-A947-70E740481C1C}">
                <a14:useLocalDpi xmlns:a14="http://schemas.microsoft.com/office/drawing/2010/main" val="0"/>
              </a:ext>
            </a:extLst>
          </a:blip>
          <a:srcRect/>
          <a:stretch>
            <a:fillRect/>
          </a:stretch>
        </p:blipFill>
        <p:spPr bwMode="auto">
          <a:xfrm>
            <a:off x="505113" y="516811"/>
            <a:ext cx="4312800" cy="3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741" y="4264328"/>
            <a:ext cx="2259350"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HORIZON</a:t>
            </a:r>
            <a:endParaRPr lang="en-US" sz="2700" dirty="0">
              <a:latin typeface="Impact"/>
              <a:cs typeface="Impact"/>
            </a:endParaRPr>
          </a:p>
        </p:txBody>
      </p:sp>
    </p:spTree>
    <p:extLst>
      <p:ext uri="{BB962C8B-B14F-4D97-AF65-F5344CB8AC3E}">
        <p14:creationId xmlns:p14="http://schemas.microsoft.com/office/powerpoint/2010/main" val="1148556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vp052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45" y="402387"/>
            <a:ext cx="4055371" cy="296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tvp052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460" y="402387"/>
            <a:ext cx="4083703" cy="310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7741" y="4264328"/>
            <a:ext cx="2259350"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CAMERA AS</a:t>
            </a:r>
            <a:endParaRPr lang="en-US" sz="2700" dirty="0">
              <a:latin typeface="Impact"/>
              <a:cs typeface="Impact"/>
            </a:endParaRPr>
          </a:p>
        </p:txBody>
      </p:sp>
    </p:spTree>
    <p:extLst>
      <p:ext uri="{BB962C8B-B14F-4D97-AF65-F5344CB8AC3E}">
        <p14:creationId xmlns:p14="http://schemas.microsoft.com/office/powerpoint/2010/main" val="1157123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http://proto5.thinkquest.nl/~bge0024/images/Basisboek/standpunten3.jpg"/>
          <p:cNvPicPr>
            <a:picLocks noChangeAspect="1" noChangeArrowheads="1"/>
          </p:cNvPicPr>
          <p:nvPr/>
        </p:nvPicPr>
        <p:blipFill>
          <a:blip r:embed="rId3" r:link="rId4" cstate="print"/>
          <a:srcRect/>
          <a:stretch>
            <a:fillRect/>
          </a:stretch>
        </p:blipFill>
        <p:spPr bwMode="auto">
          <a:xfrm>
            <a:off x="402610" y="622305"/>
            <a:ext cx="4461535" cy="3475561"/>
          </a:xfrm>
          <a:prstGeom prst="rect">
            <a:avLst/>
          </a:prstGeom>
          <a:noFill/>
          <a:ln w="9525">
            <a:noFill/>
            <a:miter lim="800000"/>
            <a:headEnd/>
            <a:tailEnd/>
          </a:ln>
        </p:spPr>
      </p:pic>
      <p:pic>
        <p:nvPicPr>
          <p:cNvPr id="58372" name="Picture 4" descr="http://proto5.thinkquest.nl/~bge0024/images/Basisboek/standpunten4.jpg"/>
          <p:cNvPicPr>
            <a:picLocks noChangeAspect="1" noChangeArrowheads="1"/>
          </p:cNvPicPr>
          <p:nvPr/>
        </p:nvPicPr>
        <p:blipFill>
          <a:blip r:embed="rId5" r:link="rId6" cstate="print"/>
          <a:srcRect/>
          <a:stretch>
            <a:fillRect/>
          </a:stretch>
        </p:blipFill>
        <p:spPr bwMode="auto">
          <a:xfrm>
            <a:off x="5166066" y="622306"/>
            <a:ext cx="3503801" cy="3781540"/>
          </a:xfrm>
          <a:prstGeom prst="rect">
            <a:avLst/>
          </a:prstGeom>
          <a:noFill/>
          <a:ln w="9525">
            <a:noFill/>
            <a:miter lim="800000"/>
            <a:headEnd/>
            <a:tailEnd/>
          </a:ln>
        </p:spPr>
      </p:pic>
    </p:spTree>
    <p:extLst>
      <p:ext uri="{BB962C8B-B14F-4D97-AF65-F5344CB8AC3E}">
        <p14:creationId xmlns:p14="http://schemas.microsoft.com/office/powerpoint/2010/main" val="2690679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890" y="362491"/>
            <a:ext cx="3032717" cy="2166227"/>
          </a:xfrm>
          <a:prstGeom prst="rect">
            <a:avLst/>
          </a:prstGeom>
        </p:spPr>
      </p:pic>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r="50140"/>
          <a:stretch/>
        </p:blipFill>
        <p:spPr>
          <a:xfrm>
            <a:off x="697741" y="362491"/>
            <a:ext cx="2960711" cy="2431509"/>
          </a:xfrm>
          <a:prstGeom prst="rect">
            <a:avLst/>
          </a:prstGeom>
        </p:spPr>
      </p:pic>
      <p:sp>
        <p:nvSpPr>
          <p:cNvPr id="9" name="TextBox 8"/>
          <p:cNvSpPr txBox="1"/>
          <p:nvPr/>
        </p:nvSpPr>
        <p:spPr>
          <a:xfrm>
            <a:off x="697741" y="4264328"/>
            <a:ext cx="2259350"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POINT OF VIEW</a:t>
            </a:r>
            <a:endParaRPr lang="en-US" sz="2700" dirty="0">
              <a:latin typeface="Impact"/>
              <a:cs typeface="Impact"/>
            </a:endParaRPr>
          </a:p>
        </p:txBody>
      </p:sp>
      <p:pic>
        <p:nvPicPr>
          <p:cNvPr id="10" name="Afbeelding 7"/>
          <p:cNvPicPr>
            <a:picLocks noChangeAspect="1"/>
          </p:cNvPicPr>
          <p:nvPr/>
        </p:nvPicPr>
        <p:blipFill rotWithShape="1">
          <a:blip r:embed="rId3">
            <a:extLst>
              <a:ext uri="{28A0092B-C50C-407E-A947-70E740481C1C}">
                <a14:useLocalDpi xmlns:a14="http://schemas.microsoft.com/office/drawing/2010/main" val="0"/>
              </a:ext>
            </a:extLst>
          </a:blip>
          <a:srcRect l="66444" r="15064"/>
          <a:stretch/>
        </p:blipFill>
        <p:spPr>
          <a:xfrm>
            <a:off x="3633512" y="892676"/>
            <a:ext cx="1741510" cy="3856400"/>
          </a:xfrm>
          <a:prstGeom prst="rect">
            <a:avLst/>
          </a:prstGeom>
        </p:spPr>
      </p:pic>
    </p:spTree>
    <p:extLst>
      <p:ext uri="{BB962C8B-B14F-4D97-AF65-F5344CB8AC3E}">
        <p14:creationId xmlns:p14="http://schemas.microsoft.com/office/powerpoint/2010/main" val="1914970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ijkrichti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394"/>
          <a:stretch/>
        </p:blipFill>
        <p:spPr bwMode="auto">
          <a:xfrm rot="60000">
            <a:off x="667955" y="3142691"/>
            <a:ext cx="4035990" cy="106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proto5.thinkquest.nl/~bge0024/images/Basisboek/standpunten5.jpg"/>
          <p:cNvPicPr>
            <a:picLocks noChangeAspect="1" noChangeArrowheads="1"/>
          </p:cNvPicPr>
          <p:nvPr/>
        </p:nvPicPr>
        <p:blipFill>
          <a:blip r:embed="rId3" r:link="rId4" cstate="print">
            <a:clrChange>
              <a:clrFrom>
                <a:srgbClr val="FFFFFF"/>
              </a:clrFrom>
              <a:clrTo>
                <a:srgbClr val="FFFFFF">
                  <a:alpha val="0"/>
                </a:srgbClr>
              </a:clrTo>
            </a:clrChange>
          </a:blip>
          <a:srcRect/>
          <a:stretch>
            <a:fillRect/>
          </a:stretch>
        </p:blipFill>
        <p:spPr bwMode="auto">
          <a:xfrm>
            <a:off x="4950041" y="208194"/>
            <a:ext cx="3567425" cy="4161996"/>
          </a:xfrm>
          <a:prstGeom prst="rect">
            <a:avLst/>
          </a:prstGeom>
          <a:noFill/>
          <a:ln w="9525">
            <a:noFill/>
            <a:miter lim="800000"/>
            <a:headEnd/>
            <a:tailEnd/>
          </a:ln>
        </p:spPr>
      </p:pic>
      <p:pic>
        <p:nvPicPr>
          <p:cNvPr id="11267" name="Picture 3" descr="as"/>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000" t="67426" r="9319"/>
          <a:stretch>
            <a:fillRect/>
          </a:stretch>
        </p:blipFill>
        <p:spPr bwMode="auto">
          <a:xfrm>
            <a:off x="658946" y="208194"/>
            <a:ext cx="3921087" cy="238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721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http://www.tv-handbook.com/images/CMP_PAN.JPG"/>
          <p:cNvPicPr>
            <a:picLocks noChangeAspect="1" noChangeArrowheads="1"/>
          </p:cNvPicPr>
          <p:nvPr/>
        </p:nvPicPr>
        <p:blipFill>
          <a:blip r:embed="rId3" r:link="rId4" cstate="print"/>
          <a:srcRect l="20103" r="20103" b="6299"/>
          <a:stretch>
            <a:fillRect/>
          </a:stretch>
        </p:blipFill>
        <p:spPr bwMode="auto">
          <a:xfrm>
            <a:off x="697741" y="134166"/>
            <a:ext cx="2316392" cy="2316392"/>
          </a:xfrm>
          <a:prstGeom prst="rect">
            <a:avLst/>
          </a:prstGeom>
          <a:noFill/>
          <a:ln w="9525">
            <a:noFill/>
            <a:miter lim="800000"/>
            <a:headEnd/>
            <a:tailEnd/>
          </a:ln>
        </p:spPr>
      </p:pic>
      <p:pic>
        <p:nvPicPr>
          <p:cNvPr id="59396" name="Picture 4" descr="http://www.tv-handbook.com/images/CMP_TILT.JPG"/>
          <p:cNvPicPr>
            <a:picLocks noChangeAspect="1" noChangeArrowheads="1"/>
          </p:cNvPicPr>
          <p:nvPr/>
        </p:nvPicPr>
        <p:blipFill>
          <a:blip r:embed="rId5" r:link="rId6" cstate="print"/>
          <a:srcRect l="10052" r="10052" b="4724"/>
          <a:stretch>
            <a:fillRect/>
          </a:stretch>
        </p:blipFill>
        <p:spPr bwMode="auto">
          <a:xfrm>
            <a:off x="3014133" y="134166"/>
            <a:ext cx="2746000" cy="2090740"/>
          </a:xfrm>
          <a:prstGeom prst="rect">
            <a:avLst/>
          </a:prstGeom>
          <a:noFill/>
          <a:ln w="9525">
            <a:noFill/>
            <a:miter lim="800000"/>
            <a:headEnd/>
            <a:tailEnd/>
          </a:ln>
        </p:spPr>
      </p:pic>
      <p:pic>
        <p:nvPicPr>
          <p:cNvPr id="59397" name="Picture 5" descr="http://www.tv-handbook.com/images/CMP_DOLL.JPG"/>
          <p:cNvPicPr>
            <a:picLocks noChangeAspect="1" noChangeArrowheads="1"/>
          </p:cNvPicPr>
          <p:nvPr/>
        </p:nvPicPr>
        <p:blipFill>
          <a:blip r:embed="rId7" r:link="rId8" cstate="print"/>
          <a:srcRect l="5026" r="5026" b="7874"/>
          <a:stretch>
            <a:fillRect/>
          </a:stretch>
        </p:blipFill>
        <p:spPr bwMode="auto">
          <a:xfrm>
            <a:off x="4896036" y="2213898"/>
            <a:ext cx="2820451" cy="1845045"/>
          </a:xfrm>
          <a:prstGeom prst="rect">
            <a:avLst/>
          </a:prstGeom>
          <a:noFill/>
          <a:ln w="9525">
            <a:noFill/>
            <a:miter lim="800000"/>
            <a:headEnd/>
            <a:tailEnd/>
          </a:ln>
        </p:spPr>
      </p:pic>
      <p:pic>
        <p:nvPicPr>
          <p:cNvPr id="59398" name="Picture 6" descr="http://www.tv-handbook.com/images/CMP_TRUC.JPG"/>
          <p:cNvPicPr>
            <a:picLocks noChangeAspect="1" noChangeArrowheads="1"/>
          </p:cNvPicPr>
          <p:nvPr/>
        </p:nvPicPr>
        <p:blipFill>
          <a:blip r:embed="rId9" r:link="rId10" cstate="print"/>
          <a:srcRect l="6032" r="6032" b="6299"/>
          <a:stretch>
            <a:fillRect/>
          </a:stretch>
        </p:blipFill>
        <p:spPr bwMode="auto">
          <a:xfrm>
            <a:off x="1122129" y="2312390"/>
            <a:ext cx="2569337" cy="1746553"/>
          </a:xfrm>
          <a:prstGeom prst="rect">
            <a:avLst/>
          </a:prstGeom>
          <a:noFill/>
          <a:ln w="9525">
            <a:noFill/>
            <a:miter lim="800000"/>
            <a:headEnd/>
            <a:tailEnd/>
          </a:ln>
        </p:spPr>
      </p:pic>
      <p:pic>
        <p:nvPicPr>
          <p:cNvPr id="59399" name="Picture 7" descr="http://www.tv-handbook.com/images/CMP_PEDU.JPG"/>
          <p:cNvPicPr>
            <a:picLocks noChangeAspect="1" noChangeArrowheads="1"/>
          </p:cNvPicPr>
          <p:nvPr/>
        </p:nvPicPr>
        <p:blipFill>
          <a:blip r:embed="rId11" r:link="rId12" cstate="print"/>
          <a:srcRect l="13068" r="13068" b="4724"/>
          <a:stretch>
            <a:fillRect/>
          </a:stretch>
        </p:blipFill>
        <p:spPr bwMode="auto">
          <a:xfrm>
            <a:off x="5760133" y="134165"/>
            <a:ext cx="2554134" cy="2103931"/>
          </a:xfrm>
          <a:prstGeom prst="rect">
            <a:avLst/>
          </a:prstGeom>
          <a:noFill/>
          <a:ln w="9525">
            <a:noFill/>
            <a:miter lim="800000"/>
            <a:headEnd/>
            <a:tailEnd/>
          </a:ln>
        </p:spPr>
      </p:pic>
      <p:sp>
        <p:nvSpPr>
          <p:cNvPr id="8" name="TextBox 7"/>
          <p:cNvSpPr txBox="1"/>
          <p:nvPr/>
        </p:nvSpPr>
        <p:spPr>
          <a:xfrm>
            <a:off x="697741" y="4264328"/>
            <a:ext cx="3146126"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CAMERABEWEGINGEN</a:t>
            </a:r>
            <a:endParaRPr lang="en-US" sz="2700" dirty="0">
              <a:latin typeface="Impact"/>
              <a:cs typeface="Impact"/>
            </a:endParaRPr>
          </a:p>
        </p:txBody>
      </p:sp>
    </p:spTree>
    <p:extLst>
      <p:ext uri="{BB962C8B-B14F-4D97-AF65-F5344CB8AC3E}">
        <p14:creationId xmlns:p14="http://schemas.microsoft.com/office/powerpoint/2010/main" val="569806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iepte"/>
          <p:cNvPicPr>
            <a:picLocks noChangeAspect="1" noChangeArrowheads="1"/>
          </p:cNvPicPr>
          <p:nvPr/>
        </p:nvPicPr>
        <p:blipFill rotWithShape="1">
          <a:blip r:embed="rId2">
            <a:extLst>
              <a:ext uri="{28A0092B-C50C-407E-A947-70E740481C1C}">
                <a14:useLocalDpi xmlns:a14="http://schemas.microsoft.com/office/drawing/2010/main" val="0"/>
              </a:ext>
            </a:extLst>
          </a:blip>
          <a:srcRect l="2543" t="11164"/>
          <a:stretch/>
        </p:blipFill>
        <p:spPr bwMode="auto">
          <a:xfrm>
            <a:off x="2133599" y="220132"/>
            <a:ext cx="5486401" cy="189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032" y="2248508"/>
            <a:ext cx="2550074" cy="1696958"/>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769" y="2248508"/>
            <a:ext cx="2828263" cy="1696958"/>
          </a:xfrm>
          <a:prstGeom prst="rect">
            <a:avLst/>
          </a:prstGeom>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740" y="2248507"/>
            <a:ext cx="2547030" cy="1696959"/>
          </a:xfrm>
          <a:prstGeom prst="rect">
            <a:avLst/>
          </a:prstGeom>
        </p:spPr>
      </p:pic>
      <p:sp>
        <p:nvSpPr>
          <p:cNvPr id="7" name="TextBox 6"/>
          <p:cNvSpPr txBox="1"/>
          <p:nvPr/>
        </p:nvSpPr>
        <p:spPr>
          <a:xfrm>
            <a:off x="697740" y="4264328"/>
            <a:ext cx="3721859"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COMPOSITIE </a:t>
            </a:r>
            <a:r>
              <a:rPr lang="en-US" sz="2700" dirty="0" smtClean="0">
                <a:latin typeface="Impact"/>
                <a:cs typeface="Impact"/>
                <a:sym typeface="Wingdings"/>
              </a:rPr>
              <a:t></a:t>
            </a:r>
            <a:r>
              <a:rPr lang="en-US" sz="2700" dirty="0" smtClean="0">
                <a:latin typeface="Impact"/>
                <a:cs typeface="Impact"/>
              </a:rPr>
              <a:t>DIEPTE</a:t>
            </a:r>
            <a:endParaRPr lang="en-US" sz="2700" dirty="0">
              <a:latin typeface="Impact"/>
              <a:cs typeface="Impact"/>
            </a:endParaRPr>
          </a:p>
        </p:txBody>
      </p:sp>
    </p:spTree>
    <p:extLst>
      <p:ext uri="{BB962C8B-B14F-4D97-AF65-F5344CB8AC3E}">
        <p14:creationId xmlns:p14="http://schemas.microsoft.com/office/powerpoint/2010/main" val="354619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animatedbuzz.com/tutorials/images/angle03-noseroom.jpg"/>
          <p:cNvPicPr>
            <a:picLocks noChangeAspect="1" noChangeArrowheads="1"/>
          </p:cNvPicPr>
          <p:nvPr/>
        </p:nvPicPr>
        <p:blipFill>
          <a:blip r:embed="rId3" r:link="rId4" cstate="print"/>
          <a:srcRect b="41718"/>
          <a:stretch>
            <a:fillRect/>
          </a:stretch>
        </p:blipFill>
        <p:spPr bwMode="auto">
          <a:xfrm>
            <a:off x="3918916" y="2779834"/>
            <a:ext cx="3548684" cy="1290844"/>
          </a:xfrm>
          <a:prstGeom prst="rect">
            <a:avLst/>
          </a:prstGeom>
          <a:noFill/>
          <a:ln w="9525">
            <a:noFill/>
            <a:miter lim="800000"/>
            <a:headEnd/>
            <a:tailEnd/>
          </a:ln>
        </p:spPr>
      </p:pic>
      <p:pic>
        <p:nvPicPr>
          <p:cNvPr id="62467" name="Picture 3" descr="hoofdruimte"/>
          <p:cNvPicPr>
            <a:picLocks noChangeAspect="1" noChangeArrowheads="1"/>
          </p:cNvPicPr>
          <p:nvPr/>
        </p:nvPicPr>
        <p:blipFill>
          <a:blip r:embed="rId5" cstate="print">
            <a:clrChange>
              <a:clrFrom>
                <a:srgbClr val="EEF1F6"/>
              </a:clrFrom>
              <a:clrTo>
                <a:srgbClr val="EEF1F6">
                  <a:alpha val="0"/>
                </a:srgbClr>
              </a:clrTo>
            </a:clrChange>
          </a:blip>
          <a:srcRect l="12556"/>
          <a:stretch>
            <a:fillRect/>
          </a:stretch>
        </p:blipFill>
        <p:spPr bwMode="auto">
          <a:xfrm>
            <a:off x="903293" y="177648"/>
            <a:ext cx="2737373" cy="4091049"/>
          </a:xfrm>
          <a:prstGeom prst="rect">
            <a:avLst/>
          </a:prstGeom>
          <a:noFill/>
          <a:ln w="9525">
            <a:noFill/>
            <a:miter lim="800000"/>
            <a:headEnd/>
            <a:tailEnd/>
          </a:ln>
        </p:spPr>
      </p:pic>
      <p:pic>
        <p:nvPicPr>
          <p:cNvPr id="62468" name="Picture 4" descr="http://www.animatedbuzz.com/tutorials/images/angle01-headroom.jpg"/>
          <p:cNvPicPr>
            <a:picLocks noChangeAspect="1" noChangeArrowheads="1"/>
          </p:cNvPicPr>
          <p:nvPr/>
        </p:nvPicPr>
        <p:blipFill>
          <a:blip r:embed="rId6" r:link="rId7" cstate="print"/>
          <a:srcRect b="26997"/>
          <a:stretch>
            <a:fillRect/>
          </a:stretch>
        </p:blipFill>
        <p:spPr bwMode="auto">
          <a:xfrm>
            <a:off x="3918916" y="493421"/>
            <a:ext cx="3548684" cy="1669968"/>
          </a:xfrm>
          <a:prstGeom prst="rect">
            <a:avLst/>
          </a:prstGeom>
          <a:noFill/>
          <a:ln w="9525">
            <a:noFill/>
            <a:miter lim="800000"/>
            <a:headEnd/>
            <a:tailEnd/>
          </a:ln>
        </p:spPr>
      </p:pic>
      <p:sp>
        <p:nvSpPr>
          <p:cNvPr id="6" name="TextBox 5"/>
          <p:cNvSpPr txBox="1"/>
          <p:nvPr/>
        </p:nvSpPr>
        <p:spPr>
          <a:xfrm>
            <a:off x="697740" y="4264328"/>
            <a:ext cx="6769860"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COMPOSITIE </a:t>
            </a:r>
            <a:r>
              <a:rPr lang="en-US" sz="2700" dirty="0" smtClean="0">
                <a:latin typeface="Impact"/>
                <a:cs typeface="Impact"/>
                <a:sym typeface="Wingdings"/>
              </a:rPr>
              <a:t>HOOFDRUIMTE EN KIJKRICHTING</a:t>
            </a:r>
            <a:endParaRPr lang="en-US" sz="2700" dirty="0">
              <a:latin typeface="Impact"/>
              <a:cs typeface="Impact"/>
            </a:endParaRPr>
          </a:p>
        </p:txBody>
      </p:sp>
    </p:spTree>
    <p:extLst>
      <p:ext uri="{BB962C8B-B14F-4D97-AF65-F5344CB8AC3E}">
        <p14:creationId xmlns:p14="http://schemas.microsoft.com/office/powerpoint/2010/main" val="2450176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0726" y="0"/>
            <a:ext cx="7042467" cy="4940238"/>
          </a:xfrm>
          <a:prstGeom prst="rect">
            <a:avLst/>
          </a:prstGeom>
        </p:spPr>
      </p:pic>
      <p:sp>
        <p:nvSpPr>
          <p:cNvPr id="4" name="TextBox 3"/>
          <p:cNvSpPr txBox="1"/>
          <p:nvPr/>
        </p:nvSpPr>
        <p:spPr>
          <a:xfrm>
            <a:off x="2090942" y="2026535"/>
            <a:ext cx="5111193" cy="900247"/>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5400" dirty="0">
                <a:latin typeface="Impact"/>
                <a:cs typeface="Impact"/>
              </a:rPr>
              <a:t>TRENDS</a:t>
            </a:r>
          </a:p>
        </p:txBody>
      </p:sp>
    </p:spTree>
    <p:extLst>
      <p:ext uri="{BB962C8B-B14F-4D97-AF65-F5344CB8AC3E}">
        <p14:creationId xmlns:p14="http://schemas.microsoft.com/office/powerpoint/2010/main" val="3715306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http://www.animatedbuzz.com/tutorials/images/angle04-ruleofthirds.jpg"/>
          <p:cNvPicPr>
            <a:picLocks noChangeAspect="1" noChangeArrowheads="1"/>
          </p:cNvPicPr>
          <p:nvPr/>
        </p:nvPicPr>
        <p:blipFill>
          <a:blip r:embed="rId3" r:link="rId4" cstate="print"/>
          <a:srcRect b="23843"/>
          <a:stretch>
            <a:fillRect/>
          </a:stretch>
        </p:blipFill>
        <p:spPr bwMode="auto">
          <a:xfrm>
            <a:off x="4436532" y="713366"/>
            <a:ext cx="3427771" cy="2793634"/>
          </a:xfrm>
          <a:prstGeom prst="rect">
            <a:avLst/>
          </a:prstGeom>
          <a:noFill/>
          <a:ln w="9525">
            <a:noFill/>
            <a:miter lim="800000"/>
            <a:headEnd/>
            <a:tailEnd/>
          </a:ln>
        </p:spPr>
      </p:pic>
      <p:pic>
        <p:nvPicPr>
          <p:cNvPr id="61444" name="Picture 4" descr="http://www.animatedbuzz.com/tutorials/images/angle02-goldenmean.jpg"/>
          <p:cNvPicPr>
            <a:picLocks noChangeAspect="1" noChangeArrowheads="1"/>
          </p:cNvPicPr>
          <p:nvPr/>
        </p:nvPicPr>
        <p:blipFill>
          <a:blip r:embed="rId5" r:link="rId6" cstate="print"/>
          <a:srcRect b="28091"/>
          <a:stretch>
            <a:fillRect/>
          </a:stretch>
        </p:blipFill>
        <p:spPr bwMode="auto">
          <a:xfrm>
            <a:off x="540411" y="713366"/>
            <a:ext cx="3506655" cy="2793634"/>
          </a:xfrm>
          <a:prstGeom prst="rect">
            <a:avLst/>
          </a:prstGeom>
          <a:noFill/>
          <a:ln w="9525">
            <a:noFill/>
            <a:miter lim="800000"/>
            <a:headEnd/>
            <a:tailEnd/>
          </a:ln>
        </p:spPr>
      </p:pic>
      <p:sp>
        <p:nvSpPr>
          <p:cNvPr id="5" name="TextBox 4"/>
          <p:cNvSpPr txBox="1"/>
          <p:nvPr/>
        </p:nvSpPr>
        <p:spPr>
          <a:xfrm>
            <a:off x="697740" y="4264328"/>
            <a:ext cx="4348393"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COMPOSITIE </a:t>
            </a:r>
            <a:r>
              <a:rPr lang="en-US" sz="2700" dirty="0" smtClean="0">
                <a:latin typeface="Impact"/>
                <a:cs typeface="Impact"/>
                <a:sym typeface="Wingdings"/>
              </a:rPr>
              <a:t></a:t>
            </a:r>
            <a:r>
              <a:rPr lang="en-US" sz="2700" dirty="0">
                <a:latin typeface="Impact"/>
                <a:cs typeface="Impact"/>
                <a:sym typeface="Wingdings"/>
              </a:rPr>
              <a:t> </a:t>
            </a:r>
            <a:r>
              <a:rPr lang="en-US" sz="2700" dirty="0" smtClean="0">
                <a:latin typeface="Impact"/>
                <a:cs typeface="Impact"/>
                <a:sym typeface="Wingdings"/>
              </a:rPr>
              <a:t>GULDEN SNEDE</a:t>
            </a:r>
            <a:endParaRPr lang="en-US" sz="2700" dirty="0">
              <a:latin typeface="Impact"/>
              <a:cs typeface="Impact"/>
            </a:endParaRPr>
          </a:p>
        </p:txBody>
      </p:sp>
    </p:spTree>
    <p:extLst>
      <p:ext uri="{BB962C8B-B14F-4D97-AF65-F5344CB8AC3E}">
        <p14:creationId xmlns:p14="http://schemas.microsoft.com/office/powerpoint/2010/main" val="1065168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595" y="2562131"/>
            <a:ext cx="2898072" cy="2187225"/>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347" y="228041"/>
            <a:ext cx="2908920" cy="2181690"/>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536" y="2562131"/>
            <a:ext cx="2867330" cy="2147731"/>
          </a:xfrm>
          <a:prstGeom prst="rect">
            <a:avLst/>
          </a:prstGeom>
        </p:spPr>
      </p:pic>
    </p:spTree>
    <p:extLst>
      <p:ext uri="{BB962C8B-B14F-4D97-AF65-F5344CB8AC3E}">
        <p14:creationId xmlns:p14="http://schemas.microsoft.com/office/powerpoint/2010/main" val="3467040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50139"/>
          <a:stretch/>
        </p:blipFill>
        <p:spPr>
          <a:xfrm>
            <a:off x="0" y="0"/>
            <a:ext cx="3234267" cy="5143500"/>
          </a:xfrm>
          <a:prstGeom prst="rect">
            <a:avLst/>
          </a:prstGeom>
        </p:spPr>
      </p:pic>
      <p:pic>
        <p:nvPicPr>
          <p:cNvPr id="3" name="Picture 2"/>
          <p:cNvPicPr>
            <a:picLocks noChangeAspect="1"/>
          </p:cNvPicPr>
          <p:nvPr/>
        </p:nvPicPr>
        <p:blipFill rotWithShape="1">
          <a:blip r:embed="rId3"/>
          <a:srcRect l="50905"/>
          <a:stretch/>
        </p:blipFill>
        <p:spPr>
          <a:xfrm>
            <a:off x="5959420" y="0"/>
            <a:ext cx="3184580" cy="5143500"/>
          </a:xfrm>
          <a:prstGeom prst="rect">
            <a:avLst/>
          </a:prstGeom>
        </p:spPr>
      </p:pic>
      <p:sp>
        <p:nvSpPr>
          <p:cNvPr id="4" name="TextBox 3"/>
          <p:cNvSpPr txBox="1"/>
          <p:nvPr/>
        </p:nvSpPr>
        <p:spPr>
          <a:xfrm>
            <a:off x="2895599" y="2026535"/>
            <a:ext cx="3369733" cy="90024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5400" dirty="0" smtClean="0">
                <a:latin typeface="Impact"/>
                <a:cs typeface="Impact"/>
              </a:rPr>
              <a:t>BASIC TIPS</a:t>
            </a:r>
            <a:endParaRPr lang="en-US" sz="5400" dirty="0">
              <a:latin typeface="Impact"/>
              <a:cs typeface="Impact"/>
            </a:endParaRPr>
          </a:p>
        </p:txBody>
      </p:sp>
    </p:spTree>
    <p:extLst>
      <p:ext uri="{BB962C8B-B14F-4D97-AF65-F5344CB8AC3E}">
        <p14:creationId xmlns:p14="http://schemas.microsoft.com/office/powerpoint/2010/main" val="20714307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0" y="0"/>
            <a:ext cx="9243390" cy="5143500"/>
          </a:xfrm>
          <a:prstGeom prst="rect">
            <a:avLst/>
          </a:prstGeom>
        </p:spPr>
      </p:pic>
      <p:sp>
        <p:nvSpPr>
          <p:cNvPr id="13" name="TextBox 12"/>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2100" dirty="0" smtClean="0">
                <a:latin typeface="Impact"/>
                <a:cs typeface="Impact"/>
              </a:rPr>
              <a:t>AIRPLANE MODE</a:t>
            </a:r>
            <a:endParaRPr lang="en-US" sz="2100" dirty="0">
              <a:latin typeface="Impact"/>
              <a:cs typeface="Impact"/>
            </a:endParaRPr>
          </a:p>
        </p:txBody>
      </p:sp>
    </p:spTree>
    <p:extLst>
      <p:ext uri="{BB962C8B-B14F-4D97-AF65-F5344CB8AC3E}">
        <p14:creationId xmlns:p14="http://schemas.microsoft.com/office/powerpoint/2010/main" val="9816567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2100" dirty="0" smtClean="0">
                <a:latin typeface="Impact"/>
                <a:cs typeface="Impact"/>
              </a:rPr>
              <a:t>LANDSCAPE</a:t>
            </a:r>
            <a:endParaRPr lang="en-US" sz="2100" dirty="0">
              <a:latin typeface="Impact"/>
              <a:cs typeface="Impact"/>
            </a:endParaRPr>
          </a:p>
        </p:txBody>
      </p:sp>
    </p:spTree>
    <p:extLst>
      <p:ext uri="{BB962C8B-B14F-4D97-AF65-F5344CB8AC3E}">
        <p14:creationId xmlns:p14="http://schemas.microsoft.com/office/powerpoint/2010/main" val="3057780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FB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35" t="5436" r="2283" b="16266"/>
          <a:stretch/>
        </p:blipFill>
        <p:spPr>
          <a:xfrm>
            <a:off x="1380795" y="677925"/>
            <a:ext cx="7763205" cy="4465575"/>
          </a:xfrm>
          <a:prstGeom prst="rect">
            <a:avLst/>
          </a:prstGeom>
        </p:spPr>
      </p:pic>
      <p:sp>
        <p:nvSpPr>
          <p:cNvPr id="5" name="TextBox 4"/>
          <p:cNvSpPr txBox="1"/>
          <p:nvPr/>
        </p:nvSpPr>
        <p:spPr>
          <a:xfrm>
            <a:off x="328581" y="4339485"/>
            <a:ext cx="2919371" cy="392413"/>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2100" dirty="0" smtClean="0">
                <a:latin typeface="Impact"/>
                <a:cs typeface="Impact"/>
              </a:rPr>
              <a:t>LOW BATTERY SYNDROME</a:t>
            </a:r>
            <a:endParaRPr lang="en-US" sz="2100" dirty="0">
              <a:latin typeface="Impact"/>
              <a:cs typeface="Impact"/>
            </a:endParaRPr>
          </a:p>
        </p:txBody>
      </p:sp>
    </p:spTree>
    <p:extLst>
      <p:ext uri="{BB962C8B-B14F-4D97-AF65-F5344CB8AC3E}">
        <p14:creationId xmlns:p14="http://schemas.microsoft.com/office/powerpoint/2010/main" val="5555137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662" t="8725" r="10800" b="36236"/>
          <a:stretch/>
        </p:blipFill>
        <p:spPr>
          <a:xfrm>
            <a:off x="-1" y="0"/>
            <a:ext cx="9144001" cy="5126487"/>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FOCUS</a:t>
            </a:r>
            <a:endParaRPr lang="en-US" sz="2100" dirty="0">
              <a:latin typeface="Impact"/>
              <a:cs typeface="Impact"/>
            </a:endParaRPr>
          </a:p>
        </p:txBody>
      </p:sp>
    </p:spTree>
    <p:extLst>
      <p:ext uri="{BB962C8B-B14F-4D97-AF65-F5344CB8AC3E}">
        <p14:creationId xmlns:p14="http://schemas.microsoft.com/office/powerpoint/2010/main" val="41431218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proto4.thinkquest.nl/~lld632/diaf.gif"/>
          <p:cNvPicPr>
            <a:picLocks noChangeAspect="1" noChangeArrowheads="1"/>
          </p:cNvPicPr>
          <p:nvPr/>
        </p:nvPicPr>
        <p:blipFill>
          <a:blip r:embed="rId2" r:link="rId3" cstate="print"/>
          <a:srcRect/>
          <a:stretch>
            <a:fillRect/>
          </a:stretch>
        </p:blipFill>
        <p:spPr bwMode="auto">
          <a:xfrm>
            <a:off x="2141730" y="573529"/>
            <a:ext cx="4914546" cy="709879"/>
          </a:xfrm>
          <a:prstGeom prst="rect">
            <a:avLst/>
          </a:prstGeom>
          <a:noFill/>
          <a:ln w="9525">
            <a:noFill/>
            <a:miter lim="800000"/>
            <a:headEnd/>
            <a:tailEnd/>
          </a:ln>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702" y="1528519"/>
            <a:ext cx="4006602" cy="2666212"/>
          </a:xfrm>
          <a:prstGeom prst="rect">
            <a:avLst/>
          </a:prstGeom>
        </p:spPr>
      </p:pic>
      <p:sp>
        <p:nvSpPr>
          <p:cNvPr id="6" name="TextBox 5"/>
          <p:cNvSpPr txBox="1"/>
          <p:nvPr/>
        </p:nvSpPr>
        <p:spPr>
          <a:xfrm>
            <a:off x="697740" y="4264328"/>
            <a:ext cx="2028527"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DIAFRAGMA</a:t>
            </a:r>
            <a:endParaRPr lang="en-US" sz="2700" dirty="0">
              <a:latin typeface="Impact"/>
              <a:cs typeface="Impact"/>
            </a:endParaRPr>
          </a:p>
        </p:txBody>
      </p:sp>
    </p:spTree>
    <p:extLst>
      <p:ext uri="{BB962C8B-B14F-4D97-AF65-F5344CB8AC3E}">
        <p14:creationId xmlns:p14="http://schemas.microsoft.com/office/powerpoint/2010/main" val="190774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EXPOSURE</a:t>
            </a:r>
            <a:endParaRPr lang="en-US" sz="2100" dirty="0">
              <a:latin typeface="Impact"/>
              <a:cs typeface="Impact"/>
            </a:endParaRPr>
          </a:p>
        </p:txBody>
      </p:sp>
    </p:spTree>
    <p:extLst>
      <p:ext uri="{BB962C8B-B14F-4D97-AF65-F5344CB8AC3E}">
        <p14:creationId xmlns:p14="http://schemas.microsoft.com/office/powerpoint/2010/main" val="10602594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COMPOSITION</a:t>
            </a:r>
            <a:endParaRPr lang="en-US" sz="2100" dirty="0">
              <a:latin typeface="Impact"/>
              <a:cs typeface="Impact"/>
            </a:endParaRPr>
          </a:p>
        </p:txBody>
      </p:sp>
    </p:spTree>
    <p:extLst>
      <p:ext uri="{BB962C8B-B14F-4D97-AF65-F5344CB8AC3E}">
        <p14:creationId xmlns:p14="http://schemas.microsoft.com/office/powerpoint/2010/main" val="22341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9"/>
            <a:ext cx="9144000" cy="5712643"/>
          </a:xfrm>
          <a:prstGeom prst="rect">
            <a:avLst/>
          </a:prstGeom>
        </p:spPr>
      </p:pic>
      <p:sp>
        <p:nvSpPr>
          <p:cNvPr id="3" name="TextBox 2"/>
          <p:cNvSpPr txBox="1"/>
          <p:nvPr/>
        </p:nvSpPr>
        <p:spPr>
          <a:xfrm>
            <a:off x="184019" y="4542572"/>
            <a:ext cx="3733119"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a:latin typeface="Impact"/>
                <a:cs typeface="Impact"/>
              </a:rPr>
              <a:t>NEW MEDIA CONSUMPTION</a:t>
            </a:r>
          </a:p>
        </p:txBody>
      </p:sp>
    </p:spTree>
    <p:extLst>
      <p:ext uri="{BB962C8B-B14F-4D97-AF65-F5344CB8AC3E}">
        <p14:creationId xmlns:p14="http://schemas.microsoft.com/office/powerpoint/2010/main" val="37116086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5151771"/>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2100" dirty="0" smtClean="0">
                <a:latin typeface="Impact"/>
                <a:cs typeface="Impact"/>
              </a:rPr>
              <a:t>MIND THE </a:t>
            </a:r>
            <a:r>
              <a:rPr lang="is-IS" sz="2100" dirty="0" smtClean="0">
                <a:latin typeface="Impact"/>
                <a:cs typeface="Impact"/>
              </a:rPr>
              <a:t>… AUDIO</a:t>
            </a:r>
            <a:endParaRPr lang="en-US" sz="2100" dirty="0">
              <a:latin typeface="Impact"/>
              <a:cs typeface="Impact"/>
            </a:endParaRPr>
          </a:p>
        </p:txBody>
      </p:sp>
    </p:spTree>
    <p:extLst>
      <p:ext uri="{BB962C8B-B14F-4D97-AF65-F5344CB8AC3E}">
        <p14:creationId xmlns:p14="http://schemas.microsoft.com/office/powerpoint/2010/main" val="41331644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536" b="22633"/>
          <a:stretch/>
        </p:blipFill>
        <p:spPr>
          <a:xfrm>
            <a:off x="1253066" y="22764"/>
            <a:ext cx="6824133" cy="5120736"/>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2100" dirty="0" smtClean="0">
                <a:latin typeface="Impact"/>
                <a:cs typeface="Impact"/>
              </a:rPr>
              <a:t>STABILIZE</a:t>
            </a:r>
            <a:endParaRPr lang="en-US" sz="2100" dirty="0">
              <a:latin typeface="Impact"/>
              <a:cs typeface="Impact"/>
            </a:endParaRPr>
          </a:p>
        </p:txBody>
      </p:sp>
    </p:spTree>
    <p:extLst>
      <p:ext uri="{BB962C8B-B14F-4D97-AF65-F5344CB8AC3E}">
        <p14:creationId xmlns:p14="http://schemas.microsoft.com/office/powerpoint/2010/main" val="30328434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1317"/>
          <a:stretch/>
        </p:blipFill>
        <p:spPr>
          <a:xfrm>
            <a:off x="0" y="0"/>
            <a:ext cx="9144000" cy="5186241"/>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2100" dirty="0" smtClean="0">
                <a:latin typeface="Impact"/>
                <a:cs typeface="Impact"/>
              </a:rPr>
              <a:t>ACCESSORIES</a:t>
            </a:r>
            <a:endParaRPr lang="en-US" sz="2100" dirty="0">
              <a:latin typeface="Impact"/>
              <a:cs typeface="Impact"/>
            </a:endParaRPr>
          </a:p>
        </p:txBody>
      </p:sp>
    </p:spTree>
    <p:extLst>
      <p:ext uri="{BB962C8B-B14F-4D97-AF65-F5344CB8AC3E}">
        <p14:creationId xmlns:p14="http://schemas.microsoft.com/office/powerpoint/2010/main" val="23448909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161935"/>
          </a:xfrm>
          <a:prstGeom prst="rect">
            <a:avLst/>
          </a:prstGeom>
        </p:spPr>
      </p:pic>
      <p:sp>
        <p:nvSpPr>
          <p:cNvPr id="4" name="TextBox 3"/>
          <p:cNvSpPr txBox="1"/>
          <p:nvPr/>
        </p:nvSpPr>
        <p:spPr>
          <a:xfrm>
            <a:off x="2090942" y="2026535"/>
            <a:ext cx="5111193" cy="900247"/>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5400" dirty="0" smtClean="0">
                <a:latin typeface="Impact"/>
                <a:cs typeface="Impact"/>
              </a:rPr>
              <a:t>TAKE AWAYS</a:t>
            </a:r>
            <a:endParaRPr lang="en-US" sz="5400" dirty="0">
              <a:latin typeface="Impact"/>
              <a:cs typeface="Impact"/>
            </a:endParaRPr>
          </a:p>
        </p:txBody>
      </p:sp>
    </p:spTree>
    <p:extLst>
      <p:ext uri="{BB962C8B-B14F-4D97-AF65-F5344CB8AC3E}">
        <p14:creationId xmlns:p14="http://schemas.microsoft.com/office/powerpoint/2010/main" val="36469846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1934"/>
          <a:stretch/>
        </p:blipFill>
        <p:spPr>
          <a:xfrm>
            <a:off x="0" y="-1"/>
            <a:ext cx="9144000" cy="5266267"/>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THINK IN SEQUENCES</a:t>
            </a:r>
            <a:endParaRPr lang="en-US" sz="2100" dirty="0">
              <a:latin typeface="Impact"/>
              <a:cs typeface="Impact"/>
            </a:endParaRPr>
          </a:p>
        </p:txBody>
      </p:sp>
    </p:spTree>
    <p:extLst>
      <p:ext uri="{BB962C8B-B14F-4D97-AF65-F5344CB8AC3E}">
        <p14:creationId xmlns:p14="http://schemas.microsoft.com/office/powerpoint/2010/main" val="26226131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WEAKNESSES</a:t>
            </a:r>
            <a:endParaRPr lang="en-US" sz="2100" dirty="0">
              <a:latin typeface="Impact"/>
              <a:cs typeface="Impact"/>
            </a:endParaRPr>
          </a:p>
        </p:txBody>
      </p:sp>
      <p:pic>
        <p:nvPicPr>
          <p:cNvPr id="2" name="Picture 1"/>
          <p:cNvPicPr>
            <a:picLocks noChangeAspect="1"/>
          </p:cNvPicPr>
          <p:nvPr/>
        </p:nvPicPr>
        <p:blipFill rotWithShape="1">
          <a:blip r:embed="rId2"/>
          <a:srcRect l="1819" t="7513" r="1591" b="6019"/>
          <a:stretch/>
        </p:blipFill>
        <p:spPr>
          <a:xfrm>
            <a:off x="3225800" y="1378310"/>
            <a:ext cx="2698750" cy="2415917"/>
          </a:xfrm>
          <a:prstGeom prst="rect">
            <a:avLst/>
          </a:prstGeom>
        </p:spPr>
      </p:pic>
    </p:spTree>
    <p:extLst>
      <p:ext uri="{BB962C8B-B14F-4D97-AF65-F5344CB8AC3E}">
        <p14:creationId xmlns:p14="http://schemas.microsoft.com/office/powerpoint/2010/main" val="600401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5178357"/>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 ADVANTAGES</a:t>
            </a:r>
            <a:endParaRPr lang="en-US" sz="2100" dirty="0">
              <a:latin typeface="Impact"/>
              <a:cs typeface="Impact"/>
            </a:endParaRPr>
          </a:p>
        </p:txBody>
      </p:sp>
    </p:spTree>
    <p:extLst>
      <p:ext uri="{BB962C8B-B14F-4D97-AF65-F5344CB8AC3E}">
        <p14:creationId xmlns:p14="http://schemas.microsoft.com/office/powerpoint/2010/main" val="12322215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0" y="254000"/>
            <a:ext cx="6604000" cy="4635500"/>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 SHOW YOU ARE MOBILE</a:t>
            </a:r>
            <a:endParaRPr lang="en-US" sz="2100" dirty="0">
              <a:latin typeface="Impact"/>
              <a:cs typeface="Impact"/>
            </a:endParaRPr>
          </a:p>
        </p:txBody>
      </p:sp>
    </p:spTree>
    <p:extLst>
      <p:ext uri="{BB962C8B-B14F-4D97-AF65-F5344CB8AC3E}">
        <p14:creationId xmlns:p14="http://schemas.microsoft.com/office/powerpoint/2010/main" val="7974562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82800" y="0"/>
            <a:ext cx="4966747" cy="5143500"/>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 SWISS ARMY KNIFE</a:t>
            </a:r>
            <a:endParaRPr lang="en-US" sz="2100" dirty="0">
              <a:latin typeface="Impact"/>
              <a:cs typeface="Impact"/>
            </a:endParaRPr>
          </a:p>
        </p:txBody>
      </p:sp>
    </p:spTree>
    <p:extLst>
      <p:ext uri="{BB962C8B-B14F-4D97-AF65-F5344CB8AC3E}">
        <p14:creationId xmlns:p14="http://schemas.microsoft.com/office/powerpoint/2010/main" val="20885539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625"/>
          <a:stretch/>
        </p:blipFill>
        <p:spPr>
          <a:xfrm>
            <a:off x="1053181" y="0"/>
            <a:ext cx="7176419" cy="5143500"/>
          </a:xfrm>
          <a:prstGeom prst="rect">
            <a:avLst/>
          </a:prstGeom>
        </p:spPr>
      </p:pic>
      <p:sp>
        <p:nvSpPr>
          <p:cNvPr id="5" name="TextBox 4"/>
          <p:cNvSpPr txBox="1"/>
          <p:nvPr/>
        </p:nvSpPr>
        <p:spPr>
          <a:xfrm>
            <a:off x="328582" y="4339485"/>
            <a:ext cx="2716412" cy="39241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APP WORLD</a:t>
            </a:r>
            <a:endParaRPr lang="en-US" sz="2100" dirty="0">
              <a:latin typeface="Impact"/>
              <a:cs typeface="Impact"/>
            </a:endParaRPr>
          </a:p>
        </p:txBody>
      </p:sp>
    </p:spTree>
    <p:extLst>
      <p:ext uri="{BB962C8B-B14F-4D97-AF65-F5344CB8AC3E}">
        <p14:creationId xmlns:p14="http://schemas.microsoft.com/office/powerpoint/2010/main" val="1951171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529" r="276" b="8287"/>
          <a:stretch/>
        </p:blipFill>
        <p:spPr>
          <a:xfrm>
            <a:off x="-1" y="0"/>
            <a:ext cx="9132232" cy="5143500"/>
          </a:xfrm>
          <a:prstGeom prst="rect">
            <a:avLst/>
          </a:prstGeom>
        </p:spPr>
      </p:pic>
      <p:sp>
        <p:nvSpPr>
          <p:cNvPr id="14" name="TextBox 13"/>
          <p:cNvSpPr txBox="1"/>
          <p:nvPr/>
        </p:nvSpPr>
        <p:spPr>
          <a:xfrm>
            <a:off x="697741" y="4264328"/>
            <a:ext cx="2259350"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a:latin typeface="Impact"/>
                <a:cs typeface="Impact"/>
              </a:rPr>
              <a:t>MOBILE FIRST</a:t>
            </a:r>
          </a:p>
        </p:txBody>
      </p:sp>
    </p:spTree>
    <p:extLst>
      <p:ext uri="{BB962C8B-B14F-4D97-AF65-F5344CB8AC3E}">
        <p14:creationId xmlns:p14="http://schemas.microsoft.com/office/powerpoint/2010/main" val="23756353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p:cNvSpPr txBox="1"/>
          <p:nvPr/>
        </p:nvSpPr>
        <p:spPr>
          <a:xfrm>
            <a:off x="328581" y="4339485"/>
            <a:ext cx="2874417" cy="392413"/>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SMARTPHONE +</a:t>
            </a:r>
            <a:endParaRPr lang="en-US" sz="2100" dirty="0">
              <a:latin typeface="Impact"/>
              <a:cs typeface="Impact"/>
            </a:endParaRPr>
          </a:p>
        </p:txBody>
      </p:sp>
    </p:spTree>
    <p:extLst>
      <p:ext uri="{BB962C8B-B14F-4D97-AF65-F5344CB8AC3E}">
        <p14:creationId xmlns:p14="http://schemas.microsoft.com/office/powerpoint/2010/main" val="19889874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565" b="8470"/>
          <a:stretch/>
        </p:blipFill>
        <p:spPr>
          <a:xfrm>
            <a:off x="-2" y="0"/>
            <a:ext cx="9144001" cy="5153958"/>
          </a:xfrm>
          <a:prstGeom prst="rect">
            <a:avLst/>
          </a:prstGeom>
        </p:spPr>
      </p:pic>
      <p:sp>
        <p:nvSpPr>
          <p:cNvPr id="5" name="TextBox 4"/>
          <p:cNvSpPr txBox="1"/>
          <p:nvPr/>
        </p:nvSpPr>
        <p:spPr>
          <a:xfrm>
            <a:off x="328581" y="4339485"/>
            <a:ext cx="2874417" cy="392413"/>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nl-BE" sz="2100" dirty="0" smtClean="0">
                <a:latin typeface="Impact"/>
                <a:cs typeface="Impact"/>
              </a:rPr>
              <a:t>FIELD EDITING</a:t>
            </a:r>
            <a:endParaRPr lang="en-US" sz="2100" dirty="0">
              <a:latin typeface="Impact"/>
              <a:cs typeface="Impact"/>
            </a:endParaRPr>
          </a:p>
        </p:txBody>
      </p:sp>
    </p:spTree>
    <p:extLst>
      <p:ext uri="{BB962C8B-B14F-4D97-AF65-F5344CB8AC3E}">
        <p14:creationId xmlns:p14="http://schemas.microsoft.com/office/powerpoint/2010/main" val="8537629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bc.png"/>
          <p:cNvPicPr>
            <a:picLocks noChangeAspect="1"/>
          </p:cNvPicPr>
          <p:nvPr/>
        </p:nvPicPr>
        <p:blipFill rotWithShape="1">
          <a:blip r:embed="rId2">
            <a:extLst>
              <a:ext uri="{28A0092B-C50C-407E-A947-70E740481C1C}">
                <a14:useLocalDpi xmlns:a14="http://schemas.microsoft.com/office/drawing/2010/main" val="0"/>
              </a:ext>
            </a:extLst>
          </a:blip>
          <a:srcRect b="20157"/>
          <a:stretch/>
        </p:blipFill>
        <p:spPr>
          <a:xfrm>
            <a:off x="1" y="1"/>
            <a:ext cx="9144000" cy="5143499"/>
          </a:xfrm>
          <a:prstGeom prst="rect">
            <a:avLst/>
          </a:prstGeom>
        </p:spPr>
      </p:pic>
      <p:sp>
        <p:nvSpPr>
          <p:cNvPr id="3" name="TextBox 2"/>
          <p:cNvSpPr txBox="1"/>
          <p:nvPr/>
        </p:nvSpPr>
        <p:spPr>
          <a:xfrm>
            <a:off x="184019" y="4542572"/>
            <a:ext cx="4522452"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a:latin typeface="Impact"/>
                <a:cs typeface="Impact"/>
              </a:rPr>
              <a:t>NEW PUBLICATION PLATFORMS</a:t>
            </a:r>
          </a:p>
        </p:txBody>
      </p:sp>
    </p:spTree>
    <p:extLst>
      <p:ext uri="{BB962C8B-B14F-4D97-AF65-F5344CB8AC3E}">
        <p14:creationId xmlns:p14="http://schemas.microsoft.com/office/powerpoint/2010/main" val="19044240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3" name="TextBox 2"/>
          <p:cNvSpPr txBox="1"/>
          <p:nvPr/>
        </p:nvSpPr>
        <p:spPr>
          <a:xfrm>
            <a:off x="301746" y="4307135"/>
            <a:ext cx="4795187" cy="438582"/>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400" dirty="0" smtClean="0">
                <a:latin typeface="Impact"/>
                <a:cs typeface="Impact"/>
              </a:rPr>
              <a:t>LIVESTREAMING WITHIN SOCIAL MEDIA</a:t>
            </a:r>
            <a:endParaRPr lang="en-US" sz="2400" dirty="0">
              <a:latin typeface="Impact"/>
              <a:cs typeface="Impact"/>
            </a:endParaRPr>
          </a:p>
        </p:txBody>
      </p:sp>
    </p:spTree>
    <p:extLst>
      <p:ext uri="{BB962C8B-B14F-4D97-AF65-F5344CB8AC3E}">
        <p14:creationId xmlns:p14="http://schemas.microsoft.com/office/powerpoint/2010/main" val="1109994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1746" y="4307135"/>
            <a:ext cx="4079755" cy="438582"/>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400" dirty="0">
                <a:latin typeface="Impact"/>
                <a:cs typeface="Impact"/>
              </a:rPr>
              <a:t>TRENDING TOPICS BECOME NEWS</a:t>
            </a:r>
          </a:p>
        </p:txBody>
      </p:sp>
      <p:pic>
        <p:nvPicPr>
          <p:cNvPr id="4" name="Picture 3" descr="static1.squarespace.c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064993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9095" b="2474"/>
          <a:stretch/>
        </p:blipFill>
        <p:spPr>
          <a:xfrm>
            <a:off x="-1" y="0"/>
            <a:ext cx="9144001" cy="5077679"/>
          </a:xfrm>
          <a:prstGeom prst="rect">
            <a:avLst/>
          </a:prstGeom>
        </p:spPr>
      </p:pic>
      <p:sp>
        <p:nvSpPr>
          <p:cNvPr id="5" name="TextBox 4"/>
          <p:cNvSpPr txBox="1"/>
          <p:nvPr/>
        </p:nvSpPr>
        <p:spPr>
          <a:xfrm>
            <a:off x="2895599" y="2026535"/>
            <a:ext cx="3369733" cy="900244"/>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79" tIns="34289" rIns="68579" bIns="34289" rtlCol="0">
            <a:spAutoFit/>
          </a:bodyPr>
          <a:lstStyle/>
          <a:p>
            <a:pPr algn="ctr"/>
            <a:r>
              <a:rPr lang="en-US" sz="5400" dirty="0" smtClean="0">
                <a:latin typeface="Impact"/>
                <a:cs typeface="Impact"/>
              </a:rPr>
              <a:t>BEELDTAAL</a:t>
            </a:r>
            <a:endParaRPr lang="en-US" sz="5400" dirty="0">
              <a:latin typeface="Impact"/>
              <a:cs typeface="Impact"/>
            </a:endParaRPr>
          </a:p>
        </p:txBody>
      </p:sp>
    </p:spTree>
    <p:extLst>
      <p:ext uri="{BB962C8B-B14F-4D97-AF65-F5344CB8AC3E}">
        <p14:creationId xmlns:p14="http://schemas.microsoft.com/office/powerpoint/2010/main" val="27447357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itsnedes"/>
          <p:cNvPicPr>
            <a:picLocks noChangeAspect="1" noChangeArrowheads="1"/>
          </p:cNvPicPr>
          <p:nvPr/>
        </p:nvPicPr>
        <p:blipFill>
          <a:blip r:embed="rId3" cstate="print"/>
          <a:srcRect/>
          <a:stretch>
            <a:fillRect/>
          </a:stretch>
        </p:blipFill>
        <p:spPr bwMode="auto">
          <a:xfrm>
            <a:off x="315322" y="804777"/>
            <a:ext cx="5037524" cy="1955355"/>
          </a:xfrm>
          <a:prstGeom prst="rect">
            <a:avLst/>
          </a:prstGeom>
          <a:noFill/>
          <a:ln w="9525">
            <a:noFill/>
            <a:miter lim="800000"/>
            <a:headEnd/>
            <a:tailEnd/>
          </a:ln>
        </p:spPr>
      </p:pic>
      <p:pic>
        <p:nvPicPr>
          <p:cNvPr id="60418" name="Picture 2" descr="shots"/>
          <p:cNvPicPr>
            <a:picLocks noChangeAspect="1" noChangeArrowheads="1"/>
          </p:cNvPicPr>
          <p:nvPr/>
        </p:nvPicPr>
        <p:blipFill>
          <a:blip r:embed="rId4" cstate="print"/>
          <a:srcRect/>
          <a:stretch>
            <a:fillRect/>
          </a:stretch>
        </p:blipFill>
        <p:spPr bwMode="auto">
          <a:xfrm>
            <a:off x="5765870" y="614133"/>
            <a:ext cx="2836263" cy="4291997"/>
          </a:xfrm>
          <a:prstGeom prst="rect">
            <a:avLst/>
          </a:prstGeom>
          <a:noFill/>
          <a:ln w="9525">
            <a:noFill/>
            <a:miter lim="800000"/>
            <a:headEnd/>
            <a:tailEnd/>
          </a:ln>
        </p:spPr>
      </p:pic>
      <p:sp>
        <p:nvSpPr>
          <p:cNvPr id="5" name="TextBox 4"/>
          <p:cNvSpPr txBox="1"/>
          <p:nvPr/>
        </p:nvSpPr>
        <p:spPr>
          <a:xfrm>
            <a:off x="697741" y="4264328"/>
            <a:ext cx="2259350" cy="484748"/>
          </a:xfrm>
          <a:prstGeom prst="rect">
            <a:avLst/>
          </a:prstGeom>
          <a:solidFill>
            <a:srgbClr val="FFFF00"/>
          </a:solidFill>
          <a:ln cap="rnd">
            <a:noFill/>
          </a:ln>
          <a:effectLst>
            <a:outerShdw blurRad="50800" dist="38100" dir="2700000" algn="tl" rotWithShape="0">
              <a:srgbClr val="000000">
                <a:alpha val="43000"/>
              </a:srgbClr>
            </a:outerShdw>
          </a:effectLst>
          <a:scene3d>
            <a:camera prst="perspectiveFront">
              <a:rot lat="21599935" lon="21599969" rev="21599973"/>
            </a:camera>
            <a:lightRig rig="threePt" dir="t"/>
          </a:scene3d>
        </p:spPr>
        <p:txBody>
          <a:bodyPr wrap="square" lIns="68580" tIns="34290" rIns="68580" bIns="34290" rtlCol="0">
            <a:spAutoFit/>
          </a:bodyPr>
          <a:lstStyle/>
          <a:p>
            <a:pPr algn="ctr"/>
            <a:r>
              <a:rPr lang="en-US" sz="2700" dirty="0" smtClean="0">
                <a:latin typeface="Impact"/>
                <a:cs typeface="Impact"/>
              </a:rPr>
              <a:t>SHOTS</a:t>
            </a:r>
            <a:endParaRPr lang="en-US" sz="2700" dirty="0">
              <a:latin typeface="Impact"/>
              <a:cs typeface="Impact"/>
            </a:endParaRPr>
          </a:p>
        </p:txBody>
      </p:sp>
    </p:spTree>
    <p:extLst>
      <p:ext uri="{BB962C8B-B14F-4D97-AF65-F5344CB8AC3E}">
        <p14:creationId xmlns:p14="http://schemas.microsoft.com/office/powerpoint/2010/main" val="692501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571</TotalTime>
  <Words>533</Words>
  <Application>Microsoft Macintosh PowerPoint</Application>
  <PresentationFormat>On-screen Show (16:9)</PresentationFormat>
  <Paragraphs>69</Paragraphs>
  <Slides>41</Slides>
  <Notes>17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ThomasMore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Rumes</dc:creator>
  <cp:lastModifiedBy>Tom Rumes</cp:lastModifiedBy>
  <cp:revision>47</cp:revision>
  <dcterms:created xsi:type="dcterms:W3CDTF">2016-03-11T16:07:01Z</dcterms:created>
  <dcterms:modified xsi:type="dcterms:W3CDTF">2017-04-26T06:47:42Z</dcterms:modified>
</cp:coreProperties>
</file>