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2"/>
  </p:notes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4" r:id="rId9"/>
    <p:sldId id="266" r:id="rId10"/>
    <p:sldId id="269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3CB44-8E50-49DA-A219-66CFB7503910}" type="datetimeFigureOut">
              <a:rPr lang="da-DK" smtClean="0"/>
              <a:t>22-03-2019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62FB1-9BF7-4241-A16A-BD3EA74936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817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0B3F-5991-40F3-BB49-0925CCF34A93}" type="slidenum">
              <a:rPr lang="da-DK" smtClean="0">
                <a:solidFill>
                  <a:prstClr val="black"/>
                </a:solidFill>
              </a:rPr>
              <a:pPr/>
              <a:t>3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4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2ED6-A0A7-E64E-9D9A-FFE3A20C4AA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0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8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8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8052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54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753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47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04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99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130223"/>
            <a:ext cx="2743200" cy="181450"/>
          </a:xfrm>
        </p:spPr>
        <p:txBody>
          <a:bodyPr lIns="0" tIns="0" rIns="0" bIns="0"/>
          <a:lstStyle>
            <a:lvl1pPr algn="r">
              <a:defRPr sz="513" b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Organisation, oversigt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3434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130223"/>
            <a:ext cx="2743200" cy="181450"/>
          </a:xfrm>
        </p:spPr>
        <p:txBody>
          <a:bodyPr lIns="0" tIns="0" rIns="0" bIns="0"/>
          <a:lstStyle>
            <a:lvl1pPr algn="r">
              <a:defRPr sz="513" b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Organisation, oversigt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198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130223"/>
            <a:ext cx="2743200" cy="181450"/>
          </a:xfrm>
        </p:spPr>
        <p:txBody>
          <a:bodyPr lIns="0" tIns="0" rIns="0" bIns="0"/>
          <a:lstStyle>
            <a:lvl1pPr algn="r">
              <a:defRPr sz="513" b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Organisation, oversigt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0778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32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130223"/>
            <a:ext cx="2743200" cy="181450"/>
          </a:xfrm>
        </p:spPr>
        <p:txBody>
          <a:bodyPr lIns="0" tIns="0" rIns="0" bIns="0"/>
          <a:lstStyle>
            <a:lvl1pPr algn="r">
              <a:defRPr sz="513" b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Organisation, oversigt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30816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0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6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1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9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7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12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5762-C1A0-412E-B92B-8FD593E852C5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22-03-2019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1DEFDA-8C96-4477-9E1F-C9D242F8A61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3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  <p:sldLayoutId id="214748370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Perspektiver </a:t>
            </a:r>
            <a:r>
              <a:rPr lang="da-DK" dirty="0"/>
              <a:t>på samarbejdet </a:t>
            </a:r>
            <a:r>
              <a:rPr lang="da-DK" dirty="0" smtClean="0"/>
              <a:t>med </a:t>
            </a:r>
            <a:r>
              <a:rPr lang="da-DK" dirty="0"/>
              <a:t>det offentlige system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Green Care Årsmøde </a:t>
            </a:r>
          </a:p>
          <a:p>
            <a:r>
              <a:rPr lang="da-DK" dirty="0" smtClean="0"/>
              <a:t>Lørdag </a:t>
            </a:r>
            <a:r>
              <a:rPr lang="da-DK" dirty="0"/>
              <a:t>d. 23 Marts på Dalum </a:t>
            </a:r>
            <a:r>
              <a:rPr lang="da-DK" dirty="0" smtClean="0"/>
              <a:t>Landbrugsskole </a:t>
            </a:r>
            <a:r>
              <a:rPr lang="da-DK" dirty="0"/>
              <a:t>Odense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29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4545" y="2173467"/>
            <a:ext cx="9981127" cy="3880773"/>
          </a:xfrm>
        </p:spPr>
        <p:txBody>
          <a:bodyPr>
            <a:normAutofit/>
          </a:bodyPr>
          <a:lstStyle/>
          <a:p>
            <a:endParaRPr lang="da-DK" sz="6000" dirty="0" smtClean="0"/>
          </a:p>
          <a:p>
            <a:pPr algn="ctr"/>
            <a:r>
              <a:rPr lang="da-DK" sz="7200" dirty="0" smtClean="0"/>
              <a:t>   Tid </a:t>
            </a:r>
            <a:r>
              <a:rPr lang="da-DK" sz="7200" dirty="0"/>
              <a:t>til spørgsmål</a:t>
            </a:r>
            <a:endParaRPr lang="da-DK" sz="7200" dirty="0" smtClean="0"/>
          </a:p>
        </p:txBody>
      </p:sp>
    </p:spTree>
    <p:extLst>
      <p:ext uri="{BB962C8B-B14F-4D97-AF65-F5344CB8AC3E}">
        <p14:creationId xmlns:p14="http://schemas.microsoft.com/office/powerpoint/2010/main" val="11645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Præsentation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a-DK" sz="2000" b="1" dirty="0"/>
              <a:t>Sven </a:t>
            </a:r>
            <a:r>
              <a:rPr lang="da-DK" sz="2000" b="1" dirty="0" smtClean="0"/>
              <a:t>Preisel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a-DK" b="1" dirty="0" smtClean="0"/>
              <a:t>ASV Horsens</a:t>
            </a:r>
            <a:r>
              <a:rPr lang="da-DK" b="1" dirty="0"/>
              <a:t>	</a:t>
            </a:r>
            <a:r>
              <a:rPr lang="da-DK" b="1" dirty="0" smtClean="0"/>
              <a:t>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a-DK" b="1" dirty="0" smtClean="0"/>
              <a:t>Nørrebrogade 38 A,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a-DK" b="1" dirty="0" smtClean="0"/>
              <a:t>8700 Horsens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a-DK" b="1" dirty="0"/>
              <a:t>Tel.: 2338 </a:t>
            </a:r>
            <a:r>
              <a:rPr lang="da-DK" b="1" dirty="0" smtClean="0"/>
              <a:t>7281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a-DK" b="1" dirty="0" err="1" smtClean="0"/>
              <a:t>Email</a:t>
            </a:r>
            <a:r>
              <a:rPr lang="da-DK" b="1" dirty="0" smtClean="0"/>
              <a:t>: spr@horsens.dk</a:t>
            </a:r>
            <a:r>
              <a:rPr lang="da-DK" dirty="0"/>
              <a:t>	</a:t>
            </a:r>
            <a:endParaRPr lang="da-DK" dirty="0" smtClean="0"/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da-DK" dirty="0"/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925" y="2160589"/>
            <a:ext cx="1975968" cy="275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1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189" y="404667"/>
            <a:ext cx="8869235" cy="682625"/>
          </a:xfrm>
        </p:spPr>
        <p:txBody>
          <a:bodyPr>
            <a:normAutofit/>
          </a:bodyPr>
          <a:lstStyle/>
          <a:p>
            <a:pPr algn="ctr"/>
            <a:r>
              <a:rPr lang="da-DK" sz="2800" dirty="0">
                <a:solidFill>
                  <a:schemeClr val="accent1">
                    <a:lumMod val="75000"/>
                  </a:schemeClr>
                </a:solidFill>
              </a:rPr>
              <a:t>Kører vi </a:t>
            </a:r>
            <a:r>
              <a:rPr lang="da-DK" sz="2800" dirty="0" smtClean="0">
                <a:solidFill>
                  <a:schemeClr val="accent1">
                    <a:lumMod val="75000"/>
                  </a:schemeClr>
                </a:solidFill>
              </a:rPr>
              <a:t>altid samme </a:t>
            </a:r>
            <a:r>
              <a:rPr lang="da-DK" sz="2800" dirty="0">
                <a:solidFill>
                  <a:schemeClr val="accent1">
                    <a:lumMod val="75000"/>
                  </a:schemeClr>
                </a:solidFill>
              </a:rPr>
              <a:t>vej i forvaltningerne? </a:t>
            </a:r>
          </a:p>
        </p:txBody>
      </p:sp>
      <p:pic>
        <p:nvPicPr>
          <p:cNvPr id="4" name="Picture 1">
            <a:hlinkClick r:id="rId3" invalidUrl="http:///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664" y="1484784"/>
            <a:ext cx="6083300" cy="4032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27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frundet rektangel 30"/>
          <p:cNvSpPr/>
          <p:nvPr/>
        </p:nvSpPr>
        <p:spPr>
          <a:xfrm>
            <a:off x="2574783" y="2736261"/>
            <a:ext cx="5657372" cy="1500935"/>
          </a:xfrm>
          <a:prstGeom prst="roundRect">
            <a:avLst>
              <a:gd name="adj" fmla="val 10154"/>
            </a:avLst>
          </a:prstGeom>
          <a:solidFill>
            <a:schemeClr val="tx2">
              <a:alpha val="10000"/>
            </a:schemeClr>
          </a:solidFill>
          <a:ln w="952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8" name="Afrundet rektangel 7">
            <a:hlinkClick r:id="" action="ppaction://noaction"/>
          </p:cNvPr>
          <p:cNvSpPr/>
          <p:nvPr/>
        </p:nvSpPr>
        <p:spPr>
          <a:xfrm>
            <a:off x="2692534" y="4699022"/>
            <a:ext cx="1270022" cy="577283"/>
          </a:xfrm>
          <a:prstGeom prst="roundRect">
            <a:avLst/>
          </a:prstGeom>
          <a:solidFill>
            <a:schemeClr val="tx2">
              <a:alpha val="4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endParaRPr lang="da-DK" sz="513" b="1" dirty="0">
              <a:solidFill>
                <a:schemeClr val="tx1"/>
              </a:solidFill>
            </a:endParaRP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Velfærd og Sundhed</a:t>
            </a:r>
            <a:endParaRPr lang="da-DK" sz="513" dirty="0">
              <a:solidFill>
                <a:schemeClr val="tx1"/>
              </a:solidFill>
            </a:endParaRPr>
          </a:p>
        </p:txBody>
      </p:sp>
      <p:cxnSp>
        <p:nvCxnSpPr>
          <p:cNvPr id="26" name="Lige forbindelse 25"/>
          <p:cNvCxnSpPr>
            <a:stCxn id="27" idx="2"/>
            <a:endCxn id="48" idx="0"/>
          </p:cNvCxnSpPr>
          <p:nvPr/>
        </p:nvCxnSpPr>
        <p:spPr>
          <a:xfrm>
            <a:off x="7481479" y="3429000"/>
            <a:ext cx="0" cy="1270022"/>
          </a:xfrm>
          <a:prstGeom prst="line">
            <a:avLst/>
          </a:prstGeom>
          <a:ln>
            <a:solidFill>
              <a:srgbClr val="2B2F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/>
          <p:cNvCxnSpPr>
            <a:stCxn id="23" idx="2"/>
          </p:cNvCxnSpPr>
          <p:nvPr/>
        </p:nvCxnSpPr>
        <p:spPr>
          <a:xfrm>
            <a:off x="3325042" y="4121739"/>
            <a:ext cx="0" cy="57728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frundet rektangel 46">
            <a:hlinkClick r:id="" action="ppaction://noaction"/>
          </p:cNvPr>
          <p:cNvSpPr/>
          <p:nvPr/>
        </p:nvSpPr>
        <p:spPr>
          <a:xfrm>
            <a:off x="4075511" y="4703640"/>
            <a:ext cx="1270022" cy="577283"/>
          </a:xfrm>
          <a:prstGeom prst="roundRect">
            <a:avLst/>
          </a:prstGeom>
          <a:solidFill>
            <a:schemeClr val="tx2">
              <a:alpha val="4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endParaRPr lang="da-DK" sz="513" b="1" dirty="0">
              <a:solidFill>
                <a:schemeClr val="tx1"/>
              </a:solidFill>
            </a:endParaRP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Teknik og Miljø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48" name="Afrundet rektangel 47">
            <a:hlinkClick r:id="rId3" action="ppaction://hlinksldjump"/>
          </p:cNvPr>
          <p:cNvSpPr/>
          <p:nvPr/>
        </p:nvSpPr>
        <p:spPr>
          <a:xfrm>
            <a:off x="6846468" y="4699022"/>
            <a:ext cx="1270022" cy="577283"/>
          </a:xfrm>
          <a:prstGeom prst="roundRect">
            <a:avLst/>
          </a:prstGeom>
          <a:solidFill>
            <a:schemeClr val="tx2">
              <a:alpha val="4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endParaRPr lang="da-DK" sz="513" b="1" dirty="0">
              <a:solidFill>
                <a:schemeClr val="tx1"/>
              </a:solidFill>
            </a:endParaRP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Kultur og Medborgerskab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49" name="Afrundet rektangel 48">
            <a:hlinkClick r:id="" action="ppaction://noaction"/>
          </p:cNvPr>
          <p:cNvSpPr/>
          <p:nvPr/>
        </p:nvSpPr>
        <p:spPr>
          <a:xfrm>
            <a:off x="5460989" y="4703640"/>
            <a:ext cx="1270022" cy="577283"/>
          </a:xfrm>
          <a:prstGeom prst="roundRect">
            <a:avLst/>
          </a:prstGeom>
          <a:solidFill>
            <a:schemeClr val="tx2">
              <a:alpha val="4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endParaRPr lang="da-DK" sz="513" b="1" dirty="0">
              <a:solidFill>
                <a:schemeClr val="tx1"/>
              </a:solidFill>
            </a:endParaRP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Uddannelse og Arbejdsmarked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17" name="Afrundet rektangel 16">
            <a:hlinkClick r:id="rId4" action="ppaction://hlinksldjump"/>
          </p:cNvPr>
          <p:cNvSpPr/>
          <p:nvPr/>
        </p:nvSpPr>
        <p:spPr>
          <a:xfrm>
            <a:off x="8231947" y="4699022"/>
            <a:ext cx="1270022" cy="577283"/>
          </a:xfrm>
          <a:prstGeom prst="roundRect">
            <a:avLst/>
          </a:prstGeom>
          <a:solidFill>
            <a:schemeClr val="tx2">
              <a:alpha val="40000"/>
            </a:schemeClr>
          </a:solidFill>
          <a:ln w="9525">
            <a:solidFill>
              <a:srgbClr val="2B2F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endParaRPr lang="da-DK" sz="513" b="1" dirty="0">
              <a:solidFill>
                <a:schemeClr val="tx1"/>
              </a:solidFill>
            </a:endParaRP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Direktionens Stabe</a:t>
            </a:r>
            <a:endParaRPr lang="da-DK" sz="513" dirty="0">
              <a:solidFill>
                <a:schemeClr val="tx1"/>
              </a:solidFill>
            </a:endParaRPr>
          </a:p>
        </p:txBody>
      </p:sp>
      <p:cxnSp>
        <p:nvCxnSpPr>
          <p:cNvPr id="18" name="Lige forbindelse 17"/>
          <p:cNvCxnSpPr/>
          <p:nvPr/>
        </p:nvCxnSpPr>
        <p:spPr>
          <a:xfrm>
            <a:off x="8866958" y="3140419"/>
            <a:ext cx="0" cy="1563222"/>
          </a:xfrm>
          <a:prstGeom prst="line">
            <a:avLst/>
          </a:prstGeom>
          <a:ln>
            <a:solidFill>
              <a:srgbClr val="2B2F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frundet rektangel 18"/>
          <p:cNvSpPr/>
          <p:nvPr/>
        </p:nvSpPr>
        <p:spPr>
          <a:xfrm>
            <a:off x="4075510" y="3544456"/>
            <a:ext cx="1270022" cy="577283"/>
          </a:xfrm>
          <a:prstGeom prst="roundRect">
            <a:avLst/>
          </a:prstGeom>
          <a:ln w="9525">
            <a:solidFill>
              <a:srgbClr val="2B2F6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Konstitueret direktør 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Charlotte </a:t>
            </a:r>
            <a:r>
              <a:rPr lang="da-DK" sz="513" b="1" dirty="0" err="1">
                <a:solidFill>
                  <a:schemeClr val="tx1"/>
                </a:solidFill>
              </a:rPr>
              <a:t>Lyrskov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21" name="Afrundet rektangel 20"/>
          <p:cNvSpPr/>
          <p:nvPr/>
        </p:nvSpPr>
        <p:spPr>
          <a:xfrm>
            <a:off x="5460989" y="3544456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2B2F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Direktør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Tanja Nyborg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23" name="Afrundet rektangel 22"/>
          <p:cNvSpPr/>
          <p:nvPr/>
        </p:nvSpPr>
        <p:spPr>
          <a:xfrm>
            <a:off x="2690031" y="3544456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2B2F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Direktør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Karin Holland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30" name="Afrundet rektangel 29"/>
          <p:cNvSpPr/>
          <p:nvPr/>
        </p:nvSpPr>
        <p:spPr>
          <a:xfrm>
            <a:off x="6846468" y="2043521"/>
            <a:ext cx="1270022" cy="577283"/>
          </a:xfrm>
          <a:prstGeom prst="roundRect">
            <a:avLst/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bg1"/>
                </a:solidFill>
              </a:rPr>
              <a:t>Borgmester 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bg1"/>
                </a:solidFill>
              </a:rPr>
              <a:t>Peter Sørensen</a:t>
            </a:r>
            <a:endParaRPr lang="da-DK" sz="513" dirty="0">
              <a:solidFill>
                <a:schemeClr val="bg1"/>
              </a:solidFill>
            </a:endParaRPr>
          </a:p>
        </p:txBody>
      </p:sp>
      <p:cxnSp>
        <p:nvCxnSpPr>
          <p:cNvPr id="32" name="Lige forbindelse 31"/>
          <p:cNvCxnSpPr/>
          <p:nvPr/>
        </p:nvCxnSpPr>
        <p:spPr>
          <a:xfrm>
            <a:off x="4710521" y="3140359"/>
            <a:ext cx="0" cy="404098"/>
          </a:xfrm>
          <a:prstGeom prst="line">
            <a:avLst/>
          </a:prstGeom>
          <a:ln>
            <a:solidFill>
              <a:srgbClr val="2B2F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>
            <a:endCxn id="27" idx="1"/>
          </p:cNvCxnSpPr>
          <p:nvPr/>
        </p:nvCxnSpPr>
        <p:spPr>
          <a:xfrm flipV="1">
            <a:off x="3325043" y="3140359"/>
            <a:ext cx="3521426" cy="60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>
            <a:off x="3325042" y="3140359"/>
            <a:ext cx="0" cy="404098"/>
          </a:xfrm>
          <a:prstGeom prst="line">
            <a:avLst/>
          </a:prstGeom>
          <a:ln>
            <a:solidFill>
              <a:srgbClr val="2B2F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/>
          <p:cNvCxnSpPr/>
          <p:nvPr/>
        </p:nvCxnSpPr>
        <p:spPr>
          <a:xfrm>
            <a:off x="6094931" y="3140359"/>
            <a:ext cx="0" cy="404098"/>
          </a:xfrm>
          <a:prstGeom prst="line">
            <a:avLst/>
          </a:prstGeom>
          <a:ln>
            <a:solidFill>
              <a:srgbClr val="2B2F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>
            <a:endCxn id="27" idx="0"/>
          </p:cNvCxnSpPr>
          <p:nvPr/>
        </p:nvCxnSpPr>
        <p:spPr>
          <a:xfrm flipH="1">
            <a:off x="7481480" y="2620079"/>
            <a:ext cx="1" cy="231639"/>
          </a:xfrm>
          <a:prstGeom prst="line">
            <a:avLst/>
          </a:prstGeom>
          <a:ln>
            <a:solidFill>
              <a:srgbClr val="2B2F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forbindelse 49"/>
          <p:cNvCxnSpPr>
            <a:stCxn id="27" idx="3"/>
          </p:cNvCxnSpPr>
          <p:nvPr/>
        </p:nvCxnSpPr>
        <p:spPr>
          <a:xfrm>
            <a:off x="8116491" y="3140359"/>
            <a:ext cx="750467" cy="60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Lige forbindelse 53"/>
          <p:cNvCxnSpPr/>
          <p:nvPr/>
        </p:nvCxnSpPr>
        <p:spPr>
          <a:xfrm>
            <a:off x="4710521" y="4121739"/>
            <a:ext cx="0" cy="57728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/>
          <p:cNvCxnSpPr/>
          <p:nvPr/>
        </p:nvCxnSpPr>
        <p:spPr>
          <a:xfrm>
            <a:off x="6106739" y="4121739"/>
            <a:ext cx="0" cy="58190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felt 32"/>
          <p:cNvSpPr txBox="1"/>
          <p:nvPr/>
        </p:nvSpPr>
        <p:spPr>
          <a:xfrm>
            <a:off x="5289364" y="323279"/>
            <a:ext cx="4964633" cy="789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513" dirty="0"/>
              <a:t>Direktionen</a:t>
            </a:r>
          </a:p>
        </p:txBody>
      </p:sp>
      <p:sp>
        <p:nvSpPr>
          <p:cNvPr id="27" name="Afrundet rektangel 26"/>
          <p:cNvSpPr/>
          <p:nvPr/>
        </p:nvSpPr>
        <p:spPr>
          <a:xfrm>
            <a:off x="6846468" y="2851717"/>
            <a:ext cx="1270022" cy="577283"/>
          </a:xfrm>
          <a:prstGeom prst="roundRect">
            <a:avLst/>
          </a:prstGeom>
          <a:solidFill>
            <a:schemeClr val="tx2"/>
          </a:solidFill>
          <a:ln w="9525">
            <a:solidFill>
              <a:srgbClr val="2B2F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bg1"/>
                </a:solidFill>
              </a:rPr>
              <a:t>Kommunaldirektør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bg1"/>
                </a:solidFill>
              </a:rPr>
              <a:t>Peter Sinding Poulsen</a:t>
            </a:r>
            <a:endParaRPr lang="da-DK" sz="513" dirty="0">
              <a:solidFill>
                <a:schemeClr val="bg1"/>
              </a:solidFill>
            </a:endParaRPr>
          </a:p>
        </p:txBody>
      </p:sp>
      <p:pic>
        <p:nvPicPr>
          <p:cNvPr id="29" name="Billed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912" y="4530595"/>
            <a:ext cx="346091" cy="346091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433" y="4530595"/>
            <a:ext cx="346091" cy="346091"/>
          </a:xfrm>
          <a:prstGeom prst="rect">
            <a:avLst/>
          </a:prstGeom>
        </p:spPr>
      </p:pic>
      <p:pic>
        <p:nvPicPr>
          <p:cNvPr id="35" name="Billed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924" y="4525777"/>
            <a:ext cx="346091" cy="346091"/>
          </a:xfrm>
          <a:prstGeom prst="rect">
            <a:avLst/>
          </a:prstGeom>
        </p:spPr>
      </p:pic>
      <p:pic>
        <p:nvPicPr>
          <p:cNvPr id="36" name="Billed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7" y="4523212"/>
            <a:ext cx="346091" cy="346091"/>
          </a:xfrm>
          <a:prstGeom prst="rect">
            <a:avLst/>
          </a:prstGeom>
        </p:spPr>
      </p:pic>
      <p:pic>
        <p:nvPicPr>
          <p:cNvPr id="37" name="Billed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269" y="4523212"/>
            <a:ext cx="346091" cy="346091"/>
          </a:xfrm>
          <a:prstGeom prst="rect">
            <a:avLst/>
          </a:prstGeom>
        </p:spPr>
      </p:pic>
      <p:sp>
        <p:nvSpPr>
          <p:cNvPr id="38" name="Tekstfelt 37"/>
          <p:cNvSpPr txBox="1"/>
          <p:nvPr/>
        </p:nvSpPr>
        <p:spPr>
          <a:xfrm>
            <a:off x="2690031" y="2878568"/>
            <a:ext cx="2309131" cy="789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513" b="1" dirty="0"/>
              <a:t>Direktionen</a:t>
            </a:r>
          </a:p>
        </p:txBody>
      </p:sp>
    </p:spTree>
    <p:extLst>
      <p:ext uri="{BB962C8B-B14F-4D97-AF65-F5344CB8AC3E}">
        <p14:creationId xmlns:p14="http://schemas.microsoft.com/office/powerpoint/2010/main" val="16543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4710521" y="1119869"/>
            <a:ext cx="2770958" cy="577283"/>
          </a:xfrm>
          <a:prstGeom prst="roundRect">
            <a:avLst/>
          </a:prstGeom>
          <a:solidFill>
            <a:schemeClr val="tx2">
              <a:alpha val="4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ts val="1026"/>
              </a:lnSpc>
            </a:pPr>
            <a:endParaRPr lang="da-DK" sz="770" b="1" dirty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ts val="1026"/>
              </a:lnSpc>
            </a:pPr>
            <a:r>
              <a:rPr lang="da-DK" sz="770" b="1" dirty="0">
                <a:solidFill>
                  <a:schemeClr val="tx1"/>
                </a:solidFill>
                <a:latin typeface="+mj-lt"/>
              </a:rPr>
              <a:t>Velfærd og Sundhed</a:t>
            </a:r>
          </a:p>
          <a:p>
            <a:pPr algn="ctr">
              <a:lnSpc>
                <a:spcPts val="1026"/>
              </a:lnSpc>
            </a:pPr>
            <a:r>
              <a:rPr lang="da-DK" sz="770" dirty="0">
                <a:solidFill>
                  <a:schemeClr val="tx1"/>
                </a:solidFill>
                <a:latin typeface="+mj-lt"/>
              </a:rPr>
              <a:t>Direktør</a:t>
            </a:r>
          </a:p>
          <a:p>
            <a:pPr algn="ctr">
              <a:lnSpc>
                <a:spcPts val="1026"/>
              </a:lnSpc>
            </a:pPr>
            <a:r>
              <a:rPr lang="da-DK" sz="770" dirty="0">
                <a:solidFill>
                  <a:schemeClr val="tx1"/>
                </a:solidFill>
                <a:latin typeface="+mj-lt"/>
              </a:rPr>
              <a:t>Karin Holland</a:t>
            </a:r>
            <a:endParaRPr lang="en-GB" sz="77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Afrundet rektangel 7">
            <a:hlinkClick r:id="" action="ppaction://noaction"/>
          </p:cNvPr>
          <p:cNvSpPr/>
          <p:nvPr/>
        </p:nvSpPr>
        <p:spPr>
          <a:xfrm>
            <a:off x="3325042" y="3078012"/>
            <a:ext cx="1270022" cy="577283"/>
          </a:xfrm>
          <a:prstGeom prst="roundRect">
            <a:avLst/>
          </a:prstGeom>
          <a:solidFill>
            <a:schemeClr val="tx2">
              <a:alpha val="1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Sundhed og Omsorg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Ældre- og Sundhedschef 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Tage Carlsen</a:t>
            </a:r>
          </a:p>
        </p:txBody>
      </p:sp>
      <p:cxnSp>
        <p:nvCxnSpPr>
          <p:cNvPr id="14" name="Lige forbindelse 13"/>
          <p:cNvCxnSpPr>
            <a:stCxn id="5" idx="2"/>
          </p:cNvCxnSpPr>
          <p:nvPr/>
        </p:nvCxnSpPr>
        <p:spPr>
          <a:xfrm>
            <a:off x="6096000" y="1697152"/>
            <a:ext cx="0" cy="127002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4017782" y="2962047"/>
            <a:ext cx="4156437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5403261" y="2962555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>
            <a:off x="6788739" y="2962555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>
            <a:off x="8174218" y="2962555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/>
          <p:cNvCxnSpPr/>
          <p:nvPr/>
        </p:nvCxnSpPr>
        <p:spPr>
          <a:xfrm>
            <a:off x="4017782" y="2962047"/>
            <a:ext cx="0" cy="11596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frundet rektangel 46">
            <a:hlinkClick r:id="" action="ppaction://noaction"/>
          </p:cNvPr>
          <p:cNvSpPr/>
          <p:nvPr/>
        </p:nvSpPr>
        <p:spPr>
          <a:xfrm>
            <a:off x="4710521" y="3082630"/>
            <a:ext cx="1270022" cy="577283"/>
          </a:xfrm>
          <a:prstGeom prst="roundRect">
            <a:avLst/>
          </a:prstGeom>
          <a:solidFill>
            <a:schemeClr val="tx2">
              <a:alpha val="1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Handicap, psykiatri og 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Socialt Udsatte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Driftschef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Cate Kristiansen</a:t>
            </a:r>
          </a:p>
        </p:txBody>
      </p:sp>
      <p:sp>
        <p:nvSpPr>
          <p:cNvPr id="48" name="Afrundet rektangel 47">
            <a:hlinkClick r:id="" action="ppaction://noaction"/>
          </p:cNvPr>
          <p:cNvSpPr/>
          <p:nvPr/>
        </p:nvSpPr>
        <p:spPr>
          <a:xfrm>
            <a:off x="7596936" y="3078012"/>
            <a:ext cx="1270022" cy="577283"/>
          </a:xfrm>
          <a:prstGeom prst="roundRect">
            <a:avLst/>
          </a:prstGeom>
          <a:solidFill>
            <a:schemeClr val="tx2">
              <a:alpha val="1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Familie og Forebyggelse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Familiechef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Ebbe Knabe</a:t>
            </a:r>
          </a:p>
        </p:txBody>
      </p:sp>
      <p:sp>
        <p:nvSpPr>
          <p:cNvPr id="49" name="Afrundet rektangel 48">
            <a:hlinkClick r:id="" action="ppaction://noaction"/>
          </p:cNvPr>
          <p:cNvSpPr/>
          <p:nvPr/>
        </p:nvSpPr>
        <p:spPr>
          <a:xfrm>
            <a:off x="6211457" y="3082630"/>
            <a:ext cx="1270022" cy="577283"/>
          </a:xfrm>
          <a:prstGeom prst="roundRect">
            <a:avLst/>
          </a:prstGeom>
          <a:solidFill>
            <a:schemeClr val="tx2">
              <a:alpha val="1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Handicap og Ældre Rådgivning og Visitation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Chef for Rådgivning og Visitation Frants Arboe</a:t>
            </a:r>
          </a:p>
        </p:txBody>
      </p:sp>
      <p:sp>
        <p:nvSpPr>
          <p:cNvPr id="17" name="Afrundet rektangel 16"/>
          <p:cNvSpPr/>
          <p:nvPr/>
        </p:nvSpPr>
        <p:spPr>
          <a:xfrm>
            <a:off x="4710521" y="2158717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Velfærds-og Sundhedsstaben </a:t>
            </a:r>
            <a:r>
              <a:rPr lang="da-DK" sz="513" dirty="0">
                <a:solidFill>
                  <a:schemeClr val="tx1"/>
                </a:solidFill>
              </a:rPr>
              <a:t>Økonomi-og administrationschef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Søren Grotkær</a:t>
            </a:r>
          </a:p>
        </p:txBody>
      </p:sp>
      <p:cxnSp>
        <p:nvCxnSpPr>
          <p:cNvPr id="19" name="Lige forbindelse 18"/>
          <p:cNvCxnSpPr/>
          <p:nvPr/>
        </p:nvCxnSpPr>
        <p:spPr>
          <a:xfrm>
            <a:off x="5980543" y="2389891"/>
            <a:ext cx="115457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felt 19"/>
          <p:cNvSpPr txBox="1"/>
          <p:nvPr/>
        </p:nvSpPr>
        <p:spPr>
          <a:xfrm>
            <a:off x="5287804" y="323279"/>
            <a:ext cx="4964633" cy="789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513" b="1" dirty="0"/>
              <a:t>Her er du: </a:t>
            </a:r>
            <a:r>
              <a:rPr lang="da-DK" sz="513" dirty="0">
                <a:hlinkClick r:id="rId2" action="ppaction://hlinksldjump"/>
              </a:rPr>
              <a:t>Direktionen</a:t>
            </a:r>
            <a:r>
              <a:rPr lang="da-DK" sz="513" dirty="0"/>
              <a:t>  &gt;  Velfærd og Sundhed</a:t>
            </a:r>
          </a:p>
        </p:txBody>
      </p:sp>
      <p:pic>
        <p:nvPicPr>
          <p:cNvPr id="27" name="Billed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955" y="949665"/>
            <a:ext cx="346091" cy="34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5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4710521" y="1119869"/>
            <a:ext cx="2770958" cy="577283"/>
          </a:xfrm>
          <a:prstGeom prst="roundRect">
            <a:avLst/>
          </a:prstGeom>
          <a:solidFill>
            <a:schemeClr val="tx2">
              <a:alpha val="4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ts val="1026"/>
              </a:lnSpc>
            </a:pPr>
            <a:endParaRPr lang="da-DK" sz="770" b="1" dirty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ts val="1026"/>
              </a:lnSpc>
            </a:pPr>
            <a:r>
              <a:rPr lang="da-DK" sz="770" b="1" dirty="0">
                <a:solidFill>
                  <a:schemeClr val="tx1"/>
                </a:solidFill>
                <a:latin typeface="+mj-lt"/>
              </a:rPr>
              <a:t>Uddannelse og Arbejdsmarked </a:t>
            </a:r>
          </a:p>
          <a:p>
            <a:pPr algn="ctr">
              <a:lnSpc>
                <a:spcPts val="1026"/>
              </a:lnSpc>
            </a:pPr>
            <a:r>
              <a:rPr lang="da-DK" sz="770" dirty="0">
                <a:solidFill>
                  <a:schemeClr val="tx1"/>
                </a:solidFill>
                <a:latin typeface="+mj-lt"/>
              </a:rPr>
              <a:t>Direktør</a:t>
            </a:r>
          </a:p>
          <a:p>
            <a:pPr algn="ctr">
              <a:lnSpc>
                <a:spcPts val="1026"/>
              </a:lnSpc>
            </a:pPr>
            <a:r>
              <a:rPr lang="da-DK" sz="770" dirty="0">
                <a:solidFill>
                  <a:schemeClr val="tx1"/>
                </a:solidFill>
                <a:latin typeface="+mj-lt"/>
              </a:rPr>
              <a:t>Tanja Nyborg</a:t>
            </a:r>
            <a:endParaRPr lang="en-GB" sz="77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4" name="Lige forbindelse 13"/>
          <p:cNvCxnSpPr>
            <a:stCxn id="5" idx="2"/>
          </p:cNvCxnSpPr>
          <p:nvPr/>
        </p:nvCxnSpPr>
        <p:spPr>
          <a:xfrm>
            <a:off x="6096000" y="1697151"/>
            <a:ext cx="0" cy="219367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4017782" y="3885699"/>
            <a:ext cx="4156437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5403261" y="3886208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>
            <a:off x="6788739" y="3886208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frundet rektangel 46">
            <a:hlinkClick r:id="" action="ppaction://noaction"/>
          </p:cNvPr>
          <p:cNvSpPr/>
          <p:nvPr/>
        </p:nvSpPr>
        <p:spPr>
          <a:xfrm>
            <a:off x="4710521" y="4006283"/>
            <a:ext cx="1270022" cy="577283"/>
          </a:xfrm>
          <a:prstGeom prst="roundRect">
            <a:avLst/>
          </a:prstGeom>
          <a:solidFill>
            <a:schemeClr val="tx2">
              <a:alpha val="1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Uddannelsesområdet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Skolechef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Flemming Skaarup</a:t>
            </a:r>
          </a:p>
        </p:txBody>
      </p:sp>
      <p:sp>
        <p:nvSpPr>
          <p:cNvPr id="49" name="Afrundet rektangel 48">
            <a:hlinkClick r:id="" action="ppaction://noaction"/>
          </p:cNvPr>
          <p:cNvSpPr/>
          <p:nvPr/>
        </p:nvSpPr>
        <p:spPr>
          <a:xfrm>
            <a:off x="6211457" y="4006283"/>
            <a:ext cx="1270022" cy="577283"/>
          </a:xfrm>
          <a:prstGeom prst="roundRect">
            <a:avLst/>
          </a:prstGeom>
          <a:solidFill>
            <a:schemeClr val="tx2">
              <a:alpha val="1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Ungeenheden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Chef for Ungeenheden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Birgitte Salling</a:t>
            </a:r>
          </a:p>
        </p:txBody>
      </p:sp>
      <p:sp>
        <p:nvSpPr>
          <p:cNvPr id="17" name="Afrundet rektangel 16"/>
          <p:cNvSpPr/>
          <p:nvPr/>
        </p:nvSpPr>
        <p:spPr>
          <a:xfrm>
            <a:off x="4710521" y="2274942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Økonomi og Administration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Økonomi-og administrationschef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Jette </a:t>
            </a:r>
            <a:r>
              <a:rPr lang="da-DK" sz="513" dirty="0" err="1">
                <a:solidFill>
                  <a:schemeClr val="tx1"/>
                </a:solidFill>
              </a:rPr>
              <a:t>Stencel</a:t>
            </a:r>
            <a:endParaRPr lang="da-DK" sz="513" dirty="0">
              <a:solidFill>
                <a:schemeClr val="tx1"/>
              </a:solidFill>
            </a:endParaRPr>
          </a:p>
        </p:txBody>
      </p:sp>
      <p:cxnSp>
        <p:nvCxnSpPr>
          <p:cNvPr id="19" name="Lige forbindelse 18"/>
          <p:cNvCxnSpPr/>
          <p:nvPr/>
        </p:nvCxnSpPr>
        <p:spPr>
          <a:xfrm>
            <a:off x="5403261" y="2158978"/>
            <a:ext cx="1385479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frundet rektangel 17"/>
          <p:cNvSpPr/>
          <p:nvPr/>
        </p:nvSpPr>
        <p:spPr>
          <a:xfrm>
            <a:off x="6221564" y="2274434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Tværgående Enhed 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for Læring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Chef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Claus </a:t>
            </a:r>
            <a:r>
              <a:rPr lang="da-DK" sz="513" dirty="0" err="1">
                <a:solidFill>
                  <a:schemeClr val="tx1"/>
                </a:solidFill>
              </a:rPr>
              <a:t>Grønlund</a:t>
            </a:r>
            <a:endParaRPr lang="da-DK" sz="513" dirty="0">
              <a:solidFill>
                <a:schemeClr val="tx1"/>
              </a:solidFill>
            </a:endParaRPr>
          </a:p>
        </p:txBody>
      </p:sp>
      <p:cxnSp>
        <p:nvCxnSpPr>
          <p:cNvPr id="24" name="Lige forbindelse 23"/>
          <p:cNvCxnSpPr/>
          <p:nvPr/>
        </p:nvCxnSpPr>
        <p:spPr>
          <a:xfrm>
            <a:off x="6788739" y="2158978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5409303" y="2164104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frundet rektangel 20">
            <a:hlinkClick r:id="" action="ppaction://noaction"/>
          </p:cNvPr>
          <p:cNvSpPr/>
          <p:nvPr/>
        </p:nvSpPr>
        <p:spPr>
          <a:xfrm>
            <a:off x="3325042" y="4006283"/>
            <a:ext cx="1270022" cy="577283"/>
          </a:xfrm>
          <a:prstGeom prst="roundRect">
            <a:avLst/>
          </a:prstGeom>
          <a:solidFill>
            <a:schemeClr val="tx2">
              <a:alpha val="1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Dagtilbudsområdet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Dagtilbudschef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Anne Bust</a:t>
            </a:r>
          </a:p>
        </p:txBody>
      </p:sp>
      <p:sp>
        <p:nvSpPr>
          <p:cNvPr id="26" name="Afrundet rektangel 25">
            <a:hlinkClick r:id="" action="ppaction://noaction"/>
          </p:cNvPr>
          <p:cNvSpPr/>
          <p:nvPr/>
        </p:nvSpPr>
        <p:spPr>
          <a:xfrm>
            <a:off x="7596936" y="4006283"/>
            <a:ext cx="1270022" cy="577283"/>
          </a:xfrm>
          <a:prstGeom prst="roundRect">
            <a:avLst/>
          </a:prstGeom>
          <a:solidFill>
            <a:schemeClr val="tx2">
              <a:alpha val="1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Beskæftigelsesområdet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Beskæftigelseschef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Bjarke Hilding Thomsen</a:t>
            </a:r>
          </a:p>
        </p:txBody>
      </p:sp>
      <p:cxnSp>
        <p:nvCxnSpPr>
          <p:cNvPr id="28" name="Lige forbindelse 27"/>
          <p:cNvCxnSpPr/>
          <p:nvPr/>
        </p:nvCxnSpPr>
        <p:spPr>
          <a:xfrm>
            <a:off x="4017782" y="3890826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>
            <a:off x="8174218" y="3890826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frundet rektangel 29"/>
          <p:cNvSpPr/>
          <p:nvPr/>
        </p:nvSpPr>
        <p:spPr>
          <a:xfrm>
            <a:off x="6216083" y="3077852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Personale og Myndighed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Hanne Steenberg</a:t>
            </a:r>
          </a:p>
        </p:txBody>
      </p:sp>
      <p:sp>
        <p:nvSpPr>
          <p:cNvPr id="31" name="Afrundet rektangel 30"/>
          <p:cNvSpPr/>
          <p:nvPr/>
        </p:nvSpPr>
        <p:spPr>
          <a:xfrm>
            <a:off x="7596936" y="3077852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Tværfaglige Indsatser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Marianne </a:t>
            </a:r>
            <a:r>
              <a:rPr lang="da-DK" sz="513" dirty="0" err="1">
                <a:solidFill>
                  <a:schemeClr val="tx1"/>
                </a:solidFill>
              </a:rPr>
              <a:t>Hyltoft</a:t>
            </a:r>
            <a:endParaRPr lang="da-DK" sz="513" dirty="0">
              <a:solidFill>
                <a:schemeClr val="tx1"/>
              </a:solidFill>
            </a:endParaRPr>
          </a:p>
        </p:txBody>
      </p:sp>
      <p:cxnSp>
        <p:nvCxnSpPr>
          <p:cNvPr id="32" name="Lige forbindelse 31"/>
          <p:cNvCxnSpPr/>
          <p:nvPr/>
        </p:nvCxnSpPr>
        <p:spPr>
          <a:xfrm>
            <a:off x="8168429" y="2966825"/>
            <a:ext cx="0" cy="1154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6788739" y="2851717"/>
            <a:ext cx="0" cy="23056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>
            <a:off x="6788739" y="2968648"/>
            <a:ext cx="1385479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Billed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955" y="949665"/>
            <a:ext cx="346091" cy="346091"/>
          </a:xfrm>
          <a:prstGeom prst="rect">
            <a:avLst/>
          </a:prstGeom>
        </p:spPr>
      </p:pic>
      <p:sp>
        <p:nvSpPr>
          <p:cNvPr id="41" name="Tekstfelt 40"/>
          <p:cNvSpPr txBox="1"/>
          <p:nvPr/>
        </p:nvSpPr>
        <p:spPr>
          <a:xfrm>
            <a:off x="5287804" y="323279"/>
            <a:ext cx="4964633" cy="789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513" b="1" dirty="0"/>
              <a:t>Her er du:  </a:t>
            </a:r>
            <a:r>
              <a:rPr lang="da-DK" sz="513" dirty="0">
                <a:hlinkClick r:id="rId3" action="ppaction://hlinksldjump"/>
              </a:rPr>
              <a:t>Direktionen</a:t>
            </a:r>
            <a:r>
              <a:rPr lang="da-DK" sz="513" dirty="0"/>
              <a:t>  &gt;  Uddannelse og Arbejdsmarked  </a:t>
            </a:r>
          </a:p>
        </p:txBody>
      </p:sp>
    </p:spTree>
    <p:extLst>
      <p:ext uri="{BB962C8B-B14F-4D97-AF65-F5344CB8AC3E}">
        <p14:creationId xmlns:p14="http://schemas.microsoft.com/office/powerpoint/2010/main" val="17473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4710521" y="1119869"/>
            <a:ext cx="2770958" cy="577283"/>
          </a:xfrm>
          <a:prstGeom prst="round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ts val="1026"/>
              </a:lnSpc>
            </a:pPr>
            <a:endParaRPr lang="da-DK" sz="770" b="1" dirty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ts val="1026"/>
              </a:lnSpc>
            </a:pPr>
            <a:r>
              <a:rPr lang="da-DK" sz="770" b="1" dirty="0">
                <a:solidFill>
                  <a:schemeClr val="tx1"/>
                </a:solidFill>
                <a:latin typeface="+mj-lt"/>
              </a:rPr>
              <a:t>Beskæftigelsesområdet</a:t>
            </a:r>
          </a:p>
          <a:p>
            <a:pPr algn="ctr">
              <a:lnSpc>
                <a:spcPts val="1026"/>
              </a:lnSpc>
            </a:pPr>
            <a:r>
              <a:rPr lang="da-DK" sz="770" dirty="0">
                <a:solidFill>
                  <a:schemeClr val="tx1"/>
                </a:solidFill>
                <a:latin typeface="+mj-lt"/>
              </a:rPr>
              <a:t>Beskæftigelseschef</a:t>
            </a:r>
          </a:p>
          <a:p>
            <a:pPr algn="ctr">
              <a:lnSpc>
                <a:spcPts val="1026"/>
              </a:lnSpc>
            </a:pPr>
            <a:r>
              <a:rPr lang="da-DK" sz="770" dirty="0">
                <a:solidFill>
                  <a:schemeClr val="tx1"/>
                </a:solidFill>
                <a:latin typeface="+mj-lt"/>
              </a:rPr>
              <a:t>Bjarke Hilding Thomsen</a:t>
            </a:r>
            <a:endParaRPr lang="en-GB" sz="77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4" name="Lige forbindelse 13"/>
          <p:cNvCxnSpPr>
            <a:stCxn id="5" idx="2"/>
          </p:cNvCxnSpPr>
          <p:nvPr/>
        </p:nvCxnSpPr>
        <p:spPr>
          <a:xfrm>
            <a:off x="6096000" y="1697151"/>
            <a:ext cx="0" cy="415643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frundet rektangel 14"/>
          <p:cNvSpPr/>
          <p:nvPr/>
        </p:nvSpPr>
        <p:spPr>
          <a:xfrm>
            <a:off x="6211457" y="2158790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Sekretariatet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Sekretariatsleder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Malene Nordestgaard Laursen</a:t>
            </a:r>
          </a:p>
        </p:txBody>
      </p:sp>
      <p:sp>
        <p:nvSpPr>
          <p:cNvPr id="17" name="Afrundet rektangel 16"/>
          <p:cNvSpPr/>
          <p:nvPr/>
        </p:nvSpPr>
        <p:spPr>
          <a:xfrm>
            <a:off x="4710521" y="2158717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Aktivering og Ressourceforløb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Susanne Ramstedt</a:t>
            </a:r>
          </a:p>
        </p:txBody>
      </p:sp>
      <p:cxnSp>
        <p:nvCxnSpPr>
          <p:cNvPr id="19" name="Lige forbindelse 18"/>
          <p:cNvCxnSpPr/>
          <p:nvPr/>
        </p:nvCxnSpPr>
        <p:spPr>
          <a:xfrm>
            <a:off x="5980544" y="2389891"/>
            <a:ext cx="230913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frundet rektangel 17"/>
          <p:cNvSpPr/>
          <p:nvPr/>
        </p:nvSpPr>
        <p:spPr>
          <a:xfrm>
            <a:off x="3203276" y="2158717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Integration</a:t>
            </a:r>
          </a:p>
        </p:txBody>
      </p:sp>
      <p:sp>
        <p:nvSpPr>
          <p:cNvPr id="20" name="Afrundet rektangel 19"/>
          <p:cNvSpPr/>
          <p:nvPr/>
        </p:nvSpPr>
        <p:spPr>
          <a:xfrm>
            <a:off x="4710521" y="2851717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Forlænget Sygedagpenge 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og Jobafklaringsforløb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Mette Kamp Hjøllund</a:t>
            </a:r>
          </a:p>
        </p:txBody>
      </p:sp>
      <p:sp>
        <p:nvSpPr>
          <p:cNvPr id="21" name="Afrundet rektangel 20"/>
          <p:cNvSpPr/>
          <p:nvPr/>
        </p:nvSpPr>
        <p:spPr>
          <a:xfrm>
            <a:off x="6227043" y="4261691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Virksomhedsservice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Per Fjord</a:t>
            </a:r>
          </a:p>
        </p:txBody>
      </p:sp>
      <p:sp>
        <p:nvSpPr>
          <p:cNvPr id="23" name="Afrundet rektangel 22"/>
          <p:cNvSpPr/>
          <p:nvPr/>
        </p:nvSpPr>
        <p:spPr>
          <a:xfrm>
            <a:off x="4710521" y="3544456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Tilbudsservice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Hans-Henrik Brandt</a:t>
            </a:r>
          </a:p>
        </p:txBody>
      </p:sp>
      <p:sp>
        <p:nvSpPr>
          <p:cNvPr id="24" name="Afrundet rektangel 23"/>
          <p:cNvSpPr/>
          <p:nvPr/>
        </p:nvSpPr>
        <p:spPr>
          <a:xfrm>
            <a:off x="6211457" y="3540610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endParaRPr lang="da-DK" sz="513" b="1" dirty="0">
              <a:solidFill>
                <a:schemeClr val="tx1"/>
              </a:solidFill>
            </a:endParaRP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Ydelsesafdelingen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Pernille S. Therkelsen</a:t>
            </a:r>
          </a:p>
        </p:txBody>
      </p:sp>
      <p:cxnSp>
        <p:nvCxnSpPr>
          <p:cNvPr id="31" name="Lige forbindelse 30"/>
          <p:cNvCxnSpPr/>
          <p:nvPr/>
        </p:nvCxnSpPr>
        <p:spPr>
          <a:xfrm>
            <a:off x="5980544" y="3082630"/>
            <a:ext cx="230913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5980544" y="3775370"/>
            <a:ext cx="230913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5968998" y="4468109"/>
            <a:ext cx="254004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frundet rektangel 15"/>
          <p:cNvSpPr/>
          <p:nvPr/>
        </p:nvSpPr>
        <p:spPr>
          <a:xfrm>
            <a:off x="6203529" y="2819529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Jobparate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Arne Wind Andersen</a:t>
            </a:r>
          </a:p>
        </p:txBody>
      </p:sp>
      <p:sp>
        <p:nvSpPr>
          <p:cNvPr id="22" name="Afrundet rektangel 21"/>
          <p:cNvSpPr/>
          <p:nvPr/>
        </p:nvSpPr>
        <p:spPr>
          <a:xfrm>
            <a:off x="4710521" y="4237196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Tidlig Indsats Sygedagpenge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Charlotte Reinholt Jensen</a:t>
            </a:r>
          </a:p>
        </p:txBody>
      </p:sp>
      <p:sp>
        <p:nvSpPr>
          <p:cNvPr id="25" name="Afrundet rektangel 24"/>
          <p:cNvSpPr/>
          <p:nvPr/>
        </p:nvSpPr>
        <p:spPr>
          <a:xfrm>
            <a:off x="4710521" y="4929935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Mentorservice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Robert L. Kristensen</a:t>
            </a:r>
          </a:p>
        </p:txBody>
      </p:sp>
      <p:cxnSp>
        <p:nvCxnSpPr>
          <p:cNvPr id="26" name="Lige forbindelse 25"/>
          <p:cNvCxnSpPr/>
          <p:nvPr/>
        </p:nvCxnSpPr>
        <p:spPr>
          <a:xfrm>
            <a:off x="5980544" y="5160849"/>
            <a:ext cx="222986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frundet rektangel 26"/>
          <p:cNvSpPr/>
          <p:nvPr/>
        </p:nvSpPr>
        <p:spPr>
          <a:xfrm>
            <a:off x="6215770" y="4929935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Servicecenter og Fleksjobvisiterede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Kate Feldt </a:t>
            </a:r>
            <a:r>
              <a:rPr lang="da-DK" sz="513" dirty="0" err="1">
                <a:solidFill>
                  <a:schemeClr val="tx1"/>
                </a:solidFill>
              </a:rPr>
              <a:t>Breed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28" name="Afrundet rektangel 27"/>
          <p:cNvSpPr/>
          <p:nvPr/>
        </p:nvSpPr>
        <p:spPr>
          <a:xfrm>
            <a:off x="4710521" y="5622343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Værkstedsservice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Afdelingsleder</a:t>
            </a:r>
          </a:p>
          <a:p>
            <a:pPr algn="ctr">
              <a:lnSpc>
                <a:spcPts val="641"/>
              </a:lnSpc>
            </a:pPr>
            <a:r>
              <a:rPr lang="da-DK" sz="513" dirty="0">
                <a:solidFill>
                  <a:schemeClr val="tx1"/>
                </a:solidFill>
              </a:rPr>
              <a:t>Sten Bent Tygesen</a:t>
            </a:r>
          </a:p>
        </p:txBody>
      </p:sp>
      <p:cxnSp>
        <p:nvCxnSpPr>
          <p:cNvPr id="29" name="Lige forbindelse 28"/>
          <p:cNvCxnSpPr/>
          <p:nvPr/>
        </p:nvCxnSpPr>
        <p:spPr>
          <a:xfrm>
            <a:off x="5972616" y="5853588"/>
            <a:ext cx="123384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frundet rektangel 29"/>
          <p:cNvSpPr/>
          <p:nvPr/>
        </p:nvSpPr>
        <p:spPr>
          <a:xfrm>
            <a:off x="3217513" y="5622343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Genbrugscentret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34" name="Afrundet rektangel 33"/>
          <p:cNvSpPr/>
          <p:nvPr/>
        </p:nvSpPr>
        <p:spPr>
          <a:xfrm>
            <a:off x="3217513" y="4929935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Ressourceforløbs-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team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35" name="Afrundet rektangel 34"/>
          <p:cNvSpPr/>
          <p:nvPr/>
        </p:nvSpPr>
        <p:spPr>
          <a:xfrm>
            <a:off x="7661973" y="2814816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Integration Sundparken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36" name="Afrundet rektangel 35"/>
          <p:cNvSpPr/>
          <p:nvPr/>
        </p:nvSpPr>
        <p:spPr>
          <a:xfrm>
            <a:off x="7721341" y="5944313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IT og Service Team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37" name="Afrundet rektangel 36"/>
          <p:cNvSpPr/>
          <p:nvPr/>
        </p:nvSpPr>
        <p:spPr>
          <a:xfrm>
            <a:off x="7708080" y="4740284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 err="1">
                <a:solidFill>
                  <a:schemeClr val="tx1"/>
                </a:solidFill>
              </a:rPr>
              <a:t>Fleksteam</a:t>
            </a:r>
            <a:endParaRPr lang="da-DK" sz="513" dirty="0">
              <a:solidFill>
                <a:schemeClr val="tx1"/>
              </a:solidFill>
            </a:endParaRPr>
          </a:p>
        </p:txBody>
      </p:sp>
      <p:sp>
        <p:nvSpPr>
          <p:cNvPr id="38" name="Afrundet rektangel 37"/>
          <p:cNvSpPr/>
          <p:nvPr/>
        </p:nvSpPr>
        <p:spPr>
          <a:xfrm>
            <a:off x="7713970" y="5342299"/>
            <a:ext cx="1270022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Indgang, Økonomi </a:t>
            </a:r>
          </a:p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og HR Team</a:t>
            </a:r>
            <a:endParaRPr lang="da-DK" sz="513" dirty="0">
              <a:solidFill>
                <a:schemeClr val="tx1"/>
              </a:solidFill>
            </a:endParaRPr>
          </a:p>
        </p:txBody>
      </p:sp>
      <p:cxnSp>
        <p:nvCxnSpPr>
          <p:cNvPr id="39" name="Lige forbindelse 38"/>
          <p:cNvCxnSpPr/>
          <p:nvPr/>
        </p:nvCxnSpPr>
        <p:spPr>
          <a:xfrm>
            <a:off x="7475261" y="3107837"/>
            <a:ext cx="190838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>
            <a:off x="4485485" y="5223803"/>
            <a:ext cx="230913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>
            <a:off x="4487536" y="5858399"/>
            <a:ext cx="222986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/>
          <p:cNvCxnSpPr/>
          <p:nvPr/>
        </p:nvCxnSpPr>
        <p:spPr>
          <a:xfrm>
            <a:off x="7481479" y="5218577"/>
            <a:ext cx="123384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>
            <a:off x="7596935" y="4427536"/>
            <a:ext cx="0" cy="178967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/>
          <p:cNvCxnSpPr/>
          <p:nvPr/>
        </p:nvCxnSpPr>
        <p:spPr>
          <a:xfrm>
            <a:off x="7589008" y="5218577"/>
            <a:ext cx="115457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>
            <a:off x="7596935" y="5634739"/>
            <a:ext cx="115457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>
            <a:off x="7596936" y="6217211"/>
            <a:ext cx="117034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Billed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955" y="949665"/>
            <a:ext cx="346091" cy="346091"/>
          </a:xfrm>
          <a:prstGeom prst="rect">
            <a:avLst/>
          </a:prstGeom>
        </p:spPr>
      </p:pic>
      <p:sp>
        <p:nvSpPr>
          <p:cNvPr id="53" name="Tekstfelt 52"/>
          <p:cNvSpPr txBox="1"/>
          <p:nvPr/>
        </p:nvSpPr>
        <p:spPr>
          <a:xfrm>
            <a:off x="5287804" y="323279"/>
            <a:ext cx="4964633" cy="789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513" b="1" dirty="0"/>
              <a:t>Her er du: </a:t>
            </a:r>
            <a:r>
              <a:rPr lang="da-DK" sz="513" dirty="0">
                <a:hlinkClick r:id="rId3" action="ppaction://hlinksldjump"/>
              </a:rPr>
              <a:t>Direktionen</a:t>
            </a:r>
            <a:r>
              <a:rPr lang="da-DK" sz="513" dirty="0"/>
              <a:t>  &gt;  </a:t>
            </a:r>
            <a:r>
              <a:rPr lang="da-DK" sz="513" dirty="0">
                <a:hlinkClick r:id="" action="ppaction://noaction"/>
              </a:rPr>
              <a:t>Uddannelse og Arbejdsmarked</a:t>
            </a:r>
            <a:r>
              <a:rPr lang="da-DK" sz="513" dirty="0"/>
              <a:t>  &gt;  Beskæftigelsesområdet</a:t>
            </a:r>
          </a:p>
        </p:txBody>
      </p:sp>
      <p:sp>
        <p:nvSpPr>
          <p:cNvPr id="48" name="Afrundet rektangel 47"/>
          <p:cNvSpPr/>
          <p:nvPr/>
        </p:nvSpPr>
        <p:spPr>
          <a:xfrm>
            <a:off x="7704464" y="4138894"/>
            <a:ext cx="1240988" cy="5772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41"/>
              </a:lnSpc>
            </a:pPr>
            <a:r>
              <a:rPr lang="da-DK" sz="513" b="1" dirty="0">
                <a:solidFill>
                  <a:schemeClr val="tx1"/>
                </a:solidFill>
              </a:rPr>
              <a:t>Fleksjob – særlig kommunale</a:t>
            </a:r>
            <a:endParaRPr lang="da-DK" sz="513" dirty="0">
              <a:solidFill>
                <a:schemeClr val="tx1"/>
              </a:solidFill>
            </a:endParaRPr>
          </a:p>
        </p:txBody>
      </p:sp>
      <p:cxnSp>
        <p:nvCxnSpPr>
          <p:cNvPr id="49" name="Lige forbindelse 48"/>
          <p:cNvCxnSpPr/>
          <p:nvPr/>
        </p:nvCxnSpPr>
        <p:spPr>
          <a:xfrm>
            <a:off x="7596935" y="4427535"/>
            <a:ext cx="115457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>
            <a:off x="4479608" y="2398093"/>
            <a:ext cx="230913" cy="0"/>
          </a:xfrm>
          <a:prstGeom prst="line">
            <a:avLst/>
          </a:prstGeom>
          <a:ln cap="sq">
            <a:solidFill>
              <a:schemeClr val="tx2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4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825" y="152400"/>
            <a:ext cx="9677400" cy="1657350"/>
          </a:xfrm>
        </p:spPr>
        <p:txBody>
          <a:bodyPr>
            <a:normAutofit fontScale="90000"/>
          </a:bodyPr>
          <a:lstStyle/>
          <a:p>
            <a:r>
              <a:rPr lang="da-DK" dirty="0"/>
              <a:t>Hvad er vigtigt at </a:t>
            </a:r>
            <a:r>
              <a:rPr lang="da-DK" dirty="0" smtClean="0"/>
              <a:t>have opmærksomhed </a:t>
            </a:r>
            <a:r>
              <a:rPr lang="da-DK" dirty="0"/>
              <a:t>på som anden aktør –når du vil </a:t>
            </a:r>
            <a:r>
              <a:rPr lang="da-DK" dirty="0" smtClean="0"/>
              <a:t>samarbejde </a:t>
            </a:r>
            <a:r>
              <a:rPr lang="da-DK" dirty="0"/>
              <a:t>med det </a:t>
            </a:r>
            <a:r>
              <a:rPr lang="da-DK" dirty="0" smtClean="0"/>
              <a:t>kommunale </a:t>
            </a:r>
            <a:r>
              <a:rPr lang="da-DK" dirty="0"/>
              <a:t>område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Research </a:t>
            </a:r>
            <a:r>
              <a:rPr lang="da-DK" u="sng" dirty="0"/>
              <a:t>altid</a:t>
            </a:r>
            <a:r>
              <a:rPr lang="da-DK" dirty="0"/>
              <a:t> på kommunens hjemmeside førend du tager kontakt</a:t>
            </a:r>
          </a:p>
          <a:p>
            <a:r>
              <a:rPr lang="da-DK" dirty="0" smtClean="0"/>
              <a:t>Vær opmærksom på kommunes værdigrundlag </a:t>
            </a:r>
            <a:r>
              <a:rPr lang="da-DK" dirty="0"/>
              <a:t>– </a:t>
            </a:r>
            <a:endParaRPr lang="da-DK" dirty="0" smtClean="0"/>
          </a:p>
          <a:p>
            <a:r>
              <a:rPr lang="da-DK" dirty="0" smtClean="0"/>
              <a:t>Kommunens </a:t>
            </a:r>
            <a:r>
              <a:rPr lang="da-DK" dirty="0"/>
              <a:t>strategier – </a:t>
            </a:r>
            <a:r>
              <a:rPr lang="da-DK" dirty="0" smtClean="0"/>
              <a:t>evt. udmeldinger fra politisk </a:t>
            </a:r>
            <a:r>
              <a:rPr lang="da-DK" dirty="0"/>
              <a:t>udvalg</a:t>
            </a:r>
          </a:p>
          <a:p>
            <a:r>
              <a:rPr lang="da-DK" dirty="0"/>
              <a:t>Sørg for at kontakte de rigtige </a:t>
            </a:r>
            <a:r>
              <a:rPr lang="da-DK" dirty="0" smtClean="0"/>
              <a:t>personer – gerne </a:t>
            </a:r>
            <a:r>
              <a:rPr lang="da-DK" dirty="0"/>
              <a:t>i første forsøg</a:t>
            </a:r>
          </a:p>
          <a:p>
            <a:r>
              <a:rPr lang="da-DK" dirty="0"/>
              <a:t>Brug det </a:t>
            </a:r>
            <a:r>
              <a:rPr lang="da-DK" dirty="0" smtClean="0"/>
              <a:t>”rigtige sprog” </a:t>
            </a:r>
          </a:p>
          <a:p>
            <a:r>
              <a:rPr lang="da-DK" dirty="0" smtClean="0"/>
              <a:t>Opmærksomhed på hvad det er dit projekt kan bidrage med ind i den kommunale ramme </a:t>
            </a:r>
            <a:endParaRPr lang="da-DK" dirty="0"/>
          </a:p>
          <a:p>
            <a:r>
              <a:rPr lang="da-DK" dirty="0"/>
              <a:t>Udform en god beskrivelse af dit </a:t>
            </a:r>
            <a:r>
              <a:rPr lang="da-DK" dirty="0" smtClean="0"/>
              <a:t>projekt</a:t>
            </a:r>
            <a:endParaRPr lang="da-DK" dirty="0"/>
          </a:p>
          <a:p>
            <a:r>
              <a:rPr lang="da-DK" dirty="0"/>
              <a:t>Øv dig i at beskrive din ide på max 2 min i en </a:t>
            </a:r>
            <a:r>
              <a:rPr lang="da-DK" dirty="0" smtClean="0"/>
              <a:t>tlf. samtale.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864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100" y="609600"/>
            <a:ext cx="9347200" cy="1320800"/>
          </a:xfrm>
        </p:spPr>
        <p:txBody>
          <a:bodyPr>
            <a:normAutofit fontScale="90000"/>
          </a:bodyPr>
          <a:lstStyle/>
          <a:p>
            <a:r>
              <a:rPr lang="da-DK" dirty="0"/>
              <a:t>D</a:t>
            </a:r>
            <a:r>
              <a:rPr lang="da-DK" dirty="0" smtClean="0"/>
              <a:t>er </a:t>
            </a:r>
            <a:r>
              <a:rPr lang="da-DK" dirty="0"/>
              <a:t>generelt en øget opmærksomhed på det grønne område i den kommunale </a:t>
            </a:r>
            <a:r>
              <a:rPr lang="da-DK" dirty="0" smtClean="0"/>
              <a:t>rehabilitering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5307" y="2160589"/>
            <a:ext cx="8668695" cy="3880773"/>
          </a:xfrm>
        </p:spPr>
        <p:txBody>
          <a:bodyPr/>
          <a:lstStyle/>
          <a:p>
            <a:r>
              <a:rPr lang="da-DK" dirty="0" smtClean="0"/>
              <a:t>Kommunalt fokusområde i adskillige kommuner i 2019, flere beslutningstagere ser mulighederne for at bruge naturen </a:t>
            </a:r>
            <a:r>
              <a:rPr lang="da-DK" dirty="0" smtClean="0"/>
              <a:t>som et </a:t>
            </a:r>
            <a:r>
              <a:rPr lang="da-DK" dirty="0" smtClean="0"/>
              <a:t>aktivt redskab i den kommunale indsats</a:t>
            </a:r>
          </a:p>
          <a:p>
            <a:r>
              <a:rPr lang="da-DK" dirty="0" smtClean="0"/>
              <a:t>Der er afholdes adskillige KL konferencer i 2019 herunder </a:t>
            </a:r>
            <a:r>
              <a:rPr lang="da-DK" dirty="0"/>
              <a:t>Mulighedernes rum – friluftsliv i vores fælles natur</a:t>
            </a:r>
          </a:p>
        </p:txBody>
      </p:sp>
    </p:spTree>
    <p:extLst>
      <p:ext uri="{BB962C8B-B14F-4D97-AF65-F5344CB8AC3E}">
        <p14:creationId xmlns:p14="http://schemas.microsoft.com/office/powerpoint/2010/main" val="538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486</TotalTime>
  <Words>441</Words>
  <Application>Microsoft Office PowerPoint</Application>
  <PresentationFormat>Widescreen</PresentationFormat>
  <Paragraphs>148</Paragraphs>
  <Slides>10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Perspektiver på samarbejdet med det offentlige system </vt:lpstr>
      <vt:lpstr>Præsentation</vt:lpstr>
      <vt:lpstr>Kører vi altid samme vej i forvaltningerne? </vt:lpstr>
      <vt:lpstr>PowerPoint-præsentation</vt:lpstr>
      <vt:lpstr>PowerPoint-præsentation</vt:lpstr>
      <vt:lpstr>PowerPoint-præsentation</vt:lpstr>
      <vt:lpstr>PowerPoint-præsentation</vt:lpstr>
      <vt:lpstr>Hvad er vigtigt at have opmærksomhed på som anden aktør –når du vil samarbejde med det kommunale område </vt:lpstr>
      <vt:lpstr>Der generelt en øget opmærksomhed på det grønne område i den kommunale rehabilitering</vt:lpstr>
      <vt:lpstr>PowerPoint-præsentation</vt:lpstr>
    </vt:vector>
  </TitlesOfParts>
  <Company>Horsens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ppppp</dc:title>
  <dc:creator>Sven Preisel</dc:creator>
  <cp:lastModifiedBy>Sven Preisel</cp:lastModifiedBy>
  <cp:revision>12</cp:revision>
  <dcterms:created xsi:type="dcterms:W3CDTF">2019-03-21T10:25:48Z</dcterms:created>
  <dcterms:modified xsi:type="dcterms:W3CDTF">2019-03-22T18:53:08Z</dcterms:modified>
</cp:coreProperties>
</file>