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0" r:id="rId2"/>
    <p:sldId id="522" r:id="rId3"/>
    <p:sldId id="499" r:id="rId4"/>
    <p:sldId id="524" r:id="rId5"/>
    <p:sldId id="528" r:id="rId6"/>
    <p:sldId id="529" r:id="rId7"/>
    <p:sldId id="525" r:id="rId8"/>
    <p:sldId id="502" r:id="rId9"/>
    <p:sldId id="521" r:id="rId10"/>
    <p:sldId id="526" r:id="rId11"/>
    <p:sldId id="504" r:id="rId12"/>
    <p:sldId id="518" r:id="rId13"/>
    <p:sldId id="519" r:id="rId14"/>
  </p:sldIdLst>
  <p:sldSz cx="9144000" cy="6858000" type="screen4x3"/>
  <p:notesSz cx="6731000" cy="985678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">
          <p15:clr>
            <a:srgbClr val="A4A3A4"/>
          </p15:clr>
        </p15:guide>
        <p15:guide id="2" pos="56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72" autoAdjust="0"/>
    <p:restoredTop sz="96143" autoAdjust="0"/>
  </p:normalViewPr>
  <p:slideViewPr>
    <p:cSldViewPr snapToGrid="0">
      <p:cViewPr varScale="1">
        <p:scale>
          <a:sx n="112" d="100"/>
          <a:sy n="112" d="100"/>
        </p:scale>
        <p:origin x="1816" y="192"/>
      </p:cViewPr>
      <p:guideLst>
        <p:guide orient="horz" pos="154"/>
        <p:guide pos="56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0"/>
    </p:cViewPr>
  </p:sorterViewPr>
  <p:notesViewPr>
    <p:cSldViewPr snapToGrid="0">
      <p:cViewPr varScale="1">
        <p:scale>
          <a:sx n="85" d="100"/>
          <a:sy n="85" d="100"/>
        </p:scale>
        <p:origin x="-1956" y="-72"/>
      </p:cViewPr>
      <p:guideLst>
        <p:guide orient="horz" pos="3105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A0D0031D-50C3-63F6-AB9D-669DEBAA37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EFF26CBC-0D35-B16C-3E56-2A2F9A1593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12BD5EB2-528F-A552-88FD-7156A788A2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273413" name="Rectangle 5">
            <a:extLst>
              <a:ext uri="{FF2B5EF4-FFF2-40B4-BE49-F238E27FC236}">
                <a16:creationId xmlns:a16="http://schemas.microsoft.com/office/drawing/2014/main" id="{05F7A16A-8F6C-188D-439F-415C1EA2A8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6DDB79-9995-1444-8C5C-4EEB15B1B62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491373-64AB-4D33-11A9-126401777C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F698FF-267F-EEE5-0B30-3692FE720F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085C714-CFB8-66B4-17EC-36191E1691E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C4AE03F-5D07-30DB-B778-C258D5328A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8F1FC26-C7D4-CC26-E331-30D7BD05B1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3F5B9FE-A733-6C38-1166-4B128EEF9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903321-E911-F247-A162-6F1BDC3112A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03321-E911-F247-A162-6F1BDC3112A7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250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091F1-5E20-A18C-50A5-1BC4CFF4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FFC620-A6ED-CFD4-1939-85A03B455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45A012-0273-6F6B-3F9E-CA67D4AD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26951-58AE-FD2B-EEF4-4DE514B1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E1AAAF-BDD7-03EF-CAFB-9463595B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D23DB-A8F0-C14D-BAE7-54F8CCF79AED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F4159-84EF-749B-82DB-B7267F32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C62441-7B3C-6851-4CE2-EF94E95FA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25CBF-448B-9778-8576-4361B822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A746-6435-D702-35A0-7CA78DF0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34F873-B7D7-60FC-19C3-68AF2E42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B96C-4A58-344C-A3F6-68A53A1F37EC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7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61565C-532B-6F92-7492-B571FB81D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48006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40EF94-D8A7-263F-6269-2D57DC1C8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48006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E7D7C-15E6-8D53-E82C-003FA98E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283770-0E96-307F-B907-EB6D18F3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66EE01-C23A-A2F5-B5BB-154F2EC6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1A0D0-5922-614E-9454-3A0FE4ECAD88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6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C46BC-8A14-956D-8763-97D324ABCC8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3490FB-436D-AD53-83DB-F4402E406B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529864-45C7-F89E-1383-D0332A9713D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0A4937-B79A-1F71-0E3B-7E8DC50771A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1242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AF1984-6354-047C-E3F4-20E82762E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31242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D11B90-6636-6E79-978F-4AA77FCC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521F57-DD6B-71BC-5D8F-68B6232F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7B2D08-D900-1ED1-851A-057B566A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1AD37A-A507-6F40-A9B2-6641FDD0F6AD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F782C-8162-7676-ED57-B876CF06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92A5A0-56B8-783B-4780-2B7A3635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CC567B-53C5-8D2A-B028-0F284647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948D90-BA3E-1747-0D67-9667C9D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070D8-C537-AC8E-86CD-6F5E7038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46956-F642-7D40-BD52-9DCDD4A0E74A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04302-5C91-FCD4-A081-63AA0E6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6767A3-8889-61D9-0231-F750F876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AF2602-086B-AE40-29F8-D2CE53F1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28D1C4-B051-14C8-DB92-9D716A56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12E2F8-9E15-2720-A0B7-ED20F63B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977B-EF5D-9548-8808-EA4B60371A4B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F36DA-C7D2-B82E-6179-EF80ADE1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CB2F83-F597-9669-D2B7-9C4F9190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55BBD9-D89C-DF24-B381-7B5794337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3E0308-C445-C256-FA08-58445AEA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4D89FB-8443-F672-9BBD-DD21DF3C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A14408-0490-2BBB-2B45-AF0E0267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04042-F9E5-C347-A506-2C9218C3EEB0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7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154F3-C3E7-4C09-F357-2CDD1BD6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448748-B4B9-35C2-1DBF-ABBD6360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75D7CB-999C-B469-97D8-678758E72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A80079-39E2-CDA5-B73B-21AB3B1FB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9C24D7-109B-6628-136C-54CA49383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DB5255-49BC-B200-5FDD-DF8CCE91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162B1E7-C592-02D9-14D7-55E4E24A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B64001-39FB-3BF8-21D3-853EF693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9A129-95E0-A74D-A365-D465A7E39298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E6A41-426D-FF77-1883-E2A01DBB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C0CB7E-090A-3C60-55E1-1048C127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8AB7A7-CA04-26DB-71FE-E6B496F8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95155E-07A7-1077-7F50-D20FDF4D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80C7-AC7C-0E40-A1FB-F4ECC87479F1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86AAE2-54C0-8E82-D70C-42580D41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16C3FD-A637-A54C-5A76-776BBBEE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8836B8-0C3C-CB51-4988-554A6863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D4D0-CE9C-264F-A0AE-09471FEA2182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5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296A7-8259-6E40-E7FC-1CFB127B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5625B0-C16E-70D9-27B4-45B9A3EA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E97387-1DEB-4202-9A4B-172B85F1D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25D4AB-3A19-DFDA-0527-51511C43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8CF993-0B47-D859-960C-480D85E7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B8C2CD-5603-2367-35AD-3DD51634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6B1C1-7C00-1248-B666-DF21C05E42BA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7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73083-41F0-304E-D5DD-F2795882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D79949-0BF8-DB68-D2FA-8343C1F22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CFC4FD-264D-77C3-F770-C2AF3A676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197459-FF46-35A9-03AE-86771D2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FAB856-DAC2-1DDB-4BEA-B62C0878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A3FBA-6A63-1B1C-85A4-4777F875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38FD-69CD-6142-9684-0FEF73AEEB7E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EC93ED-D7A8-5D90-3EA1-31F43777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DEF003-6557-8472-8223-F20371038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D0E598-0593-EF89-1898-455861276C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5D4A56-E2D3-8700-C546-7A387B8D8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E42F0D-7958-D5F1-0031-87FF16D96B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1901165-79DC-834B-8F64-96DA106A41BB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B2262577-2DE4-342A-335E-78925C9394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765175"/>
            <a:ext cx="7993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0DB369A-F865-CBA8-240A-306A53EB1F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4213" y="5300663"/>
            <a:ext cx="741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160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8">
            <a:extLst>
              <a:ext uri="{FF2B5EF4-FFF2-40B4-BE49-F238E27FC236}">
                <a16:creationId xmlns:a16="http://schemas.microsoft.com/office/drawing/2014/main" id="{9E3A4AAA-6A3A-08B1-823C-60A1FF38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71813" y="6163259"/>
            <a:ext cx="1905000" cy="457200"/>
          </a:xfrm>
        </p:spPr>
        <p:txBody>
          <a:bodyPr/>
          <a:lstStyle/>
          <a:p>
            <a:fld id="{4D60217F-0DF5-6C4C-8B32-74150EBA14CA}" type="slidenum">
              <a:rPr lang="de-DE" altLang="de-DE"/>
              <a:pPr/>
              <a:t>1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47500" name="Rectangle 12">
            <a:extLst>
              <a:ext uri="{FF2B5EF4-FFF2-40B4-BE49-F238E27FC236}">
                <a16:creationId xmlns:a16="http://schemas.microsoft.com/office/drawing/2014/main" id="{27D1DAA7-3C3E-F0AD-20E2-3A8A06FD2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896938"/>
            <a:ext cx="7645400" cy="1012825"/>
          </a:xfrm>
          <a:prstGeom prst="rect">
            <a:avLst/>
          </a:prstGeom>
          <a:solidFill>
            <a:srgbClr val="E5F8FB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buClr>
                <a:schemeClr val="accent2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endParaRPr lang="de-DE" altLang="de-DE" sz="600" b="1" dirty="0"/>
          </a:p>
          <a:p>
            <a:pPr algn="ctr">
              <a:spcAft>
                <a:spcPct val="35000"/>
              </a:spcAft>
              <a:buFontTx/>
              <a:buNone/>
            </a:pPr>
            <a:r>
              <a:rPr lang="de-DE" altLang="de-DE" sz="1900" b="1" dirty="0" err="1"/>
              <a:t>Purification</a:t>
            </a:r>
            <a:r>
              <a:rPr lang="de-DE" altLang="de-DE" sz="1900" b="1" dirty="0"/>
              <a:t> Test </a:t>
            </a:r>
            <a:r>
              <a:rPr lang="de-DE" altLang="de-DE" sz="1900" b="1" dirty="0" err="1"/>
              <a:t>by</a:t>
            </a:r>
            <a:endParaRPr lang="de-DE" altLang="de-DE" sz="1900" b="1" dirty="0"/>
          </a:p>
          <a:p>
            <a:pPr algn="ctr">
              <a:buFontTx/>
              <a:buNone/>
            </a:pPr>
            <a:r>
              <a:rPr lang="de-DE" altLang="de-DE" sz="1900" b="1" dirty="0"/>
              <a:t> SDS Polyacrylamide Gel </a:t>
            </a:r>
            <a:r>
              <a:rPr lang="de-DE" altLang="de-DE" sz="1900" b="1" dirty="0" err="1"/>
              <a:t>Electrophoresis</a:t>
            </a:r>
            <a:r>
              <a:rPr lang="de-DE" altLang="de-DE" sz="1900" b="1" dirty="0"/>
              <a:t> (SDS-PAGE)</a:t>
            </a:r>
          </a:p>
        </p:txBody>
      </p:sp>
      <p:grpSp>
        <p:nvGrpSpPr>
          <p:cNvPr id="447501" name="Group 13">
            <a:extLst>
              <a:ext uri="{FF2B5EF4-FFF2-40B4-BE49-F238E27FC236}">
                <a16:creationId xmlns:a16="http://schemas.microsoft.com/office/drawing/2014/main" id="{27B2C8F5-92E9-C4A7-EFD4-A514AF075276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298950"/>
            <a:ext cx="4743450" cy="1022350"/>
            <a:chOff x="1476" y="2475"/>
            <a:chExt cx="2988" cy="644"/>
          </a:xfrm>
        </p:grpSpPr>
        <p:pic>
          <p:nvPicPr>
            <p:cNvPr id="447502" name="Picture 14">
              <a:extLst>
                <a:ext uri="{FF2B5EF4-FFF2-40B4-BE49-F238E27FC236}">
                  <a16:creationId xmlns:a16="http://schemas.microsoft.com/office/drawing/2014/main" id="{8B5B0A08-9610-A543-68EB-8B947DE97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" y="2475"/>
              <a:ext cx="2982" cy="637"/>
            </a:xfrm>
            <a:prstGeom prst="rect">
              <a:avLst/>
            </a:prstGeom>
            <a:solidFill>
              <a:srgbClr val="EBEB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47503" name="Text Box 15">
              <a:extLst>
                <a:ext uri="{FF2B5EF4-FFF2-40B4-BE49-F238E27FC236}">
                  <a16:creationId xmlns:a16="http://schemas.microsoft.com/office/drawing/2014/main" id="{4ADB5A07-908C-C09A-6B82-E634C6D49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" y="2892"/>
              <a:ext cx="2202" cy="22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>
                  <a:latin typeface="Verdana" panose="020B0604030504040204" pitchFamily="34" charset="0"/>
                </a:rPr>
                <a:t>Sodium-Dodecylsulfate (SDS)</a:t>
              </a:r>
            </a:p>
          </p:txBody>
        </p:sp>
      </p:grpSp>
      <p:grpSp>
        <p:nvGrpSpPr>
          <p:cNvPr id="447504" name="Group 16">
            <a:extLst>
              <a:ext uri="{FF2B5EF4-FFF2-40B4-BE49-F238E27FC236}">
                <a16:creationId xmlns:a16="http://schemas.microsoft.com/office/drawing/2014/main" id="{DB8F6A93-2D03-E08F-3D92-7B6395005F7E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2413000"/>
            <a:ext cx="1985963" cy="1082675"/>
            <a:chOff x="1825" y="1086"/>
            <a:chExt cx="1520" cy="1049"/>
          </a:xfrm>
        </p:grpSpPr>
        <p:sp>
          <p:nvSpPr>
            <p:cNvPr id="447505" name="Text Box 17">
              <a:extLst>
                <a:ext uri="{FF2B5EF4-FFF2-40B4-BE49-F238E27FC236}">
                  <a16:creationId xmlns:a16="http://schemas.microsoft.com/office/drawing/2014/main" id="{8A360D2D-99C7-1AAE-BCF0-A95BBFC04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1770"/>
              <a:ext cx="701" cy="365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latin typeface="Verdana" panose="020B0604030504040204" pitchFamily="34" charset="0"/>
                </a:rPr>
                <a:t>2-ME</a:t>
              </a:r>
            </a:p>
          </p:txBody>
        </p:sp>
        <p:pic>
          <p:nvPicPr>
            <p:cNvPr id="447506" name="Picture 18">
              <a:extLst>
                <a:ext uri="{FF2B5EF4-FFF2-40B4-BE49-F238E27FC236}">
                  <a16:creationId xmlns:a16="http://schemas.microsoft.com/office/drawing/2014/main" id="{DA8C0B3F-3778-21D3-C54F-F8DD8D98E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" y="1086"/>
              <a:ext cx="1520" cy="69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7507" name="Picture 19">
            <a:extLst>
              <a:ext uri="{FF2B5EF4-FFF2-40B4-BE49-F238E27FC236}">
                <a16:creationId xmlns:a16="http://schemas.microsoft.com/office/drawing/2014/main" id="{4793A757-3446-CA71-DC67-ED622941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422525"/>
            <a:ext cx="2768600" cy="2687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508" name="Picture 20">
            <a:extLst>
              <a:ext uri="{FF2B5EF4-FFF2-40B4-BE49-F238E27FC236}">
                <a16:creationId xmlns:a16="http://schemas.microsoft.com/office/drawing/2014/main" id="{54A8579C-99BA-8841-16D5-0239F78C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005013"/>
            <a:ext cx="2324100" cy="2160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92427C-5379-62E9-2053-1D037F0C3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70" y="5727668"/>
            <a:ext cx="1510030" cy="8927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61297A-D627-F489-097F-37807CD2F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286" y="5919000"/>
            <a:ext cx="2461259" cy="7014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8F6036A-B0FC-CA2C-3F02-C0B5D1DC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4CF4-F50B-6949-9CD0-0E204E8D7691}" type="slidenum">
              <a:rPr lang="de-DE" altLang="de-DE"/>
              <a:pPr/>
              <a:t>10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CCF51AF5-7432-6448-79D2-7A9F8B39D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types of SDS-PAGE</a:t>
            </a:r>
          </a:p>
        </p:txBody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0C52F79B-2F12-DB9D-6056-99BAC6DB1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7975" y="930275"/>
            <a:ext cx="2932113" cy="765175"/>
          </a:xfrm>
          <a:solidFill>
            <a:srgbClr val="EBF7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15000"/>
              </a:lnSpc>
            </a:pPr>
            <a:r>
              <a:rPr lang="de-DE" altLang="de-DE"/>
              <a:t>reducing SDS-PAGE</a:t>
            </a:r>
          </a:p>
          <a:p>
            <a:pPr marL="182563" indent="-182563">
              <a:lnSpc>
                <a:spcPct val="115000"/>
              </a:lnSpc>
            </a:pPr>
            <a:r>
              <a:rPr lang="de-DE" altLang="de-DE"/>
              <a:t>non-reducing SDS-PAGE</a:t>
            </a:r>
          </a:p>
        </p:txBody>
      </p:sp>
      <p:grpSp>
        <p:nvGrpSpPr>
          <p:cNvPr id="441349" name="Group 5">
            <a:extLst>
              <a:ext uri="{FF2B5EF4-FFF2-40B4-BE49-F238E27FC236}">
                <a16:creationId xmlns:a16="http://schemas.microsoft.com/office/drawing/2014/main" id="{71128B84-B3EE-A2E0-B076-A0E1A42E799F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2778125"/>
            <a:ext cx="2998788" cy="2062163"/>
            <a:chOff x="426" y="1595"/>
            <a:chExt cx="2196" cy="1620"/>
          </a:xfrm>
        </p:grpSpPr>
        <p:grpSp>
          <p:nvGrpSpPr>
            <p:cNvPr id="441350" name="Group 6">
              <a:extLst>
                <a:ext uri="{FF2B5EF4-FFF2-40B4-BE49-F238E27FC236}">
                  <a16:creationId xmlns:a16="http://schemas.microsoft.com/office/drawing/2014/main" id="{C104238D-576B-6553-CA90-AA96510705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" y="1595"/>
              <a:ext cx="2196" cy="1620"/>
              <a:chOff x="426" y="1595"/>
              <a:chExt cx="2196" cy="1620"/>
            </a:xfrm>
          </p:grpSpPr>
          <p:pic>
            <p:nvPicPr>
              <p:cNvPr id="441351" name="Picture 7">
                <a:extLst>
                  <a:ext uri="{FF2B5EF4-FFF2-40B4-BE49-F238E27FC236}">
                    <a16:creationId xmlns:a16="http://schemas.microsoft.com/office/drawing/2014/main" id="{22B226C7-7D9A-6192-5B27-B630130C9E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-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" y="1595"/>
                <a:ext cx="2196" cy="162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1352" name="Rectangle 8">
                <a:extLst>
                  <a:ext uri="{FF2B5EF4-FFF2-40B4-BE49-F238E27FC236}">
                    <a16:creationId xmlns:a16="http://schemas.microsoft.com/office/drawing/2014/main" id="{2F94EE0E-B0E9-A912-6187-46EC341F9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1608"/>
                <a:ext cx="2164" cy="403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1353" name="Text Box 9">
              <a:extLst>
                <a:ext uri="{FF2B5EF4-FFF2-40B4-BE49-F238E27FC236}">
                  <a16:creationId xmlns:a16="http://schemas.microsoft.com/office/drawing/2014/main" id="{B2B6688A-8214-0A2B-8522-7E2B1315C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" y="1622"/>
              <a:ext cx="2101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protein with two chains A and B linked by disulfide bridge</a:t>
              </a:r>
            </a:p>
          </p:txBody>
        </p:sp>
      </p:grpSp>
      <p:grpSp>
        <p:nvGrpSpPr>
          <p:cNvPr id="441421" name="Group 77">
            <a:extLst>
              <a:ext uri="{FF2B5EF4-FFF2-40B4-BE49-F238E27FC236}">
                <a16:creationId xmlns:a16="http://schemas.microsoft.com/office/drawing/2014/main" id="{1470C9C7-B95B-C4AF-216F-387C2FBA19A2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2636838"/>
            <a:ext cx="3257550" cy="817562"/>
            <a:chOff x="2081" y="1661"/>
            <a:chExt cx="2052" cy="515"/>
          </a:xfrm>
        </p:grpSpPr>
        <p:sp>
          <p:nvSpPr>
            <p:cNvPr id="441354" name="Line 10">
              <a:extLst>
                <a:ext uri="{FF2B5EF4-FFF2-40B4-BE49-F238E27FC236}">
                  <a16:creationId xmlns:a16="http://schemas.microsoft.com/office/drawing/2014/main" id="{E09C5FD6-4B47-81A5-7136-428EDD2E4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3" y="1928"/>
              <a:ext cx="205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60" name="Rectangle 16">
              <a:extLst>
                <a:ext uri="{FF2B5EF4-FFF2-40B4-BE49-F238E27FC236}">
                  <a16:creationId xmlns:a16="http://schemas.microsoft.com/office/drawing/2014/main" id="{BF22A088-3065-B6D1-344C-EBF34D475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1661"/>
              <a:ext cx="1800" cy="271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FontTx/>
                <a:buNone/>
              </a:pPr>
              <a:r>
                <a:rPr lang="de-DE" altLang="de-DE"/>
                <a:t>reducing SDS-treatment</a:t>
              </a:r>
            </a:p>
          </p:txBody>
        </p:sp>
      </p:grpSp>
      <p:grpSp>
        <p:nvGrpSpPr>
          <p:cNvPr id="441422" name="Group 78">
            <a:extLst>
              <a:ext uri="{FF2B5EF4-FFF2-40B4-BE49-F238E27FC236}">
                <a16:creationId xmlns:a16="http://schemas.microsoft.com/office/drawing/2014/main" id="{65191CE8-ACE3-C0FE-1234-CDA66A4B6FBC}"/>
              </a:ext>
            </a:extLst>
          </p:cNvPr>
          <p:cNvGrpSpPr>
            <a:grpSpLocks/>
          </p:cNvGrpSpPr>
          <p:nvPr/>
        </p:nvGrpSpPr>
        <p:grpSpPr bwMode="auto">
          <a:xfrm>
            <a:off x="3060700" y="4394200"/>
            <a:ext cx="3376613" cy="1028700"/>
            <a:chOff x="1928" y="2768"/>
            <a:chExt cx="2127" cy="648"/>
          </a:xfrm>
        </p:grpSpPr>
        <p:sp>
          <p:nvSpPr>
            <p:cNvPr id="441362" name="Line 18">
              <a:extLst>
                <a:ext uri="{FF2B5EF4-FFF2-40B4-BE49-F238E27FC236}">
                  <a16:creationId xmlns:a16="http://schemas.microsoft.com/office/drawing/2014/main" id="{53C8FC9A-A71F-D023-B913-B34786820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2768"/>
              <a:ext cx="1992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63" name="Rectangle 19">
              <a:extLst>
                <a:ext uri="{FF2B5EF4-FFF2-40B4-BE49-F238E27FC236}">
                  <a16:creationId xmlns:a16="http://schemas.microsoft.com/office/drawing/2014/main" id="{C8EC5CE7-FA3C-52F7-F535-CB9BE7A3E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145"/>
              <a:ext cx="2054" cy="271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FontTx/>
                <a:buNone/>
              </a:pPr>
              <a:r>
                <a:rPr lang="de-DE" altLang="de-DE"/>
                <a:t>non-reducing SDS-treatment</a:t>
              </a:r>
            </a:p>
          </p:txBody>
        </p:sp>
      </p:grpSp>
      <p:grpSp>
        <p:nvGrpSpPr>
          <p:cNvPr id="441416" name="Group 72">
            <a:extLst>
              <a:ext uri="{FF2B5EF4-FFF2-40B4-BE49-F238E27FC236}">
                <a16:creationId xmlns:a16="http://schemas.microsoft.com/office/drawing/2014/main" id="{66186DA4-8F32-77B4-806C-C5F1B64AE275}"/>
              </a:ext>
            </a:extLst>
          </p:cNvPr>
          <p:cNvGrpSpPr>
            <a:grpSpLocks/>
          </p:cNvGrpSpPr>
          <p:nvPr/>
        </p:nvGrpSpPr>
        <p:grpSpPr bwMode="auto">
          <a:xfrm>
            <a:off x="6653213" y="1585913"/>
            <a:ext cx="1933575" cy="2282825"/>
            <a:chOff x="4191" y="999"/>
            <a:chExt cx="1218" cy="1438"/>
          </a:xfrm>
        </p:grpSpPr>
        <p:pic>
          <p:nvPicPr>
            <p:cNvPr id="441361" name="Picture 17">
              <a:extLst>
                <a:ext uri="{FF2B5EF4-FFF2-40B4-BE49-F238E27FC236}">
                  <a16:creationId xmlns:a16="http://schemas.microsoft.com/office/drawing/2014/main" id="{A069B307-67AD-6734-0A31-C5F25BDA3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" y="1207"/>
              <a:ext cx="1218" cy="123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1415" name="Rectangle 71">
              <a:extLst>
                <a:ext uri="{FF2B5EF4-FFF2-40B4-BE49-F238E27FC236}">
                  <a16:creationId xmlns:a16="http://schemas.microsoft.com/office/drawing/2014/main" id="{D60F2B76-5FE3-2B94-4FBB-E94A77DD2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999"/>
              <a:ext cx="1074" cy="223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/>
                <a:t>protein chains</a:t>
              </a:r>
            </a:p>
          </p:txBody>
        </p:sp>
      </p:grpSp>
      <p:grpSp>
        <p:nvGrpSpPr>
          <p:cNvPr id="441420" name="Group 76">
            <a:extLst>
              <a:ext uri="{FF2B5EF4-FFF2-40B4-BE49-F238E27FC236}">
                <a16:creationId xmlns:a16="http://schemas.microsoft.com/office/drawing/2014/main" id="{6CFE7270-B931-EFC3-160B-DFF71EF24C2E}"/>
              </a:ext>
            </a:extLst>
          </p:cNvPr>
          <p:cNvGrpSpPr>
            <a:grpSpLocks/>
          </p:cNvGrpSpPr>
          <p:nvPr/>
        </p:nvGrpSpPr>
        <p:grpSpPr bwMode="auto">
          <a:xfrm>
            <a:off x="6559550" y="4548188"/>
            <a:ext cx="2219325" cy="1965325"/>
            <a:chOff x="4132" y="2865"/>
            <a:chExt cx="1398" cy="1238"/>
          </a:xfrm>
        </p:grpSpPr>
        <p:grpSp>
          <p:nvGrpSpPr>
            <p:cNvPr id="441365" name="Group 21">
              <a:extLst>
                <a:ext uri="{FF2B5EF4-FFF2-40B4-BE49-F238E27FC236}">
                  <a16:creationId xmlns:a16="http://schemas.microsoft.com/office/drawing/2014/main" id="{975582DD-6DB7-B77C-427F-86398A6E2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2865"/>
              <a:ext cx="1398" cy="1032"/>
              <a:chOff x="3819" y="2340"/>
              <a:chExt cx="1398" cy="1032"/>
            </a:xfrm>
          </p:grpSpPr>
          <p:pic>
            <p:nvPicPr>
              <p:cNvPr id="441366" name="Picture 22">
                <a:extLst>
                  <a:ext uri="{FF2B5EF4-FFF2-40B4-BE49-F238E27FC236}">
                    <a16:creationId xmlns:a16="http://schemas.microsoft.com/office/drawing/2014/main" id="{F73CD809-29DB-B4B7-D6BD-59131ABD03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18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9" y="2340"/>
                <a:ext cx="1398" cy="103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1367" name="Line 23">
                <a:extLst>
                  <a:ext uri="{FF2B5EF4-FFF2-40B4-BE49-F238E27FC236}">
                    <a16:creationId xmlns:a16="http://schemas.microsoft.com/office/drawing/2014/main" id="{67447362-18ED-1E28-FAB5-B89A61E82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0" y="249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68" name="Line 24">
                <a:extLst>
                  <a:ext uri="{FF2B5EF4-FFF2-40B4-BE49-F238E27FC236}">
                    <a16:creationId xmlns:a16="http://schemas.microsoft.com/office/drawing/2014/main" id="{419D2509-58BA-21DE-7564-F2C09F878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6" y="254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69" name="Line 25">
                <a:extLst>
                  <a:ext uri="{FF2B5EF4-FFF2-40B4-BE49-F238E27FC236}">
                    <a16:creationId xmlns:a16="http://schemas.microsoft.com/office/drawing/2014/main" id="{006A0138-12CD-44EB-98EA-9ABC948A6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4" y="277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0" name="Line 26">
                <a:extLst>
                  <a:ext uri="{FF2B5EF4-FFF2-40B4-BE49-F238E27FC236}">
                    <a16:creationId xmlns:a16="http://schemas.microsoft.com/office/drawing/2014/main" id="{17B7B33A-320B-DD36-3488-1837F3203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6" y="260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1" name="Line 27">
                <a:extLst>
                  <a:ext uri="{FF2B5EF4-FFF2-40B4-BE49-F238E27FC236}">
                    <a16:creationId xmlns:a16="http://schemas.microsoft.com/office/drawing/2014/main" id="{9AB614D6-DA51-3E75-599C-B328D2232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2" y="29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2" name="Line 28">
                <a:extLst>
                  <a:ext uri="{FF2B5EF4-FFF2-40B4-BE49-F238E27FC236}">
                    <a16:creationId xmlns:a16="http://schemas.microsoft.com/office/drawing/2014/main" id="{CB06262B-8693-4446-D4DC-01A6B88E7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8" y="297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3" name="Line 29">
                <a:extLst>
                  <a:ext uri="{FF2B5EF4-FFF2-40B4-BE49-F238E27FC236}">
                    <a16:creationId xmlns:a16="http://schemas.microsoft.com/office/drawing/2014/main" id="{F21E4BA5-E946-09C6-BA0C-0347F780B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6" y="286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4" name="Line 30">
                <a:extLst>
                  <a:ext uri="{FF2B5EF4-FFF2-40B4-BE49-F238E27FC236}">
                    <a16:creationId xmlns:a16="http://schemas.microsoft.com/office/drawing/2014/main" id="{12F668A6-FF39-A304-A690-8E149CB6C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256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5" name="Line 31">
                <a:extLst>
                  <a:ext uri="{FF2B5EF4-FFF2-40B4-BE49-F238E27FC236}">
                    <a16:creationId xmlns:a16="http://schemas.microsoft.com/office/drawing/2014/main" id="{7E8F207F-5B26-0FC7-B790-14BEA6A15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8" y="27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6" name="Line 32">
                <a:extLst>
                  <a:ext uri="{FF2B5EF4-FFF2-40B4-BE49-F238E27FC236}">
                    <a16:creationId xmlns:a16="http://schemas.microsoft.com/office/drawing/2014/main" id="{620AE47F-5AA5-D724-D1B1-49780DBB2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2" y="292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7" name="Line 33">
                <a:extLst>
                  <a:ext uri="{FF2B5EF4-FFF2-40B4-BE49-F238E27FC236}">
                    <a16:creationId xmlns:a16="http://schemas.microsoft.com/office/drawing/2014/main" id="{3F53DFF2-AAAB-3DF7-112E-97160FC05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303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8" name="Line 34">
                <a:extLst>
                  <a:ext uri="{FF2B5EF4-FFF2-40B4-BE49-F238E27FC236}">
                    <a16:creationId xmlns:a16="http://schemas.microsoft.com/office/drawing/2014/main" id="{BC4C0B14-1B3D-F642-3F23-0D4171233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4" y="320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9" name="Line 35">
                <a:extLst>
                  <a:ext uri="{FF2B5EF4-FFF2-40B4-BE49-F238E27FC236}">
                    <a16:creationId xmlns:a16="http://schemas.microsoft.com/office/drawing/2014/main" id="{B4655924-C2D8-9D1A-EE7E-E4662221F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329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0" name="Line 36">
                <a:extLst>
                  <a:ext uri="{FF2B5EF4-FFF2-40B4-BE49-F238E27FC236}">
                    <a16:creationId xmlns:a16="http://schemas.microsoft.com/office/drawing/2014/main" id="{75EE786B-A3AB-62DC-C5B6-A9B302400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19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1" name="Line 37">
                <a:extLst>
                  <a:ext uri="{FF2B5EF4-FFF2-40B4-BE49-F238E27FC236}">
                    <a16:creationId xmlns:a16="http://schemas.microsoft.com/office/drawing/2014/main" id="{4367A843-51E8-7F10-3AD1-FE443ECA0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0" y="260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2" name="Line 38">
                <a:extLst>
                  <a:ext uri="{FF2B5EF4-FFF2-40B4-BE49-F238E27FC236}">
                    <a16:creationId xmlns:a16="http://schemas.microsoft.com/office/drawing/2014/main" id="{98BA8EC4-6660-6EFC-4DF2-6F36D0CA0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4" y="294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3" name="Line 39">
                <a:extLst>
                  <a:ext uri="{FF2B5EF4-FFF2-40B4-BE49-F238E27FC236}">
                    <a16:creationId xmlns:a16="http://schemas.microsoft.com/office/drawing/2014/main" id="{4DAC4C33-14D1-4176-2308-3F0C4390B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6" y="29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4" name="Line 40">
                <a:extLst>
                  <a:ext uri="{FF2B5EF4-FFF2-40B4-BE49-F238E27FC236}">
                    <a16:creationId xmlns:a16="http://schemas.microsoft.com/office/drawing/2014/main" id="{6123823B-9ED7-B065-0AEA-15517A2D1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8" y="331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5" name="Line 41">
                <a:extLst>
                  <a:ext uri="{FF2B5EF4-FFF2-40B4-BE49-F238E27FC236}">
                    <a16:creationId xmlns:a16="http://schemas.microsoft.com/office/drawing/2014/main" id="{16DC92C0-B003-7496-5086-E75488708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324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6" name="Line 42">
                <a:extLst>
                  <a:ext uri="{FF2B5EF4-FFF2-40B4-BE49-F238E27FC236}">
                    <a16:creationId xmlns:a16="http://schemas.microsoft.com/office/drawing/2014/main" id="{B359931E-AAEC-9033-DDD1-8827AA098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" y="313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7" name="Line 43">
                <a:extLst>
                  <a:ext uri="{FF2B5EF4-FFF2-40B4-BE49-F238E27FC236}">
                    <a16:creationId xmlns:a16="http://schemas.microsoft.com/office/drawing/2014/main" id="{CEA3B8D9-8EF4-9B19-1F3A-11D6DFA81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8" y="255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8" name="Line 44">
                <a:extLst>
                  <a:ext uri="{FF2B5EF4-FFF2-40B4-BE49-F238E27FC236}">
                    <a16:creationId xmlns:a16="http://schemas.microsoft.com/office/drawing/2014/main" id="{74D06992-2E9F-2A89-7928-3E6398EE7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318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1419" name="Rectangle 75">
              <a:extLst>
                <a:ext uri="{FF2B5EF4-FFF2-40B4-BE49-F238E27FC236}">
                  <a16:creationId xmlns:a16="http://schemas.microsoft.com/office/drawing/2014/main" id="{79E2926B-68E4-E295-41EA-3ADFC0F67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3880"/>
              <a:ext cx="1265" cy="223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/>
                <a:t>complete protein</a:t>
              </a:r>
            </a:p>
          </p:txBody>
        </p:sp>
      </p:grpSp>
      <p:sp>
        <p:nvSpPr>
          <p:cNvPr id="441423" name="Rectangle 79">
            <a:extLst>
              <a:ext uri="{FF2B5EF4-FFF2-40B4-BE49-F238E27FC236}">
                <a16:creationId xmlns:a16="http://schemas.microsoft.com/office/drawing/2014/main" id="{85EC957D-B82F-BDAE-30CD-690167F3E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3803650"/>
            <a:ext cx="503237" cy="3952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57AEFA-50DD-46BA-B181-861B32699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15" y="5905500"/>
            <a:ext cx="1292860" cy="76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1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AE7C331-D1CB-4E80-667F-50641865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58440" y="6346825"/>
            <a:ext cx="1905000" cy="457200"/>
          </a:xfrm>
        </p:spPr>
        <p:txBody>
          <a:bodyPr/>
          <a:lstStyle/>
          <a:p>
            <a:fld id="{FB4D161E-D50A-DC40-8362-22BD403FA531}" type="slidenum">
              <a:rPr lang="de-DE" altLang="de-DE"/>
              <a:pPr/>
              <a:t>11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D4EF4576-3B52-0023-EDD0-465220046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SDS-PAGE for MW determination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572432AA-62D4-7F05-4D43-A0309B1E6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857250"/>
            <a:ext cx="7772400" cy="1130300"/>
          </a:xfrm>
          <a:solidFill>
            <a:srgbClr val="EBF7FF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15000"/>
              </a:spcAft>
              <a:buFontTx/>
              <a:buNone/>
            </a:pPr>
            <a:r>
              <a:rPr lang="de-DE" altLang="de-DE" b="1" u="sng"/>
              <a:t>molecular weight standard</a:t>
            </a:r>
            <a:endParaRPr lang="de-DE" altLang="de-DE"/>
          </a:p>
          <a:p>
            <a:r>
              <a:rPr lang="de-DE" altLang="de-DE"/>
              <a:t>runs together with protein sample to the left and right side of sample</a:t>
            </a:r>
          </a:p>
          <a:p>
            <a:r>
              <a:rPr lang="de-DE" altLang="de-DE"/>
              <a:t>ready-to-use standards are commercially available, different standards for different MW ranges, mixture of 6 to 10 proteins</a:t>
            </a:r>
          </a:p>
        </p:txBody>
      </p:sp>
      <p:grpSp>
        <p:nvGrpSpPr>
          <p:cNvPr id="415751" name="Group 7">
            <a:extLst>
              <a:ext uri="{FF2B5EF4-FFF2-40B4-BE49-F238E27FC236}">
                <a16:creationId xmlns:a16="http://schemas.microsoft.com/office/drawing/2014/main" id="{E40D059D-E35D-F137-D072-CC4C2CE72411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2112963"/>
            <a:ext cx="6445250" cy="4462462"/>
            <a:chOff x="1051" y="1331"/>
            <a:chExt cx="4060" cy="2811"/>
          </a:xfrm>
        </p:grpSpPr>
        <p:pic>
          <p:nvPicPr>
            <p:cNvPr id="415749" name="Picture 5">
              <a:extLst>
                <a:ext uri="{FF2B5EF4-FFF2-40B4-BE49-F238E27FC236}">
                  <a16:creationId xmlns:a16="http://schemas.microsoft.com/office/drawing/2014/main" id="{7905C65F-60D1-AD79-47B9-4AA19BB49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4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331"/>
              <a:ext cx="1764" cy="2811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5750" name="Text Box 6">
              <a:extLst>
                <a:ext uri="{FF2B5EF4-FFF2-40B4-BE49-F238E27FC236}">
                  <a16:creationId xmlns:a16="http://schemas.microsoft.com/office/drawing/2014/main" id="{D87DA698-AEB1-6435-F015-7DC323403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" y="2483"/>
              <a:ext cx="2316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colored molecular weight marker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B4F989F0-AFEB-E563-0A69-3EB0D3FE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5975528"/>
            <a:ext cx="2026920" cy="57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5676A3C-8238-7633-A629-472127BD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873B-9B65-8049-B777-08F5A379553A}" type="slidenum">
              <a:rPr lang="de-DE" altLang="de-DE"/>
              <a:pPr/>
              <a:t>12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4BB65AD7-F9B1-EE22-BE12-53D1D852A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738" y="2689225"/>
            <a:ext cx="4075112" cy="854075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altLang="de-DE" sz="4800" b="1">
                <a:solidFill>
                  <a:schemeClr val="accent2"/>
                </a:solidFill>
                <a:latin typeface="Comic Sans MS" panose="030F0902030302020204" pitchFamily="66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DAB3BD5-0BD6-0676-E860-D775AA8E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08.11.25</a:t>
            </a:fld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640B662-C3AA-211D-3CFF-8DD5ACA6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1FEB-BB9C-4A4D-9768-0C0FB97B4685}" type="slidenum">
              <a:rPr lang="de-DE" altLang="de-DE"/>
              <a:pPr/>
              <a:t>13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31106" name="Rectangle 2">
            <a:extLst>
              <a:ext uri="{FF2B5EF4-FFF2-40B4-BE49-F238E27FC236}">
                <a16:creationId xmlns:a16="http://schemas.microsoft.com/office/drawing/2014/main" id="{EA01B88A-3C33-B1C9-20DD-1B9F1D75D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de-DE"/>
          </a:p>
        </p:txBody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D0ADEDE0-D2E9-2B0B-FD34-83A6049D4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/>
          </a:p>
        </p:txBody>
      </p:sp>
      <p:pic>
        <p:nvPicPr>
          <p:cNvPr id="431108" name="Picture 4">
            <a:extLst>
              <a:ext uri="{FF2B5EF4-FFF2-40B4-BE49-F238E27FC236}">
                <a16:creationId xmlns:a16="http://schemas.microsoft.com/office/drawing/2014/main" id="{CF539375-5BE3-5A7F-4B5D-69F8B616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6988"/>
            <a:ext cx="8983662" cy="68103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9" name="Rectangle 5">
            <a:extLst>
              <a:ext uri="{FF2B5EF4-FFF2-40B4-BE49-F238E27FC236}">
                <a16:creationId xmlns:a16="http://schemas.microsoft.com/office/drawing/2014/main" id="{F71821D1-A8C6-58AE-96EB-7DD1BCDE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5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1110" name="Line 6">
            <a:extLst>
              <a:ext uri="{FF2B5EF4-FFF2-40B4-BE49-F238E27FC236}">
                <a16:creationId xmlns:a16="http://schemas.microsoft.com/office/drawing/2014/main" id="{BC1E86BE-2B83-6A2F-B449-EB8BA6015C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13" y="2286000"/>
            <a:ext cx="9067800" cy="95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1" name="Line 7">
            <a:extLst>
              <a:ext uri="{FF2B5EF4-FFF2-40B4-BE49-F238E27FC236}">
                <a16:creationId xmlns:a16="http://schemas.microsoft.com/office/drawing/2014/main" id="{BC0342B6-A7A8-69F4-59B8-A81EE78EA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13" y="4598988"/>
            <a:ext cx="9067800" cy="95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2" name="Line 8">
            <a:extLst>
              <a:ext uri="{FF2B5EF4-FFF2-40B4-BE49-F238E27FC236}">
                <a16:creationId xmlns:a16="http://schemas.microsoft.com/office/drawing/2014/main" id="{0773D8DA-FBFC-55B4-5D38-E3724C2A0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0" y="4610100"/>
            <a:ext cx="0" cy="22272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A5560495-7F76-DAD6-8103-D5E8111BB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gel electrophoresis</a:t>
            </a:r>
          </a:p>
        </p:txBody>
      </p:sp>
      <p:grpSp>
        <p:nvGrpSpPr>
          <p:cNvPr id="435203" name="Group 3">
            <a:extLst>
              <a:ext uri="{FF2B5EF4-FFF2-40B4-BE49-F238E27FC236}">
                <a16:creationId xmlns:a16="http://schemas.microsoft.com/office/drawing/2014/main" id="{6946230E-1D8B-D239-83E6-CF7D9D59D411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838200"/>
            <a:ext cx="5394325" cy="5595938"/>
            <a:chOff x="1542" y="516"/>
            <a:chExt cx="3398" cy="3525"/>
          </a:xfrm>
        </p:grpSpPr>
        <p:pic>
          <p:nvPicPr>
            <p:cNvPr id="435204" name="Picture 4">
              <a:extLst>
                <a:ext uri="{FF2B5EF4-FFF2-40B4-BE49-F238E27FC236}">
                  <a16:creationId xmlns:a16="http://schemas.microsoft.com/office/drawing/2014/main" id="{6A3CA85F-CBAE-7380-D9D7-4D054C8B3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516"/>
              <a:ext cx="3398" cy="3525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5205" name="Rectangle 5">
              <a:extLst>
                <a:ext uri="{FF2B5EF4-FFF2-40B4-BE49-F238E27FC236}">
                  <a16:creationId xmlns:a16="http://schemas.microsoft.com/office/drawing/2014/main" id="{1A115807-12C0-1B18-A319-C26D4EA8E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516"/>
              <a:ext cx="324" cy="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6" name="Rectangle 6">
              <a:extLst>
                <a:ext uri="{FF2B5EF4-FFF2-40B4-BE49-F238E27FC236}">
                  <a16:creationId xmlns:a16="http://schemas.microsoft.com/office/drawing/2014/main" id="{15DDE826-F04B-FB3A-95FB-C69C719C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532"/>
              <a:ext cx="1392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7" name="Rectangle 7">
              <a:extLst>
                <a:ext uri="{FF2B5EF4-FFF2-40B4-BE49-F238E27FC236}">
                  <a16:creationId xmlns:a16="http://schemas.microsoft.com/office/drawing/2014/main" id="{D6598BBA-725A-1A1E-0B4F-8D295246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848"/>
              <a:ext cx="528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8" name="Rectangle 8">
              <a:extLst>
                <a:ext uri="{FF2B5EF4-FFF2-40B4-BE49-F238E27FC236}">
                  <a16:creationId xmlns:a16="http://schemas.microsoft.com/office/drawing/2014/main" id="{8BB847F5-920D-0487-FDAA-1F4A42D73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628"/>
              <a:ext cx="438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9" name="Rectangle 9">
              <a:extLst>
                <a:ext uri="{FF2B5EF4-FFF2-40B4-BE49-F238E27FC236}">
                  <a16:creationId xmlns:a16="http://schemas.microsoft.com/office/drawing/2014/main" id="{C3A8C034-66D0-504B-D610-DE5C80AB7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012"/>
              <a:ext cx="636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0" name="Rectangle 10">
              <a:extLst>
                <a:ext uri="{FF2B5EF4-FFF2-40B4-BE49-F238E27FC236}">
                  <a16:creationId xmlns:a16="http://schemas.microsoft.com/office/drawing/2014/main" id="{0CA57107-DFBA-F166-88E8-60AE4338D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2364"/>
              <a:ext cx="300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1" name="Rectangle 11">
              <a:extLst>
                <a:ext uri="{FF2B5EF4-FFF2-40B4-BE49-F238E27FC236}">
                  <a16:creationId xmlns:a16="http://schemas.microsoft.com/office/drawing/2014/main" id="{4D6B6575-0376-80C8-551B-6BE95C442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722"/>
              <a:ext cx="300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2" name="Rectangle 12">
              <a:extLst>
                <a:ext uri="{FF2B5EF4-FFF2-40B4-BE49-F238E27FC236}">
                  <a16:creationId xmlns:a16="http://schemas.microsoft.com/office/drawing/2014/main" id="{9F44A28F-66A5-5370-ED0F-EF6ED348A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3788"/>
              <a:ext cx="300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5213" name="Text Box 13">
            <a:extLst>
              <a:ext uri="{FF2B5EF4-FFF2-40B4-BE49-F238E27FC236}">
                <a16:creationId xmlns:a16="http://schemas.microsoft.com/office/drawing/2014/main" id="{8E75FA73-5FFD-71CE-687C-3337FEC82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019175"/>
            <a:ext cx="1866900" cy="346075"/>
          </a:xfrm>
          <a:prstGeom prst="rect">
            <a:avLst/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protein sample </a:t>
            </a:r>
          </a:p>
        </p:txBody>
      </p:sp>
      <p:sp>
        <p:nvSpPr>
          <p:cNvPr id="435214" name="Text Box 14">
            <a:extLst>
              <a:ext uri="{FF2B5EF4-FFF2-40B4-BE49-F238E27FC236}">
                <a16:creationId xmlns:a16="http://schemas.microsoft.com/office/drawing/2014/main" id="{2363649B-D89B-16E1-530B-93B250C9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289050"/>
            <a:ext cx="1066800" cy="346075"/>
          </a:xfrm>
          <a:prstGeom prst="rect">
            <a:avLst/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cathode</a:t>
            </a:r>
          </a:p>
        </p:txBody>
      </p:sp>
      <p:sp>
        <p:nvSpPr>
          <p:cNvPr id="435215" name="Text Box 15">
            <a:extLst>
              <a:ext uri="{FF2B5EF4-FFF2-40B4-BE49-F238E27FC236}">
                <a16:creationId xmlns:a16="http://schemas.microsoft.com/office/drawing/2014/main" id="{DBBD92F8-9E9E-C966-1234-44F92C55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3990975"/>
            <a:ext cx="876300" cy="346075"/>
          </a:xfrm>
          <a:prstGeom prst="rect">
            <a:avLst/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anode</a:t>
            </a:r>
          </a:p>
        </p:txBody>
      </p:sp>
      <p:pic>
        <p:nvPicPr>
          <p:cNvPr id="435216" name="Picture 7" descr="P1010005">
            <a:extLst>
              <a:ext uri="{FF2B5EF4-FFF2-40B4-BE49-F238E27FC236}">
                <a16:creationId xmlns:a16="http://schemas.microsoft.com/office/drawing/2014/main" id="{4006E3AD-B335-A1E4-FA3C-2972926B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0"/>
            <a:ext cx="27114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17" name="Text Box 17">
            <a:extLst>
              <a:ext uri="{FF2B5EF4-FFF2-40B4-BE49-F238E27FC236}">
                <a16:creationId xmlns:a16="http://schemas.microsoft.com/office/drawing/2014/main" id="{3503F592-05FF-F6A3-32CB-50246EB7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95500"/>
            <a:ext cx="3514725" cy="1568450"/>
          </a:xfrm>
          <a:prstGeom prst="rect">
            <a:avLst/>
          </a:prstGeom>
          <a:solidFill>
            <a:srgbClr val="FFFFD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>
                <a:solidFill>
                  <a:srgbClr val="000000"/>
                </a:solidFill>
                <a:latin typeface="Verdana" panose="020B0604030504040204" pitchFamily="34" charset="0"/>
              </a:rPr>
              <a:t>the porous gel is made of crosslinked chemical chains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>
                <a:solidFill>
                  <a:srgbClr val="000000"/>
                </a:solidFill>
                <a:latin typeface="Verdana" panose="020B0604030504040204" pitchFamily="34" charset="0"/>
              </a:rPr>
              <a:t>proteins with negative charge move to the anode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>
                <a:solidFill>
                  <a:srgbClr val="000000"/>
                </a:solidFill>
                <a:latin typeface="Verdana" panose="020B0604030504040204" pitchFamily="34" charset="0"/>
              </a:rPr>
              <a:t>proteins with positive charge move to the cathode</a:t>
            </a:r>
            <a:endParaRPr lang="de-DE" altLang="de-DE" sz="1600">
              <a:latin typeface="Verdana" panose="020B0604030504040204" pitchFamily="34" charset="0"/>
            </a:endParaRPr>
          </a:p>
        </p:txBody>
      </p:sp>
      <p:grpSp>
        <p:nvGrpSpPr>
          <p:cNvPr id="435219" name="Group 19">
            <a:extLst>
              <a:ext uri="{FF2B5EF4-FFF2-40B4-BE49-F238E27FC236}">
                <a16:creationId xmlns:a16="http://schemas.microsoft.com/office/drawing/2014/main" id="{59E562BC-7B10-1665-2CD6-954ABE5739A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257550"/>
            <a:ext cx="838200" cy="815975"/>
            <a:chOff x="48" y="2052"/>
            <a:chExt cx="528" cy="514"/>
          </a:xfrm>
        </p:grpSpPr>
        <p:sp>
          <p:nvSpPr>
            <p:cNvPr id="435220" name="Text Box 20">
              <a:extLst>
                <a:ext uri="{FF2B5EF4-FFF2-40B4-BE49-F238E27FC236}">
                  <a16:creationId xmlns:a16="http://schemas.microsoft.com/office/drawing/2014/main" id="{6B5D7297-785E-ACF9-9ADF-74BF1D960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348"/>
              <a:ext cx="528" cy="218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buffer</a:t>
              </a:r>
            </a:p>
          </p:txBody>
        </p:sp>
        <p:sp>
          <p:nvSpPr>
            <p:cNvPr id="435221" name="Line 21">
              <a:extLst>
                <a:ext uri="{FF2B5EF4-FFF2-40B4-BE49-F238E27FC236}">
                  <a16:creationId xmlns:a16="http://schemas.microsoft.com/office/drawing/2014/main" id="{E6631E0A-2A95-39D0-9298-A71439CD4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" y="2052"/>
              <a:ext cx="180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5222" name="Group 22">
            <a:extLst>
              <a:ext uri="{FF2B5EF4-FFF2-40B4-BE49-F238E27FC236}">
                <a16:creationId xmlns:a16="http://schemas.microsoft.com/office/drawing/2014/main" id="{F89FB699-858F-A7B4-96D9-442751395412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4302125"/>
            <a:ext cx="1149350" cy="346075"/>
            <a:chOff x="236" y="2710"/>
            <a:chExt cx="724" cy="218"/>
          </a:xfrm>
        </p:grpSpPr>
        <p:sp>
          <p:nvSpPr>
            <p:cNvPr id="435223" name="Text Box 23">
              <a:extLst>
                <a:ext uri="{FF2B5EF4-FFF2-40B4-BE49-F238E27FC236}">
                  <a16:creationId xmlns:a16="http://schemas.microsoft.com/office/drawing/2014/main" id="{26C3CCED-F554-A476-EECA-EB6440465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" y="2710"/>
              <a:ext cx="354" cy="218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b="1">
                  <a:latin typeface="Verdana" panose="020B0604030504040204" pitchFamily="34" charset="0"/>
                </a:rPr>
                <a:t>gel</a:t>
              </a:r>
            </a:p>
          </p:txBody>
        </p:sp>
        <p:sp>
          <p:nvSpPr>
            <p:cNvPr id="435224" name="Line 24">
              <a:extLst>
                <a:ext uri="{FF2B5EF4-FFF2-40B4-BE49-F238E27FC236}">
                  <a16:creationId xmlns:a16="http://schemas.microsoft.com/office/drawing/2014/main" id="{D8712DBD-75BA-0F2B-49EE-903850645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" y="2724"/>
              <a:ext cx="366" cy="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5225" name="Group 25">
            <a:extLst>
              <a:ext uri="{FF2B5EF4-FFF2-40B4-BE49-F238E27FC236}">
                <a16:creationId xmlns:a16="http://schemas.microsoft.com/office/drawing/2014/main" id="{C4EF3947-A674-D618-11F4-3CC965486E5B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5953125"/>
            <a:ext cx="1244600" cy="352425"/>
            <a:chOff x="242" y="3750"/>
            <a:chExt cx="784" cy="222"/>
          </a:xfrm>
        </p:grpSpPr>
        <p:sp>
          <p:nvSpPr>
            <p:cNvPr id="435226" name="Text Box 26">
              <a:extLst>
                <a:ext uri="{FF2B5EF4-FFF2-40B4-BE49-F238E27FC236}">
                  <a16:creationId xmlns:a16="http://schemas.microsoft.com/office/drawing/2014/main" id="{B314178F-E4B4-F385-449E-BC3AC84BB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" y="3754"/>
              <a:ext cx="528" cy="218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buffer</a:t>
              </a:r>
            </a:p>
          </p:txBody>
        </p:sp>
        <p:sp>
          <p:nvSpPr>
            <p:cNvPr id="435227" name="Line 27">
              <a:extLst>
                <a:ext uri="{FF2B5EF4-FFF2-40B4-BE49-F238E27FC236}">
                  <a16:creationId xmlns:a16="http://schemas.microsoft.com/office/drawing/2014/main" id="{ABA349D2-42AD-E5CC-1128-68BC65979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" y="3750"/>
              <a:ext cx="252" cy="1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5231" name="Group 31">
            <a:extLst>
              <a:ext uri="{FF2B5EF4-FFF2-40B4-BE49-F238E27FC236}">
                <a16:creationId xmlns:a16="http://schemas.microsoft.com/office/drawing/2014/main" id="{3B283EDF-0022-43B6-5AB4-9D15F35285C0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3238500"/>
            <a:ext cx="4529138" cy="3038475"/>
            <a:chOff x="2298" y="2028"/>
            <a:chExt cx="2853" cy="1914"/>
          </a:xfrm>
        </p:grpSpPr>
        <p:pic>
          <p:nvPicPr>
            <p:cNvPr id="435218" name="Picture 18">
              <a:extLst>
                <a:ext uri="{FF2B5EF4-FFF2-40B4-BE49-F238E27FC236}">
                  <a16:creationId xmlns:a16="http://schemas.microsoft.com/office/drawing/2014/main" id="{FCCFCFA0-B165-BE9D-7278-63E707C8B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2403"/>
              <a:ext cx="1086" cy="1539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5229" name="Line 29">
              <a:extLst>
                <a:ext uri="{FF2B5EF4-FFF2-40B4-BE49-F238E27FC236}">
                  <a16:creationId xmlns:a16="http://schemas.microsoft.com/office/drawing/2014/main" id="{14BA2F20-9E74-16C2-4740-B20D8C871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2232"/>
              <a:ext cx="1536" cy="1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230" name="Rectangle 30">
              <a:extLst>
                <a:ext uri="{FF2B5EF4-FFF2-40B4-BE49-F238E27FC236}">
                  <a16:creationId xmlns:a16="http://schemas.microsoft.com/office/drawing/2014/main" id="{691B1A3C-3349-888D-4DCD-B1FB174F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2028"/>
              <a:ext cx="228" cy="40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3" grpId="0" animBg="1"/>
      <p:bldP spid="435214" grpId="0" animBg="1"/>
      <p:bldP spid="4352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65A890B-88BA-C76B-018E-05AE57B0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24600"/>
            <a:ext cx="1905000" cy="457200"/>
          </a:xfrm>
        </p:spPr>
        <p:txBody>
          <a:bodyPr/>
          <a:lstStyle/>
          <a:p>
            <a:fld id="{FC52993B-D376-0946-8708-F94C9AB62F08}" type="slidenum">
              <a:rPr lang="de-DE" altLang="de-DE"/>
              <a:pPr/>
              <a:t>3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10626" name="Rectangle 2">
            <a:extLst>
              <a:ext uri="{FF2B5EF4-FFF2-40B4-BE49-F238E27FC236}">
                <a16:creationId xmlns:a16="http://schemas.microsoft.com/office/drawing/2014/main" id="{F4D63445-23D9-5E93-BC19-E691F2277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SDS-PAGE  </a:t>
            </a:r>
            <a:r>
              <a:rPr lang="de-DE" altLang="de-DE" sz="1800"/>
              <a:t>(SDS Polyacrylamide Gel Electrophoresis)</a:t>
            </a:r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C3289588-C2F2-30FD-934B-B6FA8AC82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3313" y="3005138"/>
            <a:ext cx="4899025" cy="1122362"/>
          </a:xfrm>
          <a:solidFill>
            <a:srgbClr val="EBF7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spcAft>
                <a:spcPct val="15000"/>
              </a:spcAft>
            </a:pPr>
            <a:r>
              <a:rPr lang="en-GB" altLang="de-DE"/>
              <a:t>the lipophilic part of the SDS attaches to the lipophilic amino acids in the protein</a:t>
            </a:r>
          </a:p>
          <a:p>
            <a:pPr marL="182563" indent="-182563"/>
            <a:r>
              <a:rPr lang="en-GB" altLang="de-DE"/>
              <a:t>the hydrophilic part/negative charge of the SDS shows to the outside of the protein</a:t>
            </a:r>
            <a:endParaRPr lang="de-DE" altLang="de-DE"/>
          </a:p>
        </p:txBody>
      </p:sp>
      <p:grpSp>
        <p:nvGrpSpPr>
          <p:cNvPr id="410644" name="Group 20">
            <a:extLst>
              <a:ext uri="{FF2B5EF4-FFF2-40B4-BE49-F238E27FC236}">
                <a16:creationId xmlns:a16="http://schemas.microsoft.com/office/drawing/2014/main" id="{534783A6-E635-F8AC-06E3-C48BB2ED1EB6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1319213"/>
            <a:ext cx="4733925" cy="1011237"/>
            <a:chOff x="216" y="843"/>
            <a:chExt cx="2982" cy="637"/>
          </a:xfrm>
        </p:grpSpPr>
        <p:pic>
          <p:nvPicPr>
            <p:cNvPr id="410629" name="Picture 5">
              <a:extLst>
                <a:ext uri="{FF2B5EF4-FFF2-40B4-BE49-F238E27FC236}">
                  <a16:creationId xmlns:a16="http://schemas.microsoft.com/office/drawing/2014/main" id="{DD62EF25-FEB1-F6EE-00E2-A5FE7DD63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843"/>
              <a:ext cx="2982" cy="637"/>
            </a:xfrm>
            <a:prstGeom prst="rect">
              <a:avLst/>
            </a:prstGeom>
            <a:solidFill>
              <a:srgbClr val="EBEB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0630" name="Text Box 6">
              <a:extLst>
                <a:ext uri="{FF2B5EF4-FFF2-40B4-BE49-F238E27FC236}">
                  <a16:creationId xmlns:a16="http://schemas.microsoft.com/office/drawing/2014/main" id="{DDB59EDD-1A75-050D-0973-4674E3EA9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7" y="1212"/>
              <a:ext cx="492" cy="22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 b="1">
                  <a:latin typeface="Verdana" panose="020B0604030504040204" pitchFamily="34" charset="0"/>
                </a:rPr>
                <a:t>SDS</a:t>
              </a:r>
            </a:p>
          </p:txBody>
        </p:sp>
      </p:grpSp>
      <p:grpSp>
        <p:nvGrpSpPr>
          <p:cNvPr id="410631" name="Group 7">
            <a:extLst>
              <a:ext uri="{FF2B5EF4-FFF2-40B4-BE49-F238E27FC236}">
                <a16:creationId xmlns:a16="http://schemas.microsoft.com/office/drawing/2014/main" id="{26886792-8331-1535-41FF-2B2E88C50D68}"/>
              </a:ext>
            </a:extLst>
          </p:cNvPr>
          <p:cNvGrpSpPr>
            <a:grpSpLocks/>
          </p:cNvGrpSpPr>
          <p:nvPr/>
        </p:nvGrpSpPr>
        <p:grpSpPr bwMode="auto">
          <a:xfrm>
            <a:off x="666750" y="866775"/>
            <a:ext cx="7620000" cy="376238"/>
            <a:chOff x="354" y="2190"/>
            <a:chExt cx="4800" cy="237"/>
          </a:xfrm>
        </p:grpSpPr>
        <p:sp>
          <p:nvSpPr>
            <p:cNvPr id="410632" name="Text Box 8">
              <a:extLst>
                <a:ext uri="{FF2B5EF4-FFF2-40B4-BE49-F238E27FC236}">
                  <a16:creationId xmlns:a16="http://schemas.microsoft.com/office/drawing/2014/main" id="{523141A2-DD02-C799-1BD9-47D73220E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2190"/>
              <a:ext cx="2736" cy="237"/>
            </a:xfrm>
            <a:prstGeom prst="rect">
              <a:avLst/>
            </a:prstGeom>
            <a:solidFill>
              <a:srgbClr val="E5E5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latin typeface="Verdana" panose="020B0604030504040204" pitchFamily="34" charset="0"/>
                </a:rPr>
                <a:t>CH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3</a:t>
              </a:r>
              <a:r>
                <a:rPr lang="de-DE" altLang="de-DE" sz="1800" b="1">
                  <a:latin typeface="Verdana" panose="020B0604030504040204" pitchFamily="34" charset="0"/>
                </a:rPr>
                <a:t>-(CH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2</a:t>
              </a:r>
              <a:r>
                <a:rPr lang="de-DE" altLang="de-DE" sz="1800" b="1">
                  <a:latin typeface="Verdana" panose="020B0604030504040204" pitchFamily="34" charset="0"/>
                </a:rPr>
                <a:t>)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10</a:t>
              </a:r>
              <a:r>
                <a:rPr lang="de-DE" altLang="de-DE" sz="1800" b="1">
                  <a:latin typeface="Verdana" panose="020B0604030504040204" pitchFamily="34" charset="0"/>
                </a:rPr>
                <a:t>-CH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2</a:t>
              </a:r>
              <a:r>
                <a:rPr lang="de-DE" altLang="de-DE" sz="1800" b="1">
                  <a:latin typeface="Verdana" panose="020B0604030504040204" pitchFamily="34" charset="0"/>
                </a:rPr>
                <a:t>-O-SO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2</a:t>
              </a:r>
              <a:r>
                <a:rPr lang="de-DE" altLang="de-DE" sz="1800" b="1">
                  <a:latin typeface="Verdana" panose="020B0604030504040204" pitchFamily="34" charset="0"/>
                </a:rPr>
                <a:t>-O</a:t>
              </a:r>
              <a:r>
                <a:rPr lang="de-DE" altLang="de-DE" sz="1800" b="1" baseline="30000">
                  <a:latin typeface="Verdana" panose="020B0604030504040204" pitchFamily="34" charset="0"/>
                </a:rPr>
                <a:t>-</a:t>
              </a:r>
              <a:r>
                <a:rPr lang="de-DE" altLang="de-DE" sz="1800" b="1">
                  <a:latin typeface="Verdana" panose="020B0604030504040204" pitchFamily="34" charset="0"/>
                </a:rPr>
                <a:t>  Na</a:t>
              </a:r>
              <a:r>
                <a:rPr lang="de-DE" altLang="de-DE" sz="1800" b="1" baseline="30000">
                  <a:latin typeface="Verdana" panose="020B0604030504040204" pitchFamily="34" charset="0"/>
                </a:rPr>
                <a:t>+</a:t>
              </a:r>
            </a:p>
          </p:txBody>
        </p:sp>
        <p:sp>
          <p:nvSpPr>
            <p:cNvPr id="410633" name="Text Box 9">
              <a:extLst>
                <a:ext uri="{FF2B5EF4-FFF2-40B4-BE49-F238E27FC236}">
                  <a16:creationId xmlns:a16="http://schemas.microsoft.com/office/drawing/2014/main" id="{4412B8A0-BF98-116A-AB3F-39915A165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196"/>
              <a:ext cx="2063" cy="218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b="1">
                  <a:latin typeface="Verdana" panose="020B0604030504040204" pitchFamily="34" charset="0"/>
                </a:rPr>
                <a:t>SDS </a:t>
              </a:r>
              <a:r>
                <a:rPr lang="de-DE" altLang="de-DE" sz="1600">
                  <a:latin typeface="Verdana" panose="020B0604030504040204" pitchFamily="34" charset="0"/>
                </a:rPr>
                <a:t>= sodium dodecylsulfate</a:t>
              </a:r>
            </a:p>
          </p:txBody>
        </p:sp>
      </p:grpSp>
      <p:grpSp>
        <p:nvGrpSpPr>
          <p:cNvPr id="410652" name="Group 28">
            <a:extLst>
              <a:ext uri="{FF2B5EF4-FFF2-40B4-BE49-F238E27FC236}">
                <a16:creationId xmlns:a16="http://schemas.microsoft.com/office/drawing/2014/main" id="{627CAC60-3452-85EF-C92D-FB3D999BD8E7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1666875"/>
            <a:ext cx="3478213" cy="466725"/>
            <a:chOff x="3306" y="1050"/>
            <a:chExt cx="2191" cy="294"/>
          </a:xfrm>
        </p:grpSpPr>
        <p:pic>
          <p:nvPicPr>
            <p:cNvPr id="410641" name="Picture 17">
              <a:extLst>
                <a:ext uri="{FF2B5EF4-FFF2-40B4-BE49-F238E27FC236}">
                  <a16:creationId xmlns:a16="http://schemas.microsoft.com/office/drawing/2014/main" id="{4A51C5DF-2E95-1583-939C-E1DF890FC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" y="1050"/>
              <a:ext cx="1713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43" name="Text Box 19">
              <a:extLst>
                <a:ext uri="{FF2B5EF4-FFF2-40B4-BE49-F238E27FC236}">
                  <a16:creationId xmlns:a16="http://schemas.microsoft.com/office/drawing/2014/main" id="{9BA28DF2-F340-0D35-01EE-C102BCE45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" y="1072"/>
              <a:ext cx="492" cy="22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 b="1">
                  <a:latin typeface="Verdana" panose="020B0604030504040204" pitchFamily="34" charset="0"/>
                </a:rPr>
                <a:t>SDS</a:t>
              </a:r>
            </a:p>
          </p:txBody>
        </p:sp>
      </p:grpSp>
      <p:grpSp>
        <p:nvGrpSpPr>
          <p:cNvPr id="410653" name="Group 29">
            <a:extLst>
              <a:ext uri="{FF2B5EF4-FFF2-40B4-BE49-F238E27FC236}">
                <a16:creationId xmlns:a16="http://schemas.microsoft.com/office/drawing/2014/main" id="{79AE53E7-A392-1C94-8691-B29A2C6DEFB7}"/>
              </a:ext>
            </a:extLst>
          </p:cNvPr>
          <p:cNvGrpSpPr>
            <a:grpSpLocks/>
          </p:cNvGrpSpPr>
          <p:nvPr/>
        </p:nvGrpSpPr>
        <p:grpSpPr bwMode="auto">
          <a:xfrm>
            <a:off x="5210175" y="1466850"/>
            <a:ext cx="1895475" cy="1368425"/>
            <a:chOff x="3282" y="924"/>
            <a:chExt cx="1194" cy="862"/>
          </a:xfrm>
        </p:grpSpPr>
        <p:sp>
          <p:nvSpPr>
            <p:cNvPr id="410647" name="Text Box 23">
              <a:extLst>
                <a:ext uri="{FF2B5EF4-FFF2-40B4-BE49-F238E27FC236}">
                  <a16:creationId xmlns:a16="http://schemas.microsoft.com/office/drawing/2014/main" id="{7196A112-1F7D-1A1A-3494-ACF86FFE9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9" y="1562"/>
              <a:ext cx="738" cy="2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lipophilic</a:t>
              </a:r>
            </a:p>
          </p:txBody>
        </p:sp>
        <p:sp>
          <p:nvSpPr>
            <p:cNvPr id="410649" name="Oval 25">
              <a:extLst>
                <a:ext uri="{FF2B5EF4-FFF2-40B4-BE49-F238E27FC236}">
                  <a16:creationId xmlns:a16="http://schemas.microsoft.com/office/drawing/2014/main" id="{E29799B8-43A5-B2CF-01A7-E7FBB542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924"/>
              <a:ext cx="1194" cy="54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10673" name="Group 49">
            <a:extLst>
              <a:ext uri="{FF2B5EF4-FFF2-40B4-BE49-F238E27FC236}">
                <a16:creationId xmlns:a16="http://schemas.microsoft.com/office/drawing/2014/main" id="{078E52DC-37DC-91CE-D15A-617D2DAB091A}"/>
              </a:ext>
            </a:extLst>
          </p:cNvPr>
          <p:cNvGrpSpPr>
            <a:grpSpLocks/>
          </p:cNvGrpSpPr>
          <p:nvPr/>
        </p:nvGrpSpPr>
        <p:grpSpPr bwMode="auto">
          <a:xfrm>
            <a:off x="6945313" y="1547813"/>
            <a:ext cx="1320800" cy="1289050"/>
            <a:chOff x="4375" y="960"/>
            <a:chExt cx="832" cy="812"/>
          </a:xfrm>
        </p:grpSpPr>
        <p:sp>
          <p:nvSpPr>
            <p:cNvPr id="410650" name="Oval 26">
              <a:extLst>
                <a:ext uri="{FF2B5EF4-FFF2-40B4-BE49-F238E27FC236}">
                  <a16:creationId xmlns:a16="http://schemas.microsoft.com/office/drawing/2014/main" id="{C1BF584A-5D52-13A1-702E-50111B555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960"/>
              <a:ext cx="480" cy="42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51" name="Text Box 27">
              <a:extLst>
                <a:ext uri="{FF2B5EF4-FFF2-40B4-BE49-F238E27FC236}">
                  <a16:creationId xmlns:a16="http://schemas.microsoft.com/office/drawing/2014/main" id="{D1F8BDE8-F5BA-1843-E0AC-6188012FB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" y="1548"/>
              <a:ext cx="832" cy="2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hydrophilic</a:t>
              </a:r>
            </a:p>
          </p:txBody>
        </p:sp>
      </p:grpSp>
      <p:pic>
        <p:nvPicPr>
          <p:cNvPr id="410646" name="Picture 22">
            <a:extLst>
              <a:ext uri="{FF2B5EF4-FFF2-40B4-BE49-F238E27FC236}">
                <a16:creationId xmlns:a16="http://schemas.microsoft.com/office/drawing/2014/main" id="{5C336603-C61B-9272-77A8-80F2AC48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395538"/>
            <a:ext cx="2743200" cy="39068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410685" name="Group 61">
            <a:extLst>
              <a:ext uri="{FF2B5EF4-FFF2-40B4-BE49-F238E27FC236}">
                <a16:creationId xmlns:a16="http://schemas.microsoft.com/office/drawing/2014/main" id="{4CA31A5D-8C07-0336-4FB2-993E92B9168D}"/>
              </a:ext>
            </a:extLst>
          </p:cNvPr>
          <p:cNvGrpSpPr>
            <a:grpSpLocks/>
          </p:cNvGrpSpPr>
          <p:nvPr/>
        </p:nvGrpSpPr>
        <p:grpSpPr bwMode="auto">
          <a:xfrm>
            <a:off x="617538" y="3843338"/>
            <a:ext cx="1662112" cy="2128837"/>
            <a:chOff x="389" y="2421"/>
            <a:chExt cx="1047" cy="1341"/>
          </a:xfrm>
        </p:grpSpPr>
        <p:sp>
          <p:nvSpPr>
            <p:cNvPr id="410666" name="Rectangle 42">
              <a:extLst>
                <a:ext uri="{FF2B5EF4-FFF2-40B4-BE49-F238E27FC236}">
                  <a16:creationId xmlns:a16="http://schemas.microsoft.com/office/drawing/2014/main" id="{8E340BD4-972A-69F0-7A6C-D585029D5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060"/>
              <a:ext cx="132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67" name="Rectangle 43">
              <a:extLst>
                <a:ext uri="{FF2B5EF4-FFF2-40B4-BE49-F238E27FC236}">
                  <a16:creationId xmlns:a16="http://schemas.microsoft.com/office/drawing/2014/main" id="{81B85ABE-E003-2353-E38F-0D154AF59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832">
              <a:off x="1012" y="3193"/>
              <a:ext cx="311" cy="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68" name="Rectangle 44">
              <a:extLst>
                <a:ext uri="{FF2B5EF4-FFF2-40B4-BE49-F238E27FC236}">
                  <a16:creationId xmlns:a16="http://schemas.microsoft.com/office/drawing/2014/main" id="{F98B2B19-B05C-1CDD-6705-4E58FD301B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832">
              <a:off x="389" y="2421"/>
              <a:ext cx="311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69" name="Oval 45">
              <a:extLst>
                <a:ext uri="{FF2B5EF4-FFF2-40B4-BE49-F238E27FC236}">
                  <a16:creationId xmlns:a16="http://schemas.microsoft.com/office/drawing/2014/main" id="{EA8977BB-730D-4760-5D7D-A34776C31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" y="2480"/>
              <a:ext cx="132" cy="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77" name="Rectangle 53">
              <a:extLst>
                <a:ext uri="{FF2B5EF4-FFF2-40B4-BE49-F238E27FC236}">
                  <a16:creationId xmlns:a16="http://schemas.microsoft.com/office/drawing/2014/main" id="{9B183FE0-FF4C-BE7A-B5A2-E7D927213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3706"/>
              <a:ext cx="509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78" name="Rectangle 54">
              <a:extLst>
                <a:ext uri="{FF2B5EF4-FFF2-40B4-BE49-F238E27FC236}">
                  <a16:creationId xmlns:a16="http://schemas.microsoft.com/office/drawing/2014/main" id="{4C27003C-4876-BC5F-035D-3011807B0C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832">
              <a:off x="803" y="3419"/>
              <a:ext cx="633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10680" name="Group 56">
            <a:extLst>
              <a:ext uri="{FF2B5EF4-FFF2-40B4-BE49-F238E27FC236}">
                <a16:creationId xmlns:a16="http://schemas.microsoft.com/office/drawing/2014/main" id="{40839F41-6689-A791-344C-E44DC7B58960}"/>
              </a:ext>
            </a:extLst>
          </p:cNvPr>
          <p:cNvGrpSpPr>
            <a:grpSpLocks/>
          </p:cNvGrpSpPr>
          <p:nvPr/>
        </p:nvGrpSpPr>
        <p:grpSpPr bwMode="auto">
          <a:xfrm>
            <a:off x="1204913" y="4643438"/>
            <a:ext cx="2428875" cy="666750"/>
            <a:chOff x="765" y="2926"/>
            <a:chExt cx="1530" cy="420"/>
          </a:xfrm>
        </p:grpSpPr>
        <p:sp>
          <p:nvSpPr>
            <p:cNvPr id="410658" name="Line 34">
              <a:extLst>
                <a:ext uri="{FF2B5EF4-FFF2-40B4-BE49-F238E27FC236}">
                  <a16:creationId xmlns:a16="http://schemas.microsoft.com/office/drawing/2014/main" id="{C1EF9B8C-023F-CB00-8E90-EABAB2122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" y="2926"/>
              <a:ext cx="852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57" name="Text Box 33">
              <a:extLst>
                <a:ext uri="{FF2B5EF4-FFF2-40B4-BE49-F238E27FC236}">
                  <a16:creationId xmlns:a16="http://schemas.microsoft.com/office/drawing/2014/main" id="{23B5C9EC-25B5-6F4D-4924-80B67C32F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3113"/>
              <a:ext cx="678" cy="2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>
                  <a:latin typeface="Verdana" panose="020B0604030504040204" pitchFamily="34" charset="0"/>
                </a:rPr>
                <a:t>protein</a:t>
              </a:r>
            </a:p>
          </p:txBody>
        </p:sp>
      </p:grpSp>
      <p:grpSp>
        <p:nvGrpSpPr>
          <p:cNvPr id="410675" name="Group 51">
            <a:extLst>
              <a:ext uri="{FF2B5EF4-FFF2-40B4-BE49-F238E27FC236}">
                <a16:creationId xmlns:a16="http://schemas.microsoft.com/office/drawing/2014/main" id="{04460B9B-CDF3-25E5-4326-018C3551E39B}"/>
              </a:ext>
            </a:extLst>
          </p:cNvPr>
          <p:cNvGrpSpPr>
            <a:grpSpLocks/>
          </p:cNvGrpSpPr>
          <p:nvPr/>
        </p:nvGrpSpPr>
        <p:grpSpPr bwMode="auto">
          <a:xfrm>
            <a:off x="2468563" y="2608263"/>
            <a:ext cx="1074737" cy="415925"/>
            <a:chOff x="1488" y="1676"/>
            <a:chExt cx="677" cy="262"/>
          </a:xfrm>
        </p:grpSpPr>
        <p:sp>
          <p:nvSpPr>
            <p:cNvPr id="410662" name="Text Box 38">
              <a:extLst>
                <a:ext uri="{FF2B5EF4-FFF2-40B4-BE49-F238E27FC236}">
                  <a16:creationId xmlns:a16="http://schemas.microsoft.com/office/drawing/2014/main" id="{BA1F8719-6FE1-8EC1-FF92-99DD6D419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3" y="1676"/>
              <a:ext cx="492" cy="22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 b="1">
                  <a:latin typeface="Verdana" panose="020B0604030504040204" pitchFamily="34" charset="0"/>
                </a:rPr>
                <a:t>SDS</a:t>
              </a:r>
            </a:p>
          </p:txBody>
        </p:sp>
        <p:sp>
          <p:nvSpPr>
            <p:cNvPr id="410664" name="Line 40">
              <a:extLst>
                <a:ext uri="{FF2B5EF4-FFF2-40B4-BE49-F238E27FC236}">
                  <a16:creationId xmlns:a16="http://schemas.microsoft.com/office/drawing/2014/main" id="{C04CEFEB-4EB5-DBC9-A96F-B38167440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1818"/>
              <a:ext cx="162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65" name="Line 41">
              <a:extLst>
                <a:ext uri="{FF2B5EF4-FFF2-40B4-BE49-F238E27FC236}">
                  <a16:creationId xmlns:a16="http://schemas.microsoft.com/office/drawing/2014/main" id="{C55FE44E-102C-823A-13C5-13DECF8B0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4" y="1764"/>
              <a:ext cx="156" cy="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0676" name="Group 52">
            <a:extLst>
              <a:ext uri="{FF2B5EF4-FFF2-40B4-BE49-F238E27FC236}">
                <a16:creationId xmlns:a16="http://schemas.microsoft.com/office/drawing/2014/main" id="{ACE3BEE9-345F-99D2-F22F-A0BD3888FDEF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5980113"/>
            <a:ext cx="1803400" cy="339725"/>
            <a:chOff x="926" y="3767"/>
            <a:chExt cx="1136" cy="214"/>
          </a:xfrm>
        </p:grpSpPr>
        <p:sp>
          <p:nvSpPr>
            <p:cNvPr id="410672" name="Text Box 48">
              <a:extLst>
                <a:ext uri="{FF2B5EF4-FFF2-40B4-BE49-F238E27FC236}">
                  <a16:creationId xmlns:a16="http://schemas.microsoft.com/office/drawing/2014/main" id="{B9DF5076-2B08-17DD-3483-51C4B0E17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3767"/>
              <a:ext cx="812" cy="2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hydrophilic</a:t>
              </a:r>
            </a:p>
          </p:txBody>
        </p:sp>
        <p:sp>
          <p:nvSpPr>
            <p:cNvPr id="410674" name="Line 50">
              <a:extLst>
                <a:ext uri="{FF2B5EF4-FFF2-40B4-BE49-F238E27FC236}">
                  <a16:creationId xmlns:a16="http://schemas.microsoft.com/office/drawing/2014/main" id="{54D91244-97FF-AF6F-C295-0EDED2F92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3845"/>
              <a:ext cx="327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0686" name="Group 62">
            <a:extLst>
              <a:ext uri="{FF2B5EF4-FFF2-40B4-BE49-F238E27FC236}">
                <a16:creationId xmlns:a16="http://schemas.microsoft.com/office/drawing/2014/main" id="{CBE02674-850D-8E5A-492A-68028AE067B1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5576888"/>
            <a:ext cx="1757363" cy="339725"/>
            <a:chOff x="2950" y="2827"/>
            <a:chExt cx="1107" cy="214"/>
          </a:xfrm>
        </p:grpSpPr>
        <p:sp>
          <p:nvSpPr>
            <p:cNvPr id="410682" name="Text Box 58">
              <a:extLst>
                <a:ext uri="{FF2B5EF4-FFF2-40B4-BE49-F238E27FC236}">
                  <a16:creationId xmlns:a16="http://schemas.microsoft.com/office/drawing/2014/main" id="{9AB97328-BB87-BFD0-708E-FD5320814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827"/>
              <a:ext cx="673" cy="2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lipophilic</a:t>
              </a:r>
            </a:p>
          </p:txBody>
        </p:sp>
        <p:sp>
          <p:nvSpPr>
            <p:cNvPr id="410683" name="Line 59">
              <a:extLst>
                <a:ext uri="{FF2B5EF4-FFF2-40B4-BE49-F238E27FC236}">
                  <a16:creationId xmlns:a16="http://schemas.microsoft.com/office/drawing/2014/main" id="{EFF5F940-90DE-90C9-2410-1E10F0ADA1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2963"/>
              <a:ext cx="432" cy="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0687" name="Rectangle 63">
            <a:extLst>
              <a:ext uri="{FF2B5EF4-FFF2-40B4-BE49-F238E27FC236}">
                <a16:creationId xmlns:a16="http://schemas.microsoft.com/office/drawing/2014/main" id="{AEEA2C36-50C0-C211-DCD2-E44CDC83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4248150"/>
            <a:ext cx="4813300" cy="1398588"/>
          </a:xfrm>
          <a:prstGeom prst="rect">
            <a:avLst/>
          </a:prstGeom>
          <a:solidFill>
            <a:srgbClr val="EBF7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buClr>
                <a:schemeClr val="accent2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ct val="15000"/>
              </a:spcAft>
              <a:buFontTx/>
              <a:buNone/>
            </a:pPr>
            <a:r>
              <a:rPr lang="en-GB" altLang="de-DE" b="1" u="sng"/>
              <a:t>consequences of SDS treatment</a:t>
            </a:r>
          </a:p>
          <a:p>
            <a:r>
              <a:rPr lang="en-GB" altLang="de-DE"/>
              <a:t>all the proteins are negatively charged and migrate to the anode</a:t>
            </a:r>
          </a:p>
          <a:p>
            <a:r>
              <a:rPr lang="en-GB" altLang="de-DE"/>
              <a:t>all the proteins have the same shape = streched shape</a:t>
            </a:r>
            <a:endParaRPr lang="en-GB" altLang="de-DE" sz="2000"/>
          </a:p>
          <a:p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7C93F0-100D-53C4-CB6C-BC776EB98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713" y="6011979"/>
            <a:ext cx="1041400" cy="615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05C3145-4FE7-BAA2-41B2-B84C347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6882" y="6294123"/>
            <a:ext cx="1905000" cy="457200"/>
          </a:xfrm>
        </p:spPr>
        <p:txBody>
          <a:bodyPr/>
          <a:lstStyle/>
          <a:p>
            <a:fld id="{EB40ADB7-F889-0847-8B01-FCF8C39C6078}" type="slidenum">
              <a:rPr lang="de-DE" altLang="de-DE"/>
              <a:pPr/>
              <a:t>4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37250" name="Rectangle 2">
            <a:extLst>
              <a:ext uri="{FF2B5EF4-FFF2-40B4-BE49-F238E27FC236}">
                <a16:creationId xmlns:a16="http://schemas.microsoft.com/office/drawing/2014/main" id="{C2F0EFA3-ECEB-F6D2-34C3-C14BE9629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separation of proteins by SDS-PAGE</a:t>
            </a:r>
          </a:p>
        </p:txBody>
      </p:sp>
      <p:grpSp>
        <p:nvGrpSpPr>
          <p:cNvPr id="437300" name="Group 52">
            <a:extLst>
              <a:ext uri="{FF2B5EF4-FFF2-40B4-BE49-F238E27FC236}">
                <a16:creationId xmlns:a16="http://schemas.microsoft.com/office/drawing/2014/main" id="{C5ECEDBE-C140-3CCB-E7F7-B08F6DA663C7}"/>
              </a:ext>
            </a:extLst>
          </p:cNvPr>
          <p:cNvGrpSpPr>
            <a:grpSpLocks/>
          </p:cNvGrpSpPr>
          <p:nvPr/>
        </p:nvGrpSpPr>
        <p:grpSpPr bwMode="auto">
          <a:xfrm>
            <a:off x="212725" y="1290638"/>
            <a:ext cx="8716963" cy="3336925"/>
            <a:chOff x="134" y="813"/>
            <a:chExt cx="5491" cy="2102"/>
          </a:xfrm>
        </p:grpSpPr>
        <p:grpSp>
          <p:nvGrpSpPr>
            <p:cNvPr id="437275" name="Group 27">
              <a:extLst>
                <a:ext uri="{FF2B5EF4-FFF2-40B4-BE49-F238E27FC236}">
                  <a16:creationId xmlns:a16="http://schemas.microsoft.com/office/drawing/2014/main" id="{2175BC26-8356-F78D-2CE5-EA97C64E3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" y="813"/>
              <a:ext cx="5491" cy="2102"/>
              <a:chOff x="134" y="813"/>
              <a:chExt cx="5491" cy="2102"/>
            </a:xfrm>
          </p:grpSpPr>
          <p:grpSp>
            <p:nvGrpSpPr>
              <p:cNvPr id="437255" name="Group 7">
                <a:extLst>
                  <a:ext uri="{FF2B5EF4-FFF2-40B4-BE49-F238E27FC236}">
                    <a16:creationId xmlns:a16="http://schemas.microsoft.com/office/drawing/2014/main" id="{571BAB0B-6704-05C9-0833-8B3144F61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" y="2190"/>
                <a:ext cx="4800" cy="237"/>
                <a:chOff x="354" y="2190"/>
                <a:chExt cx="4800" cy="237"/>
              </a:xfrm>
            </p:grpSpPr>
            <p:sp>
              <p:nvSpPr>
                <p:cNvPr id="437256" name="Text Box 8">
                  <a:extLst>
                    <a:ext uri="{FF2B5EF4-FFF2-40B4-BE49-F238E27FC236}">
                      <a16:creationId xmlns:a16="http://schemas.microsoft.com/office/drawing/2014/main" id="{A7C97BB9-3126-0CC0-328A-E39D47AC63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2190"/>
                  <a:ext cx="2736" cy="237"/>
                </a:xfrm>
                <a:prstGeom prst="rect">
                  <a:avLst/>
                </a:prstGeom>
                <a:solidFill>
                  <a:srgbClr val="E5E5FF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altLang="de-DE" sz="1800" b="1">
                      <a:latin typeface="Verdana" panose="020B0604030504040204" pitchFamily="34" charset="0"/>
                    </a:rPr>
                    <a:t>CH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3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-(CH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2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)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10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-CH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2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-O-SO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2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-O</a:t>
                  </a:r>
                  <a:r>
                    <a:rPr lang="de-DE" altLang="de-DE" sz="1800" b="1" baseline="30000">
                      <a:latin typeface="Verdana" panose="020B0604030504040204" pitchFamily="34" charset="0"/>
                    </a:rPr>
                    <a:t>-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  Na</a:t>
                  </a:r>
                  <a:r>
                    <a:rPr lang="de-DE" altLang="de-DE" sz="1800" b="1" baseline="30000">
                      <a:latin typeface="Verdana" panose="020B0604030504040204" pitchFamily="34" charset="0"/>
                    </a:rPr>
                    <a:t>+</a:t>
                  </a:r>
                </a:p>
              </p:txBody>
            </p:sp>
            <p:sp>
              <p:nvSpPr>
                <p:cNvPr id="437257" name="Text Box 9">
                  <a:extLst>
                    <a:ext uri="{FF2B5EF4-FFF2-40B4-BE49-F238E27FC236}">
                      <a16:creationId xmlns:a16="http://schemas.microsoft.com/office/drawing/2014/main" id="{A5230280-DA6F-FF27-F14C-8BD8849840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" y="2196"/>
                  <a:ext cx="2063" cy="218"/>
                </a:xfrm>
                <a:prstGeom prst="rect">
                  <a:avLst/>
                </a:prstGeom>
                <a:solidFill>
                  <a:srgbClr val="FFFFA3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altLang="de-DE" sz="1600">
                      <a:latin typeface="Verdana" panose="020B0604030504040204" pitchFamily="34" charset="0"/>
                    </a:rPr>
                    <a:t>Sodium-Dodecylsulfate (SDS)</a:t>
                  </a:r>
                </a:p>
              </p:txBody>
            </p:sp>
          </p:grpSp>
          <p:graphicFrame>
            <p:nvGraphicFramePr>
              <p:cNvPr id="437264" name="Object 1024">
                <a:extLst>
                  <a:ext uri="{FF2B5EF4-FFF2-40B4-BE49-F238E27FC236}">
                    <a16:creationId xmlns:a16="http://schemas.microsoft.com/office/drawing/2014/main" id="{99800FA2-E6DB-24D1-25BE-BDAB12EA5E7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4" y="813"/>
              <a:ext cx="5491" cy="21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-PAINT" r:id="rId2" imgW="6851650" imgH="2622550" progId="CorelPHOTOPAINT.Image.13">
                      <p:embed/>
                    </p:oleObj>
                  </mc:Choice>
                  <mc:Fallback>
                    <p:oleObj name="PHOTO-PAINT" r:id="rId2" imgW="6851650" imgH="2622550" progId="CorelPHOTOPAINT.Image.13">
                      <p:embed/>
                      <p:pic>
                        <p:nvPicPr>
                          <p:cNvPr id="0" name="Object 10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lum bright="-24000" contrast="3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" y="813"/>
                            <a:ext cx="5491" cy="2102"/>
                          </a:xfrm>
                          <a:prstGeom prst="rect">
                            <a:avLst/>
                          </a:prstGeom>
                          <a:noFill/>
                          <a:ln w="12700" cmpd="sng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7272" name="Text Box 24">
                <a:extLst>
                  <a:ext uri="{FF2B5EF4-FFF2-40B4-BE49-F238E27FC236}">
                    <a16:creationId xmlns:a16="http://schemas.microsoft.com/office/drawing/2014/main" id="{9E481BCA-3FDE-02DB-8751-09B83F812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2" y="1985"/>
                <a:ext cx="13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A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de-DE" sz="1400" b="1">
                    <a:latin typeface="Verdana" panose="020B0604030504040204" pitchFamily="34" charset="0"/>
                  </a:rPr>
                  <a:t>+</a:t>
                </a:r>
              </a:p>
            </p:txBody>
          </p:sp>
          <p:sp>
            <p:nvSpPr>
              <p:cNvPr id="437273" name="Text Box 25">
                <a:extLst>
                  <a:ext uri="{FF2B5EF4-FFF2-40B4-BE49-F238E27FC236}">
                    <a16:creationId xmlns:a16="http://schemas.microsoft.com/office/drawing/2014/main" id="{8101255A-03BF-674D-951C-FADF0E54EE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1" y="983"/>
                <a:ext cx="15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A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de-DE" sz="1600" b="1">
                    <a:latin typeface="Verdana" panose="020B0604030504040204" pitchFamily="34" charset="0"/>
                  </a:rPr>
                  <a:t>-</a:t>
                </a:r>
              </a:p>
            </p:txBody>
          </p:sp>
        </p:grpSp>
        <p:sp>
          <p:nvSpPr>
            <p:cNvPr id="437296" name="Rectangle 48">
              <a:extLst>
                <a:ext uri="{FF2B5EF4-FFF2-40B4-BE49-F238E27FC236}">
                  <a16:creationId xmlns:a16="http://schemas.microsoft.com/office/drawing/2014/main" id="{A76BB7F6-3454-6896-290D-E81E3AC85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1934"/>
              <a:ext cx="825" cy="27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7297" name="Rectangle 49">
              <a:extLst>
                <a:ext uri="{FF2B5EF4-FFF2-40B4-BE49-F238E27FC236}">
                  <a16:creationId xmlns:a16="http://schemas.microsoft.com/office/drawing/2014/main" id="{06639B5B-A7CB-ED50-71DA-8FB2A6B3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1192"/>
              <a:ext cx="825" cy="27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7298" name="Rectangle 50">
              <a:extLst>
                <a:ext uri="{FF2B5EF4-FFF2-40B4-BE49-F238E27FC236}">
                  <a16:creationId xmlns:a16="http://schemas.microsoft.com/office/drawing/2014/main" id="{0DBD031A-667C-1333-35CF-D68C46D69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846"/>
              <a:ext cx="825" cy="231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7299" name="Rectangle 51">
              <a:extLst>
                <a:ext uri="{FF2B5EF4-FFF2-40B4-BE49-F238E27FC236}">
                  <a16:creationId xmlns:a16="http://schemas.microsoft.com/office/drawing/2014/main" id="{7BAEB4AD-7825-DDE4-2163-673A5F90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371"/>
              <a:ext cx="825" cy="126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7302" name="Group 54">
            <a:extLst>
              <a:ext uri="{FF2B5EF4-FFF2-40B4-BE49-F238E27FC236}">
                <a16:creationId xmlns:a16="http://schemas.microsoft.com/office/drawing/2014/main" id="{20C88812-E82F-937F-F436-952D5A408895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979488"/>
            <a:ext cx="1308100" cy="1130300"/>
            <a:chOff x="2955" y="617"/>
            <a:chExt cx="824" cy="712"/>
          </a:xfrm>
        </p:grpSpPr>
        <p:sp>
          <p:nvSpPr>
            <p:cNvPr id="437285" name="Text Box 37">
              <a:extLst>
                <a:ext uri="{FF2B5EF4-FFF2-40B4-BE49-F238E27FC236}">
                  <a16:creationId xmlns:a16="http://schemas.microsoft.com/office/drawing/2014/main" id="{EFB1C37E-D41D-72E6-A604-3C1780C4D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617"/>
              <a:ext cx="824" cy="372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protein mixture</a:t>
              </a:r>
            </a:p>
          </p:txBody>
        </p:sp>
        <p:sp>
          <p:nvSpPr>
            <p:cNvPr id="437287" name="Line 39">
              <a:extLst>
                <a:ext uri="{FF2B5EF4-FFF2-40B4-BE49-F238E27FC236}">
                  <a16:creationId xmlns:a16="http://schemas.microsoft.com/office/drawing/2014/main" id="{02A4E578-D167-455C-4257-796374211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6" y="993"/>
              <a:ext cx="1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7283" name="Group 35">
            <a:extLst>
              <a:ext uri="{FF2B5EF4-FFF2-40B4-BE49-F238E27FC236}">
                <a16:creationId xmlns:a16="http://schemas.microsoft.com/office/drawing/2014/main" id="{0CBCCB81-7511-A2F5-A0F1-AFEEDC9216F6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2378075"/>
            <a:ext cx="1311275" cy="1858963"/>
            <a:chOff x="2044" y="1498"/>
            <a:chExt cx="826" cy="1171"/>
          </a:xfrm>
        </p:grpSpPr>
        <p:sp>
          <p:nvSpPr>
            <p:cNvPr id="437280" name="Text Box 32">
              <a:extLst>
                <a:ext uri="{FF2B5EF4-FFF2-40B4-BE49-F238E27FC236}">
                  <a16:creationId xmlns:a16="http://schemas.microsoft.com/office/drawing/2014/main" id="{2B8A8272-4D10-6BCB-162E-2152A1B7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9" y="1946"/>
              <a:ext cx="771" cy="372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migration direction</a:t>
              </a:r>
            </a:p>
          </p:txBody>
        </p:sp>
        <p:sp>
          <p:nvSpPr>
            <p:cNvPr id="437282" name="Line 34">
              <a:extLst>
                <a:ext uri="{FF2B5EF4-FFF2-40B4-BE49-F238E27FC236}">
                  <a16:creationId xmlns:a16="http://schemas.microsoft.com/office/drawing/2014/main" id="{5FEB13A2-C1E8-EB46-36D9-005B5CCF2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1498"/>
              <a:ext cx="6" cy="117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7291" name="Group 43">
            <a:extLst>
              <a:ext uri="{FF2B5EF4-FFF2-40B4-BE49-F238E27FC236}">
                <a16:creationId xmlns:a16="http://schemas.microsoft.com/office/drawing/2014/main" id="{EA2F3B17-E76E-3E2B-F3D0-F53CDEA188DD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2870200"/>
            <a:ext cx="1652587" cy="400050"/>
            <a:chOff x="3714" y="1750"/>
            <a:chExt cx="1041" cy="252"/>
          </a:xfrm>
        </p:grpSpPr>
        <p:sp>
          <p:nvSpPr>
            <p:cNvPr id="437289" name="Text Box 41">
              <a:extLst>
                <a:ext uri="{FF2B5EF4-FFF2-40B4-BE49-F238E27FC236}">
                  <a16:creationId xmlns:a16="http://schemas.microsoft.com/office/drawing/2014/main" id="{CBF6AD4C-093C-283F-1296-B32BD80A0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" y="1750"/>
              <a:ext cx="1041" cy="208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electrophoresis</a:t>
              </a:r>
            </a:p>
          </p:txBody>
        </p:sp>
        <p:sp>
          <p:nvSpPr>
            <p:cNvPr id="437290" name="Line 42">
              <a:extLst>
                <a:ext uri="{FF2B5EF4-FFF2-40B4-BE49-F238E27FC236}">
                  <a16:creationId xmlns:a16="http://schemas.microsoft.com/office/drawing/2014/main" id="{CD52E2C6-7D93-C871-6062-4F1DEA6E3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002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7281" name="Text Box 33">
            <a:extLst>
              <a:ext uri="{FF2B5EF4-FFF2-40B4-BE49-F238E27FC236}">
                <a16:creationId xmlns:a16="http://schemas.microsoft.com/office/drawing/2014/main" id="{FD58ED42-8025-4898-0AA8-6B715B43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4268788"/>
            <a:ext cx="1277937" cy="346075"/>
          </a:xfrm>
          <a:prstGeom prst="rect">
            <a:avLst/>
          </a:prstGeom>
          <a:solidFill>
            <a:srgbClr val="FFFFA3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porous gel</a:t>
            </a:r>
          </a:p>
        </p:txBody>
      </p:sp>
      <p:grpSp>
        <p:nvGrpSpPr>
          <p:cNvPr id="437274" name="Group 26">
            <a:extLst>
              <a:ext uri="{FF2B5EF4-FFF2-40B4-BE49-F238E27FC236}">
                <a16:creationId xmlns:a16="http://schemas.microsoft.com/office/drawing/2014/main" id="{C7921FF6-FC70-935F-E23A-1A2D2AE9D9E4}"/>
              </a:ext>
            </a:extLst>
          </p:cNvPr>
          <p:cNvGrpSpPr>
            <a:grpSpLocks/>
          </p:cNvGrpSpPr>
          <p:nvPr/>
        </p:nvGrpSpPr>
        <p:grpSpPr bwMode="auto">
          <a:xfrm>
            <a:off x="892175" y="790575"/>
            <a:ext cx="2841625" cy="1104900"/>
            <a:chOff x="572" y="480"/>
            <a:chExt cx="1790" cy="696"/>
          </a:xfrm>
        </p:grpSpPr>
        <p:sp>
          <p:nvSpPr>
            <p:cNvPr id="437270" name="Text Box 22">
              <a:extLst>
                <a:ext uri="{FF2B5EF4-FFF2-40B4-BE49-F238E27FC236}">
                  <a16:creationId xmlns:a16="http://schemas.microsoft.com/office/drawing/2014/main" id="{247E79A8-7C65-9CF8-14CD-5A28221E3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480"/>
              <a:ext cx="1790" cy="372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load SDS-treated protein mixture onto gel</a:t>
              </a:r>
            </a:p>
          </p:txBody>
        </p:sp>
        <p:sp>
          <p:nvSpPr>
            <p:cNvPr id="437271" name="Line 23">
              <a:extLst>
                <a:ext uri="{FF2B5EF4-FFF2-40B4-BE49-F238E27FC236}">
                  <a16:creationId xmlns:a16="http://schemas.microsoft.com/office/drawing/2014/main" id="{7DCE2243-5767-9F25-06E9-4B0A740E1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6" y="850"/>
              <a:ext cx="182" cy="32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7303" name="Text Box 55">
            <a:extLst>
              <a:ext uri="{FF2B5EF4-FFF2-40B4-BE49-F238E27FC236}">
                <a16:creationId xmlns:a16="http://schemas.microsoft.com/office/drawing/2014/main" id="{5A59708E-9697-CC20-B9E6-819A4721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854575"/>
            <a:ext cx="8291512" cy="893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700">
                <a:latin typeface="Verdana" panose="020B0604030504040204" pitchFamily="34" charset="0"/>
                <a:sym typeface="Symbol" pitchFamily="2" charset="2"/>
              </a:rPr>
              <a:t>negatively charged SDS-protein-complexes migrate to the anode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700">
                <a:latin typeface="Verdana" panose="020B0604030504040204" pitchFamily="34" charset="0"/>
                <a:sym typeface="Symbol" pitchFamily="2" charset="2"/>
              </a:rPr>
              <a:t>proteins are separated by their </a:t>
            </a:r>
            <a:r>
              <a:rPr lang="en-GB" altLang="de-DE" sz="1800" b="1">
                <a:solidFill>
                  <a:srgbClr val="0000FF"/>
                </a:solidFill>
                <a:latin typeface="Verdana" panose="020B0604030504040204" pitchFamily="34" charset="0"/>
                <a:sym typeface="Symbol" pitchFamily="2" charset="2"/>
              </a:rPr>
              <a:t>size</a:t>
            </a:r>
            <a:r>
              <a:rPr lang="en-GB" altLang="de-DE" sz="1700">
                <a:latin typeface="Verdana" panose="020B0604030504040204" pitchFamily="34" charset="0"/>
                <a:sym typeface="Symbol" pitchFamily="2" charset="2"/>
              </a:rPr>
              <a:t> by the filtration principle of the gel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700">
                <a:latin typeface="Verdana" panose="020B0604030504040204" pitchFamily="34" charset="0"/>
                <a:sym typeface="Symbol" pitchFamily="2" charset="2"/>
              </a:rPr>
              <a:t> small proteins migrate faster than large proteins</a:t>
            </a: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B8C15D-18D2-643A-C529-A62D6DF4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3" y="5941381"/>
            <a:ext cx="1223963" cy="7236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86D37D-6B12-EDAB-6AF6-0427BB2F5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47" y="5994401"/>
            <a:ext cx="2266951" cy="6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E50F27F-4CC3-3081-AF1B-8F43F1FB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0" y="6182519"/>
            <a:ext cx="1905000" cy="457200"/>
          </a:xfrm>
        </p:spPr>
        <p:txBody>
          <a:bodyPr/>
          <a:lstStyle/>
          <a:p>
            <a:fld id="{E6226615-E530-D646-A622-9AB87D9388FB}" type="slidenum">
              <a:rPr lang="de-DE" altLang="de-DE"/>
              <a:pPr/>
              <a:t>5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976E409E-E831-7352-E56F-185213050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molecular weight (MW) determination by SDS-PAGE</a:t>
            </a:r>
          </a:p>
        </p:txBody>
      </p:sp>
      <p:grpSp>
        <p:nvGrpSpPr>
          <p:cNvPr id="444426" name="Group 10">
            <a:extLst>
              <a:ext uri="{FF2B5EF4-FFF2-40B4-BE49-F238E27FC236}">
                <a16:creationId xmlns:a16="http://schemas.microsoft.com/office/drawing/2014/main" id="{7AA6E409-FD4E-2DFD-1A9D-59976802C6F5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1204913"/>
            <a:ext cx="5910262" cy="4087812"/>
            <a:chOff x="710" y="759"/>
            <a:chExt cx="3723" cy="2575"/>
          </a:xfrm>
        </p:grpSpPr>
        <p:pic>
          <p:nvPicPr>
            <p:cNvPr id="444420" name="Picture 4">
              <a:extLst>
                <a:ext uri="{FF2B5EF4-FFF2-40B4-BE49-F238E27FC236}">
                  <a16:creationId xmlns:a16="http://schemas.microsoft.com/office/drawing/2014/main" id="{584CA583-B82F-23D5-1A62-8D1722FDA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759"/>
              <a:ext cx="3723" cy="257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4421" name="Rectangle 5">
              <a:extLst>
                <a:ext uri="{FF2B5EF4-FFF2-40B4-BE49-F238E27FC236}">
                  <a16:creationId xmlns:a16="http://schemas.microsoft.com/office/drawing/2014/main" id="{59E3FD0C-F6DB-618D-B989-8B3C88D8B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864"/>
              <a:ext cx="571" cy="30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422" name="Rectangle 6">
              <a:extLst>
                <a:ext uri="{FF2B5EF4-FFF2-40B4-BE49-F238E27FC236}">
                  <a16:creationId xmlns:a16="http://schemas.microsoft.com/office/drawing/2014/main" id="{28458730-30BA-17F7-90FE-B2135620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764"/>
              <a:ext cx="1738" cy="40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423" name="Rectangle 7">
              <a:extLst>
                <a:ext uri="{FF2B5EF4-FFF2-40B4-BE49-F238E27FC236}">
                  <a16:creationId xmlns:a16="http://schemas.microsoft.com/office/drawing/2014/main" id="{C4FDD501-7607-60F2-B3BA-F33035CF68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96" y="2123"/>
              <a:ext cx="1473" cy="15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424" name="Rectangle 8">
              <a:extLst>
                <a:ext uri="{FF2B5EF4-FFF2-40B4-BE49-F238E27FC236}">
                  <a16:creationId xmlns:a16="http://schemas.microsoft.com/office/drawing/2014/main" id="{2DFE36BD-37A5-F390-33C0-02AEE6DB8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3157"/>
              <a:ext cx="2966" cy="15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4425" name="Text Box 9">
            <a:extLst>
              <a:ext uri="{FF2B5EF4-FFF2-40B4-BE49-F238E27FC236}">
                <a16:creationId xmlns:a16="http://schemas.microsoft.com/office/drawing/2014/main" id="{7C9821C9-6331-6C11-FB85-5585D5139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1209675"/>
            <a:ext cx="1041400" cy="55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MW standard</a:t>
            </a:r>
          </a:p>
        </p:txBody>
      </p:sp>
      <p:sp>
        <p:nvSpPr>
          <p:cNvPr id="444427" name="Text Box 11">
            <a:extLst>
              <a:ext uri="{FF2B5EF4-FFF2-40B4-BE49-F238E27FC236}">
                <a16:creationId xmlns:a16="http://schemas.microsoft.com/office/drawing/2014/main" id="{753808A5-9663-BB2D-3A5B-80B3E05D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1479550"/>
            <a:ext cx="1041400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sample</a:t>
            </a:r>
          </a:p>
        </p:txBody>
      </p:sp>
      <p:sp>
        <p:nvSpPr>
          <p:cNvPr id="444428" name="Text Box 12">
            <a:extLst>
              <a:ext uri="{FF2B5EF4-FFF2-40B4-BE49-F238E27FC236}">
                <a16:creationId xmlns:a16="http://schemas.microsoft.com/office/drawing/2014/main" id="{2A91CD9F-8AE1-365A-7F7D-061D0FD33B2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46106" y="3199607"/>
            <a:ext cx="1287463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migration</a:t>
            </a:r>
          </a:p>
        </p:txBody>
      </p:sp>
      <p:sp>
        <p:nvSpPr>
          <p:cNvPr id="444429" name="Text Box 13">
            <a:extLst>
              <a:ext uri="{FF2B5EF4-FFF2-40B4-BE49-F238E27FC236}">
                <a16:creationId xmlns:a16="http://schemas.microsoft.com/office/drawing/2014/main" id="{D8F29C90-69F6-4CDC-F4E4-BE49FE4BC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972050"/>
            <a:ext cx="2200275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sample application</a:t>
            </a:r>
          </a:p>
        </p:txBody>
      </p:sp>
      <p:sp>
        <p:nvSpPr>
          <p:cNvPr id="444430" name="Text Box 14">
            <a:extLst>
              <a:ext uri="{FF2B5EF4-FFF2-40B4-BE49-F238E27FC236}">
                <a16:creationId xmlns:a16="http://schemas.microsoft.com/office/drawing/2014/main" id="{414D4CB9-4B78-02BF-AE0A-4303FBCB0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4951413"/>
            <a:ext cx="2200275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protein separation</a:t>
            </a:r>
          </a:p>
        </p:txBody>
      </p:sp>
      <p:sp>
        <p:nvSpPr>
          <p:cNvPr id="444435" name="Rectangle 19">
            <a:extLst>
              <a:ext uri="{FF2B5EF4-FFF2-40B4-BE49-F238E27FC236}">
                <a16:creationId xmlns:a16="http://schemas.microsoft.com/office/drawing/2014/main" id="{0DB94F15-11D7-8204-5944-34C724D5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1217613"/>
            <a:ext cx="2957512" cy="4076700"/>
          </a:xfrm>
          <a:prstGeom prst="rect">
            <a:avLst/>
          </a:prstGeom>
          <a:solidFill>
            <a:srgbClr val="B7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4437" name="Group 21">
            <a:extLst>
              <a:ext uri="{FF2B5EF4-FFF2-40B4-BE49-F238E27FC236}">
                <a16:creationId xmlns:a16="http://schemas.microsoft.com/office/drawing/2014/main" id="{3B67D0E2-740D-A7D1-5977-4894C6CCF7A7}"/>
              </a:ext>
            </a:extLst>
          </p:cNvPr>
          <p:cNvGrpSpPr>
            <a:grpSpLocks/>
          </p:cNvGrpSpPr>
          <p:nvPr/>
        </p:nvGrpSpPr>
        <p:grpSpPr bwMode="auto">
          <a:xfrm>
            <a:off x="511175" y="1409700"/>
            <a:ext cx="1017588" cy="3271838"/>
            <a:chOff x="322" y="888"/>
            <a:chExt cx="641" cy="2061"/>
          </a:xfrm>
        </p:grpSpPr>
        <p:pic>
          <p:nvPicPr>
            <p:cNvPr id="444434" name="Picture 18">
              <a:extLst>
                <a:ext uri="{FF2B5EF4-FFF2-40B4-BE49-F238E27FC236}">
                  <a16:creationId xmlns:a16="http://schemas.microsoft.com/office/drawing/2014/main" id="{4542F6BE-7CAD-2A0A-EA46-946F73689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914"/>
              <a:ext cx="587" cy="203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4436" name="Text Box 20">
              <a:extLst>
                <a:ext uri="{FF2B5EF4-FFF2-40B4-BE49-F238E27FC236}">
                  <a16:creationId xmlns:a16="http://schemas.microsoft.com/office/drawing/2014/main" id="{62B91D97-D978-F40C-C647-B5DC88C04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888"/>
              <a:ext cx="3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>
                  <a:latin typeface="Verdana" panose="020B0604030504040204" pitchFamily="34" charset="0"/>
                </a:rPr>
                <a:t>kDa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ADB5487-68D0-657F-6F96-DF758602F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31" y="5914834"/>
            <a:ext cx="1337469" cy="7907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5B1DD54-5008-CF4B-9F6A-784F15A77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199" y="5853383"/>
            <a:ext cx="2759075" cy="78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5" grpId="0" animBg="1"/>
      <p:bldP spid="444427" grpId="0" animBg="1"/>
      <p:bldP spid="4444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C0D7540-3761-0C6C-B7DD-1ADF3E93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90888" y="6313487"/>
            <a:ext cx="1905000" cy="457200"/>
          </a:xfrm>
        </p:spPr>
        <p:txBody>
          <a:bodyPr/>
          <a:lstStyle/>
          <a:p>
            <a:fld id="{305FF298-C165-CD4D-8288-A6D3EFD8146C}" type="slidenum">
              <a:rPr lang="de-DE" altLang="de-DE"/>
              <a:pPr/>
              <a:t>6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A4FE8CEA-FC36-4523-77C3-AE8C594DA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molecular weight (MW) determination by SDS-PAGE</a:t>
            </a:r>
          </a:p>
        </p:txBody>
      </p:sp>
      <p:grpSp>
        <p:nvGrpSpPr>
          <p:cNvPr id="445456" name="Group 16">
            <a:extLst>
              <a:ext uri="{FF2B5EF4-FFF2-40B4-BE49-F238E27FC236}">
                <a16:creationId xmlns:a16="http://schemas.microsoft.com/office/drawing/2014/main" id="{3607A510-CEC8-DE29-ACF4-208B345EAB6B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282700"/>
            <a:ext cx="8610600" cy="3895725"/>
            <a:chOff x="170" y="808"/>
            <a:chExt cx="5424" cy="2454"/>
          </a:xfrm>
        </p:grpSpPr>
        <p:pic>
          <p:nvPicPr>
            <p:cNvPr id="445443" name="Picture 3">
              <a:extLst>
                <a:ext uri="{FF2B5EF4-FFF2-40B4-BE49-F238E27FC236}">
                  <a16:creationId xmlns:a16="http://schemas.microsoft.com/office/drawing/2014/main" id="{CD091BCF-B5A3-C97D-D8E9-043972138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808"/>
              <a:ext cx="5424" cy="2454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445445" name="Rectangle 5">
              <a:extLst>
                <a:ext uri="{FF2B5EF4-FFF2-40B4-BE49-F238E27FC236}">
                  <a16:creationId xmlns:a16="http://schemas.microsoft.com/office/drawing/2014/main" id="{0577A32E-CFC4-47FF-3EFC-973FD43E6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871"/>
              <a:ext cx="2068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6" name="Rectangle 6">
              <a:extLst>
                <a:ext uri="{FF2B5EF4-FFF2-40B4-BE49-F238E27FC236}">
                  <a16:creationId xmlns:a16="http://schemas.microsoft.com/office/drawing/2014/main" id="{8802B6DE-3CF4-E5A0-EC53-509EED5B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3080"/>
              <a:ext cx="1406" cy="139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7" name="Rectangle 7">
              <a:extLst>
                <a:ext uri="{FF2B5EF4-FFF2-40B4-BE49-F238E27FC236}">
                  <a16:creationId xmlns:a16="http://schemas.microsoft.com/office/drawing/2014/main" id="{8BB14AD8-7DFA-8E35-4DA7-B93C1CA23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2106"/>
              <a:ext cx="758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8" name="Rectangle 8">
              <a:extLst>
                <a:ext uri="{FF2B5EF4-FFF2-40B4-BE49-F238E27FC236}">
                  <a16:creationId xmlns:a16="http://schemas.microsoft.com/office/drawing/2014/main" id="{EEB9A0AD-171B-A678-AD42-8D2354886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1033"/>
              <a:ext cx="1449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9" name="Rectangle 9">
              <a:extLst>
                <a:ext uri="{FF2B5EF4-FFF2-40B4-BE49-F238E27FC236}">
                  <a16:creationId xmlns:a16="http://schemas.microsoft.com/office/drawing/2014/main" id="{C1F10D82-3A76-D874-D664-83D4952CE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788"/>
              <a:ext cx="1660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5450" name="Text Box 10">
            <a:extLst>
              <a:ext uri="{FF2B5EF4-FFF2-40B4-BE49-F238E27FC236}">
                <a16:creationId xmlns:a16="http://schemas.microsoft.com/office/drawing/2014/main" id="{C6B2346E-5FEE-4342-1DFD-CE7105FC9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3108325"/>
            <a:ext cx="1184275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migration distance of protein standard</a:t>
            </a:r>
          </a:p>
        </p:txBody>
      </p:sp>
      <p:sp>
        <p:nvSpPr>
          <p:cNvPr id="445452" name="Text Box 12">
            <a:extLst>
              <a:ext uri="{FF2B5EF4-FFF2-40B4-BE49-F238E27FC236}">
                <a16:creationId xmlns:a16="http://schemas.microsoft.com/office/drawing/2014/main" id="{F0FB7B2B-F573-92A6-5EDF-626B8A39B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4471988"/>
            <a:ext cx="2106613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migration distance</a:t>
            </a:r>
          </a:p>
        </p:txBody>
      </p:sp>
      <p:sp>
        <p:nvSpPr>
          <p:cNvPr id="445453" name="Text Box 13">
            <a:extLst>
              <a:ext uri="{FF2B5EF4-FFF2-40B4-BE49-F238E27FC236}">
                <a16:creationId xmlns:a16="http://schemas.microsoft.com/office/drawing/2014/main" id="{EF14B5BA-C084-A44A-17DD-2A2FECB48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866900"/>
            <a:ext cx="2174875" cy="787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determine </a:t>
            </a:r>
            <a:r>
              <a:rPr lang="de-DE" altLang="de-DE" sz="1500" b="1">
                <a:latin typeface="Verdana" panose="020B0604030504040204" pitchFamily="34" charset="0"/>
              </a:rPr>
              <a:t>MW</a:t>
            </a:r>
            <a:r>
              <a:rPr lang="de-DE" altLang="de-DE" sz="1500">
                <a:latin typeface="Verdana" panose="020B0604030504040204" pitchFamily="34" charset="0"/>
              </a:rPr>
              <a:t> of sample by calibration curve</a:t>
            </a:r>
          </a:p>
        </p:txBody>
      </p:sp>
      <p:sp>
        <p:nvSpPr>
          <p:cNvPr id="445455" name="Text Box 15">
            <a:extLst>
              <a:ext uri="{FF2B5EF4-FFF2-40B4-BE49-F238E27FC236}">
                <a16:creationId xmlns:a16="http://schemas.microsoft.com/office/drawing/2014/main" id="{3BF96805-45B2-49CB-0B1A-FADEA0CE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821238"/>
            <a:ext cx="1695450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stain proteins</a:t>
            </a:r>
          </a:p>
        </p:txBody>
      </p:sp>
      <p:grpSp>
        <p:nvGrpSpPr>
          <p:cNvPr id="445458" name="Group 18">
            <a:extLst>
              <a:ext uri="{FF2B5EF4-FFF2-40B4-BE49-F238E27FC236}">
                <a16:creationId xmlns:a16="http://schemas.microsoft.com/office/drawing/2014/main" id="{60FB17CB-1D5B-5358-C742-8041FFD67688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1365250"/>
            <a:ext cx="3105150" cy="1857375"/>
            <a:chOff x="975" y="860"/>
            <a:chExt cx="1956" cy="1170"/>
          </a:xfrm>
        </p:grpSpPr>
        <p:sp>
          <p:nvSpPr>
            <p:cNvPr id="445451" name="Text Box 11">
              <a:extLst>
                <a:ext uri="{FF2B5EF4-FFF2-40B4-BE49-F238E27FC236}">
                  <a16:creationId xmlns:a16="http://schemas.microsoft.com/office/drawing/2014/main" id="{68185B8E-5C44-0AC2-A944-B9566E5E8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860"/>
              <a:ext cx="1956" cy="21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migration distance of sample</a:t>
              </a:r>
            </a:p>
          </p:txBody>
        </p:sp>
        <p:sp>
          <p:nvSpPr>
            <p:cNvPr id="445457" name="Line 17">
              <a:extLst>
                <a:ext uri="{FF2B5EF4-FFF2-40B4-BE49-F238E27FC236}">
                  <a16:creationId xmlns:a16="http://schemas.microsoft.com/office/drawing/2014/main" id="{9A55B9A8-8535-6619-1E59-840841DCE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074"/>
              <a:ext cx="550" cy="9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5459" name="Text Box 19">
            <a:extLst>
              <a:ext uri="{FF2B5EF4-FFF2-40B4-BE49-F238E27FC236}">
                <a16:creationId xmlns:a16="http://schemas.microsoft.com/office/drawing/2014/main" id="{C5E3E538-749C-5ACA-5D79-E75BCDB5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1357313"/>
            <a:ext cx="1831975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calibration curve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0AACFE-CC85-9DBB-DFDF-45EEBBD8B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6" y="6069473"/>
            <a:ext cx="2232025" cy="6361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1A2C06F-CDDA-C898-DD96-125EBF2CD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15" y="5879291"/>
            <a:ext cx="1393825" cy="824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0" grpId="0" animBg="1"/>
      <p:bldP spid="445452" grpId="0" animBg="1"/>
      <p:bldP spid="445453" grpId="0" animBg="1"/>
      <p:bldP spid="445455" grpId="0" animBg="1"/>
      <p:bldP spid="445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2F75EFB-4962-D8C4-F91F-FEDC42D7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5560" y="6147449"/>
            <a:ext cx="1905000" cy="457200"/>
          </a:xfrm>
        </p:spPr>
        <p:txBody>
          <a:bodyPr/>
          <a:lstStyle/>
          <a:p>
            <a:fld id="{0E8840D4-2C61-8948-BEBF-F7E5C2F58188}" type="slidenum">
              <a:rPr lang="de-DE" altLang="de-DE"/>
              <a:pPr/>
              <a:t>7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292F4136-20BF-55E1-1136-2015D68E2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types of SDS-PAGE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6D2A1A8A-7A7A-8669-2229-E7DE5DD88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49513" y="1250950"/>
            <a:ext cx="3375025" cy="857250"/>
          </a:xfrm>
          <a:solidFill>
            <a:srgbClr val="EBF7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30000"/>
              </a:lnSpc>
            </a:pPr>
            <a:r>
              <a:rPr lang="de-DE" altLang="de-DE" sz="1800"/>
              <a:t>reducing SDS-PAGE</a:t>
            </a:r>
          </a:p>
          <a:p>
            <a:pPr marL="266700" indent="-266700">
              <a:lnSpc>
                <a:spcPct val="130000"/>
              </a:lnSpc>
            </a:pPr>
            <a:r>
              <a:rPr lang="de-DE" altLang="de-DE" sz="1800"/>
              <a:t>non-reducing SDS-PAGE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AE8738-46CB-A05B-25C4-FF41C79C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" y="5880387"/>
            <a:ext cx="1395730" cy="8252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7BC67E-1859-E64C-49E0-468FBDAAB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353" y="5880387"/>
            <a:ext cx="2541270" cy="72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C543316-B089-C62C-C250-5EFE8CA7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D6BE-B3BB-384B-A081-E69858581E1C}" type="slidenum">
              <a:rPr lang="de-DE" altLang="de-DE"/>
              <a:pPr/>
              <a:t>8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EC7B3EF5-CDCF-81C6-132C-9642977EC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reducing SDS-PAGE of proteins</a:t>
            </a:r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67841F77-E5AD-6160-342F-B4D83A7CB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33588"/>
            <a:ext cx="4773613" cy="1673225"/>
          </a:xfrm>
          <a:solidFill>
            <a:srgbClr val="EBF7FF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spcAft>
                <a:spcPct val="15000"/>
              </a:spcAft>
              <a:buFontTx/>
              <a:buNone/>
            </a:pPr>
            <a:r>
              <a:rPr lang="de-DE" altLang="de-DE" b="1" u="sng"/>
              <a:t>action on proteins</a:t>
            </a:r>
          </a:p>
          <a:p>
            <a:pPr marL="182563" indent="-182563"/>
            <a:r>
              <a:rPr lang="de-DE" altLang="de-DE"/>
              <a:t>reduction of inter- and intramolecular disulfide bridges by the reducing agent </a:t>
            </a:r>
            <a:r>
              <a:rPr lang="de-DE" altLang="de-DE">
                <a:sym typeface="Symbol" pitchFamily="2" charset="2"/>
              </a:rPr>
              <a:t></a:t>
            </a:r>
            <a:r>
              <a:rPr lang="de-DE" altLang="de-DE"/>
              <a:t> destruction of protein structure</a:t>
            </a:r>
          </a:p>
          <a:p>
            <a:pPr marL="182563" indent="-182563">
              <a:spcBef>
                <a:spcPct val="10000"/>
              </a:spcBef>
            </a:pPr>
            <a:r>
              <a:rPr lang="de-DE" altLang="de-DE"/>
              <a:t>determination of the molecular weight of the </a:t>
            </a:r>
            <a:r>
              <a:rPr lang="de-DE" altLang="de-DE" b="1">
                <a:solidFill>
                  <a:srgbClr val="FF0000"/>
                </a:solidFill>
              </a:rPr>
              <a:t>protein chains</a:t>
            </a:r>
            <a:endParaRPr lang="de-DE" altLang="de-DE" b="1" u="sng"/>
          </a:p>
        </p:txBody>
      </p:sp>
      <p:sp>
        <p:nvSpPr>
          <p:cNvPr id="413700" name="Rectangle 4">
            <a:extLst>
              <a:ext uri="{FF2B5EF4-FFF2-40B4-BE49-F238E27FC236}">
                <a16:creationId xmlns:a16="http://schemas.microsoft.com/office/drawing/2014/main" id="{04659748-6D4C-E194-E821-998A71FF4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798513"/>
            <a:ext cx="6838950" cy="1095375"/>
          </a:xfrm>
          <a:prstGeom prst="rect">
            <a:avLst/>
          </a:prstGeom>
          <a:solidFill>
            <a:srgbClr val="EBF7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buClr>
                <a:schemeClr val="accent2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de-DE" altLang="de-DE"/>
              <a:t>treatment (boiling) of proteins with </a:t>
            </a:r>
            <a:r>
              <a:rPr lang="de-DE" altLang="de-DE" b="1">
                <a:solidFill>
                  <a:schemeClr val="accent2"/>
                </a:solidFill>
              </a:rPr>
              <a:t>reducing agents </a:t>
            </a:r>
            <a:r>
              <a:rPr lang="de-DE" altLang="de-DE">
                <a:solidFill>
                  <a:schemeClr val="accent2"/>
                </a:solidFill>
              </a:rPr>
              <a:t>+ </a:t>
            </a:r>
            <a:r>
              <a:rPr lang="de-DE" altLang="de-DE" b="1">
                <a:solidFill>
                  <a:schemeClr val="accent2"/>
                </a:solidFill>
              </a:rPr>
              <a:t>SDS</a:t>
            </a:r>
          </a:p>
          <a:p>
            <a:r>
              <a:rPr lang="de-DE" altLang="de-DE" b="1">
                <a:solidFill>
                  <a:schemeClr val="accent2"/>
                </a:solidFill>
              </a:rPr>
              <a:t>reducing agents</a:t>
            </a:r>
          </a:p>
          <a:p>
            <a:pPr lvl="1">
              <a:buFontTx/>
              <a:buChar char="-"/>
            </a:pPr>
            <a:r>
              <a:rPr lang="de-DE" altLang="de-DE"/>
              <a:t>2-ME (2-mercaptoethanol, </a:t>
            </a:r>
            <a:r>
              <a:rPr lang="de-DE" altLang="de-DE">
                <a:sym typeface="Symbol" pitchFamily="2" charset="2"/>
              </a:rPr>
              <a:t></a:t>
            </a:r>
            <a:r>
              <a:rPr lang="de-DE" altLang="de-DE"/>
              <a:t>-mercaptoethanol)</a:t>
            </a:r>
          </a:p>
          <a:p>
            <a:pPr lvl="1">
              <a:buFontTx/>
              <a:buChar char="-"/>
            </a:pPr>
            <a:r>
              <a:rPr lang="de-DE" altLang="de-DE"/>
              <a:t>DTT (dithiothreitol)</a:t>
            </a:r>
            <a:endParaRPr lang="de-DE" altLang="de-DE" b="1" u="sng"/>
          </a:p>
        </p:txBody>
      </p:sp>
      <p:grpSp>
        <p:nvGrpSpPr>
          <p:cNvPr id="413703" name="Group 7">
            <a:extLst>
              <a:ext uri="{FF2B5EF4-FFF2-40B4-BE49-F238E27FC236}">
                <a16:creationId xmlns:a16="http://schemas.microsoft.com/office/drawing/2014/main" id="{B6540DD3-3234-60EB-7D36-72CB1A9E0EC3}"/>
              </a:ext>
            </a:extLst>
          </p:cNvPr>
          <p:cNvGrpSpPr>
            <a:grpSpLocks/>
          </p:cNvGrpSpPr>
          <p:nvPr/>
        </p:nvGrpSpPr>
        <p:grpSpPr bwMode="auto">
          <a:xfrm>
            <a:off x="268288" y="3851275"/>
            <a:ext cx="2413000" cy="1462088"/>
            <a:chOff x="1825" y="1086"/>
            <a:chExt cx="1520" cy="921"/>
          </a:xfrm>
        </p:grpSpPr>
        <p:sp>
          <p:nvSpPr>
            <p:cNvPr id="413704" name="Text Box 8">
              <a:extLst>
                <a:ext uri="{FF2B5EF4-FFF2-40B4-BE49-F238E27FC236}">
                  <a16:creationId xmlns:a16="http://schemas.microsoft.com/office/drawing/2014/main" id="{742C2FE7-A39E-70F6-0933-86C1D04D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1770"/>
              <a:ext cx="702" cy="23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latin typeface="Verdana" panose="020B0604030504040204" pitchFamily="34" charset="0"/>
                </a:rPr>
                <a:t>2-ME</a:t>
              </a:r>
            </a:p>
          </p:txBody>
        </p:sp>
        <p:pic>
          <p:nvPicPr>
            <p:cNvPr id="413705" name="Picture 9">
              <a:extLst>
                <a:ext uri="{FF2B5EF4-FFF2-40B4-BE49-F238E27FC236}">
                  <a16:creationId xmlns:a16="http://schemas.microsoft.com/office/drawing/2014/main" id="{19ABD862-F69B-4322-6D51-4AF9FFBCB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" y="1086"/>
              <a:ext cx="1520" cy="69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3706" name="Group 10">
            <a:extLst>
              <a:ext uri="{FF2B5EF4-FFF2-40B4-BE49-F238E27FC236}">
                <a16:creationId xmlns:a16="http://schemas.microsoft.com/office/drawing/2014/main" id="{641B51BC-1219-096C-90EA-4C29C1867AF0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4964113"/>
            <a:ext cx="2333625" cy="1611312"/>
            <a:chOff x="1878" y="2604"/>
            <a:chExt cx="1470" cy="1015"/>
          </a:xfrm>
        </p:grpSpPr>
        <p:pic>
          <p:nvPicPr>
            <p:cNvPr id="413707" name="Picture 11">
              <a:extLst>
                <a:ext uri="{FF2B5EF4-FFF2-40B4-BE49-F238E27FC236}">
                  <a16:creationId xmlns:a16="http://schemas.microsoft.com/office/drawing/2014/main" id="{D92C1152-EBE0-F3FA-693E-2157D2F9D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2604"/>
              <a:ext cx="1470" cy="7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3708" name="Text Box 12">
              <a:extLst>
                <a:ext uri="{FF2B5EF4-FFF2-40B4-BE49-F238E27FC236}">
                  <a16:creationId xmlns:a16="http://schemas.microsoft.com/office/drawing/2014/main" id="{F9E37B9B-F987-6274-F1CA-089C265C4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8" y="3382"/>
              <a:ext cx="552" cy="23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latin typeface="Verdana" panose="020B0604030504040204" pitchFamily="34" charset="0"/>
                </a:rPr>
                <a:t>DTT</a:t>
              </a:r>
            </a:p>
          </p:txBody>
        </p:sp>
      </p:grpSp>
      <p:grpSp>
        <p:nvGrpSpPr>
          <p:cNvPr id="413718" name="Group 22">
            <a:extLst>
              <a:ext uri="{FF2B5EF4-FFF2-40B4-BE49-F238E27FC236}">
                <a16:creationId xmlns:a16="http://schemas.microsoft.com/office/drawing/2014/main" id="{DC363995-66EE-2ACE-A8E4-C61125EFA1BA}"/>
              </a:ext>
            </a:extLst>
          </p:cNvPr>
          <p:cNvGrpSpPr>
            <a:grpSpLocks/>
          </p:cNvGrpSpPr>
          <p:nvPr/>
        </p:nvGrpSpPr>
        <p:grpSpPr bwMode="auto">
          <a:xfrm>
            <a:off x="2016125" y="4221163"/>
            <a:ext cx="2955925" cy="1738312"/>
            <a:chOff x="1270" y="2789"/>
            <a:chExt cx="1862" cy="1095"/>
          </a:xfrm>
        </p:grpSpPr>
        <p:sp>
          <p:nvSpPr>
            <p:cNvPr id="413713" name="Oval 17">
              <a:extLst>
                <a:ext uri="{FF2B5EF4-FFF2-40B4-BE49-F238E27FC236}">
                  <a16:creationId xmlns:a16="http://schemas.microsoft.com/office/drawing/2014/main" id="{1B5310EE-6ACA-CEA3-1211-7D191C150B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84904">
              <a:off x="1270" y="2789"/>
              <a:ext cx="469" cy="2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14" name="Oval 18">
              <a:extLst>
                <a:ext uri="{FF2B5EF4-FFF2-40B4-BE49-F238E27FC236}">
                  <a16:creationId xmlns:a16="http://schemas.microsoft.com/office/drawing/2014/main" id="{8203C786-3BC8-EAA9-0BBA-CC209A467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3590"/>
              <a:ext cx="384" cy="2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15" name="Oval 19">
              <a:extLst>
                <a:ext uri="{FF2B5EF4-FFF2-40B4-BE49-F238E27FC236}">
                  <a16:creationId xmlns:a16="http://schemas.microsoft.com/office/drawing/2014/main" id="{9F60F6FD-A7F6-A1C4-3B54-C0CDE5602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3444"/>
              <a:ext cx="384" cy="2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13732" name="Group 36">
            <a:extLst>
              <a:ext uri="{FF2B5EF4-FFF2-40B4-BE49-F238E27FC236}">
                <a16:creationId xmlns:a16="http://schemas.microsoft.com/office/drawing/2014/main" id="{35A2A234-022E-13A7-A904-0D501F0A6AF2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2032000"/>
            <a:ext cx="4248150" cy="4826000"/>
            <a:chOff x="3084" y="1280"/>
            <a:chExt cx="2676" cy="3040"/>
          </a:xfrm>
        </p:grpSpPr>
        <p:pic>
          <p:nvPicPr>
            <p:cNvPr id="413701" name="Picture 5">
              <a:extLst>
                <a:ext uri="{FF2B5EF4-FFF2-40B4-BE49-F238E27FC236}">
                  <a16:creationId xmlns:a16="http://schemas.microsoft.com/office/drawing/2014/main" id="{6940BE43-A580-C399-E49B-F8C8BF0E4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1280"/>
              <a:ext cx="2676" cy="30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3720" name="Rectangle 24">
              <a:extLst>
                <a:ext uri="{FF2B5EF4-FFF2-40B4-BE49-F238E27FC236}">
                  <a16:creationId xmlns:a16="http://schemas.microsoft.com/office/drawing/2014/main" id="{AD215131-5520-D850-05C0-7E084101A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293"/>
              <a:ext cx="2554" cy="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21" name="Rectangle 25">
              <a:extLst>
                <a:ext uri="{FF2B5EF4-FFF2-40B4-BE49-F238E27FC236}">
                  <a16:creationId xmlns:a16="http://schemas.microsoft.com/office/drawing/2014/main" id="{FF99AB18-8C77-9F3D-DE5C-1460AB565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2636"/>
              <a:ext cx="2617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22" name="Rectangle 26">
              <a:extLst>
                <a:ext uri="{FF2B5EF4-FFF2-40B4-BE49-F238E27FC236}">
                  <a16:creationId xmlns:a16="http://schemas.microsoft.com/office/drawing/2014/main" id="{17FB2174-F23B-F9F3-E2B0-378B62953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4026"/>
              <a:ext cx="2617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23" name="Rectangle 27">
              <a:extLst>
                <a:ext uri="{FF2B5EF4-FFF2-40B4-BE49-F238E27FC236}">
                  <a16:creationId xmlns:a16="http://schemas.microsoft.com/office/drawing/2014/main" id="{94A5964E-F8B9-2E74-5C67-07DE26B37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645"/>
              <a:ext cx="640" cy="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25" name="Text Box 29">
              <a:extLst>
                <a:ext uri="{FF2B5EF4-FFF2-40B4-BE49-F238E27FC236}">
                  <a16:creationId xmlns:a16="http://schemas.microsoft.com/office/drawing/2014/main" id="{6B1BC91C-AFF3-B843-F878-E2F055253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7" y="1310"/>
              <a:ext cx="1530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protein with two chains A and B linked by disulfide bridge</a:t>
              </a:r>
            </a:p>
          </p:txBody>
        </p:sp>
        <p:sp>
          <p:nvSpPr>
            <p:cNvPr id="413726" name="Text Box 30">
              <a:extLst>
                <a:ext uri="{FF2B5EF4-FFF2-40B4-BE49-F238E27FC236}">
                  <a16:creationId xmlns:a16="http://schemas.microsoft.com/office/drawing/2014/main" id="{37C3C523-5A88-8953-997F-286757C6D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1416"/>
              <a:ext cx="82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single chain protein</a:t>
              </a:r>
            </a:p>
          </p:txBody>
        </p:sp>
        <p:sp>
          <p:nvSpPr>
            <p:cNvPr id="413727" name="Text Box 31">
              <a:extLst>
                <a:ext uri="{FF2B5EF4-FFF2-40B4-BE49-F238E27FC236}">
                  <a16:creationId xmlns:a16="http://schemas.microsoft.com/office/drawing/2014/main" id="{B6CF9127-85C3-BBE0-CB55-636E048B7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2684"/>
              <a:ext cx="242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treatment with 2-ME + SDS</a:t>
              </a:r>
            </a:p>
          </p:txBody>
        </p:sp>
        <p:sp>
          <p:nvSpPr>
            <p:cNvPr id="413730" name="Text Box 34">
              <a:extLst>
                <a:ext uri="{FF2B5EF4-FFF2-40B4-BE49-F238E27FC236}">
                  <a16:creationId xmlns:a16="http://schemas.microsoft.com/office/drawing/2014/main" id="{9868398C-3814-2AB3-AE7E-68AD6AF73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2" y="3625"/>
              <a:ext cx="64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negative charge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E91363C-B174-DF88-4AA5-48227F44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69516" y="6110924"/>
            <a:ext cx="1905000" cy="457200"/>
          </a:xfrm>
        </p:spPr>
        <p:txBody>
          <a:bodyPr/>
          <a:lstStyle/>
          <a:p>
            <a:fld id="{6254201F-50AA-7743-B63F-F8027AE22CEA}" type="slidenum">
              <a:rPr lang="de-DE" altLang="de-DE"/>
              <a:pPr/>
              <a:t>9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33154" name="Rectangle 2">
            <a:extLst>
              <a:ext uri="{FF2B5EF4-FFF2-40B4-BE49-F238E27FC236}">
                <a16:creationId xmlns:a16="http://schemas.microsoft.com/office/drawing/2014/main" id="{66855CEE-1210-7680-30A8-1DC57AF24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non-reducing SDS-PAGE of proteins 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2ABCA159-22AF-108B-C186-1FD0287F2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1343025"/>
            <a:ext cx="7810500" cy="947738"/>
          </a:xfrm>
          <a:solidFill>
            <a:srgbClr val="EBF7FF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spcAft>
                <a:spcPct val="15000"/>
              </a:spcAft>
              <a:buFontTx/>
              <a:buNone/>
            </a:pPr>
            <a:r>
              <a:rPr lang="de-DE" altLang="de-DE" b="1" u="sng"/>
              <a:t>action on proteins</a:t>
            </a:r>
          </a:p>
          <a:p>
            <a:pPr marL="182563" indent="-182563"/>
            <a:r>
              <a:rPr lang="de-DE" altLang="de-DE"/>
              <a:t>no reduction of disulfide bridges</a:t>
            </a:r>
          </a:p>
          <a:p>
            <a:pPr marL="182563" indent="-182563">
              <a:spcBef>
                <a:spcPct val="15000"/>
              </a:spcBef>
            </a:pPr>
            <a:r>
              <a:rPr lang="de-DE" altLang="de-DE"/>
              <a:t>determination of the molecular weight of the </a:t>
            </a:r>
            <a:r>
              <a:rPr lang="de-DE" altLang="de-DE" b="1">
                <a:solidFill>
                  <a:srgbClr val="FF3300"/>
                </a:solidFill>
              </a:rPr>
              <a:t>complete protein</a:t>
            </a:r>
            <a:endParaRPr lang="de-DE" altLang="de-DE"/>
          </a:p>
        </p:txBody>
      </p:sp>
      <p:sp>
        <p:nvSpPr>
          <p:cNvPr id="433156" name="Rectangle 4">
            <a:extLst>
              <a:ext uri="{FF2B5EF4-FFF2-40B4-BE49-F238E27FC236}">
                <a16:creationId xmlns:a16="http://schemas.microsoft.com/office/drawing/2014/main" id="{208AACE3-4E13-DB61-A827-3EE440D1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869950"/>
            <a:ext cx="6911975" cy="371475"/>
          </a:xfrm>
          <a:prstGeom prst="rect">
            <a:avLst/>
          </a:prstGeom>
          <a:solidFill>
            <a:srgbClr val="EBF7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buClr>
                <a:schemeClr val="accent2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de-DE" altLang="de-DE"/>
              <a:t>treatment of proteins with </a:t>
            </a:r>
            <a:r>
              <a:rPr lang="de-DE" altLang="de-DE" b="1"/>
              <a:t>SDS</a:t>
            </a:r>
            <a:r>
              <a:rPr lang="de-DE" altLang="de-DE"/>
              <a:t>,</a:t>
            </a:r>
            <a:r>
              <a:rPr lang="de-DE" altLang="de-DE" b="1"/>
              <a:t> </a:t>
            </a:r>
            <a:r>
              <a:rPr lang="de-DE" altLang="de-DE"/>
              <a:t>but </a:t>
            </a:r>
            <a:r>
              <a:rPr lang="de-DE" altLang="de-DE" b="1"/>
              <a:t>not </a:t>
            </a:r>
            <a:r>
              <a:rPr lang="de-DE" altLang="de-DE"/>
              <a:t>with reducing agents</a:t>
            </a:r>
          </a:p>
        </p:txBody>
      </p:sp>
      <p:grpSp>
        <p:nvGrpSpPr>
          <p:cNvPr id="433186" name="Group 34">
            <a:extLst>
              <a:ext uri="{FF2B5EF4-FFF2-40B4-BE49-F238E27FC236}">
                <a16:creationId xmlns:a16="http://schemas.microsoft.com/office/drawing/2014/main" id="{C001009F-009E-78DA-F74C-131D5CF07321}"/>
              </a:ext>
            </a:extLst>
          </p:cNvPr>
          <p:cNvGrpSpPr>
            <a:grpSpLocks/>
          </p:cNvGrpSpPr>
          <p:nvPr/>
        </p:nvGrpSpPr>
        <p:grpSpPr bwMode="auto">
          <a:xfrm>
            <a:off x="4371975" y="3465513"/>
            <a:ext cx="1466850" cy="495300"/>
            <a:chOff x="2754" y="2538"/>
            <a:chExt cx="924" cy="312"/>
          </a:xfrm>
        </p:grpSpPr>
        <p:sp>
          <p:nvSpPr>
            <p:cNvPr id="433161" name="Line 9">
              <a:extLst>
                <a:ext uri="{FF2B5EF4-FFF2-40B4-BE49-F238E27FC236}">
                  <a16:creationId xmlns:a16="http://schemas.microsoft.com/office/drawing/2014/main" id="{04176E0E-D80A-31F4-BD4E-1102540DC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4" y="2844"/>
              <a:ext cx="924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162" name="Text Box 10">
              <a:extLst>
                <a:ext uri="{FF2B5EF4-FFF2-40B4-BE49-F238E27FC236}">
                  <a16:creationId xmlns:a16="http://schemas.microsoft.com/office/drawing/2014/main" id="{5A6C9781-6CB4-E9C3-76CC-8B1528ECE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2538"/>
              <a:ext cx="5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solidFill>
                    <a:srgbClr val="FF3300"/>
                  </a:solidFill>
                  <a:latin typeface="Verdana" panose="020B0604030504040204" pitchFamily="34" charset="0"/>
                </a:rPr>
                <a:t>SDS</a:t>
              </a:r>
            </a:p>
          </p:txBody>
        </p:sp>
      </p:grpSp>
      <p:grpSp>
        <p:nvGrpSpPr>
          <p:cNvPr id="433190" name="Group 38">
            <a:extLst>
              <a:ext uri="{FF2B5EF4-FFF2-40B4-BE49-F238E27FC236}">
                <a16:creationId xmlns:a16="http://schemas.microsoft.com/office/drawing/2014/main" id="{FC57C484-0C1E-2205-9391-0584A4E5501B}"/>
              </a:ext>
            </a:extLst>
          </p:cNvPr>
          <p:cNvGrpSpPr>
            <a:grpSpLocks/>
          </p:cNvGrpSpPr>
          <p:nvPr/>
        </p:nvGrpSpPr>
        <p:grpSpPr bwMode="auto">
          <a:xfrm>
            <a:off x="676275" y="2532063"/>
            <a:ext cx="3486150" cy="2571750"/>
            <a:chOff x="426" y="1595"/>
            <a:chExt cx="2196" cy="1620"/>
          </a:xfrm>
        </p:grpSpPr>
        <p:grpSp>
          <p:nvGrpSpPr>
            <p:cNvPr id="433188" name="Group 36">
              <a:extLst>
                <a:ext uri="{FF2B5EF4-FFF2-40B4-BE49-F238E27FC236}">
                  <a16:creationId xmlns:a16="http://schemas.microsoft.com/office/drawing/2014/main" id="{68BB99C7-B5EE-B6A1-8F90-DB21FE3B7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" y="1595"/>
              <a:ext cx="2196" cy="1620"/>
              <a:chOff x="426" y="1595"/>
              <a:chExt cx="2196" cy="1620"/>
            </a:xfrm>
          </p:grpSpPr>
          <p:pic>
            <p:nvPicPr>
              <p:cNvPr id="433160" name="Picture 8">
                <a:extLst>
                  <a:ext uri="{FF2B5EF4-FFF2-40B4-BE49-F238E27FC236}">
                    <a16:creationId xmlns:a16="http://schemas.microsoft.com/office/drawing/2014/main" id="{0C71A9C4-7360-D1E8-699D-A42013745E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-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" y="1595"/>
                <a:ext cx="2196" cy="162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3187" name="Rectangle 35">
                <a:extLst>
                  <a:ext uri="{FF2B5EF4-FFF2-40B4-BE49-F238E27FC236}">
                    <a16:creationId xmlns:a16="http://schemas.microsoft.com/office/drawing/2014/main" id="{E85B27B6-4C3B-CB88-2F11-54053008F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1608"/>
                <a:ext cx="2164" cy="403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33189" name="Text Box 37">
              <a:extLst>
                <a:ext uri="{FF2B5EF4-FFF2-40B4-BE49-F238E27FC236}">
                  <a16:creationId xmlns:a16="http://schemas.microsoft.com/office/drawing/2014/main" id="{0A40D515-AB28-6FFB-52DB-C1711D9F3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" y="1623"/>
              <a:ext cx="210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protein with two chains A and B linked by disulfide bridge</a:t>
              </a:r>
            </a:p>
          </p:txBody>
        </p:sp>
      </p:grpSp>
      <p:grpSp>
        <p:nvGrpSpPr>
          <p:cNvPr id="433192" name="Group 40">
            <a:extLst>
              <a:ext uri="{FF2B5EF4-FFF2-40B4-BE49-F238E27FC236}">
                <a16:creationId xmlns:a16="http://schemas.microsoft.com/office/drawing/2014/main" id="{246E6AAC-D6BA-D819-9D7D-C902179C39A2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3151188"/>
            <a:ext cx="2946400" cy="1897062"/>
            <a:chOff x="3361" y="1985"/>
            <a:chExt cx="1856" cy="1195"/>
          </a:xfrm>
        </p:grpSpPr>
        <p:grpSp>
          <p:nvGrpSpPr>
            <p:cNvPr id="433185" name="Group 33">
              <a:extLst>
                <a:ext uri="{FF2B5EF4-FFF2-40B4-BE49-F238E27FC236}">
                  <a16:creationId xmlns:a16="http://schemas.microsoft.com/office/drawing/2014/main" id="{D2DA70F7-99DA-365D-142E-B90BD1641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" y="1985"/>
              <a:ext cx="1398" cy="1032"/>
              <a:chOff x="3819" y="2340"/>
              <a:chExt cx="1398" cy="1032"/>
            </a:xfrm>
          </p:grpSpPr>
          <p:pic>
            <p:nvPicPr>
              <p:cNvPr id="433159" name="Picture 7">
                <a:extLst>
                  <a:ext uri="{FF2B5EF4-FFF2-40B4-BE49-F238E27FC236}">
                    <a16:creationId xmlns:a16="http://schemas.microsoft.com/office/drawing/2014/main" id="{1996A49C-2C01-5244-9459-C0E33B758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18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9" y="2340"/>
                <a:ext cx="1398" cy="103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3163" name="Line 11">
                <a:extLst>
                  <a:ext uri="{FF2B5EF4-FFF2-40B4-BE49-F238E27FC236}">
                    <a16:creationId xmlns:a16="http://schemas.microsoft.com/office/drawing/2014/main" id="{A9027C3C-B388-7557-8082-51175783C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0" y="249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4" name="Line 12">
                <a:extLst>
                  <a:ext uri="{FF2B5EF4-FFF2-40B4-BE49-F238E27FC236}">
                    <a16:creationId xmlns:a16="http://schemas.microsoft.com/office/drawing/2014/main" id="{4AE4A202-B7C5-7B5B-CCDE-7CD015A4E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6" y="254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5" name="Line 13">
                <a:extLst>
                  <a:ext uri="{FF2B5EF4-FFF2-40B4-BE49-F238E27FC236}">
                    <a16:creationId xmlns:a16="http://schemas.microsoft.com/office/drawing/2014/main" id="{2CFA2A52-BF38-9A4F-FA90-E0B8D30F4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4" y="277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6" name="Line 14">
                <a:extLst>
                  <a:ext uri="{FF2B5EF4-FFF2-40B4-BE49-F238E27FC236}">
                    <a16:creationId xmlns:a16="http://schemas.microsoft.com/office/drawing/2014/main" id="{78122E69-94D9-8908-B591-36742EFA9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6" y="260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7" name="Line 15">
                <a:extLst>
                  <a:ext uri="{FF2B5EF4-FFF2-40B4-BE49-F238E27FC236}">
                    <a16:creationId xmlns:a16="http://schemas.microsoft.com/office/drawing/2014/main" id="{98FD027A-8B1F-6D98-7B6E-C8F288C0D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2" y="29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8" name="Line 16">
                <a:extLst>
                  <a:ext uri="{FF2B5EF4-FFF2-40B4-BE49-F238E27FC236}">
                    <a16:creationId xmlns:a16="http://schemas.microsoft.com/office/drawing/2014/main" id="{E0ADE36C-F48B-2757-FECC-8936292A4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8" y="297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9" name="Line 17">
                <a:extLst>
                  <a:ext uri="{FF2B5EF4-FFF2-40B4-BE49-F238E27FC236}">
                    <a16:creationId xmlns:a16="http://schemas.microsoft.com/office/drawing/2014/main" id="{78E208F4-941A-645C-41EB-4173C11A3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6" y="286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0" name="Line 18">
                <a:extLst>
                  <a:ext uri="{FF2B5EF4-FFF2-40B4-BE49-F238E27FC236}">
                    <a16:creationId xmlns:a16="http://schemas.microsoft.com/office/drawing/2014/main" id="{0D328C04-904C-B08A-E32D-54C7DC57B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256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1" name="Line 19">
                <a:extLst>
                  <a:ext uri="{FF2B5EF4-FFF2-40B4-BE49-F238E27FC236}">
                    <a16:creationId xmlns:a16="http://schemas.microsoft.com/office/drawing/2014/main" id="{90047B26-5490-3D72-49D9-B6AE76895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8" y="27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2" name="Line 20">
                <a:extLst>
                  <a:ext uri="{FF2B5EF4-FFF2-40B4-BE49-F238E27FC236}">
                    <a16:creationId xmlns:a16="http://schemas.microsoft.com/office/drawing/2014/main" id="{2423CB40-D3A7-D7AD-0BF3-573268099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2" y="292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3" name="Line 21">
                <a:extLst>
                  <a:ext uri="{FF2B5EF4-FFF2-40B4-BE49-F238E27FC236}">
                    <a16:creationId xmlns:a16="http://schemas.microsoft.com/office/drawing/2014/main" id="{CEEAD45C-B873-1C86-FE82-D18CF4E5C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303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4" name="Line 22">
                <a:extLst>
                  <a:ext uri="{FF2B5EF4-FFF2-40B4-BE49-F238E27FC236}">
                    <a16:creationId xmlns:a16="http://schemas.microsoft.com/office/drawing/2014/main" id="{584B7AB7-90F4-5128-8143-DF878D53F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4" y="320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5" name="Line 23">
                <a:extLst>
                  <a:ext uri="{FF2B5EF4-FFF2-40B4-BE49-F238E27FC236}">
                    <a16:creationId xmlns:a16="http://schemas.microsoft.com/office/drawing/2014/main" id="{DE7CD818-9CEE-31C7-4D67-EAC13B024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329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6" name="Line 24">
                <a:extLst>
                  <a:ext uri="{FF2B5EF4-FFF2-40B4-BE49-F238E27FC236}">
                    <a16:creationId xmlns:a16="http://schemas.microsoft.com/office/drawing/2014/main" id="{C6469A8C-471A-B611-33F7-4500C445F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19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7" name="Line 25">
                <a:extLst>
                  <a:ext uri="{FF2B5EF4-FFF2-40B4-BE49-F238E27FC236}">
                    <a16:creationId xmlns:a16="http://schemas.microsoft.com/office/drawing/2014/main" id="{BC39291D-7CCB-9527-4A69-FB94492F9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0" y="260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8" name="Line 26">
                <a:extLst>
                  <a:ext uri="{FF2B5EF4-FFF2-40B4-BE49-F238E27FC236}">
                    <a16:creationId xmlns:a16="http://schemas.microsoft.com/office/drawing/2014/main" id="{C7F8CA18-4BC6-109F-3AD4-D4C534561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4" y="294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9" name="Line 27">
                <a:extLst>
                  <a:ext uri="{FF2B5EF4-FFF2-40B4-BE49-F238E27FC236}">
                    <a16:creationId xmlns:a16="http://schemas.microsoft.com/office/drawing/2014/main" id="{245EC8F3-B9AF-1252-508A-88BB1CDF6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6" y="29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0" name="Line 28">
                <a:extLst>
                  <a:ext uri="{FF2B5EF4-FFF2-40B4-BE49-F238E27FC236}">
                    <a16:creationId xmlns:a16="http://schemas.microsoft.com/office/drawing/2014/main" id="{C4805373-9232-C37D-9290-F050630CB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8" y="331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1" name="Line 29">
                <a:extLst>
                  <a:ext uri="{FF2B5EF4-FFF2-40B4-BE49-F238E27FC236}">
                    <a16:creationId xmlns:a16="http://schemas.microsoft.com/office/drawing/2014/main" id="{47C968C0-490C-59E7-0A63-41D3C8633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324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2" name="Line 30">
                <a:extLst>
                  <a:ext uri="{FF2B5EF4-FFF2-40B4-BE49-F238E27FC236}">
                    <a16:creationId xmlns:a16="http://schemas.microsoft.com/office/drawing/2014/main" id="{C864CC43-6274-EB7C-243F-66B798DB8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" y="313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3" name="Line 31">
                <a:extLst>
                  <a:ext uri="{FF2B5EF4-FFF2-40B4-BE49-F238E27FC236}">
                    <a16:creationId xmlns:a16="http://schemas.microsoft.com/office/drawing/2014/main" id="{84780097-067C-7731-DC3E-3C346B072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8" y="255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4" name="Line 32">
                <a:extLst>
                  <a:ext uri="{FF2B5EF4-FFF2-40B4-BE49-F238E27FC236}">
                    <a16:creationId xmlns:a16="http://schemas.microsoft.com/office/drawing/2014/main" id="{4786A6F9-AC49-1723-A178-491B5046A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318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3191" name="Rectangle 39">
              <a:extLst>
                <a:ext uri="{FF2B5EF4-FFF2-40B4-BE49-F238E27FC236}">
                  <a16:creationId xmlns:a16="http://schemas.microsoft.com/office/drawing/2014/main" id="{A3788787-75C1-504B-BEE2-2E0CF691A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957"/>
              <a:ext cx="1161" cy="223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/>
                <a:t>negative charge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14D7AD2-76E0-31C4-2950-0AD1E24CB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81" y="5801146"/>
            <a:ext cx="1274764" cy="7536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079F75-7A10-9F73-7401-840D69C80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426" y="5870259"/>
            <a:ext cx="2198370" cy="62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Macintosh PowerPoint</Application>
  <PresentationFormat>Bildschirmpräsentation (4:3)</PresentationFormat>
  <Paragraphs>113</Paragraphs>
  <Slides>13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Times New Roman</vt:lpstr>
      <vt:lpstr>Verdana</vt:lpstr>
      <vt:lpstr>Lucida Sans Unicode</vt:lpstr>
      <vt:lpstr>Symbol</vt:lpstr>
      <vt:lpstr>Comic Sans MS</vt:lpstr>
      <vt:lpstr>Standarddesign</vt:lpstr>
      <vt:lpstr>Corel PHOTO-PAINT X3 Image</vt:lpstr>
      <vt:lpstr>PowerPoint-Präsentation</vt:lpstr>
      <vt:lpstr>gel electrophoresis</vt:lpstr>
      <vt:lpstr>SDS-PAGE  (SDS Polyacrylamide Gel Electrophoresis)</vt:lpstr>
      <vt:lpstr>separation of proteins by SDS-PAGE</vt:lpstr>
      <vt:lpstr>molecular weight (MW) determination by SDS-PAGE</vt:lpstr>
      <vt:lpstr>molecular weight (MW) determination by SDS-PAGE</vt:lpstr>
      <vt:lpstr>types of SDS-PAGE</vt:lpstr>
      <vt:lpstr>reducing SDS-PAGE of proteins</vt:lpstr>
      <vt:lpstr>non-reducing SDS-PAGE of proteins </vt:lpstr>
      <vt:lpstr>types of SDS-PAGE</vt:lpstr>
      <vt:lpstr>SDS-PAGE for MW determination</vt:lpstr>
      <vt:lpstr>PowerPoint-Präsentation</vt:lpstr>
      <vt:lpstr>PowerPoint-Präsentation</vt:lpstr>
    </vt:vector>
  </TitlesOfParts>
  <Company>Fachhochschule Weihenstephan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Komponenten einer Fermentation</dc:title>
  <dc:creator>ZDV</dc:creator>
  <cp:lastModifiedBy>Adrian Braun</cp:lastModifiedBy>
  <cp:revision>212</cp:revision>
  <dcterms:created xsi:type="dcterms:W3CDTF">2003-04-10T13:07:49Z</dcterms:created>
  <dcterms:modified xsi:type="dcterms:W3CDTF">2025-11-08T20:36:03Z</dcterms:modified>
</cp:coreProperties>
</file>