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81" r:id="rId4"/>
    <p:sldId id="282" r:id="rId5"/>
    <p:sldId id="287" r:id="rId6"/>
    <p:sldId id="284" r:id="rId7"/>
    <p:sldId id="294" r:id="rId8"/>
    <p:sldId id="296" r:id="rId9"/>
    <p:sldId id="295" r:id="rId10"/>
    <p:sldId id="279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1"/>
    <p:restoredTop sz="96433"/>
  </p:normalViewPr>
  <p:slideViewPr>
    <p:cSldViewPr snapToGrid="0">
      <p:cViewPr varScale="1">
        <p:scale>
          <a:sx n="119" d="100"/>
          <a:sy n="119" d="100"/>
        </p:scale>
        <p:origin x="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692A0-45F6-144B-81DA-163D6119018D}" type="datetimeFigureOut">
              <a:rPr lang="de-DE" smtClean="0"/>
              <a:t>26.02.25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2A6AD-344F-D846-93D5-1B822264B6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689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Direct</a:t>
            </a:r>
            <a:r>
              <a:rPr lang="de-DE" dirty="0"/>
              <a:t> </a:t>
            </a:r>
            <a:r>
              <a:rPr lang="de-DE" dirty="0" err="1"/>
              <a:t>measurment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glucose</a:t>
            </a:r>
            <a:r>
              <a:rPr lang="de-DE" dirty="0"/>
              <a:t>-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ethanol</a:t>
            </a:r>
            <a:r>
              <a:rPr lang="de-DE" dirty="0"/>
              <a:t> </a:t>
            </a:r>
            <a:r>
              <a:rPr lang="de-DE" dirty="0" err="1"/>
              <a:t>concentration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fotometry</a:t>
            </a:r>
            <a:r>
              <a:rPr lang="de-DE" dirty="0"/>
              <a:t> </a:t>
            </a:r>
            <a:r>
              <a:rPr lang="de-DE" dirty="0" err="1"/>
              <a:t>isn`t</a:t>
            </a:r>
            <a:r>
              <a:rPr lang="de-DE" dirty="0"/>
              <a:t> possible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chemicals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absorption</a:t>
            </a:r>
            <a:r>
              <a:rPr lang="de-DE" dirty="0"/>
              <a:t> </a:t>
            </a:r>
            <a:r>
              <a:rPr lang="de-DE" dirty="0" err="1"/>
              <a:t>either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visible </a:t>
            </a:r>
            <a:r>
              <a:rPr lang="de-DE" dirty="0" err="1"/>
              <a:t>nor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UV </a:t>
            </a:r>
            <a:r>
              <a:rPr lang="de-DE" dirty="0" err="1"/>
              <a:t>range</a:t>
            </a:r>
            <a:r>
              <a:rPr lang="de-DE" dirty="0"/>
              <a:t>.</a:t>
            </a:r>
          </a:p>
          <a:p>
            <a:r>
              <a:rPr lang="de-DE" dirty="0"/>
              <a:t>But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existing</a:t>
            </a:r>
            <a:r>
              <a:rPr lang="de-DE" dirty="0"/>
              <a:t> a </a:t>
            </a:r>
            <a:r>
              <a:rPr lang="de-DE" dirty="0" err="1"/>
              <a:t>direct</a:t>
            </a:r>
            <a:r>
              <a:rPr lang="de-DE" dirty="0"/>
              <a:t> </a:t>
            </a:r>
            <a:r>
              <a:rPr lang="de-DE" dirty="0" err="1"/>
              <a:t>dependancy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relation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glucose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ethanol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reaction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an </a:t>
            </a:r>
            <a:r>
              <a:rPr lang="de-DE" dirty="0" err="1"/>
              <a:t>absorption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visible </a:t>
            </a:r>
            <a:r>
              <a:rPr lang="de-DE" dirty="0" err="1"/>
              <a:t>or</a:t>
            </a:r>
            <a:r>
              <a:rPr lang="de-DE" dirty="0"/>
              <a:t> UV </a:t>
            </a:r>
            <a:r>
              <a:rPr lang="de-DE" dirty="0" err="1"/>
              <a:t>range</a:t>
            </a:r>
            <a:r>
              <a:rPr lang="de-DE" dirty="0"/>
              <a:t> </a:t>
            </a:r>
            <a:r>
              <a:rPr lang="de-DE" dirty="0" err="1"/>
              <a:t>concentration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glucose</a:t>
            </a:r>
            <a:r>
              <a:rPr lang="de-DE" dirty="0"/>
              <a:t> and </a:t>
            </a:r>
            <a:r>
              <a:rPr lang="de-DE" dirty="0" err="1"/>
              <a:t>ethanol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measured</a:t>
            </a:r>
            <a:r>
              <a:rPr lang="de-DE" dirty="0"/>
              <a:t> </a:t>
            </a:r>
            <a:r>
              <a:rPr lang="de-DE" dirty="0" err="1"/>
              <a:t>indirect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relationship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reaction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The </a:t>
            </a:r>
            <a:r>
              <a:rPr lang="de-DE" dirty="0" err="1"/>
              <a:t>relationsship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metabolised</a:t>
            </a:r>
            <a:r>
              <a:rPr lang="de-DE" dirty="0"/>
              <a:t> </a:t>
            </a:r>
            <a:r>
              <a:rPr lang="de-DE" dirty="0" err="1"/>
              <a:t>glucose</a:t>
            </a:r>
            <a:r>
              <a:rPr lang="de-DE" dirty="0"/>
              <a:t>-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ethanol</a:t>
            </a:r>
            <a:r>
              <a:rPr lang="de-DE" dirty="0"/>
              <a:t> </a:t>
            </a:r>
            <a:r>
              <a:rPr lang="de-DE" dirty="0" err="1"/>
              <a:t>molecule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produced</a:t>
            </a:r>
            <a:r>
              <a:rPr lang="de-DE" dirty="0"/>
              <a:t> NADH + H+ </a:t>
            </a:r>
            <a:r>
              <a:rPr lang="de-DE" dirty="0" err="1"/>
              <a:t>is</a:t>
            </a:r>
            <a:r>
              <a:rPr lang="de-DE" dirty="0"/>
              <a:t> in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kits</a:t>
            </a:r>
            <a:r>
              <a:rPr lang="de-DE" dirty="0"/>
              <a:t> (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chemical</a:t>
            </a:r>
            <a:r>
              <a:rPr lang="de-DE" dirty="0"/>
              <a:t> </a:t>
            </a:r>
            <a:r>
              <a:rPr lang="de-DE" dirty="0" err="1"/>
              <a:t>equiations</a:t>
            </a:r>
            <a:r>
              <a:rPr lang="de-DE" dirty="0"/>
              <a:t>) 1 : 1.</a:t>
            </a:r>
          </a:p>
          <a:p>
            <a:r>
              <a:rPr lang="de-DE" dirty="0" err="1"/>
              <a:t>Diagram</a:t>
            </a:r>
            <a:r>
              <a:rPr lang="de-DE" dirty="0"/>
              <a:t> </a:t>
            </a:r>
            <a:r>
              <a:rPr lang="de-DE" dirty="0" err="1"/>
              <a:t>shows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at 340 </a:t>
            </a:r>
            <a:r>
              <a:rPr lang="de-DE" dirty="0" err="1"/>
              <a:t>nm</a:t>
            </a:r>
            <a:r>
              <a:rPr lang="de-DE" dirty="0"/>
              <a:t> NAD+ </a:t>
            </a:r>
            <a:r>
              <a:rPr lang="de-DE" dirty="0" err="1"/>
              <a:t>isn´t</a:t>
            </a:r>
            <a:r>
              <a:rPr lang="de-DE" dirty="0"/>
              <a:t> </a:t>
            </a:r>
            <a:r>
              <a:rPr lang="de-DE" dirty="0" err="1"/>
              <a:t>absorbing</a:t>
            </a:r>
            <a:r>
              <a:rPr lang="de-DE" dirty="0"/>
              <a:t> UV light but NADH+H+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highly</a:t>
            </a:r>
            <a:r>
              <a:rPr lang="de-DE" dirty="0"/>
              <a:t> </a:t>
            </a:r>
            <a:r>
              <a:rPr lang="de-DE" dirty="0" err="1"/>
              <a:t>absorbing</a:t>
            </a:r>
            <a:r>
              <a:rPr lang="de-DE" dirty="0"/>
              <a:t> UV light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wavelength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340 nm.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0D18D-D860-4FE8-BC95-34B6E5A577A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745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yeast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cells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sample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don`t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absorb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light at 600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but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scattering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reflecting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600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orange light.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As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higher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number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yeast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cells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produced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biomass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more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light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reflected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scattered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less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light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direct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transmitted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reaching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detector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0D18D-D860-4FE8-BC95-34B6E5A577A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15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4714E-F550-DFC3-6924-EBBE82E81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383C74B-A326-8A68-9DD7-CE1AA1090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69C6DB-3A57-E085-0B64-835EB236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9045-EED2-984F-887C-B21506D33844}" type="datetimeFigureOut">
              <a:rPr lang="de-DE" smtClean="0"/>
              <a:t>26.02.25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F394E9-7EDF-8768-B20E-9C3CBBCFE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7BE2B1-3044-E7FD-C7C0-2A83C4C0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9EA2-A308-6A4D-9448-F31714722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067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F8F0D-F798-E782-6F2A-BBDF75A5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7BF60D-E6D7-070D-A787-50FD41726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2105C7-5862-A90D-7884-B501B0334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9045-EED2-984F-887C-B21506D33844}" type="datetimeFigureOut">
              <a:rPr lang="de-DE" smtClean="0"/>
              <a:t>26.02.25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6EDDBF-0E6C-D2BE-7AA9-28414160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AFADC3-6DAF-D6F0-9A38-620B3F0A0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9EA2-A308-6A4D-9448-F31714722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16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8DA67F3-0710-9226-5681-0D094F4275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28FC5AC-BC50-13AB-A991-E27409EE8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982860-CEC5-9AFD-BF7B-41C47F10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9045-EED2-984F-887C-B21506D33844}" type="datetimeFigureOut">
              <a:rPr lang="de-DE" smtClean="0"/>
              <a:t>26.02.25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8BA37F-77D1-DD82-EDF2-C45FB5C7D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E8AB21-4EAF-8139-E312-643D4F69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9EA2-A308-6A4D-9448-F31714722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87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4766AE-C47F-635C-C607-23C41039E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1AF5F2-85F8-A8F3-9F22-73D3E7E07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2BB01F-E12F-A2A0-0A3E-7F8614D11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9045-EED2-984F-887C-B21506D33844}" type="datetimeFigureOut">
              <a:rPr lang="de-DE" smtClean="0"/>
              <a:t>26.02.25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89576F-880D-7B3B-F6A8-6679DA1F6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794BCA-38E6-7B78-9FAE-53C1C3263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9EA2-A308-6A4D-9448-F31714722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7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95384A-2A6C-7CB0-4EB7-91EC5AA77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2FF20F-5199-B2D8-80CA-C5F270676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E178EF-E33C-7DFF-0253-FBF16469B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9045-EED2-984F-887C-B21506D33844}" type="datetimeFigureOut">
              <a:rPr lang="de-DE" smtClean="0"/>
              <a:t>26.02.25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6F35B9-CA9F-32D7-AAF2-6B790A40F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7E060A-A304-1134-E78F-185D1208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9EA2-A308-6A4D-9448-F31714722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78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396999-4B34-34C8-152A-E963F2EB3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1F8F11-5AD9-4C26-BB5B-89CB3E397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DFA344-0645-D5CB-1A77-7B46DCE72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E5670C1-D63B-E470-2E9F-74FE521B9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9045-EED2-984F-887C-B21506D33844}" type="datetimeFigureOut">
              <a:rPr lang="de-DE" smtClean="0"/>
              <a:t>26.02.25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9019460-7859-69B8-8337-9BE4FFAD6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F60632F-6402-6266-65B7-9102E3CD9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9EA2-A308-6A4D-9448-F31714722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80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B49309-AB1C-B45F-F26D-97A023A3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8F9436-5543-5141-B583-E8845ABC1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20E61BD-0917-A1FB-4089-820A0D841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D26E449-C19F-79C0-95AC-5AD6E3C66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F57D58-A210-C43F-18F5-E5C64AE521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E647874-8429-B15B-55FD-F9EB397A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9045-EED2-984F-887C-B21506D33844}" type="datetimeFigureOut">
              <a:rPr lang="de-DE" smtClean="0"/>
              <a:t>26.02.25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C3788E6-8309-B2BE-A30D-599D5394C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13D67DD-0FF5-236D-2B88-AA0ED95B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9EA2-A308-6A4D-9448-F31714722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16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F2ED52-0814-9C3E-716E-D350D8227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0E2123-46DC-9A8A-877C-4613D933F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9045-EED2-984F-887C-B21506D33844}" type="datetimeFigureOut">
              <a:rPr lang="de-DE" smtClean="0"/>
              <a:t>26.02.25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9C95F3-3485-1F76-8E5F-5F5C2D25A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94D055-C472-73BF-C49E-5E35F2207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9EA2-A308-6A4D-9448-F31714722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316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2E5DB63-85DA-133C-1253-8D2D3965F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9045-EED2-984F-887C-B21506D33844}" type="datetimeFigureOut">
              <a:rPr lang="de-DE" smtClean="0"/>
              <a:t>26.02.25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56FC696-C57C-4A00-FE11-5E105121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574CCE-7995-5D73-E796-564185DA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9EA2-A308-6A4D-9448-F31714722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09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F5C82C-B61C-EE79-86E5-C069D54A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2C29F5-D07F-7AA9-CAD3-086D04BF9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EF7FC91-61A1-AB64-1A20-D3993FAE5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20C005-D91A-885E-4AA3-78AD55AF2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9045-EED2-984F-887C-B21506D33844}" type="datetimeFigureOut">
              <a:rPr lang="de-DE" smtClean="0"/>
              <a:t>26.02.25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D27F30C-C4F3-84F9-BDFA-E762B560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BFB483-EAC9-F0A0-30C0-1FA04F2F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9EA2-A308-6A4D-9448-F31714722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07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FE33A-879B-595E-930A-41C7B500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47A0267-A11B-6184-105F-5C48724432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598B3D-D2EF-1A16-397A-A247C9A8D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13BAE2-823E-61F0-B335-6D32DE207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9045-EED2-984F-887C-B21506D33844}" type="datetimeFigureOut">
              <a:rPr lang="de-DE" smtClean="0"/>
              <a:t>26.02.25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0D4C9FC-1549-9870-9148-2EDBDD93F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1289733-454F-7AD2-93FE-E26067DF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9EA2-A308-6A4D-9448-F31714722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324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92E4E5F-72F8-0B89-7BFE-397D2C6D8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93B11B-F14A-D07C-9789-DE37A8D1E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344CA4-D797-5AC1-8E8E-7B564B714A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89045-EED2-984F-887C-B21506D33844}" type="datetimeFigureOut">
              <a:rPr lang="de-DE" smtClean="0"/>
              <a:t>26.02.25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A8B48F-63E3-9DBD-4043-1C34CEF95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6063CF-CF4B-2E2F-6530-E66F47E2C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09EA2-A308-6A4D-9448-F317147228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703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EC66B85D-F258-5821-990E-218BE9C0E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0318" y="1636603"/>
            <a:ext cx="9144000" cy="1655762"/>
          </a:xfrm>
        </p:spPr>
        <p:txBody>
          <a:bodyPr>
            <a:normAutofit/>
          </a:bodyPr>
          <a:lstStyle/>
          <a:p>
            <a:r>
              <a:rPr lang="de-DE" sz="3200" dirty="0" err="1"/>
              <a:t>Of</a:t>
            </a:r>
            <a:endParaRPr lang="de-DE" sz="3200" dirty="0"/>
          </a:p>
          <a:p>
            <a:r>
              <a:rPr lang="de-DE" sz="3200" dirty="0"/>
              <a:t>Glucose, Ethanol, Growth Rate </a:t>
            </a:r>
            <a:r>
              <a:rPr lang="de-DE" sz="3200" dirty="0" err="1"/>
              <a:t>by</a:t>
            </a:r>
            <a:r>
              <a:rPr lang="de-DE" sz="3200" dirty="0"/>
              <a:t> Optical Density </a:t>
            </a:r>
            <a:br>
              <a:rPr lang="de-DE" sz="3200" dirty="0"/>
            </a:br>
            <a:r>
              <a:rPr lang="de-DE" sz="3200" dirty="0"/>
              <a:t>and CO</a:t>
            </a:r>
            <a:r>
              <a:rPr lang="de-DE" sz="3200" baseline="-25000" dirty="0"/>
              <a:t>2</a:t>
            </a:r>
            <a:r>
              <a:rPr lang="de-DE" sz="3200" dirty="0"/>
              <a:t>-Production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D5590C0-71FD-7602-6453-8FCD10F1B810}"/>
              </a:ext>
            </a:extLst>
          </p:cNvPr>
          <p:cNvSpPr/>
          <p:nvPr/>
        </p:nvSpPr>
        <p:spPr>
          <a:xfrm>
            <a:off x="1" y="261258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4000" dirty="0"/>
              <a:t>   </a:t>
            </a:r>
            <a:r>
              <a:rPr lang="de-DE" sz="4000" dirty="0" err="1"/>
              <a:t>Introduction</a:t>
            </a:r>
            <a:r>
              <a:rPr lang="de-DE" sz="4000" dirty="0"/>
              <a:t> </a:t>
            </a:r>
            <a:r>
              <a:rPr lang="de-DE" sz="4000" dirty="0" err="1"/>
              <a:t>about</a:t>
            </a:r>
            <a:r>
              <a:rPr lang="de-DE" sz="4000" dirty="0"/>
              <a:t> </a:t>
            </a:r>
            <a:r>
              <a:rPr lang="de-DE" sz="4000" dirty="0" err="1"/>
              <a:t>Indirect</a:t>
            </a:r>
            <a:r>
              <a:rPr lang="de-DE" sz="4000" dirty="0"/>
              <a:t> </a:t>
            </a:r>
            <a:r>
              <a:rPr lang="de-DE" sz="4000" dirty="0" err="1"/>
              <a:t>Fotometric</a:t>
            </a:r>
            <a:r>
              <a:rPr lang="de-DE" sz="4000" dirty="0"/>
              <a:t> Measurement</a:t>
            </a:r>
          </a:p>
          <a:p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B24475-459F-B383-F396-D12A952BE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425" y="3292365"/>
            <a:ext cx="4458309" cy="331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84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05683" y="2104069"/>
            <a:ext cx="11780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>
              <a:buFont typeface="Wingdings" panose="05000000000000000000" pitchFamily="2" charset="2"/>
              <a:buChar char="Ø"/>
            </a:pP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de-DE" sz="3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parts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(ppm)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a CO</a:t>
            </a:r>
            <a:r>
              <a:rPr lang="de-DE" sz="3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sensor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28650" indent="-628650">
              <a:buFont typeface="Wingdings" panose="05000000000000000000" pitchFamily="2" charset="2"/>
              <a:buChar char="Ø"/>
            </a:pPr>
            <a:endParaRPr lang="de-DE" sz="3000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65CD6BE-5496-C137-FED6-84A9BB5B34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6" t="5119" r="44212" b="9855"/>
          <a:stretch/>
        </p:blipFill>
        <p:spPr>
          <a:xfrm rot="5400000">
            <a:off x="4954873" y="439836"/>
            <a:ext cx="2282254" cy="826058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041A0679-26F1-EA30-FB6E-D81E79BACF30}"/>
              </a:ext>
            </a:extLst>
          </p:cNvPr>
          <p:cNvSpPr/>
          <p:nvPr/>
        </p:nvSpPr>
        <p:spPr>
          <a:xfrm>
            <a:off x="1" y="261258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de-DE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-Production</a:t>
            </a:r>
          </a:p>
        </p:txBody>
      </p:sp>
    </p:spTree>
    <p:extLst>
      <p:ext uri="{BB962C8B-B14F-4D97-AF65-F5344CB8AC3E}">
        <p14:creationId xmlns:p14="http://schemas.microsoft.com/office/powerpoint/2010/main" val="1072708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688" y="3057602"/>
            <a:ext cx="3470312" cy="25822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" y="261258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Glucose, Ethanol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Fotometry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6566" y="1426096"/>
            <a:ext cx="84292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>
              <a:buFont typeface="Wingdings" panose="05000000000000000000" pitchFamily="2" charset="2"/>
              <a:buChar char="Ø"/>
            </a:pP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Concentrations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glucose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ethanol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fotometry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via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enzyme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kits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628650" indent="-628650">
              <a:buFont typeface="Wingdings" panose="05000000000000000000" pitchFamily="2" charset="2"/>
              <a:buChar char="Ø"/>
            </a:pPr>
            <a:endParaRPr 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628650">
              <a:buFont typeface="Wingdings" panose="05000000000000000000" pitchFamily="2" charset="2"/>
              <a:buChar char="Ø"/>
            </a:pP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It`s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indirect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glucose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ethanol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absorption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ranges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visible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UV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628650">
              <a:buFont typeface="Wingdings" panose="05000000000000000000" pitchFamily="2" charset="2"/>
              <a:buChar char="Ø"/>
            </a:pP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indirect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absorption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Coenzyme NAD</a:t>
            </a:r>
            <a:r>
              <a:rPr lang="de-DE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NADH + H</a:t>
            </a:r>
            <a:r>
              <a:rPr lang="de-DE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at 340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oxidizing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glucose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ethanol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in an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enzyme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208" y="1533602"/>
            <a:ext cx="28575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5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5944033A-8238-3C62-9EB5-431C6F2CB858}"/>
              </a:ext>
            </a:extLst>
          </p:cNvPr>
          <p:cNvSpPr txBox="1"/>
          <p:nvPr/>
        </p:nvSpPr>
        <p:spPr>
          <a:xfrm>
            <a:off x="1103242" y="1511371"/>
            <a:ext cx="82614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Ethanol            +                       NAD</a:t>
            </a:r>
            <a:r>
              <a:rPr lang="de-DE" baseline="30000" dirty="0"/>
              <a:t>+</a:t>
            </a:r>
            <a:r>
              <a:rPr lang="de-DE" baseline="-25000" dirty="0"/>
              <a:t>  </a:t>
            </a:r>
            <a:r>
              <a:rPr lang="de-DE" dirty="0"/>
              <a:t>        </a:t>
            </a:r>
            <a:r>
              <a:rPr lang="de-DE" dirty="0">
                <a:sym typeface="Wingdings" pitchFamily="2" charset="2"/>
              </a:rPr>
              <a:t>                  NADH + H</a:t>
            </a:r>
            <a:r>
              <a:rPr lang="de-DE" baseline="30000" dirty="0">
                <a:sym typeface="Wingdings" pitchFamily="2" charset="2"/>
              </a:rPr>
              <a:t>+</a:t>
            </a:r>
            <a:r>
              <a:rPr lang="de-DE" dirty="0">
                <a:sym typeface="Wingdings" pitchFamily="2" charset="2"/>
              </a:rPr>
              <a:t>       +        Ethanal      </a:t>
            </a:r>
            <a:endParaRPr lang="de-DE" baseline="30000" dirty="0">
              <a:sym typeface="Wingdings" pitchFamily="2" charset="2"/>
            </a:endParaRPr>
          </a:p>
          <a:p>
            <a:endParaRPr lang="de-DE" baseline="30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89836F7-4CA2-EBE1-BFD6-54337AA68281}"/>
              </a:ext>
            </a:extLst>
          </p:cNvPr>
          <p:cNvSpPr txBox="1"/>
          <p:nvPr/>
        </p:nvSpPr>
        <p:spPr>
          <a:xfrm>
            <a:off x="4658312" y="1202816"/>
            <a:ext cx="62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ADH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90B4C8C-B4FC-2E41-4E54-5FFF051EE8BF}"/>
              </a:ext>
            </a:extLst>
          </p:cNvPr>
          <p:cNvSpPr txBox="1"/>
          <p:nvPr/>
        </p:nvSpPr>
        <p:spPr>
          <a:xfrm>
            <a:off x="927650" y="6200808"/>
            <a:ext cx="10426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ADH: </a:t>
            </a:r>
            <a:r>
              <a:rPr lang="de-DE" sz="2800" dirty="0" err="1"/>
              <a:t>Alcohol</a:t>
            </a:r>
            <a:r>
              <a:rPr lang="de-DE" sz="2800" dirty="0"/>
              <a:t> Dehydrogenase </a:t>
            </a:r>
            <a:r>
              <a:rPr lang="de-DE" sz="2800" dirty="0" err="1"/>
              <a:t>or</a:t>
            </a:r>
            <a:r>
              <a:rPr lang="de-DE" sz="2800" dirty="0"/>
              <a:t> Dehydrogenase </a:t>
            </a:r>
            <a:r>
              <a:rPr lang="de-DE" sz="2800" dirty="0" err="1"/>
              <a:t>or</a:t>
            </a:r>
            <a:r>
              <a:rPr lang="de-DE" sz="2800" dirty="0"/>
              <a:t> </a:t>
            </a:r>
            <a:r>
              <a:rPr lang="de-DE" sz="2800" dirty="0" err="1"/>
              <a:t>Oxidoreductase</a:t>
            </a:r>
            <a:endParaRPr lang="de-DE" sz="28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BB7ADE8-4B5C-AFFA-626E-44FE3EFA8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185" y="4219820"/>
            <a:ext cx="2641307" cy="1720623"/>
          </a:xfrm>
          <a:prstGeom prst="rect">
            <a:avLst/>
          </a:prstGeom>
          <a:effectLst>
            <a:glow rad="127000">
              <a:srgbClr val="FF0000"/>
            </a:glow>
            <a:outerShdw blurRad="50800" dist="50800" dir="5400000" algn="ctr" rotWithShape="0">
              <a:srgbClr val="FF0000"/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3674A79-D090-BCE5-BECE-45FF18083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643" y="1840320"/>
            <a:ext cx="2927044" cy="224199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C9B23CC-FC85-C19A-E81F-A0F298B77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47" y="2375046"/>
            <a:ext cx="1790700" cy="12192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0099E1E-C0E3-5489-D4F0-E5B246D8F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67" y="3474723"/>
            <a:ext cx="1230272" cy="73816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724F5149-E64F-5141-4CB4-6BC7E19975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45" y="4771204"/>
            <a:ext cx="1898727" cy="709414"/>
          </a:xfrm>
          <a:prstGeom prst="rect">
            <a:avLst/>
          </a:prstGeom>
          <a:effectLst>
            <a:glow rad="127000">
              <a:srgbClr val="FF0000"/>
            </a:glow>
            <a:outerShdw blurRad="50800" dist="50800" dir="5400000" algn="ctr" rotWithShape="0">
              <a:srgbClr val="FF0000"/>
            </a:outerShdw>
          </a:effec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E62BF60-86C6-46CF-4370-08440922C6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942" y="3493668"/>
            <a:ext cx="1726115" cy="644922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23B9DB1F-A09B-D7DA-B626-34B4C7D52960}"/>
              </a:ext>
            </a:extLst>
          </p:cNvPr>
          <p:cNvSpPr txBox="1"/>
          <p:nvPr/>
        </p:nvSpPr>
        <p:spPr>
          <a:xfrm>
            <a:off x="4570222" y="4732857"/>
            <a:ext cx="486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C52A207-8E48-E646-5564-4110CF5D065A}"/>
              </a:ext>
            </a:extLst>
          </p:cNvPr>
          <p:cNvSpPr txBox="1"/>
          <p:nvPr/>
        </p:nvSpPr>
        <p:spPr>
          <a:xfrm>
            <a:off x="7972075" y="4891167"/>
            <a:ext cx="2300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FF0000"/>
                </a:solidFill>
              </a:rPr>
              <a:t>= 1 : 1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84510C1-974C-1F9E-B5F6-38AA6F46CDA5}"/>
              </a:ext>
            </a:extLst>
          </p:cNvPr>
          <p:cNvSpPr txBox="1"/>
          <p:nvPr/>
        </p:nvSpPr>
        <p:spPr>
          <a:xfrm>
            <a:off x="2129740" y="2926771"/>
            <a:ext cx="38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-I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B1D97E3-A73E-4CC7-3D07-67593554AA8C}"/>
              </a:ext>
            </a:extLst>
          </p:cNvPr>
          <p:cNvSpPr txBox="1"/>
          <p:nvPr/>
        </p:nvSpPr>
        <p:spPr>
          <a:xfrm>
            <a:off x="9090211" y="2843007"/>
            <a:ext cx="54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+I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4019DB0-AFF3-9152-92A6-FF79E73E9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2" y="1835558"/>
            <a:ext cx="3286988" cy="214123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A33A5E3-D431-06D6-B887-214AA4785713}"/>
              </a:ext>
            </a:extLst>
          </p:cNvPr>
          <p:cNvSpPr txBox="1"/>
          <p:nvPr/>
        </p:nvSpPr>
        <p:spPr>
          <a:xfrm>
            <a:off x="2129740" y="2461063"/>
            <a:ext cx="54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-I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D536641-BE83-B715-50F2-55D56D514E0B}"/>
              </a:ext>
            </a:extLst>
          </p:cNvPr>
          <p:cNvSpPr/>
          <p:nvPr/>
        </p:nvSpPr>
        <p:spPr>
          <a:xfrm>
            <a:off x="44724" y="195373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Ethanol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97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B11CDA-C705-D063-4257-6A1EF8974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E1D9B8E-8928-BBA8-1B39-79AE841921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83" y="1921671"/>
            <a:ext cx="7578695" cy="21213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FBBB2C2-4101-C2E2-3FFD-4E23BCFB82AB}"/>
              </a:ext>
            </a:extLst>
          </p:cNvPr>
          <p:cNvSpPr txBox="1"/>
          <p:nvPr/>
        </p:nvSpPr>
        <p:spPr>
          <a:xfrm>
            <a:off x="838200" y="1451113"/>
            <a:ext cx="151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Reaction</a:t>
            </a:r>
            <a:r>
              <a:rPr lang="de-DE" dirty="0"/>
              <a:t> 1: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D87322D-1122-AA1A-E7F5-A2BCA76F147B}"/>
              </a:ext>
            </a:extLst>
          </p:cNvPr>
          <p:cNvSpPr txBox="1"/>
          <p:nvPr/>
        </p:nvSpPr>
        <p:spPr>
          <a:xfrm>
            <a:off x="838200" y="4101102"/>
            <a:ext cx="151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Reaction</a:t>
            </a:r>
            <a:r>
              <a:rPr lang="de-DE" dirty="0"/>
              <a:t> 2:</a:t>
            </a:r>
          </a:p>
        </p:txBody>
      </p:sp>
      <p:pic>
        <p:nvPicPr>
          <p:cNvPr id="7" name="Bild 1">
            <a:extLst>
              <a:ext uri="{FF2B5EF4-FFF2-40B4-BE49-F238E27FC236}">
                <a16:creationId xmlns:a16="http://schemas.microsoft.com/office/drawing/2014/main" id="{A219CCED-426E-52D4-5262-0AB9A6C8A7D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887" y="4528497"/>
            <a:ext cx="6093350" cy="18978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6F48C79-6839-F3E4-229D-84E74D20DDEA}"/>
              </a:ext>
            </a:extLst>
          </p:cNvPr>
          <p:cNvSpPr txBox="1"/>
          <p:nvPr/>
        </p:nvSpPr>
        <p:spPr>
          <a:xfrm>
            <a:off x="1912524" y="3740657"/>
            <a:ext cx="7965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Glucose               + ATP               </a:t>
            </a:r>
            <a:r>
              <a:rPr lang="de-DE" dirty="0">
                <a:sym typeface="Wingdings" pitchFamily="2" charset="2"/>
              </a:rPr>
              <a:t>	         Glucose-6-Phosphate + ADP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99374D-F0B0-F7B2-24CC-4A609BDB4C09}"/>
              </a:ext>
            </a:extLst>
          </p:cNvPr>
          <p:cNvSpPr txBox="1"/>
          <p:nvPr/>
        </p:nvSpPr>
        <p:spPr>
          <a:xfrm>
            <a:off x="3548270" y="2171013"/>
            <a:ext cx="457200" cy="3963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6BB8CE6-D7B7-940E-B46D-50B341FEFB2C}"/>
              </a:ext>
            </a:extLst>
          </p:cNvPr>
          <p:cNvSpPr txBox="1"/>
          <p:nvPr/>
        </p:nvSpPr>
        <p:spPr>
          <a:xfrm>
            <a:off x="1659608" y="6404779"/>
            <a:ext cx="7638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Wingdings" pitchFamily="2" charset="2"/>
              </a:rPr>
              <a:t>Glucose-6-Phosphate                                                   Gluconat-6-Phosphate </a:t>
            </a:r>
            <a:endParaRPr lang="de-DE" dirty="0"/>
          </a:p>
          <a:p>
            <a:r>
              <a:rPr lang="de-DE" dirty="0">
                <a:sym typeface="Wingdings" pitchFamily="2" charset="2"/>
              </a:rPr>
              <a:t> 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264D69B-8A18-55E0-4952-803C3CFE629E}"/>
              </a:ext>
            </a:extLst>
          </p:cNvPr>
          <p:cNvSpPr txBox="1"/>
          <p:nvPr/>
        </p:nvSpPr>
        <p:spPr>
          <a:xfrm>
            <a:off x="4155446" y="5074264"/>
            <a:ext cx="976232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Oxidase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9C586B1-B783-AA6A-EDF2-41AE344E75DD}"/>
              </a:ext>
            </a:extLst>
          </p:cNvPr>
          <p:cNvSpPr txBox="1"/>
          <p:nvPr/>
        </p:nvSpPr>
        <p:spPr>
          <a:xfrm>
            <a:off x="4392118" y="2354843"/>
            <a:ext cx="14942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Kinase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28623F3-2D6A-A7F8-E088-3BFEBD530C1D}"/>
              </a:ext>
            </a:extLst>
          </p:cNvPr>
          <p:cNvSpPr/>
          <p:nvPr/>
        </p:nvSpPr>
        <p:spPr>
          <a:xfrm>
            <a:off x="44724" y="195373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Glucose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80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B11CDA-C705-D063-4257-6A1EF8974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E1D9B8E-8928-BBA8-1B39-79AE841921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16" y="2536266"/>
            <a:ext cx="6780019" cy="18978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FBBB2C2-4101-C2E2-3FFD-4E23BCFB82AB}"/>
              </a:ext>
            </a:extLst>
          </p:cNvPr>
          <p:cNvSpPr txBox="1"/>
          <p:nvPr/>
        </p:nvSpPr>
        <p:spPr>
          <a:xfrm>
            <a:off x="2778705" y="5440147"/>
            <a:ext cx="619046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Glucose  :  NADH + H</a:t>
            </a:r>
            <a:r>
              <a:rPr lang="de-DE" sz="3200" baseline="30000" dirty="0">
                <a:solidFill>
                  <a:srgbClr val="FF0000"/>
                </a:solidFill>
              </a:rPr>
              <a:t>+</a:t>
            </a:r>
            <a:r>
              <a:rPr lang="de-DE" sz="3200" baseline="-25000" dirty="0">
                <a:solidFill>
                  <a:srgbClr val="FF0000"/>
                </a:solidFill>
              </a:rPr>
              <a:t>     </a:t>
            </a:r>
            <a:r>
              <a:rPr lang="de-DE" sz="3200" dirty="0">
                <a:solidFill>
                  <a:srgbClr val="FF0000"/>
                </a:solidFill>
              </a:rPr>
              <a:t>=   1  :  1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D87322D-1122-AA1A-E7F5-A2BCA76F147B}"/>
              </a:ext>
            </a:extLst>
          </p:cNvPr>
          <p:cNvSpPr txBox="1"/>
          <p:nvPr/>
        </p:nvSpPr>
        <p:spPr>
          <a:xfrm>
            <a:off x="7362328" y="4213159"/>
            <a:ext cx="3507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NAD</a:t>
            </a:r>
            <a:r>
              <a:rPr lang="de-DE" sz="3200" baseline="30000" dirty="0">
                <a:solidFill>
                  <a:srgbClr val="FF0000"/>
                </a:solidFill>
              </a:rPr>
              <a:t>+</a:t>
            </a:r>
            <a:r>
              <a:rPr lang="de-DE" sz="3200" dirty="0">
                <a:solidFill>
                  <a:srgbClr val="FF0000"/>
                </a:solidFill>
              </a:rPr>
              <a:t>      NADH + H</a:t>
            </a:r>
            <a:r>
              <a:rPr lang="de-DE" sz="3200" baseline="30000" dirty="0">
                <a:solidFill>
                  <a:srgbClr val="FF0000"/>
                </a:solidFill>
              </a:rPr>
              <a:t>+         </a:t>
            </a:r>
            <a:endParaRPr lang="de-DE" sz="3200" dirty="0">
              <a:solidFill>
                <a:srgbClr val="FF0000"/>
              </a:solidFill>
            </a:endParaRPr>
          </a:p>
        </p:txBody>
      </p:sp>
      <p:pic>
        <p:nvPicPr>
          <p:cNvPr id="7" name="Bild 1">
            <a:extLst>
              <a:ext uri="{FF2B5EF4-FFF2-40B4-BE49-F238E27FC236}">
                <a16:creationId xmlns:a16="http://schemas.microsoft.com/office/drawing/2014/main" id="{A219CCED-426E-52D4-5262-0AB9A6C8A7D6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8"/>
          <a:stretch/>
        </p:blipFill>
        <p:spPr bwMode="auto">
          <a:xfrm>
            <a:off x="8037060" y="2387008"/>
            <a:ext cx="3684767" cy="18978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6F48C79-6839-F3E4-229D-84E74D20DDEA}"/>
              </a:ext>
            </a:extLst>
          </p:cNvPr>
          <p:cNvSpPr txBox="1"/>
          <p:nvPr/>
        </p:nvSpPr>
        <p:spPr>
          <a:xfrm>
            <a:off x="1219337" y="1800189"/>
            <a:ext cx="7485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Glucose  </a:t>
            </a:r>
            <a:r>
              <a:rPr lang="de-DE" dirty="0"/>
              <a:t>             + ATP               </a:t>
            </a:r>
            <a:r>
              <a:rPr lang="de-DE" dirty="0">
                <a:sym typeface="Wingdings" pitchFamily="2" charset="2"/>
              </a:rPr>
              <a:t> Glucose-6-Phophate + ADP              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6BB8CE6-D7B7-940E-B46D-50B341FEFB2C}"/>
              </a:ext>
            </a:extLst>
          </p:cNvPr>
          <p:cNvSpPr txBox="1"/>
          <p:nvPr/>
        </p:nvSpPr>
        <p:spPr>
          <a:xfrm>
            <a:off x="8969171" y="1936296"/>
            <a:ext cx="2424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Wingdings" pitchFamily="2" charset="2"/>
              </a:rPr>
              <a:t>Gluconat-6-Phophate </a:t>
            </a:r>
            <a:endParaRPr lang="de-DE" dirty="0"/>
          </a:p>
          <a:p>
            <a:r>
              <a:rPr lang="de-DE" dirty="0">
                <a:sym typeface="Wingdings" pitchFamily="2" charset="2"/>
              </a:rPr>
              <a:t> 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264D69B-8A18-55E0-4952-803C3CFE629E}"/>
              </a:ext>
            </a:extLst>
          </p:cNvPr>
          <p:cNvSpPr txBox="1"/>
          <p:nvPr/>
        </p:nvSpPr>
        <p:spPr>
          <a:xfrm>
            <a:off x="8139680" y="2863319"/>
            <a:ext cx="976232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Oxidase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9C586B1-B783-AA6A-EDF2-41AE344E75DD}"/>
              </a:ext>
            </a:extLst>
          </p:cNvPr>
          <p:cNvSpPr txBox="1"/>
          <p:nvPr/>
        </p:nvSpPr>
        <p:spPr>
          <a:xfrm>
            <a:off x="3766618" y="2810435"/>
            <a:ext cx="12514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Kinase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F894832-B6B6-EDAD-FA1E-8CBBBE412B7B}"/>
              </a:ext>
            </a:extLst>
          </p:cNvPr>
          <p:cNvSpPr txBox="1"/>
          <p:nvPr/>
        </p:nvSpPr>
        <p:spPr>
          <a:xfrm>
            <a:off x="7838135" y="4001294"/>
            <a:ext cx="20413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105AB78-EA04-4355-F529-EF636598102C}"/>
              </a:ext>
            </a:extLst>
          </p:cNvPr>
          <p:cNvSpPr/>
          <p:nvPr/>
        </p:nvSpPr>
        <p:spPr>
          <a:xfrm>
            <a:off x="44724" y="195373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Glucose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9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95BC147-9714-3042-579A-40EBA83B257C}"/>
              </a:ext>
            </a:extLst>
          </p:cNvPr>
          <p:cNvSpPr txBox="1"/>
          <p:nvPr/>
        </p:nvSpPr>
        <p:spPr>
          <a:xfrm>
            <a:off x="7653032" y="1833171"/>
            <a:ext cx="441405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/>
            <a:r>
              <a:rPr lang="de-DE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Measuring</a:t>
            </a:r>
            <a:r>
              <a:rPr lang="de-DE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at</a:t>
            </a:r>
            <a:br>
              <a:rPr lang="de-DE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e-DE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340 </a:t>
            </a:r>
            <a:r>
              <a:rPr lang="de-DE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nm</a:t>
            </a:r>
            <a:r>
              <a:rPr lang="de-DE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457200" indent="-457200" hangingPunct="0">
              <a:buFont typeface="Wingdings" pitchFamily="2" charset="2"/>
              <a:buChar char="à"/>
            </a:pPr>
            <a:r>
              <a:rPr lang="de-DE" sz="3200" dirty="0" err="1">
                <a:latin typeface="Arial" panose="020B0604020202020204" pitchFamily="34" charset="0"/>
                <a:ea typeface="Times New Roman" panose="02020603050405020304" pitchFamily="18" charset="0"/>
              </a:rPr>
              <a:t>Highest</a:t>
            </a:r>
            <a:r>
              <a:rPr lang="de-DE" sz="3200" dirty="0">
                <a:latin typeface="Arial" panose="020B0604020202020204" pitchFamily="34" charset="0"/>
                <a:ea typeface="Times New Roman" panose="02020603050405020304" pitchFamily="18" charset="0"/>
              </a:rPr>
              <a:t> Absorption</a:t>
            </a:r>
            <a:br>
              <a:rPr lang="de-DE" sz="32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e-DE" sz="3200" dirty="0" err="1"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de-DE" sz="3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NADH + H</a:t>
            </a:r>
            <a:r>
              <a:rPr lang="de-DE" sz="32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de-DE" sz="32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hangingPunct="0"/>
            <a:br>
              <a:rPr lang="de-DE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e-DE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de-DE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</a:t>
            </a:r>
            <a:r>
              <a:rPr lang="de-DE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Absorption </a:t>
            </a:r>
            <a:r>
              <a:rPr lang="de-DE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br>
              <a:rPr lang="de-DE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e-DE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NAD</a:t>
            </a:r>
            <a:r>
              <a:rPr lang="de-DE" sz="32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de-DE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de-DE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EFEE3B9-DAF5-A979-F742-37C5D7E88868}"/>
              </a:ext>
            </a:extLst>
          </p:cNvPr>
          <p:cNvSpPr/>
          <p:nvPr/>
        </p:nvSpPr>
        <p:spPr>
          <a:xfrm>
            <a:off x="44724" y="195373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Absorptionspektra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NAD</a:t>
            </a:r>
            <a:r>
              <a:rPr lang="de-DE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and NADH + H</a:t>
            </a:r>
            <a:r>
              <a:rPr lang="de-DE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9554020-3BB5-847F-FB6F-15455CECB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52544"/>
            <a:ext cx="6470582" cy="5410083"/>
          </a:xfr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2F810A4-1B26-1D20-7027-C3C065A99B2A}"/>
              </a:ext>
            </a:extLst>
          </p:cNvPr>
          <p:cNvSpPr txBox="1"/>
          <p:nvPr/>
        </p:nvSpPr>
        <p:spPr>
          <a:xfrm>
            <a:off x="2379728" y="6282178"/>
            <a:ext cx="27779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Wavelength</a:t>
            </a:r>
            <a:r>
              <a:rPr lang="de-DE" sz="2800" b="1" dirty="0"/>
              <a:t> (</a:t>
            </a:r>
            <a:r>
              <a:rPr lang="de-DE" sz="2800" b="1" dirty="0" err="1"/>
              <a:t>nm</a:t>
            </a:r>
            <a:r>
              <a:rPr lang="de-DE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883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8EF18B-5877-2A9F-9BC3-867345AC2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53" y="1884428"/>
            <a:ext cx="10515600" cy="1325563"/>
          </a:xfrm>
        </p:spPr>
        <p:txBody>
          <a:bodyPr/>
          <a:lstStyle/>
          <a:p>
            <a:r>
              <a:rPr lang="de-DE" sz="4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Absorptionsspektra</a:t>
            </a:r>
            <a:r>
              <a:rPr lang="de-DE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NAD</a:t>
            </a:r>
            <a:r>
              <a:rPr lang="de-DE" sz="44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de-DE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 NADH + H</a:t>
            </a:r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E79B0083-4EC9-E1B5-D267-4B61205C5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37827"/>
            <a:ext cx="10515600" cy="3582345"/>
          </a:xfr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7C2CA1C-F4AA-D2C5-1B3C-1E2F09E87650}"/>
              </a:ext>
            </a:extLst>
          </p:cNvPr>
          <p:cNvSpPr txBox="1"/>
          <p:nvPr/>
        </p:nvSpPr>
        <p:spPr>
          <a:xfrm>
            <a:off x="9808098" y="4377735"/>
            <a:ext cx="188667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dirty="0" err="1"/>
              <a:t>Detector</a:t>
            </a:r>
            <a:endParaRPr lang="de-DE" sz="3200" dirty="0"/>
          </a:p>
          <a:p>
            <a:r>
              <a:rPr lang="de-DE" sz="3200" dirty="0" err="1"/>
              <a:t>Fotocell</a:t>
            </a:r>
            <a:endParaRPr lang="de-DE" sz="32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E659D62-C08B-A2A0-9C3A-BD15B5ACE6CB}"/>
              </a:ext>
            </a:extLst>
          </p:cNvPr>
          <p:cNvSpPr txBox="1"/>
          <p:nvPr/>
        </p:nvSpPr>
        <p:spPr>
          <a:xfrm>
            <a:off x="838200" y="4456254"/>
            <a:ext cx="188667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dirty="0"/>
              <a:t>Light Source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BD5E0F9-7A0C-AD44-CA6D-CB741D163369}"/>
              </a:ext>
            </a:extLst>
          </p:cNvPr>
          <p:cNvSpPr txBox="1"/>
          <p:nvPr/>
        </p:nvSpPr>
        <p:spPr>
          <a:xfrm>
            <a:off x="3406816" y="4748641"/>
            <a:ext cx="36325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dirty="0"/>
              <a:t>Monochromator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359354F-7D2F-49BE-31C8-B94210AA798F}"/>
              </a:ext>
            </a:extLst>
          </p:cNvPr>
          <p:cNvSpPr txBox="1"/>
          <p:nvPr/>
        </p:nvSpPr>
        <p:spPr>
          <a:xfrm>
            <a:off x="7721279" y="4310790"/>
            <a:ext cx="188667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dirty="0" err="1"/>
              <a:t>Cuvette</a:t>
            </a:r>
            <a:r>
              <a:rPr lang="de-DE" sz="3200" dirty="0"/>
              <a:t> + sample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32F98B6-5A99-BC41-12FD-ABF081F2CDA3}"/>
              </a:ext>
            </a:extLst>
          </p:cNvPr>
          <p:cNvSpPr txBox="1"/>
          <p:nvPr/>
        </p:nvSpPr>
        <p:spPr>
          <a:xfrm>
            <a:off x="838201" y="5660021"/>
            <a:ext cx="220594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dirty="0"/>
              <a:t>E = </a:t>
            </a:r>
            <a:r>
              <a:rPr lang="de-DE" sz="3200" dirty="0" err="1"/>
              <a:t>ɛ</a:t>
            </a:r>
            <a:r>
              <a:rPr lang="de-DE" sz="3200" dirty="0"/>
              <a:t> ⋅ c ⋅ 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339B80E-BD06-554E-4B88-66D718E57756}"/>
              </a:ext>
            </a:extLst>
          </p:cNvPr>
          <p:cNvSpPr txBox="1"/>
          <p:nvPr/>
        </p:nvSpPr>
        <p:spPr>
          <a:xfrm>
            <a:off x="3560181" y="5661951"/>
            <a:ext cx="253581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dirty="0"/>
              <a:t>E ∼ c = f (I/I</a:t>
            </a:r>
            <a:r>
              <a:rPr lang="de-DE" sz="3200" baseline="-25000" dirty="0"/>
              <a:t>0</a:t>
            </a:r>
            <a:r>
              <a:rPr lang="de-DE" sz="3200" dirty="0"/>
              <a:t>)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DA6FA43-0986-46B9-27D9-C21A494B5D73}"/>
              </a:ext>
            </a:extLst>
          </p:cNvPr>
          <p:cNvSpPr/>
          <p:nvPr/>
        </p:nvSpPr>
        <p:spPr>
          <a:xfrm>
            <a:off x="44724" y="195373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Fotometry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Principe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597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552" y="2849704"/>
            <a:ext cx="3470312" cy="25822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" y="261258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Cell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Optical Density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22316" y="1426096"/>
            <a:ext cx="84292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628650">
              <a:buFont typeface="Wingdings" panose="05000000000000000000" pitchFamily="2" charset="2"/>
              <a:buChar char="Ø"/>
            </a:pP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Cell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dirty="0" err="1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(OD) at 600 nm. </a:t>
            </a:r>
          </a:p>
          <a:p>
            <a:endParaRPr 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628650">
              <a:buFont typeface="Wingdings" panose="05000000000000000000" pitchFamily="2" charset="2"/>
              <a:buChar char="Ø"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Optical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(OD)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turbidity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at 600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b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 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yeast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cells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don`t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absorb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light at </a:t>
            </a:r>
            <a:br>
              <a:rPr lang="de-DE" sz="3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    600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nm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but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they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are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scattering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and </a:t>
            </a:r>
            <a:br>
              <a:rPr lang="de-DE" sz="3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	   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reflecting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32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light.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72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0120827-677C-4C7F-F143-C1016D110B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07"/>
          <a:stretch/>
        </p:blipFill>
        <p:spPr>
          <a:xfrm>
            <a:off x="594397" y="1392261"/>
            <a:ext cx="11184249" cy="390645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AA5D396-9BA9-36AA-A5AA-730726DB3FEB}"/>
              </a:ext>
            </a:extLst>
          </p:cNvPr>
          <p:cNvSpPr txBox="1"/>
          <p:nvPr/>
        </p:nvSpPr>
        <p:spPr>
          <a:xfrm>
            <a:off x="2221605" y="4202257"/>
            <a:ext cx="2373544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containing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yeast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F45A5E0-679B-313A-3C66-1E1C6D00DE9A}"/>
              </a:ext>
            </a:extLst>
          </p:cNvPr>
          <p:cNvSpPr txBox="1"/>
          <p:nvPr/>
        </p:nvSpPr>
        <p:spPr>
          <a:xfrm>
            <a:off x="274459" y="2962487"/>
            <a:ext cx="162720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</a:p>
          <a:p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</a:t>
            </a:r>
            <a:r>
              <a:rPr lang="de-DE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(orange)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1D102D9-223E-AAAA-C333-EAEA3290152B}"/>
              </a:ext>
            </a:extLst>
          </p:cNvPr>
          <p:cNvSpPr/>
          <p:nvPr/>
        </p:nvSpPr>
        <p:spPr>
          <a:xfrm>
            <a:off x="1" y="261258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Cell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Optical Density (OD)</a:t>
            </a:r>
          </a:p>
        </p:txBody>
      </p:sp>
      <p:sp>
        <p:nvSpPr>
          <p:cNvPr id="11" name="Pfeil nach oben 10">
            <a:extLst>
              <a:ext uri="{FF2B5EF4-FFF2-40B4-BE49-F238E27FC236}">
                <a16:creationId xmlns:a16="http://schemas.microsoft.com/office/drawing/2014/main" id="{25BB81A0-28A0-DC33-2540-A11BE9B9C1D1}"/>
              </a:ext>
            </a:extLst>
          </p:cNvPr>
          <p:cNvSpPr/>
          <p:nvPr/>
        </p:nvSpPr>
        <p:spPr>
          <a:xfrm rot="5400000">
            <a:off x="2562665" y="2809694"/>
            <a:ext cx="514962" cy="183695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E356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72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565</Words>
  <Application>Microsoft Macintosh PowerPoint</Application>
  <PresentationFormat>Breitbild</PresentationFormat>
  <Paragraphs>67</Paragraphs>
  <Slides>10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Absorptionsspektra of NAD+ und NADH + H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Microsoft Office User</cp:lastModifiedBy>
  <cp:revision>1</cp:revision>
  <dcterms:created xsi:type="dcterms:W3CDTF">2025-02-26T10:28:20Z</dcterms:created>
  <dcterms:modified xsi:type="dcterms:W3CDTF">2025-02-26T11:06:45Z</dcterms:modified>
</cp:coreProperties>
</file>