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21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70" r:id="rId5"/>
    <p:sldMasterId id="2147483671" r:id="rId6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5EC53FF1-E680-48D5-A110-B0DE548ADB6A}">
  <a:tblStyle styleId="{5EC53FF1-E680-48D5-A110-B0DE548ADB6A}" styleName="Table_0">
    <a:wholeTbl>
      <a:tcTxStyle b="off" i="off">
        <a:font>
          <a:latin typeface="Calibri"/>
          <a:ea typeface="Calibri"/>
          <a:cs typeface="Calibri"/>
        </a:font>
        <a:schemeClr val="dk1"/>
      </a:tcTxStyle>
      <a:tcStyle>
        <a:tcBdr>
          <a:left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insideV>
        </a:tcBdr>
        <a:fill>
          <a:solidFill>
            <a:srgbClr val="E8EBF5"/>
          </a:solidFill>
        </a:fill>
      </a:tcStyle>
    </a:wholeTbl>
    <a:band1H>
      <a:tcTxStyle/>
      <a:tcStyle>
        <a:fill>
          <a:solidFill>
            <a:srgbClr val="CDD4EA"/>
          </a:solidFill>
        </a:fill>
      </a:tcStyle>
    </a:band1H>
    <a:band2H>
      <a:tcTxStyle/>
    </a:band2H>
    <a:band1V>
      <a:tcTxStyle/>
      <a:tcStyle>
        <a:fill>
          <a:solidFill>
            <a:srgbClr val="CDD4EA"/>
          </a:solidFill>
        </a:fill>
      </a:tcStyle>
    </a:band1V>
    <a:band2V>
      <a:tcTxStyle/>
    </a:band2V>
    <a:lastCol>
      <a:tcTxStyle b="on" i="off">
        <a:font>
          <a:latin typeface="Calibri"/>
          <a:ea typeface="Calibri"/>
          <a:cs typeface="Calibri"/>
        </a:font>
        <a:schemeClr val="lt1"/>
      </a:tcTxStyle>
      <a:tcStyle>
        <a:fill>
          <a:solidFill>
            <a:schemeClr val="accent1"/>
          </a:solidFill>
        </a:fill>
      </a:tcStyle>
    </a:lastCol>
    <a:firstCol>
      <a:tcTxStyle b="on" i="off">
        <a:font>
          <a:latin typeface="Calibri"/>
          <a:ea typeface="Calibri"/>
          <a:cs typeface="Calibri"/>
        </a:font>
        <a:schemeClr val="lt1"/>
      </a:tcTxStyle>
      <a:tcStyle>
        <a:fill>
          <a:solidFill>
            <a:schemeClr val="accent1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top>
            <a:ln cap="flat" cmpd="sng" w="381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top>
        </a:tcBdr>
        <a:fill>
          <a:solidFill>
            <a:schemeClr val="accent1"/>
          </a:solidFill>
        </a:fill>
      </a:tcStyle>
    </a:lastRow>
    <a:seCell>
      <a:tcTxStyle/>
    </a:seCell>
    <a:swCell>
      <a:tcTxStyle/>
    </a:swCell>
    <a:fir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bottom>
            <a:ln cap="flat" cmpd="sng" w="381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bottom>
        </a:tcBdr>
        <a:fill>
          <a:solidFill>
            <a:schemeClr val="accent1"/>
          </a:solidFill>
        </a:fill>
      </a:tcStyle>
    </a:firstRow>
    <a:neCell>
      <a:tcTxStyle/>
    </a:neCell>
    <a:nwCell>
      <a:tcTxStyle/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4.xml"/><Relationship Id="rId10" Type="http://schemas.openxmlformats.org/officeDocument/2006/relationships/slide" Target="slides/slide3.xml"/><Relationship Id="rId13" Type="http://schemas.openxmlformats.org/officeDocument/2006/relationships/slide" Target="slides/slide6.xml"/><Relationship Id="rId12" Type="http://schemas.openxmlformats.org/officeDocument/2006/relationships/slide" Target="slides/slide5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tableStyles" Target="tableStyles.xml"/><Relationship Id="rId9" Type="http://schemas.openxmlformats.org/officeDocument/2006/relationships/slide" Target="slides/slide2.xml"/><Relationship Id="rId15" Type="http://schemas.openxmlformats.org/officeDocument/2006/relationships/slide" Target="slides/slide8.xml"/><Relationship Id="rId14" Type="http://schemas.openxmlformats.org/officeDocument/2006/relationships/slide" Target="slides/slide7.xml"/><Relationship Id="rId16" Type="http://schemas.openxmlformats.org/officeDocument/2006/relationships/slide" Target="slides/slide9.xml"/><Relationship Id="rId5" Type="http://schemas.openxmlformats.org/officeDocument/2006/relationships/slideMaster" Target="slideMasters/slideMaster1.xml"/><Relationship Id="rId6" Type="http://schemas.openxmlformats.org/officeDocument/2006/relationships/slideMaster" Target="slideMasters/slideMaster2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g3257f7196f2_3_7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7" name="Google Shape;127;g3257f7196f2_3_75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g3257f7196f2_3_8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3" name="Google Shape;133;g3257f7196f2_3_8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9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g3257f7196f2_3_94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51" name="Google Shape;151;g3257f7196f2_3_9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sk"/>
              <a:t>Groups with finger microbiome have the information which sample did they get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sk"/>
              <a:t>Groups with different microbiome have to figure out which sample they got, so the name on the petri dish should be hidden</a:t>
            </a:r>
            <a:endParaRPr/>
          </a:p>
        </p:txBody>
      </p:sp>
      <p:sp>
        <p:nvSpPr>
          <p:cNvPr id="152" name="Google Shape;152;g3257f7196f2_3_94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k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6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g3257f7196f2_3_10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8" name="Google Shape;158;g3257f7196f2_3_100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2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g3257f7196f2_3_118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74" name="Google Shape;174;g3257f7196f2_3_1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5" name="Google Shape;175;g3257f7196f2_3_118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k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4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g3257f7196f2_3_12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6" name="Google Shape;186;g3257f7196f2_3_129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3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g3257f7196f2_3_138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95" name="Google Shape;195;g3257f7196f2_3_13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sk"/>
              <a:t>N is an absolute number</a:t>
            </a:r>
            <a:endParaRPr/>
          </a:p>
        </p:txBody>
      </p:sp>
      <p:sp>
        <p:nvSpPr>
          <p:cNvPr id="196" name="Google Shape;196;g3257f7196f2_3_138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k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0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g3257f7196f2_3_14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2" name="Google Shape;202;g3257f7196f2_3_148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7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g3257f7196f2_3_15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9" name="Google Shape;209;g3257f7196f2_3_155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Úvodná snímka" type="title">
  <p:cSld name="TITLE"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14"/>
          <p:cNvSpPr txBox="1"/>
          <p:nvPr>
            <p:ph type="ctrTitle"/>
          </p:nvPr>
        </p:nvSpPr>
        <p:spPr>
          <a:xfrm>
            <a:off x="1143000" y="841772"/>
            <a:ext cx="6858000" cy="17907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Calibri"/>
              <a:buNone/>
              <a:defRPr sz="4500"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58" name="Google Shape;58;p14"/>
          <p:cNvSpPr txBox="1"/>
          <p:nvPr>
            <p:ph idx="1" type="subTitle"/>
          </p:nvPr>
        </p:nvSpPr>
        <p:spPr>
          <a:xfrm>
            <a:off x="1143000" y="2701528"/>
            <a:ext cx="6858000" cy="1241821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lvl="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1pPr>
            <a:lvl2pPr lvl="1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2pPr>
            <a:lvl3pPr lvl="2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3pPr>
            <a:lvl4pPr lvl="3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4pPr>
            <a:lvl5pPr lvl="4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5pPr>
            <a:lvl6pPr lvl="5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lvl="6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lvl="7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lvl="8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/>
        </p:txBody>
      </p:sp>
      <p:sp>
        <p:nvSpPr>
          <p:cNvPr id="59" name="Google Shape;59;p14"/>
          <p:cNvSpPr txBox="1"/>
          <p:nvPr>
            <p:ph idx="10" type="dt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60" name="Google Shape;60;p14"/>
          <p:cNvSpPr txBox="1"/>
          <p:nvPr>
            <p:ph idx="11" type="ftr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61" name="Google Shape;61;p14"/>
          <p:cNvSpPr txBox="1"/>
          <p:nvPr>
            <p:ph idx="12" type="sldNum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Nadpis a obsah" type="obj">
  <p:cSld name="OBJECT"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5"/>
          <p:cNvSpPr txBox="1"/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64" name="Google Shape;64;p15"/>
          <p:cNvSpPr txBox="1"/>
          <p:nvPr>
            <p:ph idx="1" type="body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3175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indent="-3175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indent="-3175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indent="-3175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indent="-3175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65" name="Google Shape;65;p15"/>
          <p:cNvSpPr txBox="1"/>
          <p:nvPr>
            <p:ph idx="10" type="dt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66" name="Google Shape;66;p15"/>
          <p:cNvSpPr txBox="1"/>
          <p:nvPr>
            <p:ph idx="11" type="ftr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67" name="Google Shape;67;p15"/>
          <p:cNvSpPr txBox="1"/>
          <p:nvPr>
            <p:ph idx="12" type="sldNum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Hlavička sekcie" type="secHead">
  <p:cSld name="SECTION_HEADER"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6"/>
          <p:cNvSpPr txBox="1"/>
          <p:nvPr>
            <p:ph type="title"/>
          </p:nvPr>
        </p:nvSpPr>
        <p:spPr>
          <a:xfrm>
            <a:off x="623888" y="1282304"/>
            <a:ext cx="7886700" cy="2139553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Calibri"/>
              <a:buNone/>
              <a:defRPr sz="4500"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70" name="Google Shape;70;p16"/>
          <p:cNvSpPr txBox="1"/>
          <p:nvPr>
            <p:ph idx="1" type="body"/>
          </p:nvPr>
        </p:nvSpPr>
        <p:spPr>
          <a:xfrm>
            <a:off x="623888" y="3442097"/>
            <a:ext cx="7886700" cy="112514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500"/>
              <a:buNone/>
              <a:defRPr sz="15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71" name="Google Shape;71;p16"/>
          <p:cNvSpPr txBox="1"/>
          <p:nvPr>
            <p:ph idx="10" type="dt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72" name="Google Shape;72;p16"/>
          <p:cNvSpPr txBox="1"/>
          <p:nvPr>
            <p:ph idx="11" type="ftr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73" name="Google Shape;73;p16"/>
          <p:cNvSpPr txBox="1"/>
          <p:nvPr>
            <p:ph idx="12" type="sldNum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va obsahy" type="twoObj">
  <p:cSld name="TWO_OBJECTS"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7"/>
          <p:cNvSpPr txBox="1"/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76" name="Google Shape;76;p17"/>
          <p:cNvSpPr txBox="1"/>
          <p:nvPr>
            <p:ph idx="1" type="body"/>
          </p:nvPr>
        </p:nvSpPr>
        <p:spPr>
          <a:xfrm>
            <a:off x="628650" y="1369219"/>
            <a:ext cx="3886200" cy="3263504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3175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indent="-3175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indent="-3175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indent="-3175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indent="-3175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77" name="Google Shape;77;p17"/>
          <p:cNvSpPr txBox="1"/>
          <p:nvPr>
            <p:ph idx="2" type="body"/>
          </p:nvPr>
        </p:nvSpPr>
        <p:spPr>
          <a:xfrm>
            <a:off x="4629150" y="1369219"/>
            <a:ext cx="3886200" cy="3263504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3175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indent="-3175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indent="-3175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indent="-3175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indent="-3175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78" name="Google Shape;78;p17"/>
          <p:cNvSpPr txBox="1"/>
          <p:nvPr>
            <p:ph idx="10" type="dt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79" name="Google Shape;79;p17"/>
          <p:cNvSpPr txBox="1"/>
          <p:nvPr>
            <p:ph idx="11" type="ftr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80" name="Google Shape;80;p17"/>
          <p:cNvSpPr txBox="1"/>
          <p:nvPr>
            <p:ph idx="12" type="sldNum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orovnanie" type="twoTxTwoObj">
  <p:cSld name="TWO_OBJECTS_WITH_TEXT"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18"/>
          <p:cNvSpPr txBox="1"/>
          <p:nvPr>
            <p:ph type="title"/>
          </p:nvPr>
        </p:nvSpPr>
        <p:spPr>
          <a:xfrm>
            <a:off x="629841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83" name="Google Shape;83;p18"/>
          <p:cNvSpPr txBox="1"/>
          <p:nvPr>
            <p:ph idx="1" type="body"/>
          </p:nvPr>
        </p:nvSpPr>
        <p:spPr>
          <a:xfrm>
            <a:off x="629841" y="1260872"/>
            <a:ext cx="3868340" cy="617934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1pPr>
            <a:lvl2pPr indent="-2286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1" sz="1500"/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b="1" sz="1400"/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5pPr>
            <a:lvl6pPr indent="-2286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6pPr>
            <a:lvl7pPr indent="-2286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7pPr>
            <a:lvl8pPr indent="-2286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8pPr>
            <a:lvl9pPr indent="-2286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9pPr>
          </a:lstStyle>
          <a:p/>
        </p:txBody>
      </p:sp>
      <p:sp>
        <p:nvSpPr>
          <p:cNvPr id="84" name="Google Shape;84;p18"/>
          <p:cNvSpPr txBox="1"/>
          <p:nvPr>
            <p:ph idx="2" type="body"/>
          </p:nvPr>
        </p:nvSpPr>
        <p:spPr>
          <a:xfrm>
            <a:off x="629841" y="1878806"/>
            <a:ext cx="3868340" cy="2763441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3175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indent="-3175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indent="-3175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indent="-3175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indent="-3175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85" name="Google Shape;85;p18"/>
          <p:cNvSpPr txBox="1"/>
          <p:nvPr>
            <p:ph idx="3" type="body"/>
          </p:nvPr>
        </p:nvSpPr>
        <p:spPr>
          <a:xfrm>
            <a:off x="4629150" y="1260872"/>
            <a:ext cx="3887391" cy="617934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1pPr>
            <a:lvl2pPr indent="-2286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1" sz="1500"/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b="1" sz="1400"/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5pPr>
            <a:lvl6pPr indent="-2286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6pPr>
            <a:lvl7pPr indent="-2286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7pPr>
            <a:lvl8pPr indent="-2286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8pPr>
            <a:lvl9pPr indent="-2286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9pPr>
          </a:lstStyle>
          <a:p/>
        </p:txBody>
      </p:sp>
      <p:sp>
        <p:nvSpPr>
          <p:cNvPr id="86" name="Google Shape;86;p18"/>
          <p:cNvSpPr txBox="1"/>
          <p:nvPr>
            <p:ph idx="4" type="body"/>
          </p:nvPr>
        </p:nvSpPr>
        <p:spPr>
          <a:xfrm>
            <a:off x="4629150" y="1878806"/>
            <a:ext cx="3887391" cy="2763441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3175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indent="-3175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indent="-3175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indent="-3175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indent="-3175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87" name="Google Shape;87;p18"/>
          <p:cNvSpPr txBox="1"/>
          <p:nvPr>
            <p:ph idx="10" type="dt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88" name="Google Shape;88;p18"/>
          <p:cNvSpPr txBox="1"/>
          <p:nvPr>
            <p:ph idx="11" type="ftr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89" name="Google Shape;89;p18"/>
          <p:cNvSpPr txBox="1"/>
          <p:nvPr>
            <p:ph idx="12" type="sldNum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Len nadpis" type="titleOnly">
  <p:cSld name="TITLE_ONLY"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9"/>
          <p:cNvSpPr txBox="1"/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92" name="Google Shape;92;p19"/>
          <p:cNvSpPr txBox="1"/>
          <p:nvPr>
            <p:ph idx="10" type="dt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93" name="Google Shape;93;p19"/>
          <p:cNvSpPr txBox="1"/>
          <p:nvPr>
            <p:ph idx="11" type="ftr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94" name="Google Shape;94;p19"/>
          <p:cNvSpPr txBox="1"/>
          <p:nvPr>
            <p:ph idx="12" type="sldNum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rázdna" type="blank">
  <p:cSld name="BLANK"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20"/>
          <p:cNvSpPr txBox="1"/>
          <p:nvPr>
            <p:ph idx="10" type="dt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97" name="Google Shape;97;p20"/>
          <p:cNvSpPr txBox="1"/>
          <p:nvPr>
            <p:ph idx="11" type="ftr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98" name="Google Shape;98;p20"/>
          <p:cNvSpPr txBox="1"/>
          <p:nvPr>
            <p:ph idx="12" type="sldNum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bsah s popisom" type="objTx">
  <p:cSld name="OBJECT_WITH_CAPTION_TEXT"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21"/>
          <p:cNvSpPr txBox="1"/>
          <p:nvPr>
            <p:ph type="title"/>
          </p:nvPr>
        </p:nvSpPr>
        <p:spPr>
          <a:xfrm>
            <a:off x="629841" y="342900"/>
            <a:ext cx="2949178" cy="120015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01" name="Google Shape;101;p21"/>
          <p:cNvSpPr txBox="1"/>
          <p:nvPr>
            <p:ph idx="1" type="body"/>
          </p:nvPr>
        </p:nvSpPr>
        <p:spPr>
          <a:xfrm>
            <a:off x="3887391" y="740569"/>
            <a:ext cx="4629150" cy="3655219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3810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6195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  <a:defRPr sz="2100"/>
            </a:lvl2pPr>
            <a:lvl3pPr indent="-3429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2385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4pPr>
            <a:lvl5pPr indent="-32385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5pPr>
            <a:lvl6pPr indent="-32385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6pPr>
            <a:lvl7pPr indent="-32385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7pPr>
            <a:lvl8pPr indent="-32385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8pPr>
            <a:lvl9pPr indent="-32385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9pPr>
          </a:lstStyle>
          <a:p/>
        </p:txBody>
      </p:sp>
      <p:sp>
        <p:nvSpPr>
          <p:cNvPr id="102" name="Google Shape;102;p21"/>
          <p:cNvSpPr txBox="1"/>
          <p:nvPr>
            <p:ph idx="2" type="body"/>
          </p:nvPr>
        </p:nvSpPr>
        <p:spPr>
          <a:xfrm>
            <a:off x="629841" y="1543050"/>
            <a:ext cx="2949178" cy="2858691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1pPr>
            <a:lvl2pPr indent="-2286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/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5pPr>
            <a:lvl6pPr indent="-2286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6pPr>
            <a:lvl7pPr indent="-2286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7pPr>
            <a:lvl8pPr indent="-2286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8pPr>
            <a:lvl9pPr indent="-2286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9pPr>
          </a:lstStyle>
          <a:p/>
        </p:txBody>
      </p:sp>
      <p:sp>
        <p:nvSpPr>
          <p:cNvPr id="103" name="Google Shape;103;p21"/>
          <p:cNvSpPr txBox="1"/>
          <p:nvPr>
            <p:ph idx="10" type="dt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04" name="Google Shape;104;p21"/>
          <p:cNvSpPr txBox="1"/>
          <p:nvPr>
            <p:ph idx="11" type="ftr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05" name="Google Shape;105;p21"/>
          <p:cNvSpPr txBox="1"/>
          <p:nvPr>
            <p:ph idx="12" type="sldNum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brázok s popisom" type="picTx">
  <p:cSld name="PICTURE_WITH_CAPTION_TEXT"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22"/>
          <p:cNvSpPr txBox="1"/>
          <p:nvPr>
            <p:ph type="title"/>
          </p:nvPr>
        </p:nvSpPr>
        <p:spPr>
          <a:xfrm>
            <a:off x="629841" y="342900"/>
            <a:ext cx="2949178" cy="120015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08" name="Google Shape;108;p22"/>
          <p:cNvSpPr/>
          <p:nvPr>
            <p:ph idx="2" type="pic"/>
          </p:nvPr>
        </p:nvSpPr>
        <p:spPr>
          <a:xfrm>
            <a:off x="3887391" y="740569"/>
            <a:ext cx="4629150" cy="3655219"/>
          </a:xfrm>
          <a:prstGeom prst="rect">
            <a:avLst/>
          </a:prstGeom>
          <a:noFill/>
          <a:ln>
            <a:noFill/>
          </a:ln>
        </p:spPr>
      </p:sp>
      <p:sp>
        <p:nvSpPr>
          <p:cNvPr id="109" name="Google Shape;109;p22"/>
          <p:cNvSpPr txBox="1"/>
          <p:nvPr>
            <p:ph idx="1" type="body"/>
          </p:nvPr>
        </p:nvSpPr>
        <p:spPr>
          <a:xfrm>
            <a:off x="629841" y="1543050"/>
            <a:ext cx="2949178" cy="2858691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1pPr>
            <a:lvl2pPr indent="-2286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/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5pPr>
            <a:lvl6pPr indent="-2286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6pPr>
            <a:lvl7pPr indent="-2286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7pPr>
            <a:lvl8pPr indent="-2286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8pPr>
            <a:lvl9pPr indent="-2286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9pPr>
          </a:lstStyle>
          <a:p/>
        </p:txBody>
      </p:sp>
      <p:sp>
        <p:nvSpPr>
          <p:cNvPr id="110" name="Google Shape;110;p22"/>
          <p:cNvSpPr txBox="1"/>
          <p:nvPr>
            <p:ph idx="10" type="dt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11" name="Google Shape;111;p22"/>
          <p:cNvSpPr txBox="1"/>
          <p:nvPr>
            <p:ph idx="11" type="ftr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12" name="Google Shape;112;p22"/>
          <p:cNvSpPr txBox="1"/>
          <p:nvPr>
            <p:ph idx="12" type="sldNum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Nadpis a zvislý text" type="vertTx">
  <p:cSld name="VERTICAL_TEXT"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23"/>
          <p:cNvSpPr txBox="1"/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15" name="Google Shape;115;p23"/>
          <p:cNvSpPr txBox="1"/>
          <p:nvPr>
            <p:ph idx="1" type="body"/>
          </p:nvPr>
        </p:nvSpPr>
        <p:spPr>
          <a:xfrm rot="5400000">
            <a:off x="2940248" y="-942379"/>
            <a:ext cx="3263504" cy="78867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3175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indent="-3175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indent="-3175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indent="-3175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indent="-3175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116" name="Google Shape;116;p23"/>
          <p:cNvSpPr txBox="1"/>
          <p:nvPr>
            <p:ph idx="10" type="dt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17" name="Google Shape;117;p23"/>
          <p:cNvSpPr txBox="1"/>
          <p:nvPr>
            <p:ph idx="11" type="ftr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18" name="Google Shape;118;p23"/>
          <p:cNvSpPr txBox="1"/>
          <p:nvPr>
            <p:ph idx="12" type="sldNum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Zvislý nadpis a text" type="vertTitleAndTx">
  <p:cSld name="VERTICAL_TITLE_AND_VERTICAL_TEXT"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24"/>
          <p:cNvSpPr txBox="1"/>
          <p:nvPr>
            <p:ph type="title"/>
          </p:nvPr>
        </p:nvSpPr>
        <p:spPr>
          <a:xfrm rot="5400000">
            <a:off x="5350073" y="1467445"/>
            <a:ext cx="4358879" cy="1971675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21" name="Google Shape;121;p24"/>
          <p:cNvSpPr txBox="1"/>
          <p:nvPr>
            <p:ph idx="1" type="body"/>
          </p:nvPr>
        </p:nvSpPr>
        <p:spPr>
          <a:xfrm rot="5400000">
            <a:off x="1349573" y="-447080"/>
            <a:ext cx="4358879" cy="5800725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3175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indent="-3175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indent="-3175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indent="-3175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indent="-3175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122" name="Google Shape;122;p24"/>
          <p:cNvSpPr txBox="1"/>
          <p:nvPr>
            <p:ph idx="10" type="dt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23" name="Google Shape;123;p24"/>
          <p:cNvSpPr txBox="1"/>
          <p:nvPr>
            <p:ph idx="11" type="ftr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24" name="Google Shape;124;p24"/>
          <p:cNvSpPr txBox="1"/>
          <p:nvPr>
            <p:ph idx="12" type="sldNum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k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_rels/slideMaster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11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1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20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k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3"/>
          <p:cNvSpPr txBox="1"/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  <a:defRPr b="0" i="0" sz="3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9pPr>
          </a:lstStyle>
          <a:p/>
        </p:txBody>
      </p:sp>
      <p:sp>
        <p:nvSpPr>
          <p:cNvPr id="52" name="Google Shape;52;p13"/>
          <p:cNvSpPr txBox="1"/>
          <p:nvPr>
            <p:ph idx="1" type="body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361950" lvl="0" marL="45720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b="0" i="0" sz="2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42900" lvl="1" marL="914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23850" lvl="2" marL="1371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17500" lvl="3" marL="1828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17500" lvl="4" marL="22860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17500" lvl="5" marL="27432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17500" lvl="6" marL="3200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17500" lvl="7" marL="3657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17500" lvl="8" marL="4114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3" name="Google Shape;53;p13"/>
          <p:cNvSpPr txBox="1"/>
          <p:nvPr>
            <p:ph idx="10" type="dt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4" name="Google Shape;54;p13"/>
          <p:cNvSpPr txBox="1"/>
          <p:nvPr>
            <p:ph idx="11" type="ftr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5" name="Google Shape;55;p13"/>
          <p:cNvSpPr txBox="1"/>
          <p:nvPr>
            <p:ph idx="12" type="sldNum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k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3.png"/><Relationship Id="rId4" Type="http://schemas.openxmlformats.org/officeDocument/2006/relationships/image" Target="../media/image6.png"/><Relationship Id="rId5" Type="http://schemas.openxmlformats.org/officeDocument/2006/relationships/image" Target="../media/image2.png"/><Relationship Id="rId6" Type="http://schemas.openxmlformats.org/officeDocument/2006/relationships/image" Target="../media/image4.jpg"/><Relationship Id="rId7" Type="http://schemas.openxmlformats.org/officeDocument/2006/relationships/image" Target="../media/image9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5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8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7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25"/>
          <p:cNvSpPr txBox="1"/>
          <p:nvPr>
            <p:ph type="ctrTitle"/>
          </p:nvPr>
        </p:nvSpPr>
        <p:spPr>
          <a:xfrm>
            <a:off x="1143000" y="841772"/>
            <a:ext cx="6858000" cy="17907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Calibri"/>
              <a:buNone/>
            </a:pPr>
            <a:r>
              <a:rPr b="1" lang="sk"/>
              <a:t>Summary of results from group 16</a:t>
            </a:r>
            <a:endParaRPr b="1"/>
          </a:p>
        </p:txBody>
      </p:sp>
      <p:sp>
        <p:nvSpPr>
          <p:cNvPr id="130" name="Google Shape;130;p25"/>
          <p:cNvSpPr txBox="1"/>
          <p:nvPr>
            <p:ph idx="1" type="subTitle"/>
          </p:nvPr>
        </p:nvSpPr>
        <p:spPr>
          <a:xfrm>
            <a:off x="1143000" y="2701528"/>
            <a:ext cx="6858000" cy="1241821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26"/>
          <p:cNvSpPr txBox="1"/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</a:pPr>
            <a:r>
              <a:rPr b="1" lang="sk"/>
              <a:t>Group 16</a:t>
            </a:r>
            <a:endParaRPr/>
          </a:p>
        </p:txBody>
      </p:sp>
      <p:sp>
        <p:nvSpPr>
          <p:cNvPr id="136" name="Google Shape;136;p26"/>
          <p:cNvSpPr txBox="1"/>
          <p:nvPr>
            <p:ph idx="1" type="body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</a:pPr>
            <a:r>
              <a:rPr lang="sk">
                <a:solidFill>
                  <a:srgbClr val="000000"/>
                </a:solidFill>
              </a:rPr>
              <a:t>Timotej Gonda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</a:pPr>
            <a:r>
              <a:rPr lang="sk"/>
              <a:t>Slovak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</a:pPr>
            <a:r>
              <a:rPr lang="sk">
                <a:solidFill>
                  <a:srgbClr val="000000"/>
                </a:solidFill>
              </a:rPr>
              <a:t>Renata Stencel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</a:pPr>
            <a:r>
              <a:rPr lang="sk"/>
              <a:t>Polish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</a:pPr>
            <a:r>
              <a:rPr lang="sk">
                <a:solidFill>
                  <a:srgbClr val="000000"/>
                </a:solidFill>
              </a:rPr>
              <a:t>Maya Sturn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</a:pPr>
            <a:r>
              <a:rPr lang="sk"/>
              <a:t>German</a:t>
            </a:r>
            <a:endParaRPr>
              <a:solidFill>
                <a:srgbClr val="000000"/>
              </a:solidFill>
            </a:endParaRPr>
          </a:p>
          <a:p>
            <a:pPr indent="0" lvl="0" marL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</a:pPr>
            <a:r>
              <a:t/>
            </a:r>
            <a:endParaRPr/>
          </a:p>
        </p:txBody>
      </p:sp>
      <p:sp>
        <p:nvSpPr>
          <p:cNvPr id="137" name="Google Shape;137;p26"/>
          <p:cNvSpPr txBox="1"/>
          <p:nvPr/>
        </p:nvSpPr>
        <p:spPr>
          <a:xfrm>
            <a:off x="3346214" y="1348593"/>
            <a:ext cx="1233969" cy="747716"/>
          </a:xfrm>
          <a:prstGeom prst="rect">
            <a:avLst/>
          </a:prstGeom>
          <a:noFill/>
          <a:ln cap="flat" cmpd="sng" w="12700">
            <a:solidFill>
              <a:schemeClr val="accen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34275" lIns="34275" spcFirstLastPara="1" rIns="34275" wrap="square" tIns="3427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8" name="Google Shape;138;p26"/>
          <p:cNvSpPr txBox="1"/>
          <p:nvPr/>
        </p:nvSpPr>
        <p:spPr>
          <a:xfrm>
            <a:off x="3346214" y="2383309"/>
            <a:ext cx="1233969" cy="747716"/>
          </a:xfrm>
          <a:prstGeom prst="rect">
            <a:avLst/>
          </a:prstGeom>
          <a:noFill/>
          <a:ln cap="flat" cmpd="sng" w="12700">
            <a:solidFill>
              <a:schemeClr val="accen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34275" lIns="34275" spcFirstLastPara="1" rIns="34275" wrap="square" tIns="3427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9" name="Google Shape;139;p26"/>
          <p:cNvSpPr txBox="1"/>
          <p:nvPr/>
        </p:nvSpPr>
        <p:spPr>
          <a:xfrm>
            <a:off x="3346214" y="3418024"/>
            <a:ext cx="1233969" cy="747716"/>
          </a:xfrm>
          <a:prstGeom prst="rect">
            <a:avLst/>
          </a:prstGeom>
          <a:noFill/>
          <a:ln cap="flat" cmpd="sng" w="12700">
            <a:solidFill>
              <a:schemeClr val="accen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34275" lIns="34275" spcFirstLastPara="1" rIns="34275" wrap="square" tIns="3427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0" name="Google Shape;140;p26"/>
          <p:cNvSpPr txBox="1"/>
          <p:nvPr/>
        </p:nvSpPr>
        <p:spPr>
          <a:xfrm>
            <a:off x="3671432" y="1583951"/>
            <a:ext cx="583532" cy="276999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sk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„flag“</a:t>
            </a:r>
            <a:endParaRPr sz="1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1" name="Google Shape;141;p26"/>
          <p:cNvSpPr txBox="1"/>
          <p:nvPr/>
        </p:nvSpPr>
        <p:spPr>
          <a:xfrm>
            <a:off x="3671432" y="2618667"/>
            <a:ext cx="583532" cy="276999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sk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„flag“</a:t>
            </a:r>
            <a:endParaRPr sz="1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2" name="Google Shape;142;p26"/>
          <p:cNvSpPr txBox="1"/>
          <p:nvPr/>
        </p:nvSpPr>
        <p:spPr>
          <a:xfrm>
            <a:off x="3671432" y="3653382"/>
            <a:ext cx="583532" cy="276999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sk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„flag“</a:t>
            </a:r>
            <a:endParaRPr sz="1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3" name="Google Shape;143;p26"/>
          <p:cNvSpPr txBox="1"/>
          <p:nvPr/>
        </p:nvSpPr>
        <p:spPr>
          <a:xfrm>
            <a:off x="5850090" y="2560959"/>
            <a:ext cx="1837621" cy="392415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sk" sz="2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„group picture“</a:t>
            </a:r>
            <a:endParaRPr sz="21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44" name="Google Shape;144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346225" y="1369218"/>
            <a:ext cx="1233950" cy="749796"/>
          </a:xfrm>
          <a:prstGeom prst="rect">
            <a:avLst/>
          </a:prstGeom>
          <a:noFill/>
          <a:ln>
            <a:noFill/>
          </a:ln>
        </p:spPr>
      </p:pic>
      <p:pic>
        <p:nvPicPr>
          <p:cNvPr id="145" name="Google Shape;145;p2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346225" y="2383993"/>
            <a:ext cx="1233950" cy="769046"/>
          </a:xfrm>
          <a:prstGeom prst="rect">
            <a:avLst/>
          </a:prstGeom>
          <a:noFill/>
          <a:ln>
            <a:noFill/>
          </a:ln>
        </p:spPr>
      </p:pic>
      <p:pic>
        <p:nvPicPr>
          <p:cNvPr id="146" name="Google Shape;146;p2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346225" y="3425380"/>
            <a:ext cx="1233950" cy="74037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7" name="Google Shape;147;p26"/>
          <p:cNvPicPr preferRelativeResize="0"/>
          <p:nvPr/>
        </p:nvPicPr>
        <p:blipFill rotWithShape="1">
          <a:blip r:embed="rId6">
            <a:alphaModFix/>
          </a:blip>
          <a:srcRect b="28833" l="19120" r="0" t="9491"/>
          <a:stretch/>
        </p:blipFill>
        <p:spPr>
          <a:xfrm>
            <a:off x="5038725" y="985600"/>
            <a:ext cx="3132427" cy="3172301"/>
          </a:xfrm>
          <a:prstGeom prst="rect">
            <a:avLst/>
          </a:prstGeom>
          <a:noFill/>
          <a:ln>
            <a:noFill/>
          </a:ln>
        </p:spPr>
      </p:pic>
      <p:pic>
        <p:nvPicPr>
          <p:cNvPr id="148" name="Google Shape;148;p26"/>
          <p:cNvPicPr preferRelativeResize="0"/>
          <p:nvPr/>
        </p:nvPicPr>
        <p:blipFill rotWithShape="1">
          <a:blip r:embed="rId7">
            <a:alphaModFix/>
          </a:blip>
          <a:srcRect b="-947" l="17720" r="11961" t="15550"/>
          <a:stretch/>
        </p:blipFill>
        <p:spPr>
          <a:xfrm>
            <a:off x="4715049" y="780937"/>
            <a:ext cx="3932186" cy="35816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3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27"/>
          <p:cNvSpPr txBox="1"/>
          <p:nvPr>
            <p:ph type="title"/>
          </p:nvPr>
        </p:nvSpPr>
        <p:spPr>
          <a:xfrm>
            <a:off x="225707" y="98744"/>
            <a:ext cx="8811300" cy="99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</a:pPr>
            <a:r>
              <a:rPr b="1" lang="sk"/>
              <a:t>Photo of petri dish - Poland before          </a:t>
            </a:r>
            <a:endParaRPr b="1"/>
          </a:p>
        </p:txBody>
      </p:sp>
      <p:pic>
        <p:nvPicPr>
          <p:cNvPr id="155" name="Google Shape;155;p27"/>
          <p:cNvPicPr preferRelativeResize="0"/>
          <p:nvPr/>
        </p:nvPicPr>
        <p:blipFill rotWithShape="1">
          <a:blip r:embed="rId3">
            <a:alphaModFix/>
          </a:blip>
          <a:srcRect b="20788" l="14791" r="10913" t="22981"/>
          <a:stretch/>
        </p:blipFill>
        <p:spPr>
          <a:xfrm>
            <a:off x="2926200" y="1092950"/>
            <a:ext cx="3291600" cy="3321900"/>
          </a:xfrm>
          <a:prstGeom prst="ellipse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9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28"/>
          <p:cNvSpPr txBox="1"/>
          <p:nvPr>
            <p:ph type="title"/>
          </p:nvPr>
        </p:nvSpPr>
        <p:spPr>
          <a:xfrm>
            <a:off x="228599" y="21181"/>
            <a:ext cx="8975558" cy="994172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</a:pPr>
            <a:r>
              <a:rPr b="1" lang="sk"/>
              <a:t>PCR Result – Gel Electrophoresis</a:t>
            </a:r>
            <a:endParaRPr b="1"/>
          </a:p>
        </p:txBody>
      </p:sp>
      <p:sp>
        <p:nvSpPr>
          <p:cNvPr id="161" name="Google Shape;161;p28"/>
          <p:cNvSpPr txBox="1"/>
          <p:nvPr>
            <p:ph idx="1" type="body"/>
          </p:nvPr>
        </p:nvSpPr>
        <p:spPr>
          <a:xfrm>
            <a:off x="361546" y="1210265"/>
            <a:ext cx="3219121" cy="869995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-177800" lvl="0" marL="1778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b="1" lang="sk" sz="1800"/>
              <a:t>OBSERVATION: </a:t>
            </a:r>
            <a:r>
              <a:rPr lang="sk" sz="1800"/>
              <a:t>we see a band on ~ 1500 bp, and primers at the bottom</a:t>
            </a:r>
            <a:endParaRPr sz="1800"/>
          </a:p>
          <a:p>
            <a:pPr indent="0" lvl="0" marL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t/>
            </a:r>
            <a:endParaRPr b="1" sz="1800"/>
          </a:p>
        </p:txBody>
      </p:sp>
      <p:sp>
        <p:nvSpPr>
          <p:cNvPr id="162" name="Google Shape;162;p28"/>
          <p:cNvSpPr txBox="1"/>
          <p:nvPr/>
        </p:nvSpPr>
        <p:spPr>
          <a:xfrm>
            <a:off x="343962" y="2281118"/>
            <a:ext cx="3219121" cy="72922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-177800" lvl="0" marL="1778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b="1" lang="sk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EVALUATION: </a:t>
            </a:r>
            <a:r>
              <a:rPr lang="sk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 16S gene was amplified</a:t>
            </a:r>
            <a:endParaRPr b="1"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1"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3" name="Google Shape;163;p28"/>
          <p:cNvSpPr txBox="1"/>
          <p:nvPr/>
        </p:nvSpPr>
        <p:spPr>
          <a:xfrm>
            <a:off x="343961" y="3264823"/>
            <a:ext cx="3219121" cy="1196629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-177800" lvl="0" marL="1778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b="1" lang="sk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CONCLUSION: </a:t>
            </a:r>
            <a:r>
              <a:rPr lang="sk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 PCR was </a:t>
            </a:r>
            <a:r>
              <a:rPr lang="sk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successful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64" name="Google Shape;164;p28"/>
          <p:cNvCxnSpPr/>
          <p:nvPr/>
        </p:nvCxnSpPr>
        <p:spPr>
          <a:xfrm>
            <a:off x="3185014" y="2453054"/>
            <a:ext cx="378069" cy="0"/>
          </a:xfrm>
          <a:prstGeom prst="straightConnector1">
            <a:avLst/>
          </a:prstGeom>
          <a:noFill/>
          <a:ln cap="flat" cmpd="sng" w="57150">
            <a:solidFill>
              <a:srgbClr val="FF0000"/>
            </a:solidFill>
            <a:prstDash val="solid"/>
            <a:miter lim="800000"/>
            <a:headEnd len="sm" w="sm" type="none"/>
            <a:tailEnd len="med" w="med" type="stealth"/>
          </a:ln>
        </p:spPr>
      </p:cxnSp>
      <p:pic>
        <p:nvPicPr>
          <p:cNvPr id="165" name="Google Shape;165;p28"/>
          <p:cNvPicPr preferRelativeResize="0"/>
          <p:nvPr/>
        </p:nvPicPr>
        <p:blipFill rotWithShape="1">
          <a:blip r:embed="rId3">
            <a:alphaModFix/>
          </a:blip>
          <a:srcRect b="16219" l="44530" r="12366" t="28461"/>
          <a:stretch/>
        </p:blipFill>
        <p:spPr>
          <a:xfrm flipH="1">
            <a:off x="4253577" y="1015349"/>
            <a:ext cx="3219123" cy="3098776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66" name="Google Shape;166;p28"/>
          <p:cNvCxnSpPr/>
          <p:nvPr/>
        </p:nvCxnSpPr>
        <p:spPr>
          <a:xfrm flipH="1" rot="10800000">
            <a:off x="7465100" y="1541925"/>
            <a:ext cx="1023600" cy="739200"/>
          </a:xfrm>
          <a:prstGeom prst="bentConnector3">
            <a:avLst>
              <a:gd fmla="val 19602" name="adj1"/>
            </a:avLst>
          </a:prstGeom>
          <a:noFill/>
          <a:ln cap="flat" cmpd="sng" w="28575">
            <a:solidFill>
              <a:srgbClr val="FF0000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67" name="Google Shape;167;p28"/>
          <p:cNvCxnSpPr/>
          <p:nvPr/>
        </p:nvCxnSpPr>
        <p:spPr>
          <a:xfrm flipH="1" rot="10800000">
            <a:off x="7468850" y="2080250"/>
            <a:ext cx="1016100" cy="381600"/>
          </a:xfrm>
          <a:prstGeom prst="bentConnector3">
            <a:avLst>
              <a:gd fmla="val 37745" name="adj1"/>
            </a:avLst>
          </a:prstGeom>
          <a:noFill/>
          <a:ln cap="flat" cmpd="sng" w="28575">
            <a:solidFill>
              <a:srgbClr val="FF0000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68" name="Google Shape;168;p28"/>
          <p:cNvSpPr txBox="1"/>
          <p:nvPr/>
        </p:nvSpPr>
        <p:spPr>
          <a:xfrm>
            <a:off x="7696200" y="1150575"/>
            <a:ext cx="1089600" cy="183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sk" sz="2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2000 bp</a:t>
            </a:r>
            <a:endParaRPr sz="21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9" name="Google Shape;169;p28"/>
          <p:cNvSpPr txBox="1"/>
          <p:nvPr/>
        </p:nvSpPr>
        <p:spPr>
          <a:xfrm>
            <a:off x="7696200" y="1645925"/>
            <a:ext cx="1089600" cy="183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sk" sz="2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1250 bp</a:t>
            </a:r>
            <a:endParaRPr sz="21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0" name="Google Shape;170;p28"/>
          <p:cNvSpPr/>
          <p:nvPr/>
        </p:nvSpPr>
        <p:spPr>
          <a:xfrm>
            <a:off x="6568450" y="1097275"/>
            <a:ext cx="484800" cy="2788800"/>
          </a:xfrm>
          <a:prstGeom prst="rect">
            <a:avLst/>
          </a:prstGeom>
          <a:noFill/>
          <a:ln cap="flat" cmpd="sng" w="2857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1" name="Google Shape;171;p28"/>
          <p:cNvSpPr txBox="1"/>
          <p:nvPr/>
        </p:nvSpPr>
        <p:spPr>
          <a:xfrm>
            <a:off x="6499850" y="609600"/>
            <a:ext cx="807600" cy="183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sk" sz="2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G16</a:t>
            </a:r>
            <a:endParaRPr sz="21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6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7" name="Google Shape;177;p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317838" y="848250"/>
            <a:ext cx="5762625" cy="3171825"/>
          </a:xfrm>
          <a:prstGeom prst="rect">
            <a:avLst/>
          </a:prstGeom>
          <a:noFill/>
          <a:ln>
            <a:noFill/>
          </a:ln>
        </p:spPr>
      </p:pic>
      <p:sp>
        <p:nvSpPr>
          <p:cNvPr id="178" name="Google Shape;178;p29"/>
          <p:cNvSpPr txBox="1"/>
          <p:nvPr>
            <p:ph type="title"/>
          </p:nvPr>
        </p:nvSpPr>
        <p:spPr>
          <a:xfrm>
            <a:off x="224436" y="57388"/>
            <a:ext cx="8919564" cy="994172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</a:pPr>
            <a:r>
              <a:rPr b="1" lang="sk"/>
              <a:t>Evaluation by Epi2ME</a:t>
            </a:r>
            <a:endParaRPr b="1"/>
          </a:p>
        </p:txBody>
      </p:sp>
      <p:sp>
        <p:nvSpPr>
          <p:cNvPr id="179" name="Google Shape;179;p29"/>
          <p:cNvSpPr txBox="1"/>
          <p:nvPr/>
        </p:nvSpPr>
        <p:spPr>
          <a:xfrm>
            <a:off x="475850" y="1324575"/>
            <a:ext cx="2979600" cy="9339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-177800" lvl="0" marL="1778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b="1" lang="sk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OBSERVATION: </a:t>
            </a:r>
            <a:r>
              <a:rPr lang="sk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 system read our DNA</a:t>
            </a:r>
            <a:r>
              <a:rPr b="1" lang="sk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sz="1100"/>
          </a:p>
        </p:txBody>
      </p:sp>
      <p:sp>
        <p:nvSpPr>
          <p:cNvPr id="180" name="Google Shape;180;p29"/>
          <p:cNvSpPr txBox="1"/>
          <p:nvPr/>
        </p:nvSpPr>
        <p:spPr>
          <a:xfrm>
            <a:off x="475850" y="2158188"/>
            <a:ext cx="2656800" cy="8271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-177800" lvl="0" marL="1778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b="1" lang="sk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EVALUATION: </a:t>
            </a:r>
            <a:r>
              <a:rPr lang="sk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average quality of 14 and </a:t>
            </a:r>
            <a:r>
              <a:rPr lang="sk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length</a:t>
            </a:r>
            <a:r>
              <a:rPr lang="sk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of 1.6 kb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1" name="Google Shape;181;p29"/>
          <p:cNvSpPr txBox="1"/>
          <p:nvPr/>
        </p:nvSpPr>
        <p:spPr>
          <a:xfrm>
            <a:off x="475850" y="3095775"/>
            <a:ext cx="2889600" cy="9243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-177800" lvl="0" marL="1778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b="1" lang="sk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CONCLUSION: </a:t>
            </a:r>
            <a:r>
              <a:rPr lang="sk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we can continue with investigating the species of bacteria  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2" name="Google Shape;182;p29"/>
          <p:cNvSpPr/>
          <p:nvPr/>
        </p:nvSpPr>
        <p:spPr>
          <a:xfrm>
            <a:off x="4145275" y="3645925"/>
            <a:ext cx="775200" cy="206700"/>
          </a:xfrm>
          <a:prstGeom prst="rect">
            <a:avLst/>
          </a:prstGeom>
          <a:noFill/>
          <a:ln cap="flat" cmpd="sng" w="28575">
            <a:solidFill>
              <a:srgbClr val="FF00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3" name="Google Shape;183;p29"/>
          <p:cNvSpPr/>
          <p:nvPr/>
        </p:nvSpPr>
        <p:spPr>
          <a:xfrm>
            <a:off x="7425575" y="3593725"/>
            <a:ext cx="1140000" cy="311100"/>
          </a:xfrm>
          <a:prstGeom prst="rect">
            <a:avLst/>
          </a:prstGeom>
          <a:noFill/>
          <a:ln cap="flat" cmpd="sng" w="28575">
            <a:solidFill>
              <a:srgbClr val="FF00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7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p30"/>
          <p:cNvSpPr txBox="1"/>
          <p:nvPr/>
        </p:nvSpPr>
        <p:spPr>
          <a:xfrm>
            <a:off x="475846" y="1324565"/>
            <a:ext cx="3219121" cy="933845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-177800" lvl="0" marL="1778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b="1" lang="sk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OBSERVATION:</a:t>
            </a:r>
            <a:r>
              <a:rPr lang="sk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the system identified </a:t>
            </a:r>
            <a:r>
              <a:rPr lang="sk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only</a:t>
            </a:r>
            <a:r>
              <a:rPr lang="sk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species of </a:t>
            </a:r>
            <a:r>
              <a:rPr i="1" lang="sk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Staphylococcus</a:t>
            </a:r>
            <a:endParaRPr i="1" sz="1100"/>
          </a:p>
        </p:txBody>
      </p:sp>
      <p:sp>
        <p:nvSpPr>
          <p:cNvPr id="189" name="Google Shape;189;p30"/>
          <p:cNvSpPr txBox="1"/>
          <p:nvPr/>
        </p:nvSpPr>
        <p:spPr>
          <a:xfrm>
            <a:off x="469252" y="2268081"/>
            <a:ext cx="3219121" cy="826991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-177800" lvl="0" marL="1778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b="1" lang="sk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EVALUATION: </a:t>
            </a:r>
            <a:r>
              <a:rPr lang="sk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majority of our bacteria were </a:t>
            </a:r>
            <a:r>
              <a:rPr i="1" lang="sk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Staphylococcus aureus</a:t>
            </a:r>
            <a:r>
              <a:rPr lang="sk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sz="1100"/>
          </a:p>
        </p:txBody>
      </p:sp>
      <p:sp>
        <p:nvSpPr>
          <p:cNvPr id="190" name="Google Shape;190;p30"/>
          <p:cNvSpPr txBox="1"/>
          <p:nvPr/>
        </p:nvSpPr>
        <p:spPr>
          <a:xfrm>
            <a:off x="469246" y="3104751"/>
            <a:ext cx="3219000" cy="9243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-177800" lvl="0" marL="1778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b="1" lang="sk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CONCLUSION: </a:t>
            </a:r>
            <a:r>
              <a:rPr lang="sk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this is an </a:t>
            </a:r>
            <a:r>
              <a:rPr lang="sk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unusual</a:t>
            </a:r>
            <a:r>
              <a:rPr lang="sk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microbiome </a:t>
            </a:r>
            <a:r>
              <a:rPr lang="sk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composition, only found in special conditions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1" name="Google Shape;191;p30"/>
          <p:cNvSpPr txBox="1"/>
          <p:nvPr/>
        </p:nvSpPr>
        <p:spPr>
          <a:xfrm>
            <a:off x="224436" y="57388"/>
            <a:ext cx="8919564" cy="994172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</a:pPr>
            <a:r>
              <a:rPr b="1" lang="sk" sz="3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Evaluation by Epi2ME</a:t>
            </a:r>
            <a:endParaRPr b="1" sz="33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92" name="Google Shape;192;p3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581975" y="892638"/>
            <a:ext cx="5562024" cy="335821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7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98" name="Google Shape;198;p31"/>
          <p:cNvGraphicFramePr/>
          <p:nvPr/>
        </p:nvGraphicFramePr>
        <p:xfrm>
          <a:off x="1249297" y="1064418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{5EC53FF1-E680-48D5-A110-B0DE548ADB6A}</a:tableStyleId>
              </a:tblPr>
              <a:tblGrid>
                <a:gridCol w="1042475"/>
                <a:gridCol w="3815150"/>
                <a:gridCol w="2428800"/>
              </a:tblGrid>
              <a:tr h="875925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k" sz="1400" u="none" cap="none" strike="noStrike"/>
                        <a:t>order</a:t>
                      </a:r>
                      <a:endParaRPr sz="1400" u="none" cap="none" strike="noStrike"/>
                    </a:p>
                  </a:txBody>
                  <a:tcPr marT="34300" marB="34300" marR="68600" marL="6860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Calibri"/>
                        <a:buNone/>
                      </a:pPr>
                      <a:r>
                        <a:rPr lang="sk" sz="1400" u="none" cap="none" strike="noStrike"/>
                        <a:t>name</a:t>
                      </a:r>
                      <a:endParaRPr sz="2400" u="none" cap="none" strike="noStrike"/>
                    </a:p>
                  </a:txBody>
                  <a:tcPr marT="34300" marB="34300" marR="68600" marL="6860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k" sz="1400" u="none" cap="none" strike="noStrike"/>
                        <a:t>quantity [n]</a:t>
                      </a:r>
                      <a:endParaRPr sz="1400" u="none" cap="none" strike="noStrike"/>
                    </a:p>
                  </a:txBody>
                  <a:tcPr marT="34300" marB="34300" marR="68600" marL="68600"/>
                </a:tc>
              </a:tr>
              <a:tr h="875925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k" sz="1400" u="none" cap="none" strike="noStrike"/>
                        <a:t>1.</a:t>
                      </a:r>
                      <a:endParaRPr sz="1100"/>
                    </a:p>
                  </a:txBody>
                  <a:tcPr marT="34300" marB="34300" marR="68600" marL="6860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i="1" lang="sk"/>
                        <a:t>Staphylococcus</a:t>
                      </a:r>
                      <a:r>
                        <a:rPr i="1" lang="sk"/>
                        <a:t> aureus</a:t>
                      </a:r>
                      <a:endParaRPr i="1" sz="1400"/>
                    </a:p>
                  </a:txBody>
                  <a:tcPr marT="34300" marB="34300" marR="68600" marL="6860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k"/>
                        <a:t>1080</a:t>
                      </a:r>
                      <a:endParaRPr sz="1400"/>
                    </a:p>
                  </a:txBody>
                  <a:tcPr marT="34300" marB="34300" marR="68600" marL="68600"/>
                </a:tc>
              </a:tr>
              <a:tr h="875925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k" sz="1400"/>
                        <a:t>2.</a:t>
                      </a:r>
                      <a:endParaRPr sz="1100"/>
                    </a:p>
                  </a:txBody>
                  <a:tcPr marT="34300" marB="34300" marR="68600" marL="6860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i="1" lang="sk"/>
                        <a:t>Staphylococcus roterodami</a:t>
                      </a:r>
                      <a:endParaRPr i="1" sz="1400"/>
                    </a:p>
                  </a:txBody>
                  <a:tcPr marT="34300" marB="34300" marR="68600" marL="6860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k"/>
                        <a:t>466</a:t>
                      </a:r>
                      <a:endParaRPr sz="1400"/>
                    </a:p>
                  </a:txBody>
                  <a:tcPr marT="34300" marB="34300" marR="68600" marL="68600"/>
                </a:tc>
              </a:tr>
              <a:tr h="875925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k" sz="1400"/>
                        <a:t>3.</a:t>
                      </a:r>
                      <a:endParaRPr sz="1100"/>
                    </a:p>
                  </a:txBody>
                  <a:tcPr marT="34300" marB="34300" marR="68600" marL="6860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i="1" lang="sk"/>
                        <a:t>Staphylococcus hominis</a:t>
                      </a:r>
                      <a:endParaRPr i="1" sz="1400"/>
                    </a:p>
                  </a:txBody>
                  <a:tcPr marT="34300" marB="34300" marR="68600" marL="6860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k"/>
                        <a:t>22</a:t>
                      </a:r>
                      <a:endParaRPr sz="1400"/>
                    </a:p>
                  </a:txBody>
                  <a:tcPr marT="34300" marB="34300" marR="68600" marL="68600"/>
                </a:tc>
              </a:tr>
            </a:tbl>
          </a:graphicData>
        </a:graphic>
      </p:graphicFrame>
      <p:sp>
        <p:nvSpPr>
          <p:cNvPr id="199" name="Google Shape;199;p31"/>
          <p:cNvSpPr txBox="1"/>
          <p:nvPr>
            <p:ph type="title"/>
          </p:nvPr>
        </p:nvSpPr>
        <p:spPr>
          <a:xfrm>
            <a:off x="432718" y="70262"/>
            <a:ext cx="8919564" cy="994172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</a:pPr>
            <a:r>
              <a:rPr b="1" lang="sk"/>
              <a:t>Top 3 represented bacteria </a:t>
            </a:r>
            <a:endParaRPr b="1"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3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p32"/>
          <p:cNvSpPr txBox="1"/>
          <p:nvPr>
            <p:ph type="title"/>
          </p:nvPr>
        </p:nvSpPr>
        <p:spPr>
          <a:xfrm>
            <a:off x="-197828" y="155147"/>
            <a:ext cx="9566031" cy="994172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Calibri"/>
              <a:buNone/>
            </a:pPr>
            <a:r>
              <a:rPr b="1" lang="sk" sz="3000"/>
              <a:t>Comparison of finger microbiomes depending on location</a:t>
            </a:r>
            <a:endParaRPr b="1" sz="3000"/>
          </a:p>
        </p:txBody>
      </p:sp>
      <p:graphicFrame>
        <p:nvGraphicFramePr>
          <p:cNvPr id="205" name="Google Shape;205;p32"/>
          <p:cNvGraphicFramePr/>
          <p:nvPr/>
        </p:nvGraphicFramePr>
        <p:xfrm>
          <a:off x="487972" y="1806819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{5EC53FF1-E680-48D5-A110-B0DE548ADB6A}</a:tableStyleId>
              </a:tblPr>
              <a:tblGrid>
                <a:gridCol w="577375"/>
                <a:gridCol w="2113050"/>
                <a:gridCol w="1345200"/>
              </a:tblGrid>
              <a:tr h="437775">
                <a:tc gridSpan="3"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k" sz="1400"/>
                        <a:t>BEFORE</a:t>
                      </a:r>
                      <a:endParaRPr sz="1400"/>
                    </a:p>
                  </a:txBody>
                  <a:tcPr marT="34300" marB="34300" marR="68600" marL="68600"/>
                </a:tc>
                <a:tc hMerge="1"/>
                <a:tc hMerge="1"/>
              </a:tr>
              <a:tr h="437775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k" sz="1400"/>
                        <a:t>order</a:t>
                      </a:r>
                      <a:endParaRPr sz="1400"/>
                    </a:p>
                  </a:txBody>
                  <a:tcPr marT="34300" marB="34300" marR="68600" marL="68600">
                    <a:solidFill>
                      <a:srgbClr val="8DA9DB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Calibri"/>
                        <a:buNone/>
                      </a:pPr>
                      <a:r>
                        <a:rPr lang="sk" sz="1400"/>
                        <a:t>name</a:t>
                      </a:r>
                      <a:endParaRPr sz="1400"/>
                    </a:p>
                  </a:txBody>
                  <a:tcPr marT="34300" marB="34300" marR="68600" marL="68600">
                    <a:solidFill>
                      <a:srgbClr val="8DA9DB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k" sz="1400"/>
                        <a:t>quantity [n]</a:t>
                      </a:r>
                      <a:endParaRPr sz="1400"/>
                    </a:p>
                  </a:txBody>
                  <a:tcPr marT="34300" marB="34300" marR="68600" marL="68600">
                    <a:solidFill>
                      <a:srgbClr val="8DA9DB"/>
                    </a:solidFill>
                  </a:tcPr>
                </a:tc>
              </a:tr>
              <a:tr h="416250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k" sz="1400"/>
                        <a:t>1.</a:t>
                      </a:r>
                      <a:endParaRPr sz="1100"/>
                    </a:p>
                  </a:txBody>
                  <a:tcPr marT="34300" marB="34300" marR="68600" marL="68600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Font typeface="Arial"/>
                        <a:buNone/>
                      </a:pPr>
                      <a:r>
                        <a:rPr i="1" lang="sk"/>
                        <a:t>Staphylococcus aureus</a:t>
                      </a:r>
                      <a:endParaRPr sz="1400"/>
                    </a:p>
                  </a:txBody>
                  <a:tcPr marT="34300" marB="34300" marR="68600" marL="6860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k"/>
                        <a:t>1080</a:t>
                      </a:r>
                      <a:endParaRPr sz="1400"/>
                    </a:p>
                  </a:txBody>
                  <a:tcPr marT="34300" marB="34300" marR="68600" marL="68600"/>
                </a:tc>
              </a:tr>
              <a:tr h="416250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k" sz="1400"/>
                        <a:t>2.</a:t>
                      </a:r>
                      <a:endParaRPr sz="1100"/>
                    </a:p>
                  </a:txBody>
                  <a:tcPr marT="34300" marB="34300" marR="68600" marL="68600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Font typeface="Arial"/>
                        <a:buNone/>
                      </a:pPr>
                      <a:r>
                        <a:rPr i="1" lang="sk"/>
                        <a:t>Staphylococcus roterodami</a:t>
                      </a:r>
                      <a:endParaRPr sz="1400"/>
                    </a:p>
                  </a:txBody>
                  <a:tcPr marT="34300" marB="34300" marR="68600" marL="6860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k"/>
                        <a:t>466</a:t>
                      </a:r>
                      <a:endParaRPr sz="1400"/>
                    </a:p>
                  </a:txBody>
                  <a:tcPr marT="34300" marB="34300" marR="68600" marL="68600"/>
                </a:tc>
              </a:tr>
              <a:tr h="416250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k" sz="1400"/>
                        <a:t>3.</a:t>
                      </a:r>
                      <a:endParaRPr sz="1100"/>
                    </a:p>
                  </a:txBody>
                  <a:tcPr marT="34300" marB="34300" marR="68600" marL="68600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Font typeface="Arial"/>
                        <a:buNone/>
                      </a:pPr>
                      <a:r>
                        <a:rPr i="1" lang="sk"/>
                        <a:t>Staphylococcus hominis</a:t>
                      </a:r>
                      <a:endParaRPr sz="1400"/>
                    </a:p>
                  </a:txBody>
                  <a:tcPr marT="34300" marB="34300" marR="68600" marL="6860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k"/>
                        <a:t>22</a:t>
                      </a:r>
                      <a:endParaRPr sz="1400"/>
                    </a:p>
                  </a:txBody>
                  <a:tcPr marT="34300" marB="34300" marR="68600" marL="68600"/>
                </a:tc>
              </a:tr>
            </a:tbl>
          </a:graphicData>
        </a:graphic>
      </p:graphicFrame>
      <p:graphicFrame>
        <p:nvGraphicFramePr>
          <p:cNvPr id="206" name="Google Shape;206;p32"/>
          <p:cNvGraphicFramePr/>
          <p:nvPr/>
        </p:nvGraphicFramePr>
        <p:xfrm>
          <a:off x="4623642" y="1811240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{5EC53FF1-E680-48D5-A110-B0DE548ADB6A}</a:tableStyleId>
              </a:tblPr>
              <a:tblGrid>
                <a:gridCol w="577375"/>
                <a:gridCol w="2113050"/>
                <a:gridCol w="1345200"/>
              </a:tblGrid>
              <a:tr h="437775">
                <a:tc gridSpan="3"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k" sz="1400"/>
                        <a:t>AFTER</a:t>
                      </a:r>
                      <a:endParaRPr sz="1400"/>
                    </a:p>
                  </a:txBody>
                  <a:tcPr marT="34300" marB="34300" marR="68600" marL="68600"/>
                </a:tc>
                <a:tc hMerge="1"/>
                <a:tc hMerge="1"/>
              </a:tr>
              <a:tr h="437775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k" sz="1400"/>
                        <a:t>order</a:t>
                      </a:r>
                      <a:endParaRPr sz="1400"/>
                    </a:p>
                  </a:txBody>
                  <a:tcPr marT="34300" marB="34300" marR="68600" marL="68600">
                    <a:solidFill>
                      <a:srgbClr val="8DA9DB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Calibri"/>
                        <a:buNone/>
                      </a:pPr>
                      <a:r>
                        <a:rPr lang="sk" sz="1400"/>
                        <a:t>name</a:t>
                      </a:r>
                      <a:endParaRPr sz="1400"/>
                    </a:p>
                  </a:txBody>
                  <a:tcPr marT="34300" marB="34300" marR="68600" marL="68600">
                    <a:solidFill>
                      <a:srgbClr val="8DA9DB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k" sz="1400"/>
                        <a:t>quantity [% or n]</a:t>
                      </a:r>
                      <a:endParaRPr sz="1400"/>
                    </a:p>
                  </a:txBody>
                  <a:tcPr marT="34300" marB="34300" marR="68600" marL="68600">
                    <a:solidFill>
                      <a:srgbClr val="8DA9DB"/>
                    </a:solidFill>
                  </a:tcPr>
                </a:tc>
              </a:tr>
              <a:tr h="416250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k" sz="1400"/>
                        <a:t>1.</a:t>
                      </a:r>
                      <a:endParaRPr sz="1100"/>
                    </a:p>
                  </a:txBody>
                  <a:tcPr marT="34300" marB="34300" marR="68600" marL="6860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/>
                    </a:p>
                  </a:txBody>
                  <a:tcPr marT="34300" marB="34300" marR="68600" marL="6860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/>
                    </a:p>
                  </a:txBody>
                  <a:tcPr marT="34300" marB="34300" marR="68600" marL="68600"/>
                </a:tc>
              </a:tr>
              <a:tr h="416250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k" sz="1400"/>
                        <a:t>2.</a:t>
                      </a:r>
                      <a:endParaRPr sz="1100"/>
                    </a:p>
                  </a:txBody>
                  <a:tcPr marT="34300" marB="34300" marR="68600" marL="6860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/>
                    </a:p>
                  </a:txBody>
                  <a:tcPr marT="34300" marB="34300" marR="68600" marL="6860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/>
                    </a:p>
                  </a:txBody>
                  <a:tcPr marT="34300" marB="34300" marR="68600" marL="68600"/>
                </a:tc>
              </a:tr>
              <a:tr h="416250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k" sz="1400"/>
                        <a:t>3.</a:t>
                      </a:r>
                      <a:endParaRPr sz="1100"/>
                    </a:p>
                  </a:txBody>
                  <a:tcPr marT="34300" marB="34300" marR="68600" marL="6860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/>
                    </a:p>
                  </a:txBody>
                  <a:tcPr marT="34300" marB="34300" marR="68600" marL="6860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/>
                    </a:p>
                  </a:txBody>
                  <a:tcPr marT="34300" marB="34300" marR="68600" marL="68600"/>
                </a:tc>
              </a:tr>
              <a:tr h="416250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k" sz="1400"/>
                        <a:t>4.</a:t>
                      </a:r>
                      <a:endParaRPr sz="1100"/>
                    </a:p>
                  </a:txBody>
                  <a:tcPr marT="34300" marB="34300" marR="68600" marL="6860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/>
                    </a:p>
                  </a:txBody>
                  <a:tcPr marT="34300" marB="34300" marR="68600" marL="6860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/>
                    </a:p>
                  </a:txBody>
                  <a:tcPr marT="34300" marB="34300" marR="68600" marL="68600"/>
                </a:tc>
              </a:tr>
              <a:tr h="416250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k" sz="1400"/>
                        <a:t>5.</a:t>
                      </a:r>
                      <a:endParaRPr sz="1100"/>
                    </a:p>
                  </a:txBody>
                  <a:tcPr marT="34300" marB="34300" marR="68600" marL="6860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/>
                    </a:p>
                  </a:txBody>
                  <a:tcPr marT="34300" marB="34300" marR="68600" marL="6860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/>
                    </a:p>
                  </a:txBody>
                  <a:tcPr marT="34300" marB="34300" marR="68600" marL="68600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0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p33"/>
          <p:cNvSpPr txBox="1"/>
          <p:nvPr>
            <p:ph type="ctrTitle"/>
          </p:nvPr>
        </p:nvSpPr>
        <p:spPr>
          <a:xfrm>
            <a:off x="1143000" y="841772"/>
            <a:ext cx="6858000" cy="17907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100"/>
              <a:buFont typeface="Calibri"/>
              <a:buNone/>
            </a:pPr>
            <a:r>
              <a:rPr b="1" lang="sk" sz="4100"/>
              <a:t>Thank you for your attention!</a:t>
            </a:r>
            <a:endParaRPr/>
          </a:p>
        </p:txBody>
      </p:sp>
      <p:sp>
        <p:nvSpPr>
          <p:cNvPr id="212" name="Google Shape;212;p33"/>
          <p:cNvSpPr txBox="1"/>
          <p:nvPr>
            <p:ph idx="1" type="subTitle"/>
          </p:nvPr>
        </p:nvSpPr>
        <p:spPr>
          <a:xfrm>
            <a:off x="1143000" y="2701528"/>
            <a:ext cx="6858000" cy="1241821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Motív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