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Inter Tight Medium"/>
      <p:regular r:id="rId15"/>
      <p:bold r:id="rId16"/>
      <p:italic r:id="rId17"/>
      <p:boldItalic r:id="rId18"/>
    </p:embeddedFont>
    <p:embeddedFont>
      <p:font typeface="Inter Tight"/>
      <p:regular r:id="rId19"/>
      <p:bold r:id="rId20"/>
      <p:italic r:id="rId21"/>
      <p:boldItalic r:id="rId22"/>
    </p:embeddedFont>
    <p:embeddedFont>
      <p:font typeface="Inter Tight SemiBol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87781F-0EA1-404A-A461-462B6F53BAF8}">
  <a:tblStyle styleId="{1687781F-0EA1-404A-A461-462B6F53B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Tight-bold.fntdata"/><Relationship Id="rId22" Type="http://schemas.openxmlformats.org/officeDocument/2006/relationships/font" Target="fonts/InterTight-boldItalic.fntdata"/><Relationship Id="rId21" Type="http://schemas.openxmlformats.org/officeDocument/2006/relationships/font" Target="fonts/InterTight-italic.fntdata"/><Relationship Id="rId24" Type="http://schemas.openxmlformats.org/officeDocument/2006/relationships/font" Target="fonts/InterTightSemiBold-bold.fntdata"/><Relationship Id="rId23" Type="http://schemas.openxmlformats.org/officeDocument/2006/relationships/font" Target="fonts/InterTigh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TightSemiBold-boldItalic.fntdata"/><Relationship Id="rId25" Type="http://schemas.openxmlformats.org/officeDocument/2006/relationships/font" Target="fonts/InterTight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InterTightMedium-regular.fntdata"/><Relationship Id="rId14" Type="http://schemas.openxmlformats.org/officeDocument/2006/relationships/slide" Target="slides/slide8.xml"/><Relationship Id="rId17" Type="http://schemas.openxmlformats.org/officeDocument/2006/relationships/font" Target="fonts/InterTightMedium-italic.fntdata"/><Relationship Id="rId16" Type="http://schemas.openxmlformats.org/officeDocument/2006/relationships/font" Target="fonts/InterTightMedium-bold.fntdata"/><Relationship Id="rId19" Type="http://schemas.openxmlformats.org/officeDocument/2006/relationships/font" Target="fonts/InterTight-regular.fntdata"/><Relationship Id="rId18" Type="http://schemas.openxmlformats.org/officeDocument/2006/relationships/font" Target="fonts/InterTight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d5c0022210aab0a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d5c0022210aab0a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54f04d5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54f04d5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254f04d5d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254f04d5d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54f04d5d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54f04d5d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254f04d5df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254f04d5df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254f04d5df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254f04d5df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254f04d5d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254f04d5d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254f04d5df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254f04d5df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299808">
            <a:off x="124383" y="-559521"/>
            <a:ext cx="8900029" cy="6258229"/>
            <a:chOff x="124223" y="-559280"/>
            <a:chExt cx="8900025" cy="6258226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24223" y="-78561"/>
              <a:ext cx="8900025" cy="5296800"/>
              <a:chOff x="124223" y="-78561"/>
              <a:chExt cx="8900025" cy="5296800"/>
            </a:xfrm>
          </p:grpSpPr>
          <p:sp>
            <p:nvSpPr>
              <p:cNvPr id="12" name="Google Shape;12;p2"/>
              <p:cNvSpPr/>
              <p:nvPr/>
            </p:nvSpPr>
            <p:spPr>
              <a:xfrm rot="-1623">
                <a:off x="7117071" y="2014308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flipH="1" rot="-1487">
                <a:off x="124823" y="-77211"/>
                <a:ext cx="6242101" cy="5294100"/>
              </a:xfrm>
              <a:prstGeom prst="snip1Rect">
                <a:avLst>
                  <a:gd fmla="val 4248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flipH="1" rot="10798513">
                <a:off x="2781248" y="-76291"/>
                <a:ext cx="6242401" cy="5289900"/>
              </a:xfrm>
              <a:prstGeom prst="snip1Rect">
                <a:avLst>
                  <a:gd fmla="val 4249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-1623">
                <a:off x="125118" y="1250275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 rot="-4516116">
              <a:off x="314265" y="-331820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6283884">
              <a:off x="6963097" y="3633506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826325" y="1559575"/>
            <a:ext cx="54948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826325" y="3252475"/>
            <a:ext cx="549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2" name="Google Shape;62;p1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3" name="Google Shape;63;p1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4" name="Google Shape;64;p1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" name="Google Shape;65;p1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9" name="Google Shape;69;p1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7" name="Google Shape;77;p1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" name="Google Shape;84;p1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" name="Google Shape;85;p1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" name="Google Shape;86;p1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4" name="Google Shape;94;p1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5" name="Google Shape;95;p1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6" name="Google Shape;96;p1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7" name="Google Shape;97;p1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1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1" name="Google Shape;121;p2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2" name="Google Shape;122;p2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3"/>
          <p:cNvGrpSpPr/>
          <p:nvPr/>
        </p:nvGrpSpPr>
        <p:grpSpPr>
          <a:xfrm>
            <a:off x="75" y="256675"/>
            <a:ext cx="3798141" cy="1190474"/>
            <a:chOff x="75" y="256675"/>
            <a:chExt cx="3798141" cy="1190474"/>
          </a:xfrm>
        </p:grpSpPr>
        <p:sp>
          <p:nvSpPr>
            <p:cNvPr id="140" name="Google Shape;140;p23"/>
            <p:cNvSpPr/>
            <p:nvPr/>
          </p:nvSpPr>
          <p:spPr>
            <a:xfrm flipH="1" rot="10800000">
              <a:off x="75" y="256675"/>
              <a:ext cx="3798000" cy="11904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 flipH="1" rot="-10795068">
              <a:off x="3380016" y="1028349"/>
              <a:ext cx="418200" cy="4185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142" name="Google Shape;142;p23"/>
          <p:cNvSpPr txBox="1"/>
          <p:nvPr>
            <p:ph type="title"/>
          </p:nvPr>
        </p:nvSpPr>
        <p:spPr>
          <a:xfrm>
            <a:off x="333925" y="544250"/>
            <a:ext cx="30399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" type="subTitle"/>
          </p:nvPr>
        </p:nvSpPr>
        <p:spPr>
          <a:xfrm>
            <a:off x="1149126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2" type="subTitle"/>
          </p:nvPr>
        </p:nvSpPr>
        <p:spPr>
          <a:xfrm>
            <a:off x="1149126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3" type="subTitle"/>
          </p:nvPr>
        </p:nvSpPr>
        <p:spPr>
          <a:xfrm>
            <a:off x="1149126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4" type="subTitle"/>
          </p:nvPr>
        </p:nvSpPr>
        <p:spPr>
          <a:xfrm>
            <a:off x="1149126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5" type="subTitle"/>
          </p:nvPr>
        </p:nvSpPr>
        <p:spPr>
          <a:xfrm>
            <a:off x="1149126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6" type="subTitle"/>
          </p:nvPr>
        </p:nvSpPr>
        <p:spPr>
          <a:xfrm>
            <a:off x="5327851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7" type="subTitle"/>
          </p:nvPr>
        </p:nvSpPr>
        <p:spPr>
          <a:xfrm>
            <a:off x="5327851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8" type="subTitle"/>
          </p:nvPr>
        </p:nvSpPr>
        <p:spPr>
          <a:xfrm>
            <a:off x="5327851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9" type="subTitle"/>
          </p:nvPr>
        </p:nvSpPr>
        <p:spPr>
          <a:xfrm>
            <a:off x="5327851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3" type="subTitle"/>
          </p:nvPr>
        </p:nvSpPr>
        <p:spPr>
          <a:xfrm>
            <a:off x="5327851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s" type="tx">
  <p:cSld name="TITLE_AND_BODY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5" name="Google Shape;155;p24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4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ITLE_AND_BODY_1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3" name="Google Shape;163;p25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5"/>
          <p:cNvSpPr txBox="1"/>
          <p:nvPr>
            <p:ph idx="1" type="subTitle"/>
          </p:nvPr>
        </p:nvSpPr>
        <p:spPr>
          <a:xfrm>
            <a:off x="38108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67" name="Google Shape;167;p25"/>
          <p:cNvSpPr txBox="1"/>
          <p:nvPr>
            <p:ph idx="4" type="body"/>
          </p:nvPr>
        </p:nvSpPr>
        <p:spPr>
          <a:xfrm>
            <a:off x="38108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68" name="Google Shape;168;p25"/>
          <p:cNvSpPr txBox="1"/>
          <p:nvPr>
            <p:ph idx="5" type="subTitle"/>
          </p:nvPr>
        </p:nvSpPr>
        <p:spPr>
          <a:xfrm>
            <a:off x="456693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6" type="body"/>
          </p:nvPr>
        </p:nvSpPr>
        <p:spPr>
          <a:xfrm>
            <a:off x="456693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70" name="Google Shape;170;p25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71" name="Google Shape;171;p25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woColTx">
  <p:cSld name="TITLE_AND_TWO_COLUMNS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6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174" name="Google Shape;174;p26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175" name="Google Shape;175;p26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177" name="Google Shape;177;p26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6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 type="titleOnly">
  <p:cSld name="TITLE_ONLY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>
            <p:ph idx="2" type="pic"/>
          </p:nvPr>
        </p:nvSpPr>
        <p:spPr>
          <a:xfrm rot="299866">
            <a:off x="764484" y="2679783"/>
            <a:ext cx="1938771" cy="1938771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5" name="Google Shape;185;p27"/>
          <p:cNvSpPr/>
          <p:nvPr>
            <p:ph idx="3" type="pic"/>
          </p:nvPr>
        </p:nvSpPr>
        <p:spPr>
          <a:xfrm rot="-299913">
            <a:off x="3602840" y="2620826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6" name="Google Shape;186;p27"/>
          <p:cNvSpPr/>
          <p:nvPr>
            <p:ph idx="4" type="pic"/>
          </p:nvPr>
        </p:nvSpPr>
        <p:spPr>
          <a:xfrm rot="299913">
            <a:off x="6440891" y="2679947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7" name="Google Shape;187;p2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7"/>
          <p:cNvSpPr txBox="1"/>
          <p:nvPr>
            <p:ph idx="1" type="subTitle"/>
          </p:nvPr>
        </p:nvSpPr>
        <p:spPr>
          <a:xfrm>
            <a:off x="381063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89" name="Google Shape;189;p27"/>
          <p:cNvSpPr txBox="1"/>
          <p:nvPr>
            <p:ph idx="5" type="body"/>
          </p:nvPr>
        </p:nvSpPr>
        <p:spPr>
          <a:xfrm>
            <a:off x="381063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0" name="Google Shape;190;p27"/>
          <p:cNvSpPr txBox="1"/>
          <p:nvPr>
            <p:ph idx="6" type="subTitle"/>
          </p:nvPr>
        </p:nvSpPr>
        <p:spPr>
          <a:xfrm>
            <a:off x="3219300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91" name="Google Shape;191;p27"/>
          <p:cNvSpPr txBox="1"/>
          <p:nvPr>
            <p:ph idx="7" type="body"/>
          </p:nvPr>
        </p:nvSpPr>
        <p:spPr>
          <a:xfrm>
            <a:off x="3219300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2" name="Google Shape;192;p27"/>
          <p:cNvSpPr txBox="1"/>
          <p:nvPr>
            <p:ph idx="8" type="subTitle"/>
          </p:nvPr>
        </p:nvSpPr>
        <p:spPr>
          <a:xfrm>
            <a:off x="6057538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93" name="Google Shape;193;p27"/>
          <p:cNvSpPr txBox="1"/>
          <p:nvPr>
            <p:ph idx="9" type="body"/>
          </p:nvPr>
        </p:nvSpPr>
        <p:spPr>
          <a:xfrm>
            <a:off x="6057538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4" name="Google Shape;194;p27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1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96" name="Google Shape;196;p27"/>
          <p:cNvSpPr txBox="1"/>
          <p:nvPr>
            <p:ph idx="1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1">
  <p:cSld name="ONE_COLUMN_TEXT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02" name="Google Shape;202;p28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03" name="Google Shape;203;p28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left">
  <p:cSld name="ONE_COLUMN_TEXT_1"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9"/>
          <p:cNvGrpSpPr/>
          <p:nvPr/>
        </p:nvGrpSpPr>
        <p:grpSpPr>
          <a:xfrm>
            <a:off x="433788" y="1202208"/>
            <a:ext cx="2632899" cy="904617"/>
            <a:chOff x="433788" y="1202208"/>
            <a:chExt cx="2632899" cy="904617"/>
          </a:xfrm>
        </p:grpSpPr>
        <p:sp>
          <p:nvSpPr>
            <p:cNvPr id="206" name="Google Shape;206;p29"/>
            <p:cNvSpPr/>
            <p:nvPr/>
          </p:nvSpPr>
          <p:spPr>
            <a:xfrm>
              <a:off x="433788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 rot="-6523">
              <a:off x="2750486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08" name="Google Shape;208;p29"/>
          <p:cNvSpPr txBox="1"/>
          <p:nvPr>
            <p:ph idx="1" type="subTitle"/>
          </p:nvPr>
        </p:nvSpPr>
        <p:spPr>
          <a:xfrm>
            <a:off x="437000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09" name="Google Shape;209;p29"/>
          <p:cNvSpPr txBox="1"/>
          <p:nvPr>
            <p:ph idx="2" type="body"/>
          </p:nvPr>
        </p:nvSpPr>
        <p:spPr>
          <a:xfrm>
            <a:off x="437000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0" name="Google Shape;210;p29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11" name="Google Shape;211;p29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9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" name="Google Shape;213;p29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14" name="Google Shape;214;p29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  <p15:guide id="2" orient="horz" pos="1353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middle">
  <p:cSld name="ONE_COLUMN_TEXT_1_2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0"/>
          <p:cNvGrpSpPr/>
          <p:nvPr/>
        </p:nvGrpSpPr>
        <p:grpSpPr>
          <a:xfrm>
            <a:off x="3253950" y="1202208"/>
            <a:ext cx="2632899" cy="904617"/>
            <a:chOff x="3253950" y="1202208"/>
            <a:chExt cx="2632899" cy="904617"/>
          </a:xfrm>
        </p:grpSpPr>
        <p:sp>
          <p:nvSpPr>
            <p:cNvPr id="217" name="Google Shape;217;p30"/>
            <p:cNvSpPr/>
            <p:nvPr/>
          </p:nvSpPr>
          <p:spPr>
            <a:xfrm>
              <a:off x="3253950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 rot="-6523">
              <a:off x="5570649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19" name="Google Shape;219;p30"/>
          <p:cNvSpPr txBox="1"/>
          <p:nvPr>
            <p:ph idx="1" type="subTitle"/>
          </p:nvPr>
        </p:nvSpPr>
        <p:spPr>
          <a:xfrm>
            <a:off x="3257163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0" name="Google Shape;220;p30"/>
          <p:cNvSpPr txBox="1"/>
          <p:nvPr>
            <p:ph idx="2" type="body"/>
          </p:nvPr>
        </p:nvSpPr>
        <p:spPr>
          <a:xfrm>
            <a:off x="3257163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1" name="Google Shape;221;p30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30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" name="Google Shape;224;p30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25" name="Google Shape;225;p30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right, long text">
  <p:cSld name="ONE_COLUMN_TEXT_1_1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/>
        </p:nvSpPr>
        <p:spPr>
          <a:xfrm>
            <a:off x="3253825" y="1202325"/>
            <a:ext cx="5453100" cy="904500"/>
          </a:xfrm>
          <a:prstGeom prst="snip1Rect">
            <a:avLst>
              <a:gd fmla="val 3501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28" name="Google Shape;228;p31"/>
          <p:cNvSpPr txBox="1"/>
          <p:nvPr>
            <p:ph idx="1" type="subTitle"/>
          </p:nvPr>
        </p:nvSpPr>
        <p:spPr>
          <a:xfrm>
            <a:off x="3253950" y="1202200"/>
            <a:ext cx="5136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9" name="Google Shape;229;p31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30" name="Google Shape;230;p31"/>
          <p:cNvSpPr txBox="1"/>
          <p:nvPr>
            <p:ph idx="3" type="body"/>
          </p:nvPr>
        </p:nvSpPr>
        <p:spPr>
          <a:xfrm>
            <a:off x="3253950" y="1460325"/>
            <a:ext cx="54531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1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34" name="Google Shape;234;p31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35" name="Google Shape;235;p31"/>
          <p:cNvSpPr/>
          <p:nvPr/>
        </p:nvSpPr>
        <p:spPr>
          <a:xfrm rot="-6523">
            <a:off x="8390811" y="1202508"/>
            <a:ext cx="316201" cy="318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2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38" name="Google Shape;238;p32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39" name="Google Shape;239;p32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40" name="Google Shape;240;p32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41" name="Google Shape;241;p32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2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5" name="Google Shape;245;p32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46" name="Google Shape;246;p32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2">
  <p:cSld name="MAIN_POINT"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/>
          <p:nvPr>
            <p:ph idx="2" type="pic"/>
          </p:nvPr>
        </p:nvSpPr>
        <p:spPr>
          <a:xfrm rot="300107">
            <a:off x="4903200" y="846465"/>
            <a:ext cx="3950142" cy="3456249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3"/>
          <p:cNvSpPr txBox="1"/>
          <p:nvPr>
            <p:ph type="title"/>
          </p:nvPr>
        </p:nvSpPr>
        <p:spPr>
          <a:xfrm>
            <a:off x="3339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1" name="Google Shape;251;p33"/>
          <p:cNvSpPr txBox="1"/>
          <p:nvPr>
            <p:ph idx="1" type="body"/>
          </p:nvPr>
        </p:nvSpPr>
        <p:spPr>
          <a:xfrm>
            <a:off x="3339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52" name="Google Shape;252;p33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53" name="Google Shape;253;p33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3">
  <p:cSld name="MAIN_POINT_1"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/>
          <p:nvPr>
            <p:ph idx="2" type="pic"/>
          </p:nvPr>
        </p:nvSpPr>
        <p:spPr>
          <a:xfrm rot="-300067">
            <a:off x="550589" y="883785"/>
            <a:ext cx="3630622" cy="3658027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56" name="Google Shape;256;p34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4"/>
          <p:cNvSpPr txBox="1"/>
          <p:nvPr>
            <p:ph type="title"/>
          </p:nvPr>
        </p:nvSpPr>
        <p:spPr>
          <a:xfrm>
            <a:off x="52046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" name="Google Shape;258;p34"/>
          <p:cNvSpPr txBox="1"/>
          <p:nvPr>
            <p:ph idx="1" type="body"/>
          </p:nvPr>
        </p:nvSpPr>
        <p:spPr>
          <a:xfrm>
            <a:off x="52046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59" name="Google Shape;259;p34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60" name="Google Shape;260;p34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descriptions">
  <p:cSld name="SECTION_TITLE_AND_DESCRIPTION"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/>
          <p:nvPr>
            <p:ph idx="2" type="pic"/>
          </p:nvPr>
        </p:nvSpPr>
        <p:spPr>
          <a:xfrm>
            <a:off x="3544863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263" name="Google Shape;263;p35"/>
          <p:cNvSpPr/>
          <p:nvPr>
            <p:ph idx="3" type="pic"/>
          </p:nvPr>
        </p:nvSpPr>
        <p:spPr>
          <a:xfrm>
            <a:off x="6658538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264" name="Google Shape;264;p35"/>
          <p:cNvSpPr/>
          <p:nvPr>
            <p:ph idx="4" type="pic"/>
          </p:nvPr>
        </p:nvSpPr>
        <p:spPr>
          <a:xfrm>
            <a:off x="431200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265" name="Google Shape;265;p35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35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p35"/>
          <p:cNvSpPr txBox="1"/>
          <p:nvPr>
            <p:ph idx="1" type="subTitle"/>
          </p:nvPr>
        </p:nvSpPr>
        <p:spPr>
          <a:xfrm>
            <a:off x="381100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8" name="Google Shape;268;p35"/>
          <p:cNvSpPr txBox="1"/>
          <p:nvPr>
            <p:ph idx="5" type="subTitle"/>
          </p:nvPr>
        </p:nvSpPr>
        <p:spPr>
          <a:xfrm>
            <a:off x="3494775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9" name="Google Shape;269;p35"/>
          <p:cNvSpPr txBox="1"/>
          <p:nvPr>
            <p:ph idx="6" type="subTitle"/>
          </p:nvPr>
        </p:nvSpPr>
        <p:spPr>
          <a:xfrm>
            <a:off x="6608438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70" name="Google Shape;270;p35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71" name="Google Shape;271;p35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 column bullet points">
  <p:cSld name="CAPTION_ONLY"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6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74" name="Google Shape;274;p36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75" name="Google Shape;275;p36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76" name="Google Shape;276;p36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77" name="Google Shape;277;p36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78" name="Google Shape;278;p36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6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333925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1" name="Google Shape;281;p36"/>
          <p:cNvSpPr txBox="1"/>
          <p:nvPr>
            <p:ph idx="2" type="body"/>
          </p:nvPr>
        </p:nvSpPr>
        <p:spPr>
          <a:xfrm>
            <a:off x="4595076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2" name="Google Shape;282;p36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83" name="Google Shape;283;p36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for understanding">
  <p:cSld name="CAPTION_ONLY_1"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7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sp>
          <p:nvSpPr>
            <p:cNvPr id="286" name="Google Shape;286;p37"/>
            <p:cNvSpPr/>
            <p:nvPr/>
          </p:nvSpPr>
          <p:spPr>
            <a:xfrm>
              <a:off x="0" y="100"/>
              <a:ext cx="9144000" cy="5143500"/>
            </a:xfrm>
            <a:prstGeom prst="snip1Rect">
              <a:avLst>
                <a:gd fmla="val 40868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87" name="Google Shape;287;p37"/>
            <p:cNvSpPr/>
            <p:nvPr/>
          </p:nvSpPr>
          <p:spPr>
            <a:xfrm rot="10800000">
              <a:off x="7036475" y="1219850"/>
              <a:ext cx="2107500" cy="186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88" name="Google Shape;288;p37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333925" y="3630575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Google Shape;290;p3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37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2" name="Google Shape;292;p37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3" name="Google Shape;293;p37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4" name="Google Shape;294;p37"/>
          <p:cNvSpPr txBox="1"/>
          <p:nvPr>
            <p:ph idx="4" type="body"/>
          </p:nvPr>
        </p:nvSpPr>
        <p:spPr>
          <a:xfrm>
            <a:off x="333925" y="31841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5" name="Google Shape;295;p37"/>
          <p:cNvSpPr txBox="1"/>
          <p:nvPr>
            <p:ph idx="5" type="body"/>
          </p:nvPr>
        </p:nvSpPr>
        <p:spPr>
          <a:xfrm>
            <a:off x="333925" y="27377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6" name="Google Shape;296;p37"/>
          <p:cNvSpPr txBox="1"/>
          <p:nvPr>
            <p:ph idx="6" type="body"/>
          </p:nvPr>
        </p:nvSpPr>
        <p:spPr>
          <a:xfrm>
            <a:off x="333925" y="2291377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ype">
  <p:cSld name="BIG_NUMBER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8"/>
          <p:cNvSpPr txBox="1"/>
          <p:nvPr/>
        </p:nvSpPr>
        <p:spPr>
          <a:xfrm>
            <a:off x="2479675" y="2285400"/>
            <a:ext cx="418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Questions?</a:t>
            </a:r>
            <a:endParaRPr sz="2800">
              <a:solidFill>
                <a:schemeClr val="lt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grpSp>
        <p:nvGrpSpPr>
          <p:cNvPr id="300" name="Google Shape;300;p38"/>
          <p:cNvGrpSpPr/>
          <p:nvPr/>
        </p:nvGrpSpPr>
        <p:grpSpPr>
          <a:xfrm rot="300150">
            <a:off x="1277165" y="536719"/>
            <a:ext cx="6594752" cy="4068617"/>
            <a:chOff x="1277284" y="536521"/>
            <a:chExt cx="6594691" cy="4068580"/>
          </a:xfrm>
        </p:grpSpPr>
        <p:grpSp>
          <p:nvGrpSpPr>
            <p:cNvPr id="301" name="Google Shape;301;p38"/>
            <p:cNvGrpSpPr/>
            <p:nvPr/>
          </p:nvGrpSpPr>
          <p:grpSpPr>
            <a:xfrm>
              <a:off x="1277284" y="891662"/>
              <a:ext cx="6594077" cy="3357715"/>
              <a:chOff x="1277284" y="891662"/>
              <a:chExt cx="6594077" cy="3357715"/>
            </a:xfrm>
          </p:grpSpPr>
          <p:sp>
            <p:nvSpPr>
              <p:cNvPr id="302" name="Google Shape;302;p38"/>
              <p:cNvSpPr/>
              <p:nvPr/>
            </p:nvSpPr>
            <p:spPr>
              <a:xfrm rot="-2190">
                <a:off x="6458566" y="1876325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303" name="Google Shape;303;p38"/>
              <p:cNvSpPr/>
              <p:nvPr/>
            </p:nvSpPr>
            <p:spPr>
              <a:xfrm flipH="1" rot="-2453">
                <a:off x="1277283" y="893727"/>
                <a:ext cx="4625401" cy="3354000"/>
              </a:xfrm>
              <a:prstGeom prst="snip1Rect">
                <a:avLst>
                  <a:gd fmla="val 4969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04" name="Google Shape;304;p38"/>
              <p:cNvSpPr/>
              <p:nvPr/>
            </p:nvSpPr>
            <p:spPr>
              <a:xfrm flipH="1" rot="10797547">
                <a:off x="3245660" y="893312"/>
                <a:ext cx="4625701" cy="3354000"/>
              </a:xfrm>
              <a:prstGeom prst="snip1Rect">
                <a:avLst>
                  <a:gd fmla="val 4966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05" name="Google Shape;305;p38"/>
              <p:cNvSpPr/>
              <p:nvPr/>
            </p:nvSpPr>
            <p:spPr>
              <a:xfrm rot="-2190">
                <a:off x="1277395" y="1877958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306" name="Google Shape;306;p38"/>
            <p:cNvSpPr/>
            <p:nvPr/>
          </p:nvSpPr>
          <p:spPr>
            <a:xfrm rot="-4517241">
              <a:off x="1416960" y="705331"/>
              <a:ext cx="1386770" cy="13615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307" name="Google Shape;307;p38"/>
            <p:cNvSpPr/>
            <p:nvPr/>
          </p:nvSpPr>
          <p:spPr>
            <a:xfrm rot="6281922">
              <a:off x="6346470" y="3074659"/>
              <a:ext cx="1384510" cy="1363185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08" name="Google Shape;308;p38"/>
          <p:cNvSpPr txBox="1"/>
          <p:nvPr>
            <p:ph type="title"/>
          </p:nvPr>
        </p:nvSpPr>
        <p:spPr>
          <a:xfrm>
            <a:off x="2479675" y="2285400"/>
            <a:ext cx="418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" name="Google Shape;309;p38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10" name="Google Shape;310;p38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 type="blank">
  <p:cSld name="BLANK"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9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14" name="Google Shape;314;p39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47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>
            <p:ph type="title"/>
          </p:nvPr>
        </p:nvSpPr>
        <p:spPr>
          <a:xfrm>
            <a:off x="311700" y="1256729"/>
            <a:ext cx="8520600" cy="156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accent1"/>
                </a:solidFill>
              </a:rPr>
              <a:t>Summary of Results From Group 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title"/>
          </p:nvPr>
        </p:nvSpPr>
        <p:spPr>
          <a:xfrm>
            <a:off x="333925" y="544250"/>
            <a:ext cx="30399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Members</a:t>
            </a:r>
            <a:endParaRPr/>
          </a:p>
        </p:txBody>
      </p:sp>
      <p:sp>
        <p:nvSpPr>
          <p:cNvPr id="325" name="Google Shape;325;p41"/>
          <p:cNvSpPr/>
          <p:nvPr/>
        </p:nvSpPr>
        <p:spPr>
          <a:xfrm>
            <a:off x="143425" y="1792950"/>
            <a:ext cx="2764800" cy="4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2500">
                <a:latin typeface="Inter Tight"/>
                <a:ea typeface="Inter Tight"/>
                <a:cs typeface="Inter Tight"/>
                <a:sym typeface="Inter Tight"/>
              </a:rPr>
              <a:t>Emirhan Yaşar</a:t>
            </a:r>
            <a:endParaRPr b="1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143425" y="3034098"/>
            <a:ext cx="2764800" cy="55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2500">
                <a:highlight>
                  <a:srgbClr val="FFFFFF"/>
                </a:highlight>
                <a:latin typeface="Inter Tight"/>
                <a:ea typeface="Inter Tight"/>
                <a:cs typeface="Inter Tight"/>
                <a:sym typeface="Inter Tight"/>
              </a:rPr>
              <a:t>Lucia Bizo</a:t>
            </a:r>
            <a:r>
              <a:rPr b="1" lang="en" sz="2500">
                <a:highlight>
                  <a:srgbClr val="FFFFFF"/>
                </a:highlight>
                <a:latin typeface="Inter Tight"/>
                <a:ea typeface="Inter Tight"/>
                <a:cs typeface="Inter Tight"/>
                <a:sym typeface="Inter Tight"/>
              </a:rPr>
              <a:t>ňová</a:t>
            </a:r>
            <a:endParaRPr b="1">
              <a:highlight>
                <a:srgbClr val="FFFFFF"/>
              </a:highlight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327" name="Google Shape;3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821" y="1647750"/>
            <a:ext cx="1170330" cy="7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7825" y="2920550"/>
            <a:ext cx="1170325" cy="7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/>
          <p:nvPr/>
        </p:nvSpPr>
        <p:spPr>
          <a:xfrm>
            <a:off x="6058950" y="526000"/>
            <a:ext cx="2943300" cy="421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43425" y="4247800"/>
            <a:ext cx="2764800" cy="4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Inter Tight"/>
                <a:ea typeface="Inter Tight"/>
                <a:cs typeface="Inter Tight"/>
                <a:sym typeface="Inter Tight"/>
              </a:rPr>
              <a:t>Tereza Treskova</a:t>
            </a:r>
            <a:endParaRPr b="1" sz="2500"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331" name="Google Shape;33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820" y="4101818"/>
            <a:ext cx="1170323" cy="7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/>
          <p:cNvPicPr preferRelativeResize="0"/>
          <p:nvPr/>
        </p:nvPicPr>
        <p:blipFill rotWithShape="1">
          <a:blip r:embed="rId6">
            <a:alphaModFix/>
          </a:blip>
          <a:srcRect b="0" l="20830" r="31858" t="0"/>
          <a:stretch/>
        </p:blipFill>
        <p:spPr>
          <a:xfrm>
            <a:off x="5908275" y="0"/>
            <a:ext cx="32446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/>
          <p:nvPr/>
        </p:nvSpPr>
        <p:spPr>
          <a:xfrm>
            <a:off x="-12" y="243650"/>
            <a:ext cx="4751700" cy="121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617568" y="538400"/>
            <a:ext cx="51372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Inter Tight"/>
                <a:ea typeface="Inter Tight"/>
                <a:cs typeface="Inter Tight"/>
                <a:sym typeface="Inter Tight"/>
              </a:rPr>
              <a:t>Group Members</a:t>
            </a:r>
            <a:endParaRPr b="1" sz="2900"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type="title"/>
          </p:nvPr>
        </p:nvSpPr>
        <p:spPr>
          <a:xfrm>
            <a:off x="134400" y="205550"/>
            <a:ext cx="87534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Photo of petri dish with investigated microbiome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40" name="Google Shape;340;p42"/>
          <p:cNvPicPr preferRelativeResize="0"/>
          <p:nvPr/>
        </p:nvPicPr>
        <p:blipFill rotWithShape="1">
          <a:blip r:embed="rId3">
            <a:alphaModFix/>
          </a:blip>
          <a:srcRect b="19710" l="0" r="0" t="16849"/>
          <a:stretch/>
        </p:blipFill>
        <p:spPr>
          <a:xfrm>
            <a:off x="2582225" y="1396495"/>
            <a:ext cx="3857750" cy="3263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>
            <p:ph type="title"/>
          </p:nvPr>
        </p:nvSpPr>
        <p:spPr>
          <a:xfrm>
            <a:off x="334200" y="275225"/>
            <a:ext cx="84756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PCR Results - Gel Electrophoresis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6" name="Google Shape;346;p43"/>
          <p:cNvSpPr txBox="1"/>
          <p:nvPr>
            <p:ph idx="1" type="body"/>
          </p:nvPr>
        </p:nvSpPr>
        <p:spPr>
          <a:xfrm>
            <a:off x="0" y="1124850"/>
            <a:ext cx="3363300" cy="31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en">
                <a:solidFill>
                  <a:srgbClr val="000000"/>
                </a:solidFill>
              </a:rPr>
              <a:t>Observation</a:t>
            </a:r>
            <a:r>
              <a:rPr lang="en">
                <a:solidFill>
                  <a:srgbClr val="000000"/>
                </a:solidFill>
              </a:rPr>
              <a:t>: we see a  band on - </a:t>
            </a:r>
            <a:r>
              <a:rPr lang="en">
                <a:solidFill>
                  <a:srgbClr val="000000"/>
                </a:solidFill>
              </a:rPr>
              <a:t>1500 bp</a:t>
            </a:r>
            <a:r>
              <a:rPr lang="en">
                <a:solidFill>
                  <a:srgbClr val="000000"/>
                </a:solidFill>
              </a:rPr>
              <a:t>, and primers at the top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en">
                <a:solidFill>
                  <a:srgbClr val="000000"/>
                </a:solidFill>
              </a:rPr>
              <a:t>Evaluation</a:t>
            </a:r>
            <a:r>
              <a:rPr lang="en">
                <a:solidFill>
                  <a:srgbClr val="000000"/>
                </a:solidFill>
              </a:rPr>
              <a:t>: the 16S gene was amplified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en">
                <a:solidFill>
                  <a:srgbClr val="000000"/>
                </a:solidFill>
              </a:rPr>
              <a:t>Conclusion: </a:t>
            </a:r>
            <a:r>
              <a:rPr lang="en">
                <a:solidFill>
                  <a:srgbClr val="000000"/>
                </a:solidFill>
              </a:rPr>
              <a:t>the PCR was successful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7" name="Google Shape;347;p43"/>
          <p:cNvSpPr/>
          <p:nvPr/>
        </p:nvSpPr>
        <p:spPr>
          <a:xfrm flipH="1" rot="5400000">
            <a:off x="10907650" y="1371941"/>
            <a:ext cx="783000" cy="78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348" name="Google Shape;3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573" y="890825"/>
            <a:ext cx="5012016" cy="37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3"/>
          <p:cNvSpPr/>
          <p:nvPr/>
        </p:nvSpPr>
        <p:spPr>
          <a:xfrm>
            <a:off x="5801775" y="2183350"/>
            <a:ext cx="238200" cy="12954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50" name="Google Shape;350;p43"/>
          <p:cNvSpPr/>
          <p:nvPr/>
        </p:nvSpPr>
        <p:spPr>
          <a:xfrm>
            <a:off x="5744625" y="1888075"/>
            <a:ext cx="352500" cy="2097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Inter Tight"/>
                <a:ea typeface="Inter Tight"/>
                <a:cs typeface="Inter Tight"/>
                <a:sym typeface="Inter Tight"/>
              </a:rPr>
              <a:t>M</a:t>
            </a:r>
            <a:endParaRPr>
              <a:solidFill>
                <a:srgbClr val="FFFF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51" name="Google Shape;351;p43"/>
          <p:cNvSpPr/>
          <p:nvPr/>
        </p:nvSpPr>
        <p:spPr>
          <a:xfrm>
            <a:off x="6211350" y="2183350"/>
            <a:ext cx="238200" cy="12954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52" name="Google Shape;352;p43"/>
          <p:cNvSpPr/>
          <p:nvPr/>
        </p:nvSpPr>
        <p:spPr>
          <a:xfrm>
            <a:off x="6154200" y="1888075"/>
            <a:ext cx="476400" cy="2097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Inter Tight"/>
                <a:ea typeface="Inter Tight"/>
                <a:cs typeface="Inter Tight"/>
                <a:sym typeface="Inter Tight"/>
              </a:rPr>
              <a:t>G7</a:t>
            </a:r>
            <a:endParaRPr>
              <a:solidFill>
                <a:srgbClr val="FFFF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/>
          <p:nvPr>
            <p:ph type="title"/>
          </p:nvPr>
        </p:nvSpPr>
        <p:spPr>
          <a:xfrm>
            <a:off x="334200" y="242963"/>
            <a:ext cx="84756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Evaluation by Epi2ME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58" name="Google Shape;358;p44"/>
          <p:cNvSpPr txBox="1"/>
          <p:nvPr>
            <p:ph idx="1" type="body"/>
          </p:nvPr>
        </p:nvSpPr>
        <p:spPr>
          <a:xfrm>
            <a:off x="334200" y="724378"/>
            <a:ext cx="2681100" cy="41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>
                <a:solidFill>
                  <a:srgbClr val="000000"/>
                </a:solidFill>
              </a:rPr>
              <a:t>Observation: the system </a:t>
            </a:r>
            <a:r>
              <a:rPr lang="en">
                <a:solidFill>
                  <a:srgbClr val="000000"/>
                </a:solidFill>
              </a:rPr>
              <a:t>read the DNA of our sample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>
                <a:solidFill>
                  <a:srgbClr val="000000"/>
                </a:solidFill>
              </a:rPr>
              <a:t>Evaluation: the quality is between 9-16, the </a:t>
            </a:r>
            <a:r>
              <a:rPr lang="en">
                <a:solidFill>
                  <a:srgbClr val="000000"/>
                </a:solidFill>
              </a:rPr>
              <a:t>length</a:t>
            </a:r>
            <a:r>
              <a:rPr lang="en">
                <a:solidFill>
                  <a:srgbClr val="000000"/>
                </a:solidFill>
              </a:rPr>
              <a:t> of reads was around 1.6 kb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>
                <a:solidFill>
                  <a:srgbClr val="000000"/>
                </a:solidFill>
              </a:rPr>
              <a:t>Conclusion: we can continue with investigating the species of bacteria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59" name="Google Shape;359;p44"/>
          <p:cNvSpPr/>
          <p:nvPr/>
        </p:nvSpPr>
        <p:spPr>
          <a:xfrm flipH="1" rot="5400000">
            <a:off x="10907650" y="1371941"/>
            <a:ext cx="783000" cy="78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60" name="Google Shape;360;p44"/>
          <p:cNvSpPr/>
          <p:nvPr/>
        </p:nvSpPr>
        <p:spPr>
          <a:xfrm>
            <a:off x="3106200" y="1154650"/>
            <a:ext cx="5703600" cy="324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361" name="Google Shape;361;p44"/>
          <p:cNvPicPr preferRelativeResize="0"/>
          <p:nvPr/>
        </p:nvPicPr>
        <p:blipFill rotWithShape="1">
          <a:blip r:embed="rId3">
            <a:alphaModFix/>
          </a:blip>
          <a:srcRect b="44176" l="24347" r="23782" t="12990"/>
          <a:stretch/>
        </p:blipFill>
        <p:spPr>
          <a:xfrm>
            <a:off x="3106200" y="1142243"/>
            <a:ext cx="5794425" cy="332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/>
          <p:nvPr/>
        </p:nvSpPr>
        <p:spPr>
          <a:xfrm>
            <a:off x="3827199" y="3908725"/>
            <a:ext cx="783000" cy="38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63" name="Google Shape;363;p44"/>
          <p:cNvSpPr/>
          <p:nvPr/>
        </p:nvSpPr>
        <p:spPr>
          <a:xfrm>
            <a:off x="7874920" y="3953727"/>
            <a:ext cx="472500" cy="29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/>
          <p:nvPr>
            <p:ph type="title"/>
          </p:nvPr>
        </p:nvSpPr>
        <p:spPr>
          <a:xfrm>
            <a:off x="1194780" y="188825"/>
            <a:ext cx="84756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Evaluation by Epi2ME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9" name="Google Shape;369;p45"/>
          <p:cNvSpPr txBox="1"/>
          <p:nvPr>
            <p:ph idx="1" type="body"/>
          </p:nvPr>
        </p:nvSpPr>
        <p:spPr>
          <a:xfrm>
            <a:off x="107366" y="170546"/>
            <a:ext cx="3134100" cy="48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Observation: the system identified particular species of bacteria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Evaluation: the system identified mostly </a:t>
            </a:r>
            <a:r>
              <a:rPr i="1" lang="en" sz="1600">
                <a:solidFill>
                  <a:srgbClr val="000000"/>
                </a:solidFill>
              </a:rPr>
              <a:t>Bacillus subtilis, </a:t>
            </a:r>
            <a:r>
              <a:rPr i="1" lang="en" sz="1600">
                <a:solidFill>
                  <a:srgbClr val="000000"/>
                </a:solidFill>
              </a:rPr>
              <a:t>Staphylococcus warner</a:t>
            </a:r>
            <a:r>
              <a:rPr i="1" lang="en" sz="1600">
                <a:solidFill>
                  <a:srgbClr val="000000"/>
                </a:solidFill>
              </a:rPr>
              <a:t>i, S. hominis, S. epidermidis, S. aureus</a:t>
            </a:r>
            <a:endParaRPr i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Conclusion: </a:t>
            </a:r>
            <a:r>
              <a:rPr i="1" lang="en" sz="1600">
                <a:solidFill>
                  <a:srgbClr val="000000"/>
                </a:solidFill>
              </a:rPr>
              <a:t>Staphylococcus </a:t>
            </a:r>
            <a:r>
              <a:rPr lang="en" sz="1600">
                <a:solidFill>
                  <a:srgbClr val="000000"/>
                </a:solidFill>
              </a:rPr>
              <a:t>genus are common on the skin, but </a:t>
            </a:r>
            <a:r>
              <a:rPr i="1" lang="en" sz="1600">
                <a:solidFill>
                  <a:srgbClr val="000000"/>
                </a:solidFill>
              </a:rPr>
              <a:t>Bacillus subtilis</a:t>
            </a:r>
            <a:r>
              <a:rPr lang="en" sz="1600">
                <a:solidFill>
                  <a:srgbClr val="000000"/>
                </a:solidFill>
              </a:rPr>
              <a:t> is not common on the skin, mostly common on the soil and the plants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70" name="Google Shape;370;p45"/>
          <p:cNvSpPr/>
          <p:nvPr/>
        </p:nvSpPr>
        <p:spPr>
          <a:xfrm flipH="1" rot="5400000">
            <a:off x="10907650" y="1371941"/>
            <a:ext cx="783000" cy="78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371" name="Google Shape;371;p45"/>
          <p:cNvPicPr preferRelativeResize="0"/>
          <p:nvPr/>
        </p:nvPicPr>
        <p:blipFill rotWithShape="1">
          <a:blip r:embed="rId3">
            <a:alphaModFix/>
          </a:blip>
          <a:srcRect b="34314" l="23787" r="23782" t="12460"/>
          <a:stretch/>
        </p:blipFill>
        <p:spPr>
          <a:xfrm>
            <a:off x="3106200" y="806535"/>
            <a:ext cx="5554726" cy="391869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5"/>
          <p:cNvSpPr/>
          <p:nvPr/>
        </p:nvSpPr>
        <p:spPr>
          <a:xfrm>
            <a:off x="6342906" y="1510192"/>
            <a:ext cx="952500" cy="32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>
            <p:ph type="title"/>
          </p:nvPr>
        </p:nvSpPr>
        <p:spPr>
          <a:xfrm>
            <a:off x="333925" y="587150"/>
            <a:ext cx="84756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Top 5 Represented Bacteria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378" name="Google Shape;378;p46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{1687781F-0EA1-404A-A461-462B6F53BAF8}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Order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Quantity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600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Bacillus subtilis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i="1" lang="en" sz="1600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Staphylococcus hominis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i="1" lang="en" sz="1600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Staphylococcus warneri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i="1" lang="en" sz="1600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Staphylococcus epidermidis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i="1" lang="en" sz="1600">
                          <a:solidFill>
                            <a:schemeClr val="accent1"/>
                          </a:solidFill>
                          <a:latin typeface="Inter Tight"/>
                          <a:ea typeface="Inter Tight"/>
                          <a:cs typeface="Inter Tight"/>
                          <a:sym typeface="Inter Tight"/>
                        </a:rPr>
                        <a:t>Staphylococcus aureus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/>
          <p:nvPr>
            <p:ph type="title"/>
          </p:nvPr>
        </p:nvSpPr>
        <p:spPr>
          <a:xfrm>
            <a:off x="2279550" y="1424700"/>
            <a:ext cx="45849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Thanks For Your Attention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4" name="Google Shape;384;p47"/>
          <p:cNvSpPr/>
          <p:nvPr/>
        </p:nvSpPr>
        <p:spPr>
          <a:xfrm flipH="1" rot="5102414">
            <a:off x="9843081" y="1152947"/>
            <a:ext cx="596835" cy="59803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 </a:t>
            </a:r>
            <a:endParaRPr>
              <a:solidFill>
                <a:schemeClr val="lt2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sson 1">
  <a:themeElements>
    <a:clrScheme name="Simple Light">
      <a:dk1>
        <a:srgbClr val="137C3F"/>
      </a:dk1>
      <a:lt1>
        <a:srgbClr val="FFFCF5"/>
      </a:lt1>
      <a:dk2>
        <a:srgbClr val="146AEB"/>
      </a:dk2>
      <a:lt2>
        <a:srgbClr val="FBA084"/>
      </a:lt2>
      <a:accent1>
        <a:srgbClr val="000000"/>
      </a:accent1>
      <a:accent2>
        <a:srgbClr val="FFFFB3"/>
      </a:accent2>
      <a:accent3>
        <a:srgbClr val="B6D7A8"/>
      </a:accent3>
      <a:accent4>
        <a:srgbClr val="A4C2F4"/>
      </a:accent4>
      <a:accent5>
        <a:srgbClr val="B6D7A8"/>
      </a:accent5>
      <a:accent6>
        <a:srgbClr val="B4A7D6"/>
      </a:accent6>
      <a:hlink>
        <a:srgbClr val="146A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