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9" r:id="rId3"/>
    <p:sldId id="258" r:id="rId4"/>
    <p:sldId id="259" r:id="rId5"/>
    <p:sldId id="270" r:id="rId6"/>
    <p:sldId id="275" r:id="rId7"/>
    <p:sldId id="268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85557" autoAdjust="0"/>
  </p:normalViewPr>
  <p:slideViewPr>
    <p:cSldViewPr snapToGrid="0">
      <p:cViewPr varScale="1">
        <p:scale>
          <a:sx n="70" d="100"/>
          <a:sy n="70" d="100"/>
        </p:scale>
        <p:origin x="13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0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4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15. 1. 2025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Summary of results from group </a:t>
            </a:r>
            <a:r>
              <a:rPr lang="en-US" b="1" dirty="0"/>
              <a:t>21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Work Group N</a:t>
            </a:r>
            <a:r>
              <a:rPr lang="en-US" sz="3600" b="1" dirty="0"/>
              <a:t>o </a:t>
            </a:r>
            <a:r>
              <a:rPr lang="en-US" b="1" dirty="0"/>
              <a:t>21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10230"/>
            <a:ext cx="10515600" cy="4666733"/>
          </a:xfrm>
        </p:spPr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Krishang Mudaliar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Calibri"/>
              </a:rPr>
              <a:t>Indian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George Tefarakis 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Greek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Tanya Kyurkchieva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Calibri"/>
              </a:rPr>
              <a:t>German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231874" y="2777917"/>
            <a:ext cx="304482" cy="14477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097859" y="6407312"/>
            <a:ext cx="184726" cy="1711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11193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95243" y="349155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895243" y="487117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965141" y="3575895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group</a:t>
            </a:r>
            <a:r>
              <a:rPr lang="sk-SK" sz="2800" dirty="0"/>
              <a:t> </a:t>
            </a:r>
            <a:r>
              <a:rPr lang="sk-SK" sz="2800" dirty="0" err="1"/>
              <a:t>picture</a:t>
            </a:r>
            <a:r>
              <a:rPr lang="sk-SK" sz="2800" dirty="0"/>
              <a:t>“</a:t>
            </a:r>
          </a:p>
        </p:txBody>
      </p:sp>
      <p:pic>
        <p:nvPicPr>
          <p:cNvPr id="1026" name="Picture 2" descr="Flag of Greece - Wikipedia">
            <a:extLst>
              <a:ext uri="{FF2B5EF4-FFF2-40B4-BE49-F238E27FC236}">
                <a16:creationId xmlns:a16="http://schemas.microsoft.com/office/drawing/2014/main" id="{F94F0532-A03A-6EC1-ECFA-45C926F5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61" y="3093880"/>
            <a:ext cx="1625949" cy="10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41C58F-3E9A-25EE-2AEC-693C1648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1655916"/>
            <a:ext cx="1625699" cy="10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Germany - Wikipedia">
            <a:extLst>
              <a:ext uri="{FF2B5EF4-FFF2-40B4-BE49-F238E27FC236}">
                <a16:creationId xmlns:a16="http://schemas.microsoft.com/office/drawing/2014/main" id="{AFEB278D-E660-726B-4C2A-36F504D3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4556451"/>
            <a:ext cx="1663115" cy="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395AE-C14A-A57D-7BCF-FF55B2C19D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94" t="11177" b="912"/>
          <a:stretch/>
        </p:blipFill>
        <p:spPr>
          <a:xfrm>
            <a:off x="7384115" y="1510230"/>
            <a:ext cx="3416777" cy="43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241"/>
            <a:ext cx="11967411" cy="1325563"/>
          </a:xfrm>
        </p:spPr>
        <p:txBody>
          <a:bodyPr/>
          <a:lstStyle/>
          <a:p>
            <a:r>
              <a:rPr lang="sk-SK" b="1" dirty="0"/>
              <a:t>PCR </a:t>
            </a:r>
            <a:r>
              <a:rPr lang="sk-SK" b="1" dirty="0" err="1"/>
              <a:t>Result</a:t>
            </a:r>
            <a:r>
              <a:rPr lang="sk-SK" b="1" dirty="0"/>
              <a:t> – </a:t>
            </a:r>
            <a:r>
              <a:rPr lang="sk-SK" b="1" dirty="0" err="1"/>
              <a:t>Gel</a:t>
            </a:r>
            <a:r>
              <a:rPr lang="sk-SK" b="1" dirty="0"/>
              <a:t>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4292161" cy="1159993"/>
          </a:xfrm>
        </p:spPr>
        <p:txBody>
          <a:bodyPr>
            <a:noAutofit/>
          </a:bodyPr>
          <a:lstStyle/>
          <a:p>
            <a:r>
              <a:rPr lang="sk-SK" sz="2400" b="1" dirty="0"/>
              <a:t>OBSERVATION: </a:t>
            </a:r>
            <a:r>
              <a:rPr lang="sk-SK" sz="2400" dirty="0"/>
              <a:t>we don´t see a band on </a:t>
            </a:r>
            <a:r>
              <a:rPr lang="sk-SK" sz="2400" dirty="0">
                <a:sym typeface="Symbol"/>
              </a:rPr>
              <a:t> </a:t>
            </a:r>
            <a:r>
              <a:rPr lang="sk-SK" sz="2400" dirty="0"/>
              <a:t>1500 bp, and</a:t>
            </a:r>
            <a:r>
              <a:rPr lang="en-US" sz="2400" dirty="0"/>
              <a:t> there is presence of</a:t>
            </a:r>
            <a:r>
              <a:rPr lang="sk-SK" sz="2400" dirty="0"/>
              <a:t> primers at the bottom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72433" y="3055375"/>
            <a:ext cx="4292161" cy="97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/>
              <a:t>the 16S</a:t>
            </a:r>
            <a:r>
              <a:rPr lang="en-US" sz="2400" dirty="0"/>
              <a:t> rRNA </a:t>
            </a:r>
            <a:r>
              <a:rPr lang="sk-SK" sz="2400" dirty="0"/>
              <a:t>gene was </a:t>
            </a:r>
            <a:r>
              <a:rPr lang="en-US" sz="2400" dirty="0"/>
              <a:t>not </a:t>
            </a:r>
            <a:r>
              <a:rPr lang="sk-SK" sz="2400" dirty="0"/>
              <a:t>amplified</a:t>
            </a: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566058" y="4475250"/>
            <a:ext cx="3974418" cy="951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the PCR</a:t>
            </a:r>
            <a:r>
              <a:rPr lang="en-US" sz="2400" dirty="0"/>
              <a:t> was not </a:t>
            </a:r>
            <a:r>
              <a:rPr lang="sk-SK" sz="2400" dirty="0"/>
              <a:t>successful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30D4631-EC6F-124E-1927-A12BC1CDB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b="19693"/>
          <a:stretch/>
        </p:blipFill>
        <p:spPr bwMode="auto">
          <a:xfrm rot="16200000">
            <a:off x="6062138" y="571803"/>
            <a:ext cx="4599635" cy="59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D2A9A400-53E1-7141-ABD4-D6AE9CDA0DB9}"/>
              </a:ext>
            </a:extLst>
          </p:cNvPr>
          <p:cNvSpPr/>
          <p:nvPr/>
        </p:nvSpPr>
        <p:spPr>
          <a:xfrm>
            <a:off x="5052185" y="3569949"/>
            <a:ext cx="1369037" cy="482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8FBF7107-F956-6509-077B-754EE1B46818}"/>
              </a:ext>
            </a:extLst>
          </p:cNvPr>
          <p:cNvSpPr/>
          <p:nvPr/>
        </p:nvSpPr>
        <p:spPr>
          <a:xfrm>
            <a:off x="6677241" y="2773679"/>
            <a:ext cx="618566" cy="2074957"/>
          </a:xfrm>
          <a:prstGeom prst="leftBrace">
            <a:avLst>
              <a:gd name="adj1" fmla="val 8333"/>
              <a:gd name="adj2" fmla="val 51763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8" y="76517"/>
            <a:ext cx="11892752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by Epi2ME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201712" y="1658078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read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DNA</a:t>
            </a:r>
            <a:r>
              <a:rPr lang="sk-SK" sz="2400" b="1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201712" y="2941392"/>
            <a:ext cx="4668319" cy="137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/>
              <a:t>number of reads</a:t>
            </a:r>
            <a:r>
              <a:rPr lang="en-US" sz="2400" dirty="0"/>
              <a:t> around 400 at 1400 bps </a:t>
            </a:r>
            <a:r>
              <a:rPr lang="sk-SK" sz="2400" dirty="0"/>
              <a:t>,</a:t>
            </a:r>
            <a:r>
              <a:rPr lang="en-US" sz="2400" dirty="0"/>
              <a:t>0.8 to 1.7 kb</a:t>
            </a:r>
            <a:r>
              <a:rPr lang="sk-SK" sz="2400" dirty="0"/>
              <a:t> length</a:t>
            </a:r>
            <a:r>
              <a:rPr lang="en-US" sz="2400" dirty="0"/>
              <a:t> </a:t>
            </a:r>
            <a:r>
              <a:rPr lang="sk-SK" sz="2400" dirty="0"/>
              <a:t> and quality</a:t>
            </a:r>
            <a:r>
              <a:rPr lang="en-US" sz="2400" dirty="0"/>
              <a:t> was estimated around 8 to 17. The Median was 12.5.</a:t>
            </a:r>
            <a:endParaRPr lang="sk-SK" sz="2400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102577" y="4735100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we can continue with investigating the species of bacteria  </a:t>
            </a:r>
          </a:p>
        </p:txBody>
      </p:sp>
      <p:pic>
        <p:nvPicPr>
          <p:cNvPr id="18" name="Grafik 7">
            <a:extLst>
              <a:ext uri="{FF2B5EF4-FFF2-40B4-BE49-F238E27FC236}">
                <a16:creationId xmlns:a16="http://schemas.microsoft.com/office/drawing/2014/main" id="{27DDD068-DAFB-C639-7FB1-441255C9C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031" y="1402080"/>
            <a:ext cx="7263422" cy="43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397243" y="1075235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identified</a:t>
            </a:r>
            <a:r>
              <a:rPr lang="sk-SK" sz="2400" dirty="0"/>
              <a:t> </a:t>
            </a:r>
            <a:r>
              <a:rPr lang="sk-SK" sz="2400" dirty="0" err="1"/>
              <a:t>particular</a:t>
            </a:r>
            <a:r>
              <a:rPr lang="sk-SK" sz="2400" dirty="0"/>
              <a:t> </a:t>
            </a:r>
            <a:r>
              <a:rPr lang="sk-SK" sz="2400" dirty="0" err="1"/>
              <a:t>species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342923" y="2406428"/>
            <a:ext cx="4820915" cy="219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</a:t>
            </a:r>
            <a:r>
              <a:rPr lang="en-US" sz="2400" b="1" dirty="0"/>
              <a:t>  </a:t>
            </a:r>
            <a:r>
              <a:rPr lang="en-US" sz="2400" dirty="0"/>
              <a:t>(Varieties and their Quantification)</a:t>
            </a:r>
          </a:p>
          <a:p>
            <a:r>
              <a:rPr lang="sk-SK" sz="2400" dirty="0"/>
              <a:t> </a:t>
            </a:r>
            <a:r>
              <a:rPr lang="en-US" sz="2400" i="1" dirty="0"/>
              <a:t>Staphylococcus </a:t>
            </a:r>
            <a:r>
              <a:rPr lang="en-US" sz="2400" i="1" dirty="0" err="1"/>
              <a:t>werneri</a:t>
            </a:r>
            <a:r>
              <a:rPr lang="en-US" sz="2400" i="1" dirty="0"/>
              <a:t> (3,051)</a:t>
            </a:r>
          </a:p>
          <a:p>
            <a:r>
              <a:rPr lang="en-US" sz="2400" i="1" dirty="0"/>
              <a:t> Staphylococcus epidermidis(624)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342923" y="5024916"/>
            <a:ext cx="4292161" cy="1480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we conclude our sample was taken from </a:t>
            </a:r>
            <a:r>
              <a:rPr lang="en-US" sz="2400" dirty="0"/>
              <a:t>Europe, North America and Mediterranean</a:t>
            </a:r>
            <a:endParaRPr lang="sk-SK" sz="2400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B680EC84-1B33-8C50-B69C-F240C9A22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5179"/>
          <a:stretch/>
        </p:blipFill>
        <p:spPr>
          <a:xfrm>
            <a:off x="5163838" y="1345350"/>
            <a:ext cx="6934580" cy="4641555"/>
          </a:xfrm>
          <a:prstGeom prst="rect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>
            <a:off x="10371038" y="5524841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 txBox="1">
            <a:spLocks/>
          </p:cNvSpPr>
          <p:nvPr/>
        </p:nvSpPr>
        <p:spPr>
          <a:xfrm>
            <a:off x="3688624" y="112922"/>
            <a:ext cx="5150576" cy="114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/>
              <a:t>Evaluation by Epi2ME</a:t>
            </a:r>
          </a:p>
        </p:txBody>
      </p:sp>
    </p:spTree>
    <p:extLst>
      <p:ext uri="{BB962C8B-B14F-4D97-AF65-F5344CB8AC3E}">
        <p14:creationId xmlns:p14="http://schemas.microsoft.com/office/powerpoint/2010/main" val="3833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2599"/>
              </p:ext>
            </p:extLst>
          </p:nvPr>
        </p:nvGraphicFramePr>
        <p:xfrm>
          <a:off x="785446" y="1711324"/>
          <a:ext cx="8006862" cy="348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14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quantity </a:t>
                      </a:r>
                      <a:r>
                        <a:rPr lang="en-US" dirty="0">
                          <a:sym typeface="Symbol"/>
                        </a:rPr>
                        <a:t>[No. of Reads]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Staphylococcus </a:t>
                      </a:r>
                      <a:r>
                        <a:rPr lang="en-US" sz="1800" i="1" dirty="0" err="1"/>
                        <a:t>werneri</a:t>
                      </a:r>
                      <a:r>
                        <a:rPr lang="en-US" sz="1800" i="1" dirty="0"/>
                        <a:t> 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3,051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9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 Staphylococcus epidermidis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 </a:t>
                      </a:r>
                      <a:r>
                        <a:rPr lang="en-US" i="1" dirty="0"/>
                        <a:t>Mesobacillus maritimus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 Staphylococcus </a:t>
                      </a:r>
                      <a:r>
                        <a:rPr lang="en-US" sz="1800" i="1" dirty="0" err="1"/>
                        <a:t>pasteuri</a:t>
                      </a:r>
                      <a:r>
                        <a:rPr lang="en-US" sz="1800" i="1" dirty="0"/>
                        <a:t> 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Mesobacillus </a:t>
                      </a:r>
                      <a:r>
                        <a:rPr lang="en-US" sz="1800" i="1" dirty="0" err="1"/>
                        <a:t>rigiliprofundi</a:t>
                      </a:r>
                      <a:endParaRPr lang="sk-SK" sz="1800" i="1" dirty="0"/>
                    </a:p>
                    <a:p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57" y="93683"/>
            <a:ext cx="11201386" cy="1325563"/>
          </a:xfrm>
        </p:spPr>
        <p:txBody>
          <a:bodyPr/>
          <a:lstStyle/>
          <a:p>
            <a:r>
              <a:rPr lang="sk-SK" b="1" dirty="0"/>
              <a:t>Top 5 represented bacteria</a:t>
            </a:r>
            <a:r>
              <a:rPr lang="en-US" b="1" dirty="0"/>
              <a:t> for the Indian Microbiome</a:t>
            </a:r>
            <a:r>
              <a:rPr lang="sk-S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9" y="217748"/>
            <a:ext cx="1221314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Microbiome Samples from India (After arriving in Germany)</a:t>
            </a:r>
            <a:endParaRPr lang="sk-SK" sz="4000" b="1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04997"/>
              </p:ext>
            </p:extLst>
          </p:nvPr>
        </p:nvGraphicFramePr>
        <p:xfrm>
          <a:off x="650629" y="2409092"/>
          <a:ext cx="5380893" cy="3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/>
                        <a:t>BEFORE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Name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sym typeface="Symbol"/>
                        </a:rPr>
                        <a:t>% or n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85456"/>
              </p:ext>
            </p:extLst>
          </p:nvPr>
        </p:nvGraphicFramePr>
        <p:xfrm>
          <a:off x="6164856" y="2414987"/>
          <a:ext cx="5380893" cy="399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/>
                        <a:t>AFTER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quantity </a:t>
                      </a:r>
                      <a:r>
                        <a:rPr lang="sk-SK" dirty="0">
                          <a:sym typeface="Symbol"/>
                        </a:rPr>
                        <a:t></a:t>
                      </a:r>
                      <a:r>
                        <a:rPr lang="en-US" dirty="0">
                          <a:sym typeface="Symbol"/>
                        </a:rPr>
                        <a:t>No. of Reads</a:t>
                      </a:r>
                      <a:r>
                        <a:rPr lang="sk-SK" dirty="0">
                          <a:sym typeface="Symbol"/>
                        </a:rPr>
                        <a:t>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Staphylococcus </a:t>
                      </a:r>
                      <a:r>
                        <a:rPr lang="en-US" i="1" dirty="0" err="1"/>
                        <a:t>werneri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3,051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Staphylococcus epidermidis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Mesobacillus maritimus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Staphylococcus </a:t>
                      </a:r>
                      <a:r>
                        <a:rPr lang="en-US" i="1" dirty="0" err="1"/>
                        <a:t>pasteuri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Mesobacillus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rigilprofundi</a:t>
                      </a:r>
                      <a:r>
                        <a:rPr lang="en-US" i="1" dirty="0"/>
                        <a:t> 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296</Words>
  <Application>Microsoft Office PowerPoint</Application>
  <PresentationFormat>Widescreen</PresentationFormat>
  <Paragraphs>80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Motív Office</vt:lpstr>
      <vt:lpstr>Summary of results from group 21</vt:lpstr>
      <vt:lpstr>Work Group No 21 </vt:lpstr>
      <vt:lpstr>PCR Result – Gel Electrophoresis</vt:lpstr>
      <vt:lpstr>Evaluation by Epi2ME</vt:lpstr>
      <vt:lpstr>PowerPoint Presentation</vt:lpstr>
      <vt:lpstr>Top 5 represented bacteria for the Indian Microbiome </vt:lpstr>
      <vt:lpstr>Microbiome Samples from India (After arriving in Germany)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Krishang Mudaliar</cp:lastModifiedBy>
  <cp:revision>35</cp:revision>
  <dcterms:created xsi:type="dcterms:W3CDTF">2024-01-19T12:02:57Z</dcterms:created>
  <dcterms:modified xsi:type="dcterms:W3CDTF">2025-01-15T11:54:53Z</dcterms:modified>
</cp:coreProperties>
</file>