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69" r:id="rId3"/>
    <p:sldId id="274" r:id="rId4"/>
    <p:sldId id="258" r:id="rId5"/>
    <p:sldId id="259" r:id="rId6"/>
    <p:sldId id="270" r:id="rId7"/>
    <p:sldId id="275" r:id="rId8"/>
    <p:sldId id="268" r:id="rId9"/>
    <p:sldId id="277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4" autoAdjust="0"/>
    <p:restoredTop sz="85560" autoAdjust="0"/>
  </p:normalViewPr>
  <p:slideViewPr>
    <p:cSldViewPr snapToGrid="0">
      <p:cViewPr varScale="1">
        <p:scale>
          <a:sx n="98" d="100"/>
          <a:sy n="98" d="100"/>
        </p:scale>
        <p:origin x="144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E5B41-2725-47B3-A164-34BC03C22A0F}" type="datetimeFigureOut">
              <a:rPr lang="sk-SK" smtClean="0"/>
              <a:t>18.2.2025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3C639-1EB5-4970-855B-73222E145F6D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398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Groups</a:t>
            </a:r>
            <a:r>
              <a:rPr lang="sk-SK" baseline="0" dirty="0"/>
              <a:t> </a:t>
            </a:r>
            <a:r>
              <a:rPr lang="sk-SK" baseline="0" dirty="0" err="1"/>
              <a:t>with</a:t>
            </a:r>
            <a:r>
              <a:rPr lang="sk-SK" baseline="0" dirty="0"/>
              <a:t> </a:t>
            </a:r>
            <a:r>
              <a:rPr lang="sk-SK" baseline="0" dirty="0" err="1"/>
              <a:t>finger</a:t>
            </a:r>
            <a:r>
              <a:rPr lang="sk-SK" baseline="0" dirty="0"/>
              <a:t> </a:t>
            </a:r>
            <a:r>
              <a:rPr lang="sk-SK" baseline="0" dirty="0" err="1"/>
              <a:t>microbiome</a:t>
            </a:r>
            <a:r>
              <a:rPr lang="sk-SK" baseline="0" dirty="0"/>
              <a:t> </a:t>
            </a:r>
            <a:r>
              <a:rPr lang="sk-SK" baseline="0" dirty="0" err="1"/>
              <a:t>have</a:t>
            </a:r>
            <a:r>
              <a:rPr lang="sk-SK" baseline="0" dirty="0"/>
              <a:t> </a:t>
            </a:r>
            <a:r>
              <a:rPr lang="sk-SK" baseline="0" dirty="0" err="1"/>
              <a:t>the</a:t>
            </a:r>
            <a:r>
              <a:rPr lang="sk-SK" baseline="0" dirty="0"/>
              <a:t> </a:t>
            </a:r>
            <a:r>
              <a:rPr lang="sk-SK" baseline="0" dirty="0" err="1"/>
              <a:t>information</a:t>
            </a:r>
            <a:r>
              <a:rPr lang="sk-SK" baseline="0" dirty="0"/>
              <a:t> </a:t>
            </a:r>
            <a:r>
              <a:rPr lang="sk-SK" baseline="0" dirty="0" err="1"/>
              <a:t>which</a:t>
            </a:r>
            <a:r>
              <a:rPr lang="sk-SK" baseline="0" dirty="0"/>
              <a:t> </a:t>
            </a:r>
            <a:r>
              <a:rPr lang="sk-SK" baseline="0" dirty="0" err="1"/>
              <a:t>sample</a:t>
            </a:r>
            <a:r>
              <a:rPr lang="sk-SK" baseline="0" dirty="0"/>
              <a:t> </a:t>
            </a:r>
            <a:r>
              <a:rPr lang="sk-SK" baseline="0" dirty="0" err="1"/>
              <a:t>did</a:t>
            </a:r>
            <a:r>
              <a:rPr lang="sk-SK" baseline="0" dirty="0"/>
              <a:t> </a:t>
            </a:r>
            <a:r>
              <a:rPr lang="sk-SK" baseline="0" dirty="0" err="1"/>
              <a:t>they</a:t>
            </a:r>
            <a:r>
              <a:rPr lang="sk-SK" baseline="0" dirty="0"/>
              <a:t> get</a:t>
            </a:r>
          </a:p>
          <a:p>
            <a:r>
              <a:rPr lang="sk-SK" baseline="0" dirty="0" err="1"/>
              <a:t>Groups</a:t>
            </a:r>
            <a:r>
              <a:rPr lang="sk-SK" baseline="0" dirty="0"/>
              <a:t> </a:t>
            </a:r>
            <a:r>
              <a:rPr lang="sk-SK" baseline="0" dirty="0" err="1"/>
              <a:t>with</a:t>
            </a:r>
            <a:r>
              <a:rPr lang="sk-SK" baseline="0" dirty="0"/>
              <a:t> </a:t>
            </a:r>
            <a:r>
              <a:rPr lang="sk-SK" baseline="0" dirty="0" err="1"/>
              <a:t>different</a:t>
            </a:r>
            <a:r>
              <a:rPr lang="sk-SK" baseline="0" dirty="0"/>
              <a:t> </a:t>
            </a:r>
            <a:r>
              <a:rPr lang="sk-SK" baseline="0" dirty="0" err="1"/>
              <a:t>microbiome</a:t>
            </a:r>
            <a:r>
              <a:rPr lang="sk-SK" baseline="0" dirty="0"/>
              <a:t> </a:t>
            </a:r>
            <a:r>
              <a:rPr lang="sk-SK" baseline="0" dirty="0" err="1"/>
              <a:t>have</a:t>
            </a:r>
            <a:r>
              <a:rPr lang="sk-SK" baseline="0" dirty="0"/>
              <a:t> to </a:t>
            </a:r>
            <a:r>
              <a:rPr lang="sk-SK" baseline="0" dirty="0" err="1"/>
              <a:t>figure</a:t>
            </a:r>
            <a:r>
              <a:rPr lang="sk-SK" baseline="0" dirty="0"/>
              <a:t> </a:t>
            </a:r>
            <a:r>
              <a:rPr lang="sk-SK" baseline="0" dirty="0" err="1"/>
              <a:t>out</a:t>
            </a:r>
            <a:r>
              <a:rPr lang="sk-SK" baseline="0" dirty="0"/>
              <a:t> </a:t>
            </a:r>
            <a:r>
              <a:rPr lang="sk-SK" baseline="0" dirty="0" err="1"/>
              <a:t>which</a:t>
            </a:r>
            <a:r>
              <a:rPr lang="sk-SK" baseline="0" dirty="0"/>
              <a:t> </a:t>
            </a:r>
            <a:r>
              <a:rPr lang="sk-SK" baseline="0" dirty="0" err="1"/>
              <a:t>sample</a:t>
            </a:r>
            <a:r>
              <a:rPr lang="sk-SK" baseline="0" dirty="0"/>
              <a:t> </a:t>
            </a:r>
            <a:r>
              <a:rPr lang="sk-SK" baseline="0" dirty="0" err="1"/>
              <a:t>they</a:t>
            </a:r>
            <a:r>
              <a:rPr lang="sk-SK" baseline="0" dirty="0"/>
              <a:t> </a:t>
            </a:r>
            <a:r>
              <a:rPr lang="sk-SK" baseline="0" dirty="0" err="1"/>
              <a:t>got</a:t>
            </a:r>
            <a:r>
              <a:rPr lang="sk-SK" baseline="0" dirty="0"/>
              <a:t>, so </a:t>
            </a:r>
            <a:r>
              <a:rPr lang="sk-SK" baseline="0" dirty="0" err="1"/>
              <a:t>the</a:t>
            </a:r>
            <a:r>
              <a:rPr lang="sk-SK" baseline="0" dirty="0"/>
              <a:t> </a:t>
            </a:r>
            <a:r>
              <a:rPr lang="sk-SK" baseline="0" dirty="0" err="1"/>
              <a:t>name</a:t>
            </a:r>
            <a:r>
              <a:rPr lang="sk-SK" baseline="0" dirty="0"/>
              <a:t> on </a:t>
            </a:r>
            <a:r>
              <a:rPr lang="sk-SK" baseline="0" dirty="0" err="1"/>
              <a:t>the</a:t>
            </a:r>
            <a:r>
              <a:rPr lang="sk-SK" baseline="0" dirty="0"/>
              <a:t> </a:t>
            </a:r>
            <a:r>
              <a:rPr lang="sk-SK" baseline="0" dirty="0" err="1"/>
              <a:t>petri</a:t>
            </a:r>
            <a:r>
              <a:rPr lang="sk-SK" baseline="0" dirty="0"/>
              <a:t> </a:t>
            </a:r>
            <a:r>
              <a:rPr lang="sk-SK" baseline="0" dirty="0" err="1"/>
              <a:t>dish</a:t>
            </a:r>
            <a:r>
              <a:rPr lang="sk-SK" baseline="0" dirty="0"/>
              <a:t> </a:t>
            </a:r>
            <a:r>
              <a:rPr lang="sk-SK" baseline="0" dirty="0" err="1"/>
              <a:t>should</a:t>
            </a:r>
            <a:r>
              <a:rPr lang="sk-SK" baseline="0" dirty="0"/>
              <a:t> </a:t>
            </a:r>
            <a:r>
              <a:rPr lang="sk-SK" baseline="0" dirty="0" err="1"/>
              <a:t>be</a:t>
            </a:r>
            <a:r>
              <a:rPr lang="sk-SK" baseline="0" dirty="0"/>
              <a:t> </a:t>
            </a:r>
            <a:r>
              <a:rPr lang="sk-SK" baseline="0" dirty="0" err="1"/>
              <a:t>hidden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C639-1EB5-4970-855B-73222E145F6D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566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3C639-1EB5-4970-855B-73222E145F6D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5638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C639-1EB5-4970-855B-73222E145F6D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4409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3C639-1EB5-4970-855B-73222E145F6D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5233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N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an</a:t>
            </a:r>
            <a:r>
              <a:rPr lang="sk-SK" dirty="0"/>
              <a:t> </a:t>
            </a:r>
            <a:r>
              <a:rPr lang="sk-SK" dirty="0" err="1"/>
              <a:t>absolute</a:t>
            </a:r>
            <a:r>
              <a:rPr lang="sk-SK" dirty="0"/>
              <a:t> </a:t>
            </a:r>
            <a:r>
              <a:rPr lang="sk-SK" dirty="0" err="1"/>
              <a:t>number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C639-1EB5-4970-855B-73222E145F6D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143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59662-D438-F60A-0708-5876F9D71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F1351A-E0C4-2338-B7F9-7F2858A0D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5D96B97-22A5-3386-C8EA-A79731C9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18.2.2025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0F24C2C-7010-8127-E326-CE34C125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E55B7DC-B08A-172C-6C57-67A49D71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393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CD9B5-2111-828F-FFD4-A582C611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A6DC3AD-6FE1-38F3-C2C6-AA68C96B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F188DB0-E2F8-1632-72C5-1304BE2F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18.2.2025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58CC06A-CA89-4E55-ADB5-50ADDD7A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9042C33-8523-C825-9244-26C3F877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36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DDE46922-8E9F-3B1F-1214-6044E1695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56B67E7-17C3-E64A-AC2C-6994F7D5F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4FA8054-4163-2C98-CB06-6059E8E1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18.2.2025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BE2A851-3F32-6026-3400-3AE97A18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404C11D-7F62-477C-9636-58856218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74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33B98-F4D4-831C-D636-85F2576D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5DEAAA-72F7-5D89-A7E9-3AC4F4A12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FCDA320-4D5E-A81D-E02B-96B62FDE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18.2.2025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A0FE1C7-8AB2-72AC-3AC0-AB81E8B5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BE890BD-E694-E573-C8D8-37D2927F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567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9A257-69E0-B66E-B802-AE6D0F47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693638-F25A-6C06-BDF0-3EE2FFAF6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943D7BA-38C2-D1AC-78E2-A7030BEB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18.2.2025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1094413-EB3E-BD23-5E87-4B652BE5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CB41B0A-E423-7BF3-D91C-68491E77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831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ACC68-3B4B-DD93-4BC6-68A32519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57EE97-EE0F-44D9-5820-F10208F4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CB2F875-FAC9-C887-3BDD-2F7459310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C37A898-76D7-2594-B757-B99E9FC6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18.2.2025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9C4B311-EB67-093D-E6CC-DA3E91B3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24446BA-97FD-A1E4-DEBE-7F12BE8D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007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C8A67-E882-E249-43D9-4459887D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3A66D2-F945-E1EA-5003-EBEAF3DBD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198EEDD-6EF2-EE0A-A804-88AA667E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843712-B3F9-8177-BE22-D0256BAB2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7870058-4602-453A-9477-C3F73A6DA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0EC69A2-183F-42E6-4938-3FF06061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18.2.2025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A6012A0-24A7-E8DC-5E6D-1B1C94C3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0573FED-4694-E102-E78C-908FA25B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635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18D63-C229-AFA2-4A71-BD4FD1BA0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39F92C2-814A-C52A-A041-E74759BC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18.2.2025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073FEC5-6977-3E7E-4B01-35159797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D600579-54C0-A5DD-0AFA-FC47D904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172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76489F4-2E81-1C17-0E1E-3BA9BC09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18.2.2025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0FA73BB-AE8E-08C5-7396-937ED388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393275D-1580-71F2-D89A-1B09059D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202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C96C9-8D0F-4BC4-200D-DBE9D70A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9FF9EE-3B99-2645-DD65-BD39720D8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F59ABF-C5EF-0363-C9FD-E14F3D178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7454DFA-FB63-4CC0-3DA5-07A1C34B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18.2.2025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C37CBD0-15D3-2152-D7EB-689403E1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6EBA7F6-AD33-FFC2-7D83-FDD4B2CE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506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945B1-280C-B36C-325C-9D606DEA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257767A9-5B87-D3B9-ED7C-6FC47F0B5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B2B73C-0E77-8C19-AB67-A0C7054AB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09046E5-8E6E-D419-BCAC-6C5CC949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18.2.2025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B18CC69-EDE0-6123-EBA1-B7CE2785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8753206-CE27-93A4-7F66-C7B883E8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850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AEDB1F9-328C-809D-CC5C-40EC2C06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139836-F1F9-2BE2-3A98-6F4C5419F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4EDCB50-E407-A7C3-304B-3D3E0E59A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F9F9-1DCA-4FC1-A67C-47280118E555}" type="datetimeFigureOut">
              <a:rPr lang="sk-SK" smtClean="0"/>
              <a:t>18.2.2025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49B29B6-DFAA-6A32-E1C0-C794E8A53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F625457-7BC5-23B5-519F-997068A44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87AA-2DCF-43A9-ADF6-616C943B28FC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36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0DABA-CA52-889C-D94F-24D235EEA7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/>
              <a:t>Summary of </a:t>
            </a:r>
            <a:r>
              <a:rPr lang="sk-SK" b="1" dirty="0" err="1"/>
              <a:t>Results</a:t>
            </a:r>
            <a:r>
              <a:rPr lang="sk-SK" b="1" dirty="0"/>
              <a:t> from Group 8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89C2A8-DEB0-BC76-08B8-601137E65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4369"/>
            <a:ext cx="9144000" cy="1655762"/>
          </a:xfrm>
        </p:spPr>
        <p:txBody>
          <a:bodyPr>
            <a:normAutofit/>
          </a:bodyPr>
          <a:lstStyle/>
          <a:p>
            <a:r>
              <a:rPr lang="sk-SK" sz="3200" b="1" dirty="0" err="1"/>
              <a:t>Investigated</a:t>
            </a:r>
            <a:r>
              <a:rPr lang="sk-SK" sz="3200" b="1" dirty="0"/>
              <a:t> </a:t>
            </a:r>
            <a:r>
              <a:rPr lang="sk-SK" sz="3200" b="1" dirty="0" err="1"/>
              <a:t>Microbiome</a:t>
            </a:r>
            <a:r>
              <a:rPr lang="sk-SK" sz="3200" b="1" dirty="0"/>
              <a:t> India </a:t>
            </a:r>
            <a:r>
              <a:rPr lang="sk-SK" sz="3200" b="1" dirty="0" err="1"/>
              <a:t>after</a:t>
            </a:r>
            <a:r>
              <a:rPr lang="sk-SK" sz="3200" b="1" dirty="0"/>
              <a:t> </a:t>
            </a:r>
            <a:r>
              <a:rPr lang="sk-SK" sz="3200" b="1" dirty="0" err="1"/>
              <a:t>Arrival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158558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7FF5B95-F6CC-D9D5-F1C1-88E506DD0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176" y="1342855"/>
            <a:ext cx="3500050" cy="466673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35B65F70-FB38-A828-CB1C-5D2AE0FA1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022" y="4583302"/>
            <a:ext cx="1645292" cy="98717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FBB3D0F9-AA8E-3D68-AC14-9701B20CC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101" y="3177746"/>
            <a:ext cx="1536326" cy="102472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4627" y="2170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 err="1"/>
              <a:t>Group</a:t>
            </a:r>
            <a:r>
              <a:rPr lang="pl-PL" sz="5400" b="1" dirty="0"/>
              <a:t> no. 8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>
                <a:solidFill>
                  <a:srgbClr val="000000"/>
                </a:solidFill>
                <a:sym typeface="Calibri"/>
              </a:rPr>
              <a:t>Oliwia Olczyk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/>
              <a:t>Poland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>
                <a:solidFill>
                  <a:srgbClr val="000000"/>
                </a:solidFill>
                <a:sym typeface="Calibri"/>
              </a:rPr>
              <a:t>Nabhangi Deshkar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/>
              <a:t>India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>
                <a:solidFill>
                  <a:srgbClr val="000000"/>
                </a:solidFill>
                <a:sym typeface="Calibri"/>
              </a:rPr>
              <a:t>Selin Müller [Mentor]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/>
              <a:t>Germany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B40CE393-DDF6-DE4C-7FB3-6C055513D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043" y="1806493"/>
            <a:ext cx="1574442" cy="98717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1879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942" y="365125"/>
            <a:ext cx="11748304" cy="1325563"/>
          </a:xfrm>
        </p:spPr>
        <p:txBody>
          <a:bodyPr>
            <a:normAutofit/>
          </a:bodyPr>
          <a:lstStyle/>
          <a:p>
            <a:r>
              <a:rPr lang="sk-SK" b="1" dirty="0"/>
              <a:t>Photo of petri dish with investigated microbiome </a:t>
            </a:r>
            <a:br>
              <a:rPr lang="sk-SK" b="1" dirty="0"/>
            </a:br>
            <a:r>
              <a:rPr lang="sk-SK" b="1" dirty="0"/>
              <a:t>from Indian students taken in Germany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6A2A38E-40E4-3502-BEA0-DCD8C6D20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705" y="1690688"/>
            <a:ext cx="4584589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2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329" y="2357611"/>
            <a:ext cx="1484210" cy="433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42D328A-B283-34C7-320B-110C96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8241"/>
            <a:ext cx="11967411" cy="1325563"/>
          </a:xfrm>
        </p:spPr>
        <p:txBody>
          <a:bodyPr/>
          <a:lstStyle/>
          <a:p>
            <a:r>
              <a:rPr lang="sk-SK" b="1" dirty="0"/>
              <a:t>PCR </a:t>
            </a:r>
            <a:r>
              <a:rPr lang="sk-SK" b="1" dirty="0" err="1"/>
              <a:t>Result</a:t>
            </a:r>
            <a:r>
              <a:rPr lang="sk-SK" b="1" dirty="0"/>
              <a:t> – </a:t>
            </a:r>
            <a:r>
              <a:rPr lang="sk-SK" b="1" dirty="0" err="1"/>
              <a:t>Gel</a:t>
            </a:r>
            <a:r>
              <a:rPr lang="sk-SK" b="1" dirty="0"/>
              <a:t> </a:t>
            </a:r>
            <a:r>
              <a:rPr lang="sk-SK" b="1" dirty="0" err="1"/>
              <a:t>Electrophoresis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62" y="1613686"/>
            <a:ext cx="4292161" cy="1159993"/>
          </a:xfrm>
        </p:spPr>
        <p:txBody>
          <a:bodyPr>
            <a:noAutofit/>
          </a:bodyPr>
          <a:lstStyle/>
          <a:p>
            <a:r>
              <a:rPr lang="sk-SK" sz="2400" b="1" dirty="0"/>
              <a:t>OBSERVATION: </a:t>
            </a:r>
            <a:r>
              <a:rPr lang="sk-SK" sz="2400" dirty="0"/>
              <a:t>we see a band on </a:t>
            </a:r>
            <a:r>
              <a:rPr lang="sk-SK" sz="2400" dirty="0">
                <a:sym typeface="Symbol"/>
              </a:rPr>
              <a:t> </a:t>
            </a:r>
            <a:r>
              <a:rPr lang="sk-SK" sz="2400" dirty="0"/>
              <a:t>1500 bp and primers at the bottom</a:t>
            </a:r>
          </a:p>
          <a:p>
            <a:pPr marL="0" indent="0">
              <a:buNone/>
            </a:pPr>
            <a:endParaRPr lang="sk-SK" sz="2400" b="1" dirty="0"/>
          </a:p>
        </p:txBody>
      </p:sp>
      <p:sp>
        <p:nvSpPr>
          <p:cNvPr id="14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458616" y="3041490"/>
            <a:ext cx="4292161" cy="972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EVALUATION: </a:t>
            </a:r>
            <a:r>
              <a:rPr lang="sk-SK" sz="2400" dirty="0"/>
              <a:t>the 16S rRNA gene was amplified</a:t>
            </a:r>
            <a:endParaRPr lang="sk-SK" sz="2400" b="1" dirty="0"/>
          </a:p>
          <a:p>
            <a:pPr marL="0" indent="0">
              <a:buNone/>
            </a:pPr>
            <a:endParaRPr lang="sk-SK" sz="2400" b="1" dirty="0"/>
          </a:p>
        </p:txBody>
      </p:sp>
      <p:sp>
        <p:nvSpPr>
          <p:cNvPr id="15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458615" y="4353097"/>
            <a:ext cx="4292161" cy="1595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CONCLUSION: </a:t>
            </a:r>
            <a:r>
              <a:rPr lang="sk-SK" sz="2400" dirty="0"/>
              <a:t>the PCR was successfull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8FB0A574-E3C8-9B47-B0CD-4FB52BD51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23610" r="11388" b="18706"/>
          <a:stretch/>
        </p:blipFill>
        <p:spPr>
          <a:xfrm rot="5400000">
            <a:off x="5990480" y="1189118"/>
            <a:ext cx="5129165" cy="5068512"/>
          </a:xfrm>
          <a:prstGeom prst="rect">
            <a:avLst/>
          </a:prstGeom>
        </p:spPr>
      </p:pic>
      <p:sp>
        <p:nvSpPr>
          <p:cNvPr id="24" name="Prostokąt 23">
            <a:extLst>
              <a:ext uri="{FF2B5EF4-FFF2-40B4-BE49-F238E27FC236}">
                <a16:creationId xmlns:a16="http://schemas.microsoft.com/office/drawing/2014/main" id="{6B065A58-2D58-4E4D-86A6-076B833AE778}"/>
              </a:ext>
            </a:extLst>
          </p:cNvPr>
          <p:cNvSpPr/>
          <p:nvPr/>
        </p:nvSpPr>
        <p:spPr>
          <a:xfrm>
            <a:off x="8431078" y="2748095"/>
            <a:ext cx="449452" cy="240275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F0736B63-5BE1-3A0F-6A16-FAFDB888FBE2}"/>
              </a:ext>
            </a:extLst>
          </p:cNvPr>
          <p:cNvSpPr/>
          <p:nvPr/>
        </p:nvSpPr>
        <p:spPr>
          <a:xfrm>
            <a:off x="7609667" y="2748095"/>
            <a:ext cx="340964" cy="240275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BFB7206D-2F74-3111-68E0-8AA63BF00AE0}"/>
              </a:ext>
            </a:extLst>
          </p:cNvPr>
          <p:cNvSpPr txBox="1"/>
          <p:nvPr/>
        </p:nvSpPr>
        <p:spPr>
          <a:xfrm>
            <a:off x="7470182" y="5196183"/>
            <a:ext cx="619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G8</a:t>
            </a:r>
            <a:r>
              <a:rPr lang="pl-PL" dirty="0"/>
              <a:t> 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EFEFD3A2-9B9E-1B84-6685-EF25F99EA5B3}"/>
              </a:ext>
            </a:extLst>
          </p:cNvPr>
          <p:cNvSpPr txBox="1"/>
          <p:nvPr/>
        </p:nvSpPr>
        <p:spPr>
          <a:xfrm>
            <a:off x="8431078" y="5150850"/>
            <a:ext cx="619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M</a:t>
            </a:r>
            <a:r>
              <a:rPr lang="pl-PL" dirty="0"/>
              <a:t> 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44290B45-4A45-8C9B-AD29-CE5B9E129DE5}"/>
              </a:ext>
            </a:extLst>
          </p:cNvPr>
          <p:cNvSpPr/>
          <p:nvPr/>
        </p:nvSpPr>
        <p:spPr>
          <a:xfrm>
            <a:off x="10324949" y="6287957"/>
            <a:ext cx="1355816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1" name="Rovná spojovacia šípka 17"/>
          <p:cNvCxnSpPr/>
          <p:nvPr/>
        </p:nvCxnSpPr>
        <p:spPr>
          <a:xfrm>
            <a:off x="5591908" y="3809300"/>
            <a:ext cx="50409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51" name="pole tekstowe 2050">
            <a:extLst>
              <a:ext uri="{FF2B5EF4-FFF2-40B4-BE49-F238E27FC236}">
                <a16:creationId xmlns:a16="http://schemas.microsoft.com/office/drawing/2014/main" id="{E098EEF2-015B-6CC0-F928-25EE0DD1E5B2}"/>
              </a:ext>
            </a:extLst>
          </p:cNvPr>
          <p:cNvSpPr txBox="1"/>
          <p:nvPr/>
        </p:nvSpPr>
        <p:spPr>
          <a:xfrm>
            <a:off x="4611217" y="3624634"/>
            <a:ext cx="98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1500 bp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155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  <p:bldP spid="20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7">
            <a:extLst>
              <a:ext uri="{FF2B5EF4-FFF2-40B4-BE49-F238E27FC236}">
                <a16:creationId xmlns:a16="http://schemas.microsoft.com/office/drawing/2014/main" id="{27DDD068-DAFB-C639-7FB1-441255C9C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2481" y="1529600"/>
            <a:ext cx="7235126" cy="405406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42D328A-B283-34C7-320B-110C96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48" y="76517"/>
            <a:ext cx="11892752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by Epi2ME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634462" y="1766087"/>
            <a:ext cx="4292161" cy="1245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OBSERVATION: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system</a:t>
            </a:r>
            <a:r>
              <a:rPr lang="sk-SK" sz="2400" dirty="0"/>
              <a:t> </a:t>
            </a:r>
            <a:r>
              <a:rPr lang="sk-SK" sz="2400" dirty="0" err="1"/>
              <a:t>read</a:t>
            </a:r>
            <a:r>
              <a:rPr lang="sk-SK" sz="2400" dirty="0"/>
              <a:t> </a:t>
            </a:r>
            <a:r>
              <a:rPr lang="sk-SK" sz="2400" dirty="0" err="1"/>
              <a:t>our</a:t>
            </a:r>
            <a:r>
              <a:rPr lang="sk-SK" sz="2400" dirty="0"/>
              <a:t> DNA</a:t>
            </a:r>
            <a:r>
              <a:rPr lang="sk-SK" sz="2400" b="1" dirty="0"/>
              <a:t> </a:t>
            </a:r>
          </a:p>
        </p:txBody>
      </p:sp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634460" y="3165703"/>
            <a:ext cx="4292161" cy="1102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EVALUATION:</a:t>
            </a:r>
            <a:r>
              <a:rPr lang="sk-SK" sz="2400" dirty="0"/>
              <a:t> read length </a:t>
            </a:r>
          </a:p>
          <a:p>
            <a:pPr marL="0" indent="0">
              <a:buNone/>
            </a:pPr>
            <a:r>
              <a:rPr lang="sk-SK" sz="2400" dirty="0"/>
              <a:t>[~1.6 kb] and read quality [12.8]</a:t>
            </a:r>
          </a:p>
        </p:txBody>
      </p:sp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634461" y="4577401"/>
            <a:ext cx="4292161" cy="1232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CONCLUSION: </a:t>
            </a:r>
            <a:r>
              <a:rPr lang="sk-SK" sz="2400" dirty="0"/>
              <a:t>we can continue with investigating the species of bacteria  </a:t>
            </a:r>
          </a:p>
        </p:txBody>
      </p:sp>
      <p:sp>
        <p:nvSpPr>
          <p:cNvPr id="20" name="Obdĺžnik 19"/>
          <p:cNvSpPr/>
          <p:nvPr/>
        </p:nvSpPr>
        <p:spPr>
          <a:xfrm>
            <a:off x="5594888" y="5145761"/>
            <a:ext cx="1002224" cy="1826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bdĺžnik 20"/>
          <p:cNvSpPr/>
          <p:nvPr/>
        </p:nvSpPr>
        <p:spPr>
          <a:xfrm>
            <a:off x="10053457" y="5145761"/>
            <a:ext cx="1504082" cy="1826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965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5C4D0CBB-79EB-B78E-18DB-90DEB1226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76" y="1195376"/>
            <a:ext cx="6803755" cy="5302822"/>
          </a:xfrm>
          <a:prstGeom prst="rect">
            <a:avLst/>
          </a:prstGeom>
        </p:spPr>
      </p:pic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634462" y="1766087"/>
            <a:ext cx="4292161" cy="1245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OBSERVATION:</a:t>
            </a:r>
            <a:r>
              <a:rPr lang="sk-SK" sz="2400" dirty="0"/>
              <a:t> the system identified species of bacteria: Staphylococcus and Bacillus </a:t>
            </a:r>
          </a:p>
        </p:txBody>
      </p:sp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625669" y="2877672"/>
            <a:ext cx="4292161" cy="1102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sk-SK" sz="2400" b="1" dirty="0"/>
              <a:t>EVALUATION</a:t>
            </a:r>
            <a:r>
              <a:rPr lang="sk-SK" sz="2400" dirty="0"/>
              <a:t>: amount of different bacteria (9), names of the species with higher representation, quantity </a:t>
            </a:r>
            <a:endParaRPr lang="pl-PL" sz="2400" dirty="0"/>
          </a:p>
        </p:txBody>
      </p:sp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4751D779-AECC-84C2-C413-463B62C8891B}"/>
              </a:ext>
            </a:extLst>
          </p:cNvPr>
          <p:cNvSpPr txBox="1">
            <a:spLocks/>
          </p:cNvSpPr>
          <p:nvPr/>
        </p:nvSpPr>
        <p:spPr>
          <a:xfrm>
            <a:off x="634461" y="4577401"/>
            <a:ext cx="4292161" cy="1232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CONCLUSION: </a:t>
            </a:r>
            <a:r>
              <a:rPr lang="sk-SK" sz="2400" dirty="0"/>
              <a:t>we conclude our sample was taken from the right thumb of students from India in Germany</a:t>
            </a:r>
          </a:p>
        </p:txBody>
      </p:sp>
      <p:cxnSp>
        <p:nvCxnSpPr>
          <p:cNvPr id="12" name="Rovná spojovacia šípka 11"/>
          <p:cNvCxnSpPr/>
          <p:nvPr/>
        </p:nvCxnSpPr>
        <p:spPr>
          <a:xfrm>
            <a:off x="8759215" y="1758033"/>
            <a:ext cx="50409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Nadpis 1">
            <a:extLst>
              <a:ext uri="{FF2B5EF4-FFF2-40B4-BE49-F238E27FC236}">
                <a16:creationId xmlns:a16="http://schemas.microsoft.com/office/drawing/2014/main" id="{E42D328A-B283-34C7-320B-110C96C9DC49}"/>
              </a:ext>
            </a:extLst>
          </p:cNvPr>
          <p:cNvSpPr txBox="1">
            <a:spLocks/>
          </p:cNvSpPr>
          <p:nvPr/>
        </p:nvSpPr>
        <p:spPr>
          <a:xfrm>
            <a:off x="299248" y="76517"/>
            <a:ext cx="118927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/>
              <a:t>Evaluation by Epi2ME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83362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599755"/>
              </p:ext>
            </p:extLst>
          </p:nvPr>
        </p:nvGraphicFramePr>
        <p:xfrm>
          <a:off x="785446" y="1711324"/>
          <a:ext cx="8006862" cy="3344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2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8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214"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order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err="1"/>
                        <a:t>name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quantity</a:t>
                      </a:r>
                      <a:r>
                        <a:rPr lang="sk-SK" dirty="0"/>
                        <a:t> </a:t>
                      </a:r>
                      <a:r>
                        <a:rPr lang="sk-SK" dirty="0">
                          <a:sym typeface="Symbol"/>
                        </a:rPr>
                        <a:t>% or n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608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i="1" dirty="0"/>
                        <a:t>Staphylococcus epidermidis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479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608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2.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i="1" dirty="0"/>
                        <a:t>Bacillus velezensis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255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608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3.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i="1" dirty="0"/>
                        <a:t>Staphylococcus aureus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167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608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4.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i="1" dirty="0"/>
                        <a:t>Staphylococcus roterodami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125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608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5.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i="1" dirty="0"/>
                        <a:t>Rossellomorea marisflavi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115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E42D328A-B283-34C7-320B-110C96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57" y="93683"/>
            <a:ext cx="11892752" cy="1325563"/>
          </a:xfrm>
        </p:spPr>
        <p:txBody>
          <a:bodyPr/>
          <a:lstStyle/>
          <a:p>
            <a:r>
              <a:rPr lang="sk-SK" b="1" dirty="0"/>
              <a:t>Top 5 </a:t>
            </a:r>
            <a:r>
              <a:rPr lang="sk-SK" b="1" dirty="0" err="1"/>
              <a:t>represented</a:t>
            </a:r>
            <a:r>
              <a:rPr lang="sk-SK" b="1" dirty="0"/>
              <a:t> </a:t>
            </a:r>
            <a:r>
              <a:rPr lang="sk-SK" b="1" dirty="0" err="1"/>
              <a:t>bacteria</a:t>
            </a:r>
            <a:r>
              <a:rPr lang="sk-SK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7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53C5F-AA4B-6E8C-25F6-ADED8D2AA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3770" y="206863"/>
            <a:ext cx="12754708" cy="1325563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 err="1"/>
              <a:t>Comparison</a:t>
            </a:r>
            <a:r>
              <a:rPr lang="sk-SK" sz="4000" b="1" dirty="0"/>
              <a:t> </a:t>
            </a:r>
            <a:r>
              <a:rPr lang="sk-SK" sz="4000" b="1" dirty="0" err="1"/>
              <a:t>of</a:t>
            </a:r>
            <a:r>
              <a:rPr lang="sk-SK" sz="4000" b="1" dirty="0"/>
              <a:t> </a:t>
            </a:r>
            <a:r>
              <a:rPr lang="sk-SK" sz="4000" b="1" dirty="0" err="1"/>
              <a:t>finger</a:t>
            </a:r>
            <a:r>
              <a:rPr lang="sk-SK" sz="4000" b="1" dirty="0"/>
              <a:t> </a:t>
            </a:r>
            <a:r>
              <a:rPr lang="sk-SK" sz="4000" b="1" dirty="0" err="1"/>
              <a:t>microbiomes</a:t>
            </a:r>
            <a:r>
              <a:rPr lang="sk-SK" sz="4000" b="1" dirty="0"/>
              <a:t> </a:t>
            </a:r>
            <a:r>
              <a:rPr lang="sk-SK" sz="4000" b="1" dirty="0" err="1"/>
              <a:t>depending</a:t>
            </a:r>
            <a:r>
              <a:rPr lang="sk-SK" sz="4000" b="1" dirty="0"/>
              <a:t> on </a:t>
            </a:r>
            <a:r>
              <a:rPr lang="sk-SK" sz="4000" b="1" dirty="0" err="1"/>
              <a:t>location</a:t>
            </a:r>
            <a:endParaRPr lang="sk-SK" sz="4000" b="1" dirty="0"/>
          </a:p>
        </p:txBody>
      </p:sp>
      <p:graphicFrame>
        <p:nvGraphicFramePr>
          <p:cNvPr id="4" name="Zástupný symbol obsah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885872"/>
              </p:ext>
            </p:extLst>
          </p:nvPr>
        </p:nvGraphicFramePr>
        <p:xfrm>
          <a:off x="650629" y="2409092"/>
          <a:ext cx="5380893" cy="3942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7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3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3718">
                <a:tc gridSpan="3">
                  <a:txBody>
                    <a:bodyPr/>
                    <a:lstStyle/>
                    <a:p>
                      <a:pPr algn="ctr"/>
                      <a:r>
                        <a:rPr lang="sk-SK" dirty="0"/>
                        <a:t>BEFORE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718"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order</a:t>
                      </a:r>
                      <a:endParaRPr lang="sk-SK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err="1"/>
                        <a:t>name</a:t>
                      </a:r>
                      <a:endParaRPr lang="sk-SK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quantity</a:t>
                      </a:r>
                      <a:r>
                        <a:rPr lang="sk-SK" dirty="0"/>
                        <a:t> </a:t>
                      </a:r>
                      <a:r>
                        <a:rPr lang="sk-SK" dirty="0">
                          <a:sym typeface="Symbol"/>
                        </a:rPr>
                        <a:t>% or n</a:t>
                      </a:r>
                      <a:endParaRPr lang="sk-SK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989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989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989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989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989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Zástupný symbol obsah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8985"/>
              </p:ext>
            </p:extLst>
          </p:nvPr>
        </p:nvGraphicFramePr>
        <p:xfrm>
          <a:off x="6164856" y="2414987"/>
          <a:ext cx="5380893" cy="3942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7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3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3718">
                <a:tc gridSpan="3">
                  <a:txBody>
                    <a:bodyPr/>
                    <a:lstStyle/>
                    <a:p>
                      <a:pPr algn="ctr"/>
                      <a:r>
                        <a:rPr lang="sk-SK" dirty="0"/>
                        <a:t>AFTER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718"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order</a:t>
                      </a:r>
                      <a:endParaRPr lang="sk-SK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err="1"/>
                        <a:t>name</a:t>
                      </a:r>
                      <a:endParaRPr lang="sk-SK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/>
                        <a:t>quantity</a:t>
                      </a:r>
                      <a:r>
                        <a:rPr lang="sk-SK" dirty="0"/>
                        <a:t> </a:t>
                      </a:r>
                      <a:r>
                        <a:rPr lang="sk-SK" dirty="0">
                          <a:sym typeface="Symbol"/>
                        </a:rPr>
                        <a:t>% or n</a:t>
                      </a:r>
                      <a:endParaRPr lang="sk-SK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989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i="1" dirty="0"/>
                        <a:t>Staphylococcus epidermidis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479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989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2.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i="1" dirty="0"/>
                        <a:t>Bacillus velezensis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255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989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3.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i="1" dirty="0"/>
                        <a:t>Staphylococcus aureus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167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989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4.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i="1" dirty="0"/>
                        <a:t>Staphylococcus roterodami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125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989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5.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i="1" dirty="0"/>
                        <a:t>Rossellomorea marisflavi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115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39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5400" b="1" dirty="0" err="1"/>
              <a:t>Thank</a:t>
            </a:r>
            <a:r>
              <a:rPr lang="sk-SK" sz="5400" b="1" dirty="0"/>
              <a:t> </a:t>
            </a:r>
            <a:r>
              <a:rPr lang="sk-SK" sz="5400" b="1" dirty="0" err="1"/>
              <a:t>you</a:t>
            </a:r>
            <a:r>
              <a:rPr lang="sk-SK" sz="5400" b="1" dirty="0"/>
              <a:t> </a:t>
            </a:r>
            <a:r>
              <a:rPr lang="sk-SK" sz="5400" b="1" dirty="0" err="1"/>
              <a:t>for</a:t>
            </a:r>
            <a:r>
              <a:rPr lang="sk-SK" sz="5400" b="1" dirty="0"/>
              <a:t> </a:t>
            </a:r>
            <a:r>
              <a:rPr lang="sk-SK" sz="5400" b="1" dirty="0" err="1"/>
              <a:t>your</a:t>
            </a:r>
            <a:r>
              <a:rPr lang="sk-SK" sz="5400" b="1" dirty="0"/>
              <a:t> </a:t>
            </a:r>
            <a:r>
              <a:rPr lang="sk-SK" sz="5400" b="1" dirty="0" err="1"/>
              <a:t>attention</a:t>
            </a:r>
            <a:r>
              <a:rPr lang="sk-SK" sz="5400" b="1" dirty="0"/>
              <a:t>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8053335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Macintosh PowerPoint</Application>
  <PresentationFormat>Breitbild</PresentationFormat>
  <Paragraphs>85</Paragraphs>
  <Slides>9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Motív Office</vt:lpstr>
      <vt:lpstr>Summary of Results from Group 8</vt:lpstr>
      <vt:lpstr>Group no. 8</vt:lpstr>
      <vt:lpstr>Photo of petri dish with investigated microbiome  from Indian students taken in Germany</vt:lpstr>
      <vt:lpstr>PCR Result – Gel Electrophoresis</vt:lpstr>
      <vt:lpstr>Evaluation by Epi2ME</vt:lpstr>
      <vt:lpstr>PowerPoint-Präsentation</vt:lpstr>
      <vt:lpstr>Top 5 represented bacteria </vt:lpstr>
      <vt:lpstr>Comparison of finger microbiomes depending on location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of 1. experiment – starch metabolism</dc:title>
  <dc:creator>Učiteľ</dc:creator>
  <cp:lastModifiedBy>Microsoft Office User</cp:lastModifiedBy>
  <cp:revision>36</cp:revision>
  <dcterms:created xsi:type="dcterms:W3CDTF">2024-01-19T12:02:57Z</dcterms:created>
  <dcterms:modified xsi:type="dcterms:W3CDTF">2025-02-18T12:14:54Z</dcterms:modified>
</cp:coreProperties>
</file>