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9" r:id="rId3"/>
    <p:sldId id="274" r:id="rId4"/>
    <p:sldId id="258" r:id="rId5"/>
    <p:sldId id="259" r:id="rId6"/>
    <p:sldId id="270" r:id="rId7"/>
    <p:sldId id="275" r:id="rId8"/>
    <p:sldId id="277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4" autoAdjust="0"/>
    <p:restoredTop sz="85571" autoAdjust="0"/>
  </p:normalViewPr>
  <p:slideViewPr>
    <p:cSldViewPr snapToGrid="0">
      <p:cViewPr varScale="1">
        <p:scale>
          <a:sx n="99" d="100"/>
          <a:sy n="99" d="100"/>
        </p:scale>
        <p:origin x="139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E5B41-2725-47B3-A164-34BC03C22A0F}" type="datetimeFigureOut">
              <a:rPr lang="sk-SK" smtClean="0"/>
              <a:t>17.2.2025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3C639-1EB5-4970-855B-73222E145F6D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398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Groups</a:t>
            </a:r>
            <a:r>
              <a:rPr lang="sk-SK" baseline="0" dirty="0"/>
              <a:t> </a:t>
            </a:r>
            <a:r>
              <a:rPr lang="sk-SK" baseline="0" dirty="0" err="1"/>
              <a:t>with</a:t>
            </a:r>
            <a:r>
              <a:rPr lang="sk-SK" baseline="0" dirty="0"/>
              <a:t> </a:t>
            </a:r>
            <a:r>
              <a:rPr lang="sk-SK" baseline="0" dirty="0" err="1"/>
              <a:t>finger</a:t>
            </a:r>
            <a:r>
              <a:rPr lang="sk-SK" baseline="0" dirty="0"/>
              <a:t> </a:t>
            </a:r>
            <a:r>
              <a:rPr lang="sk-SK" baseline="0" dirty="0" err="1"/>
              <a:t>microbiome</a:t>
            </a:r>
            <a:r>
              <a:rPr lang="sk-SK" baseline="0" dirty="0"/>
              <a:t> </a:t>
            </a:r>
            <a:r>
              <a:rPr lang="sk-SK" baseline="0" dirty="0" err="1"/>
              <a:t>have</a:t>
            </a:r>
            <a:r>
              <a:rPr lang="sk-SK" baseline="0" dirty="0"/>
              <a:t> </a:t>
            </a:r>
            <a:r>
              <a:rPr lang="sk-SK" baseline="0" dirty="0" err="1"/>
              <a:t>the</a:t>
            </a:r>
            <a:r>
              <a:rPr lang="sk-SK" baseline="0" dirty="0"/>
              <a:t> </a:t>
            </a:r>
            <a:r>
              <a:rPr lang="sk-SK" baseline="0" dirty="0" err="1"/>
              <a:t>information</a:t>
            </a:r>
            <a:r>
              <a:rPr lang="sk-SK" baseline="0" dirty="0"/>
              <a:t> </a:t>
            </a:r>
            <a:r>
              <a:rPr lang="sk-SK" baseline="0" dirty="0" err="1"/>
              <a:t>which</a:t>
            </a:r>
            <a:r>
              <a:rPr lang="sk-SK" baseline="0" dirty="0"/>
              <a:t> </a:t>
            </a:r>
            <a:r>
              <a:rPr lang="sk-SK" baseline="0" dirty="0" err="1"/>
              <a:t>sample</a:t>
            </a:r>
            <a:r>
              <a:rPr lang="sk-SK" baseline="0" dirty="0"/>
              <a:t> </a:t>
            </a:r>
            <a:r>
              <a:rPr lang="sk-SK" baseline="0" dirty="0" err="1"/>
              <a:t>did</a:t>
            </a:r>
            <a:r>
              <a:rPr lang="sk-SK" baseline="0" dirty="0"/>
              <a:t> </a:t>
            </a:r>
            <a:r>
              <a:rPr lang="sk-SK" baseline="0" dirty="0" err="1"/>
              <a:t>they</a:t>
            </a:r>
            <a:r>
              <a:rPr lang="sk-SK" baseline="0" dirty="0"/>
              <a:t> get</a:t>
            </a:r>
          </a:p>
          <a:p>
            <a:r>
              <a:rPr lang="sk-SK" baseline="0" dirty="0" err="1"/>
              <a:t>Groups</a:t>
            </a:r>
            <a:r>
              <a:rPr lang="sk-SK" baseline="0" dirty="0"/>
              <a:t> </a:t>
            </a:r>
            <a:r>
              <a:rPr lang="sk-SK" baseline="0" dirty="0" err="1"/>
              <a:t>with</a:t>
            </a:r>
            <a:r>
              <a:rPr lang="sk-SK" baseline="0" dirty="0"/>
              <a:t> </a:t>
            </a:r>
            <a:r>
              <a:rPr lang="sk-SK" baseline="0" dirty="0" err="1"/>
              <a:t>different</a:t>
            </a:r>
            <a:r>
              <a:rPr lang="sk-SK" baseline="0" dirty="0"/>
              <a:t> </a:t>
            </a:r>
            <a:r>
              <a:rPr lang="sk-SK" baseline="0" dirty="0" err="1"/>
              <a:t>microbiome</a:t>
            </a:r>
            <a:r>
              <a:rPr lang="sk-SK" baseline="0" dirty="0"/>
              <a:t> </a:t>
            </a:r>
            <a:r>
              <a:rPr lang="sk-SK" baseline="0" dirty="0" err="1"/>
              <a:t>have</a:t>
            </a:r>
            <a:r>
              <a:rPr lang="sk-SK" baseline="0" dirty="0"/>
              <a:t> to </a:t>
            </a:r>
            <a:r>
              <a:rPr lang="sk-SK" baseline="0" dirty="0" err="1"/>
              <a:t>figure</a:t>
            </a:r>
            <a:r>
              <a:rPr lang="sk-SK" baseline="0" dirty="0"/>
              <a:t> </a:t>
            </a:r>
            <a:r>
              <a:rPr lang="sk-SK" baseline="0" dirty="0" err="1"/>
              <a:t>out</a:t>
            </a:r>
            <a:r>
              <a:rPr lang="sk-SK" baseline="0" dirty="0"/>
              <a:t> </a:t>
            </a:r>
            <a:r>
              <a:rPr lang="sk-SK" baseline="0" dirty="0" err="1"/>
              <a:t>which</a:t>
            </a:r>
            <a:r>
              <a:rPr lang="sk-SK" baseline="0" dirty="0"/>
              <a:t> </a:t>
            </a:r>
            <a:r>
              <a:rPr lang="sk-SK" baseline="0" dirty="0" err="1"/>
              <a:t>sample</a:t>
            </a:r>
            <a:r>
              <a:rPr lang="sk-SK" baseline="0" dirty="0"/>
              <a:t> </a:t>
            </a:r>
            <a:r>
              <a:rPr lang="sk-SK" baseline="0" dirty="0" err="1"/>
              <a:t>they</a:t>
            </a:r>
            <a:r>
              <a:rPr lang="sk-SK" baseline="0" dirty="0"/>
              <a:t> </a:t>
            </a:r>
            <a:r>
              <a:rPr lang="sk-SK" baseline="0" dirty="0" err="1"/>
              <a:t>got</a:t>
            </a:r>
            <a:r>
              <a:rPr lang="sk-SK" baseline="0" dirty="0"/>
              <a:t>, so </a:t>
            </a:r>
            <a:r>
              <a:rPr lang="sk-SK" baseline="0" dirty="0" err="1"/>
              <a:t>the</a:t>
            </a:r>
            <a:r>
              <a:rPr lang="sk-SK" baseline="0" dirty="0"/>
              <a:t> </a:t>
            </a:r>
            <a:r>
              <a:rPr lang="sk-SK" baseline="0" dirty="0" err="1"/>
              <a:t>name</a:t>
            </a:r>
            <a:r>
              <a:rPr lang="sk-SK" baseline="0" dirty="0"/>
              <a:t> on </a:t>
            </a:r>
            <a:r>
              <a:rPr lang="sk-SK" baseline="0" dirty="0" err="1"/>
              <a:t>the</a:t>
            </a:r>
            <a:r>
              <a:rPr lang="sk-SK" baseline="0" dirty="0"/>
              <a:t> </a:t>
            </a:r>
            <a:r>
              <a:rPr lang="sk-SK" baseline="0" dirty="0" err="1"/>
              <a:t>petri</a:t>
            </a:r>
            <a:r>
              <a:rPr lang="sk-SK" baseline="0" dirty="0"/>
              <a:t> </a:t>
            </a:r>
            <a:r>
              <a:rPr lang="sk-SK" baseline="0" dirty="0" err="1"/>
              <a:t>dish</a:t>
            </a:r>
            <a:r>
              <a:rPr lang="sk-SK" baseline="0" dirty="0"/>
              <a:t> </a:t>
            </a:r>
            <a:r>
              <a:rPr lang="sk-SK" baseline="0" dirty="0" err="1"/>
              <a:t>should</a:t>
            </a:r>
            <a:r>
              <a:rPr lang="sk-SK" baseline="0" dirty="0"/>
              <a:t> </a:t>
            </a:r>
            <a:r>
              <a:rPr lang="sk-SK" baseline="0" dirty="0" err="1"/>
              <a:t>be</a:t>
            </a:r>
            <a:r>
              <a:rPr lang="sk-SK" baseline="0" dirty="0"/>
              <a:t> </a:t>
            </a:r>
            <a:r>
              <a:rPr lang="sk-SK" baseline="0" dirty="0" err="1"/>
              <a:t>hidden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C639-1EB5-4970-855B-73222E145F6D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566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C639-1EB5-4970-855B-73222E145F6D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440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N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an</a:t>
            </a:r>
            <a:r>
              <a:rPr lang="sk-SK" dirty="0"/>
              <a:t> </a:t>
            </a:r>
            <a:r>
              <a:rPr lang="sk-SK" dirty="0" err="1"/>
              <a:t>absolute</a:t>
            </a:r>
            <a:r>
              <a:rPr lang="sk-SK" dirty="0"/>
              <a:t> </a:t>
            </a:r>
            <a:r>
              <a:rPr lang="sk-SK" dirty="0" err="1"/>
              <a:t>number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C639-1EB5-4970-855B-73222E145F6D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143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59662-D438-F60A-0708-5876F9D71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F1351A-E0C4-2338-B7F9-7F2858A0D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D96B97-22A5-3386-C8EA-A79731C9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17.2.2025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0F24C2C-7010-8127-E326-CE34C125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E55B7DC-B08A-172C-6C57-67A49D71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393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CD9B5-2111-828F-FFD4-A582C611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A6DC3AD-6FE1-38F3-C2C6-AA68C96B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188DB0-E2F8-1632-72C5-1304BE2F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17.2.2025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8CC06A-CA89-4E55-ADB5-50ADDD7A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042C33-8523-C825-9244-26C3F877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DE46922-8E9F-3B1F-1214-6044E1695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56B67E7-17C3-E64A-AC2C-6994F7D5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4FA8054-4163-2C98-CB06-6059E8E1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17.2.2025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BE2A851-3F32-6026-3400-3AE97A18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404C11D-7F62-477C-9636-58856218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4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3B98-F4D4-831C-D636-85F2576D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5DEAAA-72F7-5D89-A7E9-3AC4F4A1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CDA320-4D5E-A81D-E02B-96B62FDE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17.2.2025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A0FE1C7-8AB2-72AC-3AC0-AB81E8B5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E890BD-E694-E573-C8D8-37D2927F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67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9A257-69E0-B66E-B802-AE6D0F47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693638-F25A-6C06-BDF0-3EE2FFAF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943D7BA-38C2-D1AC-78E2-A7030BEB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17.2.2025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094413-EB3E-BD23-5E87-4B652BE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CB41B0A-E423-7BF3-D91C-68491E77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831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ACC68-3B4B-DD93-4BC6-68A32519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57EE97-EE0F-44D9-5820-F10208F4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CB2F875-FAC9-C887-3BDD-2F7459310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C37A898-76D7-2594-B757-B99E9FC6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17.2.2025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9C4B311-EB67-093D-E6CC-DA3E91B3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24446BA-97FD-A1E4-DEBE-7F12BE8D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07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C8A67-E882-E249-43D9-4459887D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3A66D2-F945-E1EA-5003-EBEAF3DBD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198EEDD-6EF2-EE0A-A804-88AA667E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843712-B3F9-8177-BE22-D0256BAB2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7870058-4602-453A-9477-C3F73A6DA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0EC69A2-183F-42E6-4938-3FF06061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17.2.2025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A6012A0-24A7-E8DC-5E6D-1B1C94C3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0573FED-4694-E102-E78C-908FA25B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635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18D63-C229-AFA2-4A71-BD4FD1BA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39F92C2-814A-C52A-A041-E74759BC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17.2.2025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073FEC5-6977-3E7E-4B01-35159797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D600579-54C0-A5DD-0AFA-FC47D904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7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76489F4-2E81-1C17-0E1E-3BA9BC09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17.2.2025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0FA73BB-AE8E-08C5-7396-937ED388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393275D-1580-71F2-D89A-1B09059D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02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C96C9-8D0F-4BC4-200D-DBE9D70A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9FF9EE-3B99-2645-DD65-BD39720D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F59ABF-C5EF-0363-C9FD-E14F3D178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7454DFA-FB63-4CC0-3DA5-07A1C34B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17.2.2025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C37CBD0-15D3-2152-D7EB-689403E1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6EBA7F6-AD33-FFC2-7D83-FDD4B2CE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0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945B1-280C-B36C-325C-9D606DEA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57767A9-5B87-D3B9-ED7C-6FC47F0B5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B2B73C-0E77-8C19-AB67-A0C7054AB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09046E5-8E6E-D419-BCAC-6C5CC949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17.2.2025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B18CC69-EDE0-6123-EBA1-B7CE2785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8753206-CE27-93A4-7F66-C7B883E8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50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AEDB1F9-328C-809D-CC5C-40EC2C06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139836-F1F9-2BE2-3A98-6F4C5419F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4EDCB50-E407-A7C3-304B-3D3E0E59A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F9F9-1DCA-4FC1-A67C-47280118E555}" type="datetimeFigureOut">
              <a:rPr lang="sk-SK" smtClean="0"/>
              <a:t>17.2.2025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49B29B6-DFAA-6A32-E1C0-C794E8A53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F625457-7BC5-23B5-519F-997068A44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6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/>
              <a:t>Group </a:t>
            </a:r>
            <a:r>
              <a:rPr lang="sk-SK" b="1" dirty="0"/>
              <a:t>38 </a:t>
            </a:r>
            <a:r>
              <a:rPr lang="sk-SK" b="1" dirty="0" err="1"/>
              <a:t>Results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89C2A8-DEB0-BC76-08B8-601137E65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6850" y="4387649"/>
            <a:ext cx="9998299" cy="1655762"/>
          </a:xfrm>
        </p:spPr>
        <p:txBody>
          <a:bodyPr>
            <a:normAutofit/>
          </a:bodyPr>
          <a:lstStyle/>
          <a:p>
            <a:r>
              <a:rPr lang="sk-SK" sz="3200" dirty="0" err="1"/>
              <a:t>Investigated</a:t>
            </a:r>
            <a:r>
              <a:rPr lang="sk-SK" sz="3200" dirty="0"/>
              <a:t> </a:t>
            </a:r>
            <a:r>
              <a:rPr lang="sk-SK" sz="3200" dirty="0" err="1"/>
              <a:t>Microbiome</a:t>
            </a:r>
            <a:r>
              <a:rPr lang="sk-SK" sz="3200" dirty="0"/>
              <a:t>: </a:t>
            </a:r>
            <a:r>
              <a:rPr lang="sk-SK" sz="3200" b="1" dirty="0" err="1"/>
              <a:t>Czech</a:t>
            </a:r>
            <a:r>
              <a:rPr lang="sk-SK" sz="3200" b="1" dirty="0"/>
              <a:t> </a:t>
            </a:r>
            <a:r>
              <a:rPr lang="sk-SK" sz="3200" b="1" dirty="0" err="1"/>
              <a:t>sourdough</a:t>
            </a:r>
            <a:r>
              <a:rPr lang="sk-SK" sz="3200" b="1" dirty="0"/>
              <a:t> </a:t>
            </a:r>
            <a:r>
              <a:rPr lang="sk-SK" sz="3200" b="1" dirty="0" err="1"/>
              <a:t>microbiome</a:t>
            </a:r>
            <a:r>
              <a:rPr lang="sk-SK" sz="3200" b="1" dirty="0"/>
              <a:t> 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Work</a:t>
            </a:r>
            <a:r>
              <a:rPr lang="cs-CZ" b="1" dirty="0"/>
              <a:t> </a:t>
            </a:r>
            <a:r>
              <a:rPr lang="en-US" b="1" dirty="0"/>
              <a:t>group </a:t>
            </a:r>
            <a:r>
              <a:rPr lang="cs-CZ" b="1" dirty="0"/>
              <a:t>38</a:t>
            </a:r>
            <a:r>
              <a:rPr lang="en-US" b="1" dirty="0"/>
              <a:t> + presentation of group </a:t>
            </a:r>
            <a:r>
              <a:rPr lang="sk-SK" b="1" dirty="0"/>
              <a:t>	      </a:t>
            </a:r>
            <a:r>
              <a:rPr lang="en-US" b="1" dirty="0"/>
              <a:t>members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rgbClr val="000000"/>
                </a:solidFill>
                <a:sym typeface="Calibri"/>
              </a:rPr>
              <a:t>Paula </a:t>
            </a:r>
            <a:r>
              <a:rPr lang="sk-SK" dirty="0" err="1">
                <a:solidFill>
                  <a:srgbClr val="000000"/>
                </a:solidFill>
                <a:sym typeface="Calibri"/>
              </a:rPr>
              <a:t>Bräuner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(mentor)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ym typeface="Calibri"/>
              </a:rPr>
              <a:t>German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rgbClr val="000000"/>
                </a:solidFill>
                <a:sym typeface="Calibri"/>
              </a:rPr>
              <a:t>Zuzana Žáčková (</a:t>
            </a:r>
            <a:r>
              <a:rPr lang="sk-SK" dirty="0" err="1">
                <a:solidFill>
                  <a:srgbClr val="000000"/>
                </a:solidFill>
                <a:sym typeface="Calibri"/>
              </a:rPr>
              <a:t>teacher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)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ym typeface="Calibri"/>
              </a:rPr>
              <a:t>Czech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rgbClr val="000000"/>
                </a:solidFill>
                <a:sym typeface="Calibri"/>
              </a:rPr>
              <a:t>Daniela </a:t>
            </a:r>
            <a:r>
              <a:rPr lang="sk-SK" dirty="0" err="1">
                <a:solidFill>
                  <a:srgbClr val="000000"/>
                </a:solidFill>
                <a:sym typeface="Calibri"/>
              </a:rPr>
              <a:t>Rodriguez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Marigomez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(</a:t>
            </a:r>
            <a:r>
              <a:rPr lang="sk-SK" dirty="0" err="1">
                <a:solidFill>
                  <a:srgbClr val="000000"/>
                </a:solidFill>
                <a:sym typeface="Calibri"/>
              </a:rPr>
              <a:t>student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)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ym typeface="Calibri"/>
              </a:rPr>
              <a:t>Spanish</a:t>
            </a:r>
            <a:r>
              <a:rPr lang="sk-SK" dirty="0">
                <a:sym typeface="Calibri"/>
              </a:rPr>
              <a:t> 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3" name="Obrázek 12" descr="Obsah obrázku oranžová, červená, Obdélník, snímek obrazovky&#10;&#10;Popis byl vytvořen automaticky">
            <a:extLst>
              <a:ext uri="{FF2B5EF4-FFF2-40B4-BE49-F238E27FC236}">
                <a16:creationId xmlns:a16="http://schemas.microsoft.com/office/drawing/2014/main" id="{B1D8198C-2329-E7FE-8EEE-3169C4F46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47" y="1639119"/>
            <a:ext cx="1733941" cy="1155960"/>
          </a:xfrm>
          <a:prstGeom prst="rect">
            <a:avLst/>
          </a:prstGeom>
        </p:spPr>
      </p:pic>
      <p:pic>
        <p:nvPicPr>
          <p:cNvPr id="15" name="Obrázek 14" descr="Obsah obrázku vlajka, Elektricky modrá, Grafika, modrá&#10;&#10;Popis byl vytvořen automaticky">
            <a:extLst>
              <a:ext uri="{FF2B5EF4-FFF2-40B4-BE49-F238E27FC236}">
                <a16:creationId xmlns:a16="http://schemas.microsoft.com/office/drawing/2014/main" id="{E8101705-9D17-E20B-40CF-9D8842E48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88" y="3190437"/>
            <a:ext cx="1733600" cy="1155959"/>
          </a:xfrm>
          <a:prstGeom prst="rect">
            <a:avLst/>
          </a:prstGeom>
        </p:spPr>
      </p:pic>
      <p:pic>
        <p:nvPicPr>
          <p:cNvPr id="17" name="Obrázek 16" descr="Obsah obrázku žlutá, červená, Grafika, symbol&#10;&#10;Popis byl vytvořen automaticky">
            <a:extLst>
              <a:ext uri="{FF2B5EF4-FFF2-40B4-BE49-F238E27FC236}">
                <a16:creationId xmlns:a16="http://schemas.microsoft.com/office/drawing/2014/main" id="{1CB6D49A-2E86-71B4-BA26-EA21DA19A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498" y="4679721"/>
            <a:ext cx="1744510" cy="116391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339498" y="3190436"/>
            <a:ext cx="1722690" cy="1155959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Obrázek 5" descr="Obsah obrázku oblečení, text, úsměv, osoba&#10;&#10;Popis byl vytvořen automaticky">
            <a:extLst>
              <a:ext uri="{FF2B5EF4-FFF2-40B4-BE49-F238E27FC236}">
                <a16:creationId xmlns:a16="http://schemas.microsoft.com/office/drawing/2014/main" id="{D415E390-658C-4682-AE4F-A9931DF105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4" y="1108710"/>
            <a:ext cx="4166235" cy="55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9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942" y="365125"/>
            <a:ext cx="11748304" cy="1325563"/>
          </a:xfrm>
        </p:spPr>
        <p:txBody>
          <a:bodyPr>
            <a:normAutofit/>
          </a:bodyPr>
          <a:lstStyle/>
          <a:p>
            <a:r>
              <a:rPr lang="sk-SK" b="1" dirty="0" err="1"/>
              <a:t>Petri</a:t>
            </a:r>
            <a:r>
              <a:rPr lang="sk-SK" b="1" dirty="0"/>
              <a:t> </a:t>
            </a:r>
            <a:r>
              <a:rPr lang="sk-SK" b="1" dirty="0" err="1"/>
              <a:t>dish</a:t>
            </a:r>
            <a:r>
              <a:rPr lang="sk-SK" b="1" dirty="0"/>
              <a:t> </a:t>
            </a:r>
            <a:r>
              <a:rPr lang="sk-SK" b="1" dirty="0" err="1"/>
              <a:t>with</a:t>
            </a:r>
            <a:r>
              <a:rPr lang="sk-SK" b="1" dirty="0"/>
              <a:t> </a:t>
            </a:r>
            <a:r>
              <a:rPr lang="sk-SK" b="1" dirty="0" err="1"/>
              <a:t>Czech</a:t>
            </a:r>
            <a:r>
              <a:rPr lang="sk-SK" b="1" dirty="0"/>
              <a:t> </a:t>
            </a:r>
            <a:r>
              <a:rPr lang="sk-SK" b="1" dirty="0" err="1"/>
              <a:t>sourdough</a:t>
            </a:r>
            <a:r>
              <a:rPr lang="sk-SK" b="1" dirty="0"/>
              <a:t> </a:t>
            </a:r>
            <a:r>
              <a:rPr lang="sk-SK" b="1" dirty="0" err="1"/>
              <a:t>microbiome</a:t>
            </a:r>
            <a:r>
              <a:rPr lang="sk-SK" b="1" dirty="0"/>
              <a:t> </a:t>
            </a:r>
          </a:p>
        </p:txBody>
      </p:sp>
      <p:pic>
        <p:nvPicPr>
          <p:cNvPr id="4" name="Obrázek 3" descr="Obsah obrázku kruh, nádobí&#10;&#10;Popis byl vytvořen automaticky">
            <a:extLst>
              <a:ext uri="{FF2B5EF4-FFF2-40B4-BE49-F238E27FC236}">
                <a16:creationId xmlns:a16="http://schemas.microsoft.com/office/drawing/2014/main" id="{FF43AB44-5035-3F08-FA7F-C678364AA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90" y="1431606"/>
            <a:ext cx="6976110" cy="52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2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8241"/>
            <a:ext cx="11967411" cy="1325563"/>
          </a:xfrm>
        </p:spPr>
        <p:txBody>
          <a:bodyPr/>
          <a:lstStyle/>
          <a:p>
            <a:r>
              <a:rPr lang="sk-SK" b="1" dirty="0"/>
              <a:t>PCR </a:t>
            </a:r>
            <a:r>
              <a:rPr lang="sk-SK" b="1" dirty="0" err="1"/>
              <a:t>Result</a:t>
            </a:r>
            <a:r>
              <a:rPr lang="sk-SK" b="1" dirty="0"/>
              <a:t> – </a:t>
            </a:r>
            <a:r>
              <a:rPr lang="sk-SK" b="1" dirty="0" err="1"/>
              <a:t>Gel</a:t>
            </a:r>
            <a:r>
              <a:rPr lang="sk-SK" b="1" dirty="0"/>
              <a:t> </a:t>
            </a:r>
            <a:r>
              <a:rPr lang="sk-SK" b="1" dirty="0" err="1"/>
              <a:t>Electrophoresis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62" y="1613686"/>
            <a:ext cx="4292161" cy="1159993"/>
          </a:xfrm>
        </p:spPr>
        <p:txBody>
          <a:bodyPr>
            <a:noAutofit/>
          </a:bodyPr>
          <a:lstStyle/>
          <a:p>
            <a:r>
              <a:rPr lang="sk-SK" sz="2400" b="1" dirty="0"/>
              <a:t>OBSERVATION: </a:t>
            </a:r>
            <a:r>
              <a:rPr lang="sk-SK" sz="2400" dirty="0" err="1"/>
              <a:t>we</a:t>
            </a:r>
            <a:r>
              <a:rPr lang="sk-SK" sz="2400" dirty="0"/>
              <a:t> </a:t>
            </a:r>
            <a:r>
              <a:rPr lang="sk-SK" sz="2400" dirty="0" err="1"/>
              <a:t>see</a:t>
            </a:r>
            <a:r>
              <a:rPr lang="sk-SK" sz="2400" dirty="0"/>
              <a:t> a band on </a:t>
            </a:r>
            <a:r>
              <a:rPr lang="sk-SK" sz="2400" dirty="0">
                <a:sym typeface="Symbol"/>
              </a:rPr>
              <a:t> </a:t>
            </a:r>
            <a:r>
              <a:rPr lang="sk-SK" sz="2400" dirty="0"/>
              <a:t>1500 </a:t>
            </a:r>
            <a:r>
              <a:rPr lang="sk-SK" sz="2400" dirty="0" err="1"/>
              <a:t>bp</a:t>
            </a:r>
            <a:r>
              <a:rPr lang="sk-SK" sz="2400" dirty="0"/>
              <a:t>, and </a:t>
            </a:r>
            <a:r>
              <a:rPr lang="sk-SK" sz="2400" dirty="0" err="1"/>
              <a:t>primers</a:t>
            </a:r>
            <a:r>
              <a:rPr lang="sk-SK" sz="2400" dirty="0"/>
              <a:t> at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bottom</a:t>
            </a:r>
            <a:endParaRPr lang="sk-SK" sz="2400" dirty="0"/>
          </a:p>
          <a:p>
            <a:pPr marL="0" indent="0">
              <a:buNone/>
            </a:pPr>
            <a:endParaRPr lang="sk-SK" sz="2400" b="1" dirty="0"/>
          </a:p>
        </p:txBody>
      </p:sp>
      <p:sp>
        <p:nvSpPr>
          <p:cNvPr id="14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458616" y="3041490"/>
            <a:ext cx="4292161" cy="972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EVALUATION: </a:t>
            </a:r>
            <a:r>
              <a:rPr lang="sk-SK" sz="2400" dirty="0" err="1"/>
              <a:t>the</a:t>
            </a:r>
            <a:r>
              <a:rPr lang="sk-SK" sz="2400" dirty="0"/>
              <a:t> 16S </a:t>
            </a:r>
            <a:r>
              <a:rPr lang="sk-SK" sz="2400" dirty="0" err="1"/>
              <a:t>gene</a:t>
            </a:r>
            <a:r>
              <a:rPr lang="sk-SK" sz="2400" dirty="0"/>
              <a:t> </a:t>
            </a:r>
            <a:r>
              <a:rPr lang="sk-SK" sz="2400" dirty="0" err="1"/>
              <a:t>was</a:t>
            </a:r>
            <a:r>
              <a:rPr lang="sk-SK" sz="2400" dirty="0"/>
              <a:t> </a:t>
            </a:r>
            <a:r>
              <a:rPr lang="sk-SK" sz="2400" dirty="0" err="1"/>
              <a:t>amplified</a:t>
            </a:r>
            <a:endParaRPr lang="sk-SK" sz="2400" b="1" dirty="0"/>
          </a:p>
          <a:p>
            <a:pPr marL="0" indent="0">
              <a:buNone/>
            </a:pPr>
            <a:endParaRPr lang="sk-SK" sz="2400" b="1" dirty="0"/>
          </a:p>
        </p:txBody>
      </p:sp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458615" y="4353097"/>
            <a:ext cx="4292161" cy="1595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CONCLUSION: </a:t>
            </a:r>
            <a:r>
              <a:rPr lang="sk-SK" sz="2400" dirty="0" err="1"/>
              <a:t>the</a:t>
            </a:r>
            <a:r>
              <a:rPr lang="sk-SK" sz="2400" dirty="0"/>
              <a:t> PCR </a:t>
            </a:r>
            <a:r>
              <a:rPr lang="sk-SK" sz="2400" dirty="0" err="1"/>
              <a:t>was</a:t>
            </a:r>
            <a:r>
              <a:rPr lang="sk-SK" sz="2400" dirty="0"/>
              <a:t> </a:t>
            </a:r>
            <a:r>
              <a:rPr lang="sk-SK" sz="2400" dirty="0" err="1"/>
              <a:t>successfull</a:t>
            </a:r>
            <a:endParaRPr lang="sk-SK" sz="2400" dirty="0"/>
          </a:p>
        </p:txBody>
      </p:sp>
      <p:pic>
        <p:nvPicPr>
          <p:cNvPr id="5" name="Obrázek 4" descr="Obsah obrázku elektronika, Elektronické zařízení, Elektronické inženýrství, umělá hmota&#10;&#10;Popis byl vytvořen automaticky">
            <a:extLst>
              <a:ext uri="{FF2B5EF4-FFF2-40B4-BE49-F238E27FC236}">
                <a16:creationId xmlns:a16="http://schemas.microsoft.com/office/drawing/2014/main" id="{AB144EE5-6464-AF39-335C-8C2940756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23" y="1136634"/>
            <a:ext cx="7358090" cy="5504196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E8D65015-EF05-3760-4E12-058B57E804C7}"/>
              </a:ext>
            </a:extLst>
          </p:cNvPr>
          <p:cNvSpPr/>
          <p:nvPr/>
        </p:nvSpPr>
        <p:spPr>
          <a:xfrm>
            <a:off x="7810500" y="2720340"/>
            <a:ext cx="255270" cy="14211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54514525-2BB4-C029-4E77-1E11F814F2C2}"/>
              </a:ext>
            </a:extLst>
          </p:cNvPr>
          <p:cNvSpPr/>
          <p:nvPr/>
        </p:nvSpPr>
        <p:spPr>
          <a:xfrm>
            <a:off x="8507730" y="2720340"/>
            <a:ext cx="255270" cy="14211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494BFD2-1CD7-E41A-C91D-571053C88E17}"/>
              </a:ext>
            </a:extLst>
          </p:cNvPr>
          <p:cNvSpPr txBox="1"/>
          <p:nvPr/>
        </p:nvSpPr>
        <p:spPr>
          <a:xfrm>
            <a:off x="7739479" y="2015490"/>
            <a:ext cx="312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¨</a:t>
            </a:r>
            <a:r>
              <a:rPr lang="cs-CZ" sz="2000" b="1" dirty="0">
                <a:solidFill>
                  <a:srgbClr val="FF0000"/>
                </a:solidFill>
              </a:rPr>
              <a:t>M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0E1EA18-B9BC-DA03-1C98-7DD4CD60EFA9}"/>
              </a:ext>
            </a:extLst>
          </p:cNvPr>
          <p:cNvSpPr txBox="1"/>
          <p:nvPr/>
        </p:nvSpPr>
        <p:spPr>
          <a:xfrm>
            <a:off x="8408669" y="2292488"/>
            <a:ext cx="79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38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8" name="Rovná spojovacia šípka 17"/>
          <p:cNvCxnSpPr>
            <a:cxnSpLocks/>
          </p:cNvCxnSpPr>
          <p:nvPr/>
        </p:nvCxnSpPr>
        <p:spPr>
          <a:xfrm>
            <a:off x="4246685" y="3270738"/>
            <a:ext cx="4206583" cy="2568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55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48" y="76517"/>
            <a:ext cx="11892752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by Epi2ME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634462" y="1766087"/>
            <a:ext cx="4292161" cy="1245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OBSERVATION: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system</a:t>
            </a:r>
            <a:r>
              <a:rPr lang="sk-SK" sz="2400" dirty="0"/>
              <a:t> </a:t>
            </a:r>
            <a:r>
              <a:rPr lang="sk-SK" sz="2400" dirty="0" err="1"/>
              <a:t>read</a:t>
            </a:r>
            <a:r>
              <a:rPr lang="sk-SK" sz="2400" dirty="0"/>
              <a:t> </a:t>
            </a:r>
            <a:r>
              <a:rPr lang="sk-SK" sz="2400" dirty="0" err="1"/>
              <a:t>our</a:t>
            </a:r>
            <a:r>
              <a:rPr lang="sk-SK" sz="2400" dirty="0"/>
              <a:t> DNA</a:t>
            </a:r>
            <a:r>
              <a:rPr lang="sk-SK" sz="2400" b="1" dirty="0"/>
              <a:t> </a:t>
            </a:r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584309" y="2823893"/>
            <a:ext cx="4292161" cy="110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EVALUATION: </a:t>
            </a:r>
            <a:endParaRPr lang="sk-SK" sz="2400" dirty="0"/>
          </a:p>
          <a:p>
            <a:pPr lvl="1"/>
            <a:r>
              <a:rPr lang="sk-SK" dirty="0" err="1"/>
              <a:t>read</a:t>
            </a:r>
            <a:r>
              <a:rPr lang="sk-SK" dirty="0"/>
              <a:t> </a:t>
            </a:r>
            <a:r>
              <a:rPr lang="sk-SK" dirty="0" err="1"/>
              <a:t>quality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mostly</a:t>
            </a:r>
            <a:r>
              <a:rPr lang="sk-SK" dirty="0"/>
              <a:t> </a:t>
            </a:r>
            <a:r>
              <a:rPr lang="sk-SK" dirty="0" err="1"/>
              <a:t>between</a:t>
            </a:r>
            <a:r>
              <a:rPr lang="sk-SK" dirty="0"/>
              <a:t> 9 and 15</a:t>
            </a:r>
          </a:p>
          <a:p>
            <a:pPr lvl="1"/>
            <a:r>
              <a:rPr lang="sk-SK" dirty="0" err="1"/>
              <a:t>Read</a:t>
            </a:r>
            <a:r>
              <a:rPr lang="sk-SK" dirty="0"/>
              <a:t> </a:t>
            </a:r>
            <a:r>
              <a:rPr lang="sk-SK" dirty="0" err="1"/>
              <a:t>length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mostly</a:t>
            </a:r>
            <a:r>
              <a:rPr lang="sk-SK" dirty="0"/>
              <a:t> </a:t>
            </a:r>
            <a:r>
              <a:rPr lang="sk-SK" dirty="0" err="1"/>
              <a:t>between</a:t>
            </a:r>
            <a:r>
              <a:rPr lang="sk-SK" dirty="0"/>
              <a:t> 1500 and 1700 </a:t>
            </a:r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734134" y="4923099"/>
            <a:ext cx="4292161" cy="1232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CONCLUSION: </a:t>
            </a:r>
            <a:r>
              <a:rPr lang="sk-SK" sz="2400" dirty="0" err="1"/>
              <a:t>reads</a:t>
            </a:r>
            <a:r>
              <a:rPr lang="sk-SK" sz="2400" dirty="0"/>
              <a:t> </a:t>
            </a:r>
            <a:r>
              <a:rPr lang="sk-SK" sz="2400" dirty="0" err="1"/>
              <a:t>were</a:t>
            </a:r>
            <a:r>
              <a:rPr lang="sk-SK" sz="2400" dirty="0"/>
              <a:t> </a:t>
            </a:r>
            <a:r>
              <a:rPr lang="sk-SK" sz="2400" dirty="0" err="1"/>
              <a:t>successful</a:t>
            </a:r>
            <a:r>
              <a:rPr lang="sk-SK" sz="2400" dirty="0"/>
              <a:t>, so </a:t>
            </a:r>
            <a:r>
              <a:rPr lang="sk-SK" sz="2400" dirty="0" err="1"/>
              <a:t>we</a:t>
            </a:r>
            <a:r>
              <a:rPr lang="sk-SK" sz="2400" dirty="0"/>
              <a:t> </a:t>
            </a:r>
            <a:r>
              <a:rPr lang="sk-SK" sz="2400" dirty="0" err="1"/>
              <a:t>can</a:t>
            </a:r>
            <a:r>
              <a:rPr lang="sk-SK" sz="2400" dirty="0"/>
              <a:t> </a:t>
            </a:r>
            <a:r>
              <a:rPr lang="sk-SK" sz="2400" dirty="0" err="1"/>
              <a:t>continue</a:t>
            </a:r>
            <a:r>
              <a:rPr lang="sk-SK" sz="2400" dirty="0"/>
              <a:t> </a:t>
            </a:r>
            <a:r>
              <a:rPr lang="sk-SK" sz="2400" dirty="0" err="1"/>
              <a:t>with</a:t>
            </a:r>
            <a:r>
              <a:rPr lang="sk-SK" sz="2400" dirty="0"/>
              <a:t> </a:t>
            </a:r>
            <a:r>
              <a:rPr lang="sk-SK" sz="2400" dirty="0" err="1"/>
              <a:t>investigating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species</a:t>
            </a:r>
            <a:r>
              <a:rPr lang="sk-SK" sz="2400" dirty="0"/>
              <a:t> of </a:t>
            </a:r>
            <a:r>
              <a:rPr lang="sk-SK" sz="2400" dirty="0" err="1"/>
              <a:t>bacteria</a:t>
            </a:r>
            <a:r>
              <a:rPr lang="sk-SK" sz="2400" dirty="0"/>
              <a:t>  </a:t>
            </a:r>
          </a:p>
        </p:txBody>
      </p:sp>
      <p:pic>
        <p:nvPicPr>
          <p:cNvPr id="4" name="Obrázek 3" descr="Obsah obrázku Vykreslený graf, text, diagram, řada/pruh&#10;&#10;Popis byl vytvořen automaticky">
            <a:extLst>
              <a:ext uri="{FF2B5EF4-FFF2-40B4-BE49-F238E27FC236}">
                <a16:creationId xmlns:a16="http://schemas.microsoft.com/office/drawing/2014/main" id="{CAB5925D-A30A-F421-4E41-0D3010B62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16" y="1384188"/>
            <a:ext cx="7182151" cy="4000636"/>
          </a:xfrm>
          <a:prstGeom prst="rect">
            <a:avLst/>
          </a:prstGeom>
        </p:spPr>
      </p:pic>
      <p:sp>
        <p:nvSpPr>
          <p:cNvPr id="20" name="Obdĺžnik 19"/>
          <p:cNvSpPr/>
          <p:nvPr/>
        </p:nvSpPr>
        <p:spPr>
          <a:xfrm>
            <a:off x="5676664" y="4918123"/>
            <a:ext cx="1137919" cy="2754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10917257" y="4924042"/>
            <a:ext cx="375626" cy="2754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965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634462" y="1766087"/>
            <a:ext cx="4292161" cy="1245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OBSERVATION: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system</a:t>
            </a:r>
            <a:r>
              <a:rPr lang="sk-SK" sz="2400" dirty="0"/>
              <a:t> </a:t>
            </a:r>
            <a:r>
              <a:rPr lang="sk-SK" sz="2400" dirty="0" err="1"/>
              <a:t>identified</a:t>
            </a:r>
            <a:r>
              <a:rPr lang="sk-SK" sz="2400" dirty="0"/>
              <a:t> </a:t>
            </a:r>
            <a:r>
              <a:rPr lang="sk-SK" sz="2400" dirty="0" err="1"/>
              <a:t>particular</a:t>
            </a:r>
            <a:r>
              <a:rPr lang="sk-SK" sz="2400" dirty="0"/>
              <a:t> </a:t>
            </a:r>
            <a:r>
              <a:rPr lang="sk-SK" sz="2400" dirty="0" err="1"/>
              <a:t>species</a:t>
            </a:r>
            <a:r>
              <a:rPr lang="sk-SK" sz="2400" dirty="0"/>
              <a:t> </a:t>
            </a:r>
            <a:r>
              <a:rPr lang="sk-SK" sz="2400" dirty="0" err="1"/>
              <a:t>of</a:t>
            </a:r>
            <a:r>
              <a:rPr lang="sk-SK" sz="2400" dirty="0"/>
              <a:t> </a:t>
            </a:r>
            <a:r>
              <a:rPr lang="sk-SK" sz="2400" dirty="0" err="1"/>
              <a:t>bacteria</a:t>
            </a:r>
            <a:r>
              <a:rPr lang="sk-SK" sz="2400" dirty="0"/>
              <a:t> </a:t>
            </a:r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625668" y="2877672"/>
            <a:ext cx="4292161" cy="110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EVALUATION: </a:t>
            </a:r>
            <a:r>
              <a:rPr lang="sk-SK" sz="2400" dirty="0"/>
              <a:t>7 </a:t>
            </a:r>
            <a:r>
              <a:rPr lang="sk-SK" sz="2400" dirty="0" err="1"/>
              <a:t>species</a:t>
            </a:r>
            <a:r>
              <a:rPr lang="sk-SK" sz="2400" dirty="0"/>
              <a:t> of </a:t>
            </a:r>
            <a:r>
              <a:rPr lang="sk-SK" sz="2400" dirty="0" err="1"/>
              <a:t>bacteria</a:t>
            </a:r>
            <a:r>
              <a:rPr lang="sk-SK" sz="2400" dirty="0"/>
              <a:t> </a:t>
            </a:r>
            <a:r>
              <a:rPr lang="sk-SK" sz="2400" dirty="0" err="1"/>
              <a:t>were</a:t>
            </a:r>
            <a:r>
              <a:rPr lang="sk-SK" sz="2400" dirty="0"/>
              <a:t> </a:t>
            </a:r>
            <a:r>
              <a:rPr lang="sk-SK" sz="2400" dirty="0" err="1"/>
              <a:t>found</a:t>
            </a:r>
            <a:r>
              <a:rPr lang="sk-SK" sz="2400" dirty="0"/>
              <a:t> and </a:t>
            </a:r>
            <a:r>
              <a:rPr lang="sk-SK" sz="2400" dirty="0" err="1"/>
              <a:t>the</a:t>
            </a:r>
            <a:r>
              <a:rPr lang="sk-SK" sz="2400" dirty="0"/>
              <a:t> most </a:t>
            </a:r>
            <a:r>
              <a:rPr lang="sk-SK" sz="2400" dirty="0" err="1"/>
              <a:t>bacteria</a:t>
            </a:r>
            <a:r>
              <a:rPr lang="sk-SK" sz="2400" dirty="0"/>
              <a:t> </a:t>
            </a:r>
            <a:r>
              <a:rPr lang="sk-SK" sz="2400" dirty="0" err="1"/>
              <a:t>belong</a:t>
            </a:r>
            <a:r>
              <a:rPr lang="sk-SK" sz="2400" dirty="0"/>
              <a:t> to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species</a:t>
            </a:r>
            <a:r>
              <a:rPr lang="sk-SK" sz="2400" dirty="0"/>
              <a:t> </a:t>
            </a:r>
            <a:r>
              <a:rPr lang="sk-SK" sz="2400" dirty="0" err="1"/>
              <a:t>staphylococcus</a:t>
            </a:r>
            <a:r>
              <a:rPr lang="sk-SK" sz="2400" dirty="0"/>
              <a:t> </a:t>
            </a:r>
            <a:r>
              <a:rPr lang="sk-SK" sz="2400" dirty="0" err="1"/>
              <a:t>xylosus</a:t>
            </a:r>
            <a:r>
              <a:rPr lang="sk-SK" sz="2400" dirty="0"/>
              <a:t>, </a:t>
            </a:r>
            <a:r>
              <a:rPr lang="sk-SK" sz="2400" dirty="0" err="1"/>
              <a:t>staphylococcus</a:t>
            </a:r>
            <a:r>
              <a:rPr lang="sk-SK" sz="2400" dirty="0"/>
              <a:t> </a:t>
            </a:r>
            <a:r>
              <a:rPr lang="sk-SK" sz="2400" dirty="0" err="1"/>
              <a:t>aureus</a:t>
            </a:r>
            <a:r>
              <a:rPr lang="sk-SK" sz="2400" dirty="0"/>
              <a:t> and </a:t>
            </a:r>
            <a:r>
              <a:rPr lang="sk-SK" sz="2400" dirty="0" err="1"/>
              <a:t>pantoae</a:t>
            </a:r>
            <a:r>
              <a:rPr lang="sk-SK" sz="2400" dirty="0"/>
              <a:t> </a:t>
            </a:r>
            <a:r>
              <a:rPr lang="sk-SK" sz="2400" dirty="0" err="1"/>
              <a:t>agglomerans</a:t>
            </a:r>
            <a:endParaRPr lang="sk-SK" sz="2400" dirty="0"/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625668" y="5132577"/>
            <a:ext cx="4292161" cy="1232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CONCLUSION: </a:t>
            </a:r>
            <a:r>
              <a:rPr lang="sk-SK" sz="2400" dirty="0" err="1"/>
              <a:t>we</a:t>
            </a:r>
            <a:r>
              <a:rPr lang="sk-SK" sz="2400" dirty="0"/>
              <a:t> </a:t>
            </a:r>
            <a:r>
              <a:rPr lang="sk-SK" sz="2400" dirty="0" err="1"/>
              <a:t>know</a:t>
            </a:r>
            <a:r>
              <a:rPr lang="sk-SK" sz="2400" dirty="0"/>
              <a:t> </a:t>
            </a:r>
            <a:r>
              <a:rPr lang="sk-SK" sz="2400" dirty="0" err="1"/>
              <a:t>our</a:t>
            </a:r>
            <a:r>
              <a:rPr lang="sk-SK" sz="2400" dirty="0"/>
              <a:t> </a:t>
            </a:r>
            <a:r>
              <a:rPr lang="sk-SK" sz="2400" dirty="0" err="1"/>
              <a:t>sample</a:t>
            </a:r>
            <a:r>
              <a:rPr lang="sk-SK" sz="2400" dirty="0"/>
              <a:t> </a:t>
            </a:r>
            <a:r>
              <a:rPr lang="sk-SK" sz="2400" dirty="0" err="1"/>
              <a:t>was</a:t>
            </a:r>
            <a:r>
              <a:rPr lang="sk-SK" sz="2400" dirty="0"/>
              <a:t> </a:t>
            </a:r>
            <a:r>
              <a:rPr lang="sk-SK" sz="2400" dirty="0" err="1"/>
              <a:t>taken</a:t>
            </a:r>
            <a:r>
              <a:rPr lang="sk-SK" sz="2400" dirty="0"/>
              <a:t> </a:t>
            </a:r>
            <a:r>
              <a:rPr lang="sk-SK" sz="2400" dirty="0" err="1"/>
              <a:t>from</a:t>
            </a:r>
            <a:r>
              <a:rPr lang="sk-SK" sz="2400" dirty="0"/>
              <a:t> </a:t>
            </a:r>
            <a:r>
              <a:rPr lang="sk-SK" sz="2400" dirty="0" err="1"/>
              <a:t>sourdough</a:t>
            </a:r>
            <a:r>
              <a:rPr lang="sk-SK" sz="2400" dirty="0"/>
              <a:t>, so </a:t>
            </a:r>
            <a:r>
              <a:rPr lang="sk-SK" sz="2400" dirty="0" err="1"/>
              <a:t>all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bacteria</a:t>
            </a:r>
            <a:r>
              <a:rPr lang="sk-SK" sz="2400" dirty="0"/>
              <a:t> </a:t>
            </a:r>
            <a:r>
              <a:rPr lang="sk-SK" sz="2400" dirty="0" err="1"/>
              <a:t>species</a:t>
            </a:r>
            <a:r>
              <a:rPr lang="sk-SK" sz="2400" dirty="0"/>
              <a:t> </a:t>
            </a:r>
            <a:r>
              <a:rPr lang="sk-SK" sz="2400" dirty="0" err="1"/>
              <a:t>can</a:t>
            </a:r>
            <a:r>
              <a:rPr lang="sk-SK" sz="2400" dirty="0"/>
              <a:t> </a:t>
            </a:r>
            <a:r>
              <a:rPr lang="sk-SK" sz="2400" dirty="0" err="1"/>
              <a:t>be</a:t>
            </a:r>
            <a:r>
              <a:rPr lang="sk-SK" sz="2400" dirty="0"/>
              <a:t> </a:t>
            </a:r>
            <a:r>
              <a:rPr lang="sk-SK" sz="2400" dirty="0" err="1"/>
              <a:t>found</a:t>
            </a:r>
            <a:r>
              <a:rPr lang="sk-SK" sz="2400" dirty="0"/>
              <a:t> in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plants</a:t>
            </a:r>
            <a:r>
              <a:rPr lang="sk-SK" sz="2400" dirty="0"/>
              <a:t> and </a:t>
            </a:r>
            <a:r>
              <a:rPr lang="sk-SK" sz="2400" dirty="0" err="1"/>
              <a:t>soil</a:t>
            </a:r>
            <a:r>
              <a:rPr lang="sk-SK" sz="2400" dirty="0"/>
              <a:t> 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 txBox="1">
            <a:spLocks/>
          </p:cNvSpPr>
          <p:nvPr/>
        </p:nvSpPr>
        <p:spPr>
          <a:xfrm>
            <a:off x="299248" y="76517"/>
            <a:ext cx="118927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/>
              <a:t>Evaluation by Epi2ME</a:t>
            </a:r>
            <a:endParaRPr lang="sk-SK" b="1" dirty="0"/>
          </a:p>
        </p:txBody>
      </p:sp>
      <p:pic>
        <p:nvPicPr>
          <p:cNvPr id="5" name="Obrázek 4" descr="Obsah obrázku text, snímek obrazovky, diagram, Paralelní&#10;&#10;Popis byl vytvořen automaticky">
            <a:extLst>
              <a:ext uri="{FF2B5EF4-FFF2-40B4-BE49-F238E27FC236}">
                <a16:creationId xmlns:a16="http://schemas.microsoft.com/office/drawing/2014/main" id="{BA69FD59-1925-D244-C21E-C01311B23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30" y="1766087"/>
            <a:ext cx="7603933" cy="441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2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463072"/>
              </p:ext>
            </p:extLst>
          </p:nvPr>
        </p:nvGraphicFramePr>
        <p:xfrm>
          <a:off x="785446" y="1711324"/>
          <a:ext cx="8006862" cy="3344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2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8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214"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order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/>
                        <a:t>name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quantity</a:t>
                      </a:r>
                      <a:r>
                        <a:rPr lang="sk-SK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608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err="1"/>
                        <a:t>staphylococcus</a:t>
                      </a:r>
                      <a:r>
                        <a:rPr lang="sk-SK" sz="2400" dirty="0"/>
                        <a:t> </a:t>
                      </a:r>
                      <a:r>
                        <a:rPr lang="sk-SK" sz="2400" dirty="0" err="1"/>
                        <a:t>xylosus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618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608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err="1"/>
                        <a:t>pantoea</a:t>
                      </a:r>
                      <a:r>
                        <a:rPr lang="sk-SK" sz="2400" dirty="0"/>
                        <a:t> </a:t>
                      </a:r>
                      <a:r>
                        <a:rPr lang="sk-SK" sz="2400" dirty="0" err="1"/>
                        <a:t>agglomerans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608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err="1"/>
                        <a:t>staphylococcus</a:t>
                      </a:r>
                      <a:r>
                        <a:rPr lang="sk-SK" sz="2400" dirty="0"/>
                        <a:t> </a:t>
                      </a:r>
                      <a:r>
                        <a:rPr lang="sk-SK" sz="2400" dirty="0" err="1"/>
                        <a:t>aureus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608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err="1"/>
                        <a:t>staphylococcus</a:t>
                      </a:r>
                      <a:r>
                        <a:rPr lang="sk-SK" sz="2400" dirty="0"/>
                        <a:t> </a:t>
                      </a:r>
                      <a:r>
                        <a:rPr lang="sk-SK" sz="2400" dirty="0" err="1"/>
                        <a:t>warneri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608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(</a:t>
                      </a:r>
                      <a:r>
                        <a:rPr lang="sk-SK" sz="2400" dirty="0" err="1"/>
                        <a:t>curtobacterium</a:t>
                      </a:r>
                      <a:r>
                        <a:rPr lang="sk-SK" sz="2400" dirty="0"/>
                        <a:t>) </a:t>
                      </a:r>
                      <a:r>
                        <a:rPr lang="sk-SK" sz="2400" dirty="0" err="1"/>
                        <a:t>planatrum</a:t>
                      </a:r>
                      <a:r>
                        <a:rPr lang="sk-SK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57" y="93683"/>
            <a:ext cx="11892752" cy="1325563"/>
          </a:xfrm>
        </p:spPr>
        <p:txBody>
          <a:bodyPr/>
          <a:lstStyle/>
          <a:p>
            <a:r>
              <a:rPr lang="sk-SK" b="1" dirty="0"/>
              <a:t>Top 5 </a:t>
            </a:r>
            <a:r>
              <a:rPr lang="sk-SK" b="1" dirty="0" err="1"/>
              <a:t>represented</a:t>
            </a:r>
            <a:r>
              <a:rPr lang="sk-SK" b="1" dirty="0"/>
              <a:t> </a:t>
            </a:r>
            <a:r>
              <a:rPr lang="sk-SK" b="1" dirty="0" err="1"/>
              <a:t>bacteria</a:t>
            </a:r>
            <a:r>
              <a:rPr lang="sk-SK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7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b="1" dirty="0" err="1"/>
              <a:t>Thank</a:t>
            </a:r>
            <a:r>
              <a:rPr lang="sk-SK" sz="5400" b="1" dirty="0"/>
              <a:t> </a:t>
            </a:r>
            <a:r>
              <a:rPr lang="sk-SK" sz="5400" b="1" dirty="0" err="1"/>
              <a:t>you</a:t>
            </a:r>
            <a:r>
              <a:rPr lang="sk-SK" sz="5400" b="1" dirty="0"/>
              <a:t> </a:t>
            </a:r>
            <a:r>
              <a:rPr lang="sk-SK" sz="5400" b="1" dirty="0" err="1"/>
              <a:t>for</a:t>
            </a:r>
            <a:r>
              <a:rPr lang="sk-SK" sz="5400" b="1" dirty="0"/>
              <a:t> </a:t>
            </a:r>
            <a:r>
              <a:rPr lang="sk-SK" sz="5400" b="1" dirty="0" err="1"/>
              <a:t>your</a:t>
            </a:r>
            <a:r>
              <a:rPr lang="sk-SK" sz="5400" b="1" dirty="0"/>
              <a:t> </a:t>
            </a:r>
            <a:r>
              <a:rPr lang="sk-SK" sz="5400" b="1" dirty="0" err="1"/>
              <a:t>attention</a:t>
            </a:r>
            <a:r>
              <a:rPr lang="sk-SK" sz="5400" b="1" dirty="0"/>
              <a:t>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8053335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Macintosh PowerPoint</Application>
  <PresentationFormat>Breitbild</PresentationFormat>
  <Paragraphs>55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Motív Office</vt:lpstr>
      <vt:lpstr>Group 38 Results</vt:lpstr>
      <vt:lpstr>Work group 38 + presentation of group        members</vt:lpstr>
      <vt:lpstr>Petri dish with Czech sourdough microbiome </vt:lpstr>
      <vt:lpstr>PCR Result – Gel Electrophoresis</vt:lpstr>
      <vt:lpstr>Evaluation by Epi2ME</vt:lpstr>
      <vt:lpstr>PowerPoint-Präsentation</vt:lpstr>
      <vt:lpstr>Top 5 represented bacteria 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1. experiment – starch metabolism</dc:title>
  <dc:creator>Učiteľ</dc:creator>
  <cp:lastModifiedBy>Microsoft Office User</cp:lastModifiedBy>
  <cp:revision>44</cp:revision>
  <dcterms:created xsi:type="dcterms:W3CDTF">2024-01-19T12:02:57Z</dcterms:created>
  <dcterms:modified xsi:type="dcterms:W3CDTF">2025-02-17T10:28:56Z</dcterms:modified>
</cp:coreProperties>
</file>