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9" r:id="rId3"/>
    <p:sldId id="274" r:id="rId4"/>
    <p:sldId id="258" r:id="rId5"/>
    <p:sldId id="259" r:id="rId6"/>
    <p:sldId id="270" r:id="rId7"/>
    <p:sldId id="275" r:id="rId8"/>
    <p:sldId id="277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4" autoAdjust="0"/>
    <p:restoredTop sz="85563" autoAdjust="0"/>
  </p:normalViewPr>
  <p:slideViewPr>
    <p:cSldViewPr snapToGrid="0">
      <p:cViewPr varScale="1">
        <p:scale>
          <a:sx n="100" d="100"/>
          <a:sy n="100" d="100"/>
        </p:scale>
        <p:origin x="13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Groups</a:t>
            </a:r>
            <a:r>
              <a:rPr lang="sk-SK" baseline="0" dirty="0"/>
              <a:t> </a:t>
            </a:r>
            <a:r>
              <a:rPr lang="sk-SK" baseline="0" dirty="0" err="1"/>
              <a:t>with</a:t>
            </a:r>
            <a:r>
              <a:rPr lang="sk-SK" baseline="0" dirty="0"/>
              <a:t> </a:t>
            </a:r>
            <a:r>
              <a:rPr lang="sk-SK" baseline="0" dirty="0" err="1"/>
              <a:t>finger</a:t>
            </a:r>
            <a:r>
              <a:rPr lang="sk-SK" baseline="0" dirty="0"/>
              <a:t> </a:t>
            </a:r>
            <a:r>
              <a:rPr lang="sk-SK" baseline="0" dirty="0" err="1"/>
              <a:t>microbiome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information</a:t>
            </a:r>
            <a:r>
              <a:rPr lang="sk-SK" baseline="0" dirty="0"/>
              <a:t>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sample</a:t>
            </a:r>
            <a:r>
              <a:rPr lang="sk-SK" baseline="0" dirty="0"/>
              <a:t> </a:t>
            </a:r>
            <a:r>
              <a:rPr lang="sk-SK" baseline="0" dirty="0" err="1"/>
              <a:t>did</a:t>
            </a:r>
            <a:r>
              <a:rPr lang="sk-SK" baseline="0" dirty="0"/>
              <a:t> </a:t>
            </a:r>
            <a:r>
              <a:rPr lang="sk-SK" baseline="0" dirty="0" err="1"/>
              <a:t>they</a:t>
            </a:r>
            <a:r>
              <a:rPr lang="sk-SK" baseline="0" dirty="0"/>
              <a:t> get</a:t>
            </a:r>
          </a:p>
          <a:p>
            <a:r>
              <a:rPr lang="sk-SK" baseline="0" dirty="0" err="1"/>
              <a:t>Groups</a:t>
            </a:r>
            <a:r>
              <a:rPr lang="sk-SK" baseline="0" dirty="0"/>
              <a:t> </a:t>
            </a:r>
            <a:r>
              <a:rPr lang="sk-SK" baseline="0" dirty="0" err="1"/>
              <a:t>with</a:t>
            </a:r>
            <a:r>
              <a:rPr lang="sk-SK" baseline="0" dirty="0"/>
              <a:t> </a:t>
            </a:r>
            <a:r>
              <a:rPr lang="sk-SK" baseline="0" dirty="0" err="1"/>
              <a:t>different</a:t>
            </a:r>
            <a:r>
              <a:rPr lang="sk-SK" baseline="0" dirty="0"/>
              <a:t> </a:t>
            </a:r>
            <a:r>
              <a:rPr lang="sk-SK" baseline="0" dirty="0" err="1"/>
              <a:t>microbiome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to </a:t>
            </a:r>
            <a:r>
              <a:rPr lang="sk-SK" baseline="0" dirty="0" err="1"/>
              <a:t>figure</a:t>
            </a:r>
            <a:r>
              <a:rPr lang="sk-SK" baseline="0" dirty="0"/>
              <a:t> </a:t>
            </a:r>
            <a:r>
              <a:rPr lang="sk-SK" baseline="0" dirty="0" err="1"/>
              <a:t>out</a:t>
            </a:r>
            <a:r>
              <a:rPr lang="sk-SK" baseline="0" dirty="0"/>
              <a:t>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sample</a:t>
            </a:r>
            <a:r>
              <a:rPr lang="sk-SK" baseline="0" dirty="0"/>
              <a:t> </a:t>
            </a:r>
            <a:r>
              <a:rPr lang="sk-SK" baseline="0" dirty="0" err="1"/>
              <a:t>they</a:t>
            </a:r>
            <a:r>
              <a:rPr lang="sk-SK" baseline="0" dirty="0"/>
              <a:t> </a:t>
            </a:r>
            <a:r>
              <a:rPr lang="sk-SK" baseline="0" dirty="0" err="1"/>
              <a:t>got</a:t>
            </a:r>
            <a:r>
              <a:rPr lang="sk-SK" baseline="0" dirty="0"/>
              <a:t>, so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name</a:t>
            </a:r>
            <a:r>
              <a:rPr lang="sk-SK" baseline="0" dirty="0"/>
              <a:t> on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petri</a:t>
            </a:r>
            <a:r>
              <a:rPr lang="sk-SK" baseline="0" dirty="0"/>
              <a:t> </a:t>
            </a:r>
            <a:r>
              <a:rPr lang="sk-SK" baseline="0" dirty="0" err="1"/>
              <a:t>dish</a:t>
            </a:r>
            <a:r>
              <a:rPr lang="sk-SK" baseline="0" dirty="0"/>
              <a:t> </a:t>
            </a:r>
            <a:r>
              <a:rPr lang="sk-SK" baseline="0" dirty="0" err="1"/>
              <a:t>should</a:t>
            </a:r>
            <a:r>
              <a:rPr lang="sk-SK" baseline="0" dirty="0"/>
              <a:t> </a:t>
            </a:r>
            <a:r>
              <a:rPr lang="sk-SK" baseline="0" dirty="0" err="1"/>
              <a:t>be</a:t>
            </a:r>
            <a:r>
              <a:rPr lang="sk-SK" baseline="0" dirty="0"/>
              <a:t> </a:t>
            </a:r>
            <a:r>
              <a:rPr lang="sk-SK" baseline="0" dirty="0" err="1"/>
              <a:t>hidden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66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0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absolute</a:t>
            </a:r>
            <a:r>
              <a:rPr lang="sk-SK" dirty="0"/>
              <a:t> </a:t>
            </a:r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43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19.2.2025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Summary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Group </a:t>
            </a:r>
            <a:r>
              <a:rPr lang="de-DE" b="1" dirty="0"/>
              <a:t>27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dirty="0" err="1"/>
              <a:t>Investigated</a:t>
            </a:r>
            <a:r>
              <a:rPr lang="sk-SK" sz="3200" dirty="0"/>
              <a:t> </a:t>
            </a:r>
            <a:r>
              <a:rPr lang="sk-SK" sz="3200" dirty="0" err="1"/>
              <a:t>Microbiome</a:t>
            </a:r>
            <a:r>
              <a:rPr lang="sk-SK" sz="3200" dirty="0"/>
              <a:t> </a:t>
            </a:r>
            <a:r>
              <a:rPr lang="sk-SK" sz="3200" dirty="0" err="1"/>
              <a:t>Mock</a:t>
            </a:r>
            <a:r>
              <a:rPr lang="sk-SK" sz="3200" dirty="0"/>
              <a:t> Standard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number 27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solidFill>
                  <a:srgbClr val="000000"/>
                </a:solidFill>
                <a:sym typeface="Calibri"/>
              </a:rPr>
              <a:t>Pruthvi</a:t>
            </a:r>
            <a:r>
              <a:rPr lang="de-DE" dirty="0">
                <a:solidFill>
                  <a:srgbClr val="000000"/>
                </a:solidFill>
                <a:sym typeface="Calibri"/>
              </a:rPr>
              <a:t> Appa </a:t>
            </a:r>
            <a:r>
              <a:rPr lang="de-DE" dirty="0" err="1">
                <a:solidFill>
                  <a:srgbClr val="000000"/>
                </a:solidFill>
                <a:sym typeface="Calibri"/>
              </a:rPr>
              <a:t>Karande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sym typeface="Calibri"/>
              </a:rPr>
              <a:t>Indian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solidFill>
                  <a:srgbClr val="000000"/>
                </a:solidFill>
                <a:sym typeface="Calibri"/>
              </a:rPr>
              <a:t>Xiaolu</a:t>
            </a:r>
            <a:r>
              <a:rPr lang="de-DE" dirty="0">
                <a:solidFill>
                  <a:srgbClr val="000000"/>
                </a:solidFill>
                <a:sym typeface="Calibri"/>
              </a:rPr>
              <a:t> Ma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sym typeface="Calibri"/>
              </a:rPr>
              <a:t>Chinese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solidFill>
                  <a:srgbClr val="000000"/>
                </a:solidFill>
                <a:sym typeface="Calibri"/>
              </a:rPr>
              <a:t>Danica </a:t>
            </a:r>
            <a:r>
              <a:rPr lang="de-DE" dirty="0" err="1">
                <a:solidFill>
                  <a:srgbClr val="000000"/>
                </a:solidFill>
                <a:sym typeface="Calibri"/>
              </a:rPr>
              <a:t>Antunovic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sym typeface="Calibri"/>
              </a:rPr>
              <a:t>Germany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461618" y="1798124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61618" y="317774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392955" y="1324596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95243" y="2111935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95243" y="3491556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895243" y="4871176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800120" y="3414612"/>
            <a:ext cx="24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</a:t>
            </a:r>
            <a:r>
              <a:rPr lang="sk-SK" sz="2800" dirty="0" err="1"/>
              <a:t>group</a:t>
            </a:r>
            <a:r>
              <a:rPr lang="sk-SK" sz="2800" dirty="0"/>
              <a:t> </a:t>
            </a:r>
            <a:r>
              <a:rPr lang="sk-SK" sz="2800" dirty="0" err="1"/>
              <a:t>picture</a:t>
            </a:r>
            <a:r>
              <a:rPr lang="sk-SK" sz="2800" dirty="0"/>
              <a:t>“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9DC180-D9B4-C40A-152A-3C0726E7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0" y="1563989"/>
            <a:ext cx="1963387" cy="13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FBCBE10-EAEE-4A30-9961-53670446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0" y="3008873"/>
            <a:ext cx="1963387" cy="13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utschland – Wikipedia">
            <a:extLst>
              <a:ext uri="{FF2B5EF4-FFF2-40B4-BE49-F238E27FC236}">
                <a16:creationId xmlns:a16="http://schemas.microsoft.com/office/drawing/2014/main" id="{C09298B7-BB41-3920-7963-52B82401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0" y="4490125"/>
            <a:ext cx="1963387" cy="11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Ein Bild, das Kleidung, Person, Lächeln, Menschliches Gesicht enthält.&#10;&#10;Automatisch generierte Beschreibung">
            <a:extLst>
              <a:ext uri="{FF2B5EF4-FFF2-40B4-BE49-F238E27FC236}">
                <a16:creationId xmlns:a16="http://schemas.microsoft.com/office/drawing/2014/main" id="{B1D3B593-BE93-9E83-4C33-B44603149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1" b="-3351"/>
          <a:stretch/>
        </p:blipFill>
        <p:spPr>
          <a:xfrm>
            <a:off x="7024538" y="1346117"/>
            <a:ext cx="4210509" cy="48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42" y="365125"/>
            <a:ext cx="11748304" cy="1325563"/>
          </a:xfrm>
        </p:spPr>
        <p:txBody>
          <a:bodyPr>
            <a:normAutofit/>
          </a:bodyPr>
          <a:lstStyle/>
          <a:p>
            <a:r>
              <a:rPr lang="sk-SK" b="1" dirty="0" err="1"/>
              <a:t>Photo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petri</a:t>
            </a:r>
            <a:r>
              <a:rPr lang="sk-SK" b="1" dirty="0"/>
              <a:t> </a:t>
            </a:r>
            <a:r>
              <a:rPr lang="sk-SK" b="1" dirty="0" err="1"/>
              <a:t>dish</a:t>
            </a:r>
            <a:r>
              <a:rPr lang="sk-SK" b="1" dirty="0"/>
              <a:t> </a:t>
            </a:r>
            <a:r>
              <a:rPr lang="sk-SK" b="1" dirty="0" err="1"/>
              <a:t>with</a:t>
            </a:r>
            <a:r>
              <a:rPr lang="sk-SK" b="1" dirty="0"/>
              <a:t> </a:t>
            </a:r>
            <a:r>
              <a:rPr lang="sk-SK" b="1" dirty="0" err="1"/>
              <a:t>investigated</a:t>
            </a:r>
            <a:r>
              <a:rPr lang="sk-SK" b="1" dirty="0"/>
              <a:t> </a:t>
            </a:r>
            <a:r>
              <a:rPr lang="sk-SK" b="1" dirty="0" err="1"/>
              <a:t>microbiome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(</a:t>
            </a:r>
            <a:r>
              <a:rPr lang="sk-SK" b="1" dirty="0" err="1"/>
              <a:t>if</a:t>
            </a:r>
            <a:r>
              <a:rPr lang="sk-SK" b="1" dirty="0"/>
              <a:t> </a:t>
            </a:r>
            <a:r>
              <a:rPr lang="sk-SK" b="1" dirty="0" err="1"/>
              <a:t>available</a:t>
            </a:r>
            <a:r>
              <a:rPr lang="sk-SK" b="1" dirty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865943" y="1672114"/>
            <a:ext cx="4583575" cy="462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8241"/>
            <a:ext cx="11967411" cy="1325563"/>
          </a:xfrm>
        </p:spPr>
        <p:txBody>
          <a:bodyPr/>
          <a:lstStyle/>
          <a:p>
            <a:r>
              <a:rPr lang="sk-SK" b="1" dirty="0"/>
              <a:t>PCR </a:t>
            </a:r>
            <a:r>
              <a:rPr lang="sk-SK" b="1" dirty="0" err="1"/>
              <a:t>Result</a:t>
            </a:r>
            <a:r>
              <a:rPr lang="sk-SK" b="1" dirty="0"/>
              <a:t> – </a:t>
            </a:r>
            <a:r>
              <a:rPr lang="sk-SK" b="1" dirty="0" err="1"/>
              <a:t>Gel</a:t>
            </a:r>
            <a:r>
              <a:rPr lang="sk-SK" b="1" dirty="0"/>
              <a:t> </a:t>
            </a:r>
            <a:r>
              <a:rPr lang="sk-SK" b="1" dirty="0" err="1"/>
              <a:t>Electrophoresis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4292161" cy="1159993"/>
          </a:xfrm>
        </p:spPr>
        <p:txBody>
          <a:bodyPr>
            <a:noAutofit/>
          </a:bodyPr>
          <a:lstStyle/>
          <a:p>
            <a:r>
              <a:rPr lang="sk-SK" sz="2400" b="1" dirty="0"/>
              <a:t>OBSERVATION: </a:t>
            </a:r>
            <a:r>
              <a:rPr lang="sk-SK" sz="2400" dirty="0"/>
              <a:t>we see a band on</a:t>
            </a:r>
            <a:r>
              <a:rPr lang="sk-SK" sz="2400" dirty="0">
                <a:sym typeface="Symbol"/>
              </a:rPr>
              <a:t> </a:t>
            </a:r>
            <a:r>
              <a:rPr lang="sk-SK" sz="2400" dirty="0"/>
              <a:t>1500 bp, and primers at the bottom</a:t>
            </a:r>
            <a:r>
              <a:rPr lang="de-DE" sz="2400" dirty="0"/>
              <a:t>.</a:t>
            </a:r>
            <a:endParaRPr lang="sk-SK" sz="2400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6" y="3041490"/>
            <a:ext cx="4292161" cy="97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r>
              <a:rPr lang="sk-SK" sz="2400" dirty="0"/>
              <a:t>the 16S gene was amplified</a:t>
            </a:r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5" y="4353097"/>
            <a:ext cx="4292161" cy="159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the PCR was  successful</a:t>
            </a:r>
          </a:p>
        </p:txBody>
      </p:sp>
      <p:cxnSp>
        <p:nvCxnSpPr>
          <p:cNvPr id="18" name="Rovná spojovacia šípka 17"/>
          <p:cNvCxnSpPr/>
          <p:nvPr/>
        </p:nvCxnSpPr>
        <p:spPr>
          <a:xfrm>
            <a:off x="4246685" y="3270738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Grafik 4" descr="Ein Bild, das Screenshot, rot, Im Haus, Schild enthält.&#10;&#10;Automatisch generierte Beschreibung">
            <a:extLst>
              <a:ext uri="{FF2B5EF4-FFF2-40B4-BE49-F238E27FC236}">
                <a16:creationId xmlns:a16="http://schemas.microsoft.com/office/drawing/2014/main" id="{AA25FEBC-7DBB-2F36-A7BA-64C2D4671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1" t="7177" r="8978" b="17827"/>
          <a:stretch/>
        </p:blipFill>
        <p:spPr>
          <a:xfrm>
            <a:off x="8075220" y="727356"/>
            <a:ext cx="3375314" cy="585962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150932D-94BE-B8D3-EFED-769C800C4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4"/>
          <a:stretch/>
        </p:blipFill>
        <p:spPr bwMode="auto">
          <a:xfrm>
            <a:off x="6897659" y="1549162"/>
            <a:ext cx="711769" cy="469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BC4F4E6-A3DC-1834-FB37-2F0A8242F11F}"/>
              </a:ext>
            </a:extLst>
          </p:cNvPr>
          <p:cNvCxnSpPr>
            <a:cxnSpLocks/>
          </p:cNvCxnSpPr>
          <p:nvPr/>
        </p:nvCxnSpPr>
        <p:spPr>
          <a:xfrm>
            <a:off x="7563066" y="2584290"/>
            <a:ext cx="630908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BFF96F6-077D-DECB-9A09-748506EC5C83}"/>
              </a:ext>
            </a:extLst>
          </p:cNvPr>
          <p:cNvCxnSpPr>
            <a:cxnSpLocks/>
          </p:cNvCxnSpPr>
          <p:nvPr/>
        </p:nvCxnSpPr>
        <p:spPr>
          <a:xfrm>
            <a:off x="7526870" y="2936544"/>
            <a:ext cx="667104" cy="334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2E7AC41-F791-B016-D37C-82F9CB342069}"/>
              </a:ext>
            </a:extLst>
          </p:cNvPr>
          <p:cNvCxnSpPr>
            <a:cxnSpLocks/>
          </p:cNvCxnSpPr>
          <p:nvPr/>
        </p:nvCxnSpPr>
        <p:spPr>
          <a:xfrm>
            <a:off x="7444312" y="3299036"/>
            <a:ext cx="630908" cy="9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4F2FB259-60E2-7B5F-F06C-B5356925E4C7}"/>
              </a:ext>
            </a:extLst>
          </p:cNvPr>
          <p:cNvCxnSpPr>
            <a:cxnSpLocks/>
          </p:cNvCxnSpPr>
          <p:nvPr/>
        </p:nvCxnSpPr>
        <p:spPr>
          <a:xfrm flipV="1">
            <a:off x="7444312" y="3527636"/>
            <a:ext cx="630908" cy="2129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8B39B12-7799-021B-3D2B-58A414E17AF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526870" y="3657168"/>
            <a:ext cx="548350" cy="5317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5DEB245-F9D7-5AFB-6C8B-521B4B2CE299}"/>
              </a:ext>
            </a:extLst>
          </p:cNvPr>
          <p:cNvCxnSpPr>
            <a:cxnSpLocks/>
          </p:cNvCxnSpPr>
          <p:nvPr/>
        </p:nvCxnSpPr>
        <p:spPr>
          <a:xfrm flipV="1">
            <a:off x="7526870" y="3841118"/>
            <a:ext cx="667104" cy="8170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975EF3A3-0453-0943-D08B-0D41C345A161}"/>
              </a:ext>
            </a:extLst>
          </p:cNvPr>
          <p:cNvCxnSpPr>
            <a:cxnSpLocks/>
          </p:cNvCxnSpPr>
          <p:nvPr/>
        </p:nvCxnSpPr>
        <p:spPr>
          <a:xfrm flipV="1">
            <a:off x="7502076" y="3935963"/>
            <a:ext cx="691898" cy="1130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4DF5789-0CCD-ACFB-72B7-78C06512E090}"/>
              </a:ext>
            </a:extLst>
          </p:cNvPr>
          <p:cNvCxnSpPr>
            <a:cxnSpLocks/>
          </p:cNvCxnSpPr>
          <p:nvPr/>
        </p:nvCxnSpPr>
        <p:spPr>
          <a:xfrm flipV="1">
            <a:off x="7514473" y="4013783"/>
            <a:ext cx="756787" cy="14613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6A3C94F0-C3C5-E706-8468-C5D287DECAB4}"/>
              </a:ext>
            </a:extLst>
          </p:cNvPr>
          <p:cNvSpPr/>
          <p:nvPr/>
        </p:nvSpPr>
        <p:spPr>
          <a:xfrm>
            <a:off x="8172930" y="1851909"/>
            <a:ext cx="409214" cy="27860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20D465E2-573D-4617-50FF-F3D00BB481C8}"/>
              </a:ext>
            </a:extLst>
          </p:cNvPr>
          <p:cNvSpPr/>
          <p:nvPr/>
        </p:nvSpPr>
        <p:spPr>
          <a:xfrm>
            <a:off x="8921168" y="1797552"/>
            <a:ext cx="409214" cy="27860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85CE84E-B01F-6B27-EF52-C39F3FED8FD3}"/>
              </a:ext>
            </a:extLst>
          </p:cNvPr>
          <p:cNvSpPr txBox="1"/>
          <p:nvPr/>
        </p:nvSpPr>
        <p:spPr>
          <a:xfrm>
            <a:off x="8779632" y="1324182"/>
            <a:ext cx="69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FF00"/>
                </a:solidFill>
              </a:rPr>
              <a:t>G27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B6EE7B5-5559-6E6D-E72A-1643BD9C9E19}"/>
              </a:ext>
            </a:extLst>
          </p:cNvPr>
          <p:cNvSpPr txBox="1"/>
          <p:nvPr/>
        </p:nvSpPr>
        <p:spPr>
          <a:xfrm>
            <a:off x="8164505" y="1335887"/>
            <a:ext cx="42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81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8" y="76517"/>
            <a:ext cx="11892752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by Epi2ME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717589" y="1830329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system</a:t>
            </a:r>
            <a:r>
              <a:rPr lang="sk-SK" sz="2400" dirty="0"/>
              <a:t> </a:t>
            </a:r>
            <a:r>
              <a:rPr lang="sk-SK" sz="2400" dirty="0" err="1"/>
              <a:t>read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DNA</a:t>
            </a:r>
            <a:r>
              <a:rPr lang="sk-SK" sz="2400" b="1" dirty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1" y="2833172"/>
            <a:ext cx="4292161" cy="110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</a:t>
            </a:r>
            <a:r>
              <a:rPr lang="de-DE" sz="2400" b="1" dirty="0"/>
              <a:t> </a:t>
            </a:r>
            <a:r>
              <a:rPr lang="de-DE" sz="2400" dirty="0" err="1"/>
              <a:t>read</a:t>
            </a:r>
            <a:r>
              <a:rPr lang="de-DE" sz="2400" dirty="0"/>
              <a:t> </a:t>
            </a:r>
            <a:r>
              <a:rPr lang="de-DE" sz="2400" dirty="0" err="1"/>
              <a:t>lenght</a:t>
            </a:r>
            <a:r>
              <a:rPr lang="de-DE" sz="2400" dirty="0"/>
              <a:t> on </a:t>
            </a:r>
            <a:r>
              <a:rPr lang="de-DE" sz="2400" dirty="0" err="1"/>
              <a:t>average</a:t>
            </a:r>
            <a:r>
              <a:rPr lang="sk-SK" sz="2400" dirty="0"/>
              <a:t> </a:t>
            </a:r>
            <a:r>
              <a:rPr lang="de-DE" sz="2400" dirty="0"/>
              <a:t>1500 bp</a:t>
            </a:r>
            <a:r>
              <a:rPr lang="sk-SK" sz="2400" dirty="0"/>
              <a:t> and quality</a:t>
            </a:r>
            <a:r>
              <a:rPr lang="de-DE" sz="2400" dirty="0"/>
              <a:t> was on </a:t>
            </a:r>
            <a:r>
              <a:rPr lang="de-DE" sz="2400" dirty="0" err="1"/>
              <a:t>average</a:t>
            </a:r>
            <a:r>
              <a:rPr lang="de-DE" sz="2400" dirty="0"/>
              <a:t> 12.0 -&gt; </a:t>
            </a:r>
            <a:r>
              <a:rPr lang="de-DE" sz="2400" dirty="0" err="1"/>
              <a:t>good</a:t>
            </a:r>
            <a:r>
              <a:rPr lang="de-DE" sz="2400" dirty="0"/>
              <a:t> </a:t>
            </a:r>
            <a:r>
              <a:rPr lang="de-DE" sz="2400" dirty="0" err="1"/>
              <a:t>quality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reads</a:t>
            </a:r>
            <a:r>
              <a:rPr lang="de-DE" sz="2400" dirty="0"/>
              <a:t> </a:t>
            </a:r>
            <a:endParaRPr lang="sk-SK" sz="2400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1" y="4577401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we can continue with investigating the species of bacteria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31663F-74BF-8E38-B506-EDA69E8B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93" y="1582573"/>
            <a:ext cx="7090418" cy="39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19">
            <a:extLst>
              <a:ext uri="{FF2B5EF4-FFF2-40B4-BE49-F238E27FC236}">
                <a16:creationId xmlns:a16="http://schemas.microsoft.com/office/drawing/2014/main" id="{BBDAEBC7-B28D-4089-5086-BB47E9655E91}"/>
              </a:ext>
            </a:extLst>
          </p:cNvPr>
          <p:cNvSpPr/>
          <p:nvPr/>
        </p:nvSpPr>
        <p:spPr>
          <a:xfrm>
            <a:off x="5883695" y="4999935"/>
            <a:ext cx="1253375" cy="275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20">
            <a:extLst>
              <a:ext uri="{FF2B5EF4-FFF2-40B4-BE49-F238E27FC236}">
                <a16:creationId xmlns:a16="http://schemas.microsoft.com/office/drawing/2014/main" id="{B56E5669-4809-77DB-5F4C-DD3A4C2C3261}"/>
              </a:ext>
            </a:extLst>
          </p:cNvPr>
          <p:cNvSpPr/>
          <p:nvPr/>
        </p:nvSpPr>
        <p:spPr>
          <a:xfrm>
            <a:off x="10733551" y="4982535"/>
            <a:ext cx="375626" cy="275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96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36795" y="1651077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</a:t>
            </a:r>
            <a:r>
              <a:rPr lang="sk-SK" sz="2400" dirty="0"/>
              <a:t> the system identified</a:t>
            </a:r>
            <a:r>
              <a:rPr lang="de-DE" sz="2400" dirty="0"/>
              <a:t> 13</a:t>
            </a:r>
            <a:r>
              <a:rPr lang="sk-SK" sz="2400" dirty="0"/>
              <a:t> particular species of bacteria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535628" y="2948932"/>
            <a:ext cx="4292161" cy="1368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r>
              <a:rPr lang="de-DE" sz="2400" dirty="0"/>
              <a:t>13 </a:t>
            </a:r>
            <a:r>
              <a:rPr lang="sk-SK" sz="2400" dirty="0"/>
              <a:t>different</a:t>
            </a:r>
            <a:r>
              <a:rPr lang="de-DE" sz="2400" dirty="0"/>
              <a:t> </a:t>
            </a:r>
            <a:r>
              <a:rPr lang="de-DE" sz="2400" dirty="0" err="1"/>
              <a:t>species</a:t>
            </a:r>
            <a:r>
              <a:rPr lang="sk-SK" sz="2400" dirty="0"/>
              <a:t> bacteria</a:t>
            </a:r>
            <a:r>
              <a:rPr lang="de-DE" sz="2400" dirty="0"/>
              <a:t>, </a:t>
            </a:r>
            <a:r>
              <a:rPr lang="de-DE" sz="2400" dirty="0" err="1"/>
              <a:t>most</a:t>
            </a:r>
            <a:r>
              <a:rPr lang="de-DE" sz="2400" dirty="0"/>
              <a:t> </a:t>
            </a:r>
            <a:r>
              <a:rPr lang="de-DE" sz="2400" dirty="0" err="1"/>
              <a:t>promient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i="1" dirty="0"/>
              <a:t>Salmonella </a:t>
            </a:r>
            <a:r>
              <a:rPr lang="de-DE" sz="2400" i="1" dirty="0" err="1"/>
              <a:t>enterias</a:t>
            </a:r>
            <a:r>
              <a:rPr lang="de-DE" sz="2400" i="1" dirty="0"/>
              <a:t> </a:t>
            </a:r>
            <a:endParaRPr lang="sk-SK" sz="2400" i="1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1" y="4577400"/>
            <a:ext cx="4292161" cy="1741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4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 txBox="1">
            <a:spLocks/>
          </p:cNvSpPr>
          <p:nvPr/>
        </p:nvSpPr>
        <p:spPr>
          <a:xfrm>
            <a:off x="299248" y="76517"/>
            <a:ext cx="11892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/>
              <a:t>Evaluation by Epi2ME</a:t>
            </a:r>
            <a:endParaRPr lang="sk-SK" b="1" dirty="0"/>
          </a:p>
        </p:txBody>
      </p:sp>
      <p:cxnSp>
        <p:nvCxnSpPr>
          <p:cNvPr id="3" name="Rovná spojovacia šípka 11">
            <a:extLst>
              <a:ext uri="{FF2B5EF4-FFF2-40B4-BE49-F238E27FC236}">
                <a16:creationId xmlns:a16="http://schemas.microsoft.com/office/drawing/2014/main" id="{1B9D01B7-3EA0-1023-D708-D8392D31A864}"/>
              </a:ext>
            </a:extLst>
          </p:cNvPr>
          <p:cNvCxnSpPr/>
          <p:nvPr/>
        </p:nvCxnSpPr>
        <p:spPr>
          <a:xfrm>
            <a:off x="9866946" y="2273641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BE3BAC-3C7C-0D58-3F30-3950451F5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r="7901"/>
          <a:stretch/>
        </p:blipFill>
        <p:spPr bwMode="auto">
          <a:xfrm>
            <a:off x="4911358" y="927110"/>
            <a:ext cx="7145472" cy="52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ovná spojovacia šípka 11">
            <a:extLst>
              <a:ext uri="{FF2B5EF4-FFF2-40B4-BE49-F238E27FC236}">
                <a16:creationId xmlns:a16="http://schemas.microsoft.com/office/drawing/2014/main" id="{69311481-0938-7713-A6A6-BB3E38BB39D9}"/>
              </a:ext>
            </a:extLst>
          </p:cNvPr>
          <p:cNvCxnSpPr/>
          <p:nvPr/>
        </p:nvCxnSpPr>
        <p:spPr>
          <a:xfrm>
            <a:off x="8891191" y="1769830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72444"/>
              </p:ext>
            </p:extLst>
          </p:nvPr>
        </p:nvGraphicFramePr>
        <p:xfrm>
          <a:off x="576957" y="1397007"/>
          <a:ext cx="6636632" cy="366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736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name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quantity</a:t>
                      </a:r>
                      <a:r>
                        <a:rPr lang="sk-SK" dirty="0"/>
                        <a:t> </a:t>
                      </a:r>
                      <a:r>
                        <a:rPr lang="sk-SK" dirty="0">
                          <a:sym typeface="Symbol"/>
                        </a:rPr>
                        <a:t>% or n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4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Salmonella </a:t>
                      </a:r>
                      <a:r>
                        <a:rPr lang="de-DE" dirty="0" err="1"/>
                        <a:t>enterca</a:t>
                      </a:r>
                      <a:r>
                        <a:rPr lang="de-DE" dirty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537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4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Limosilactobacillus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fermentum</a:t>
                      </a:r>
                      <a:r>
                        <a:rPr lang="de-DE" dirty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34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Listeria </a:t>
                      </a:r>
                      <a:r>
                        <a:rPr lang="de-DE" dirty="0" err="1"/>
                        <a:t>cossartiae</a:t>
                      </a:r>
                      <a:r>
                        <a:rPr lang="de-DE" dirty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246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4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Shigelle </a:t>
                      </a:r>
                      <a:r>
                        <a:rPr lang="de-DE" dirty="0" err="1"/>
                        <a:t>flexneri</a:t>
                      </a:r>
                      <a:r>
                        <a:rPr lang="de-DE" dirty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244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4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Enterococcus</a:t>
                      </a:r>
                      <a:r>
                        <a:rPr lang="de-DE" dirty="0"/>
                        <a:t> faecalis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57" y="93683"/>
            <a:ext cx="11892752" cy="1325563"/>
          </a:xfrm>
        </p:spPr>
        <p:txBody>
          <a:bodyPr/>
          <a:lstStyle/>
          <a:p>
            <a:r>
              <a:rPr lang="sk-SK" b="1" dirty="0"/>
              <a:t>Top 5 </a:t>
            </a:r>
            <a:r>
              <a:rPr lang="sk-SK" b="1" dirty="0" err="1"/>
              <a:t>represented</a:t>
            </a:r>
            <a:r>
              <a:rPr lang="sk-SK" b="1" dirty="0"/>
              <a:t> </a:t>
            </a:r>
            <a:r>
              <a:rPr lang="sk-SK" b="1" dirty="0" err="1"/>
              <a:t>bacteria</a:t>
            </a:r>
            <a:r>
              <a:rPr lang="sk-SK" b="1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49D393-5726-2F11-02D4-E3210B3E7215}"/>
              </a:ext>
            </a:extLst>
          </p:cNvPr>
          <p:cNvSpPr txBox="1"/>
          <p:nvPr/>
        </p:nvSpPr>
        <p:spPr>
          <a:xfrm>
            <a:off x="576957" y="5286990"/>
            <a:ext cx="1075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CONCLUSION:</a:t>
            </a:r>
            <a:r>
              <a:rPr lang="de-DE" sz="2000" b="1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were</a:t>
            </a:r>
            <a:r>
              <a:rPr lang="de-DE" sz="2000" dirty="0"/>
              <a:t> </a:t>
            </a:r>
            <a:r>
              <a:rPr lang="de-DE" sz="2000" dirty="0" err="1"/>
              <a:t>checking</a:t>
            </a:r>
            <a:r>
              <a:rPr lang="de-DE" sz="2000" dirty="0"/>
              <a:t>,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method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working</a:t>
            </a:r>
            <a:r>
              <a:rPr lang="de-DE" sz="2000" dirty="0"/>
              <a:t> </a:t>
            </a:r>
            <a:r>
              <a:rPr lang="de-DE" sz="2000" dirty="0" err="1"/>
              <a:t>correctly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a </a:t>
            </a:r>
            <a:r>
              <a:rPr lang="de-DE" sz="2000" dirty="0" err="1"/>
              <a:t>standard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ZymoBIOMICS</a:t>
            </a:r>
            <a:r>
              <a:rPr lang="de-DE" sz="2000" dirty="0"/>
              <a:t>® </a:t>
            </a:r>
            <a:r>
              <a:rPr lang="de-DE" sz="2000" dirty="0" err="1"/>
              <a:t>Microbial</a:t>
            </a:r>
            <a:r>
              <a:rPr lang="de-DE" sz="2000" dirty="0"/>
              <a:t> Community Standard and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occur</a:t>
            </a:r>
            <a:r>
              <a:rPr lang="de-DE" sz="2000" dirty="0"/>
              <a:t> </a:t>
            </a:r>
            <a:r>
              <a:rPr lang="de-DE" sz="2000" dirty="0" err="1"/>
              <a:t>innacuracies</a:t>
            </a:r>
            <a:r>
              <a:rPr lang="de-DE" sz="2000" dirty="0"/>
              <a:t> </a:t>
            </a:r>
            <a:r>
              <a:rPr lang="de-DE" sz="2000" dirty="0" err="1"/>
              <a:t>determining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species</a:t>
            </a:r>
            <a:r>
              <a:rPr lang="de-DE" sz="2000" dirty="0"/>
              <a:t> but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genus</a:t>
            </a:r>
            <a:r>
              <a:rPr lang="de-DE" sz="2000" dirty="0"/>
              <a:t> </a:t>
            </a:r>
            <a:r>
              <a:rPr lang="de-DE" sz="2000" dirty="0" err="1"/>
              <a:t>must</a:t>
            </a:r>
            <a:r>
              <a:rPr lang="de-DE" sz="2000" dirty="0"/>
              <a:t> match. In </a:t>
            </a:r>
            <a:r>
              <a:rPr lang="de-DE" sz="2000" dirty="0" err="1"/>
              <a:t>our</a:t>
            </a:r>
            <a:r>
              <a:rPr lang="de-DE" sz="2000" dirty="0"/>
              <a:t> </a:t>
            </a:r>
            <a:r>
              <a:rPr lang="de-DE" sz="2000" dirty="0" err="1"/>
              <a:t>cases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genus</a:t>
            </a:r>
            <a:r>
              <a:rPr lang="de-DE" sz="2000" dirty="0"/>
              <a:t> </a:t>
            </a:r>
            <a:r>
              <a:rPr lang="de-DE" sz="2000" dirty="0" err="1"/>
              <a:t>matches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most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. </a:t>
            </a:r>
            <a:r>
              <a:rPr lang="de-DE" sz="2000" dirty="0" err="1"/>
              <a:t>Therefore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method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working</a:t>
            </a:r>
            <a:r>
              <a:rPr lang="de-DE" sz="2000" dirty="0"/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F62AF6-F192-18AA-BD3F-881CA9E91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4" y="756464"/>
            <a:ext cx="3313216" cy="43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/>
              <a:t>Thank</a:t>
            </a:r>
            <a:r>
              <a:rPr lang="sk-SK" sz="5400" b="1" dirty="0"/>
              <a:t> </a:t>
            </a:r>
            <a:r>
              <a:rPr lang="sk-SK" sz="5400" b="1" dirty="0" err="1"/>
              <a:t>you</a:t>
            </a:r>
            <a:r>
              <a:rPr lang="sk-SK" sz="5400" b="1" dirty="0"/>
              <a:t> </a:t>
            </a:r>
            <a:r>
              <a:rPr lang="sk-SK" sz="5400" b="1" dirty="0" err="1"/>
              <a:t>for</a:t>
            </a:r>
            <a:r>
              <a:rPr lang="sk-SK" sz="5400" b="1" dirty="0"/>
              <a:t> </a:t>
            </a:r>
            <a:r>
              <a:rPr lang="sk-SK" sz="5400" b="1" dirty="0" err="1"/>
              <a:t>your</a:t>
            </a:r>
            <a:r>
              <a:rPr lang="sk-SK" sz="5400" b="1" dirty="0"/>
              <a:t> </a:t>
            </a:r>
            <a:r>
              <a:rPr lang="sk-SK" sz="5400" b="1" dirty="0" err="1"/>
              <a:t>attention</a:t>
            </a:r>
            <a:r>
              <a:rPr lang="sk-SK" sz="5400" b="1" dirty="0"/>
              <a:t>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C6253C-E6CF-E8D0-59D9-F7C589807C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043628" y="3696344"/>
            <a:ext cx="2104743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de-DE" sz="48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B0502040204020203" pitchFamily="18" charset="0"/>
              </a:rPr>
              <a:t>धन्यवाद</a:t>
            </a:r>
            <a:r>
              <a:rPr kumimoji="0" lang="hi-IN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B0502040204020203" pitchFamily="18" charset="0"/>
              </a:rPr>
              <a:t> </a:t>
            </a:r>
            <a:endParaRPr kumimoji="0" lang="en-US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854D59-2427-59B9-05D0-6C0CD7414BE0}"/>
              </a:ext>
            </a:extLst>
          </p:cNvPr>
          <p:cNvSpPr txBox="1"/>
          <p:nvPr/>
        </p:nvSpPr>
        <p:spPr>
          <a:xfrm>
            <a:off x="5320144" y="4595749"/>
            <a:ext cx="155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de-DE" sz="4800" dirty="0"/>
              <a:t>谢谢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Macintosh PowerPoint</Application>
  <PresentationFormat>Breitbild</PresentationFormat>
  <Paragraphs>58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Symbol</vt:lpstr>
      <vt:lpstr>Motív Office</vt:lpstr>
      <vt:lpstr>Summary of Results from Group 27</vt:lpstr>
      <vt:lpstr>Group number 27</vt:lpstr>
      <vt:lpstr>Photo of petri dish with investigated microbiome  (if available)</vt:lpstr>
      <vt:lpstr>PCR Result – Gel Electrophoresis</vt:lpstr>
      <vt:lpstr>Evaluation by Epi2ME</vt:lpstr>
      <vt:lpstr>PowerPoint-Präsentation</vt:lpstr>
      <vt:lpstr>Top 5 represented bacteria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Microsoft Office User</cp:lastModifiedBy>
  <cp:revision>34</cp:revision>
  <dcterms:created xsi:type="dcterms:W3CDTF">2024-01-19T12:02:57Z</dcterms:created>
  <dcterms:modified xsi:type="dcterms:W3CDTF">2025-02-19T12:52:46Z</dcterms:modified>
</cp:coreProperties>
</file>