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EC53FF1-E680-48D5-A110-B0DE548ADB6A}">
  <a:tblStyle styleId="{5EC53FF1-E680-48D5-A110-B0DE548ADB6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43"/>
  </p:normalViewPr>
  <p:slideViewPr>
    <p:cSldViewPr snapToGrid="0">
      <p:cViewPr varScale="1">
        <p:scale>
          <a:sx n="147" d="100"/>
          <a:sy n="147" d="100"/>
        </p:scale>
        <p:origin x="648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57f7196f2_3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g3257f7196f2_3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57f7196f2_3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3257f7196f2_3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257f7196f2_3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g3257f7196f2_3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Groups with finger microbiome have the information which sample did they get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Groups with different microbiome have to figure out which sample they got, so the name on the petri dish should be hidden</a:t>
            </a:r>
            <a:endParaRPr/>
          </a:p>
        </p:txBody>
      </p:sp>
      <p:sp>
        <p:nvSpPr>
          <p:cNvPr id="152" name="Google Shape;152;g3257f7196f2_3_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57f7196f2_3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3257f7196f2_3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257f7196f2_3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g3257f7196f2_3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257f7196f2_3_1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257f7196f2_3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257f7196f2_3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57f7196f2_3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3257f7196f2_3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/>
              <a:t>N is an absolute number</a:t>
            </a:r>
            <a:endParaRPr/>
          </a:p>
        </p:txBody>
      </p:sp>
      <p:sp>
        <p:nvSpPr>
          <p:cNvPr id="196" name="Google Shape;196;g3257f7196f2_3_1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257f7196f2_3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257f7196f2_3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257f7196f2_3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g3257f7196f2_3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á snímka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lavička sekcie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anie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n nadpis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a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popisom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ok s popisom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zvislý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vislý nadpis a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k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sk" b="1" dirty="0"/>
              <a:t>Summary of Results from Group 16</a:t>
            </a:r>
            <a:endParaRPr b="1" dirty="0"/>
          </a:p>
        </p:txBody>
      </p:sp>
      <p:sp>
        <p:nvSpPr>
          <p:cNvPr id="2" name="Podnadpis 2">
            <a:extLst>
              <a:ext uri="{FF2B5EF4-FFF2-40B4-BE49-F238E27FC236}">
                <a16:creationId xmlns:a16="http://schemas.microsoft.com/office/drawing/2014/main" id="{CED1EDC2-B9AD-EE4A-0945-A56563ECD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207023"/>
            <a:ext cx="6858000" cy="1241425"/>
          </a:xfrm>
        </p:spPr>
        <p:txBody>
          <a:bodyPr>
            <a:normAutofit/>
          </a:bodyPr>
          <a:lstStyle/>
          <a:p>
            <a:r>
              <a:rPr lang="sk-SK" sz="3200" dirty="0" err="1"/>
              <a:t>Investigated</a:t>
            </a:r>
            <a:r>
              <a:rPr lang="sk-SK" sz="3200" dirty="0"/>
              <a:t> </a:t>
            </a:r>
            <a:r>
              <a:rPr lang="sk-SK" sz="3200" dirty="0" err="1"/>
              <a:t>Microbiome</a:t>
            </a:r>
            <a:r>
              <a:rPr lang="sk-SK" sz="3200" dirty="0"/>
              <a:t> </a:t>
            </a:r>
            <a:r>
              <a:rPr lang="sk-SK" sz="3200" dirty="0" err="1"/>
              <a:t>Poland</a:t>
            </a:r>
            <a:r>
              <a:rPr lang="sk-SK" sz="3200" dirty="0"/>
              <a:t> </a:t>
            </a:r>
            <a:r>
              <a:rPr lang="sk-SK" sz="3200" dirty="0" err="1"/>
              <a:t>before</a:t>
            </a:r>
            <a:r>
              <a:rPr lang="sk-SK" sz="3200" dirty="0"/>
              <a:t> </a:t>
            </a:r>
            <a:r>
              <a:rPr lang="sk-SK" sz="3200" dirty="0" err="1"/>
              <a:t>Arrival</a:t>
            </a:r>
            <a:r>
              <a:rPr lang="sk-SK" sz="3200" dirty="0"/>
              <a:t> in </a:t>
            </a:r>
            <a:r>
              <a:rPr lang="sk-SK" sz="3200" dirty="0" err="1"/>
              <a:t>Pforzheim</a:t>
            </a:r>
            <a:endParaRPr lang="sk-SK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b="1" dirty="0"/>
              <a:t>Group 16 members</a:t>
            </a:r>
            <a:endParaRPr dirty="0"/>
          </a:p>
        </p:txBody>
      </p:sp>
      <p:sp>
        <p:nvSpPr>
          <p:cNvPr id="136" name="Google Shape;136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Timotej Gonda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sk"/>
              <a:t>Slovak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Renata Stencel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/>
              <a:t>Polish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</a:pPr>
            <a:r>
              <a:rPr lang="sk">
                <a:solidFill>
                  <a:srgbClr val="000000"/>
                </a:solidFill>
              </a:rPr>
              <a:t>Maya Sturn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r>
              <a:rPr lang="sk"/>
              <a:t>German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</a:pP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3346214" y="1348593"/>
            <a:ext cx="1233969" cy="74771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6"/>
          <p:cNvSpPr txBox="1"/>
          <p:nvPr/>
        </p:nvSpPr>
        <p:spPr>
          <a:xfrm>
            <a:off x="3346214" y="2383309"/>
            <a:ext cx="1233969" cy="74771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6"/>
          <p:cNvSpPr txBox="1"/>
          <p:nvPr/>
        </p:nvSpPr>
        <p:spPr>
          <a:xfrm>
            <a:off x="3346214" y="3418024"/>
            <a:ext cx="1233969" cy="747716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6"/>
          <p:cNvSpPr txBox="1"/>
          <p:nvPr/>
        </p:nvSpPr>
        <p:spPr>
          <a:xfrm>
            <a:off x="3671432" y="1583951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6"/>
          <p:cNvSpPr txBox="1"/>
          <p:nvPr/>
        </p:nvSpPr>
        <p:spPr>
          <a:xfrm>
            <a:off x="3671432" y="2618667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6"/>
          <p:cNvSpPr txBox="1"/>
          <p:nvPr/>
        </p:nvSpPr>
        <p:spPr>
          <a:xfrm>
            <a:off x="3671432" y="3653382"/>
            <a:ext cx="58353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„flag“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6"/>
          <p:cNvSpPr txBox="1"/>
          <p:nvPr/>
        </p:nvSpPr>
        <p:spPr>
          <a:xfrm>
            <a:off x="5850090" y="2560959"/>
            <a:ext cx="1837621" cy="39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„group picture“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6225" y="1369218"/>
            <a:ext cx="1233950" cy="749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225" y="2383993"/>
            <a:ext cx="1233950" cy="769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6225" y="3425380"/>
            <a:ext cx="1233950" cy="74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6"/>
          <p:cNvPicPr preferRelativeResize="0"/>
          <p:nvPr/>
        </p:nvPicPr>
        <p:blipFill rotWithShape="1">
          <a:blip r:embed="rId6">
            <a:alphaModFix/>
          </a:blip>
          <a:srcRect l="19120" t="9491" b="28833"/>
          <a:stretch/>
        </p:blipFill>
        <p:spPr>
          <a:xfrm>
            <a:off x="5038725" y="985600"/>
            <a:ext cx="3132427" cy="317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6"/>
          <p:cNvPicPr preferRelativeResize="0"/>
          <p:nvPr/>
        </p:nvPicPr>
        <p:blipFill rotWithShape="1">
          <a:blip r:embed="rId7">
            <a:alphaModFix/>
          </a:blip>
          <a:srcRect l="17720" t="15550" r="11961" b="-947"/>
          <a:stretch/>
        </p:blipFill>
        <p:spPr>
          <a:xfrm>
            <a:off x="4715049" y="780937"/>
            <a:ext cx="3932186" cy="3581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>
            <a:off x="225707" y="98744"/>
            <a:ext cx="88113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b="1"/>
              <a:t>Photo of petri dish - Poland before          </a:t>
            </a:r>
            <a:endParaRPr b="1"/>
          </a:p>
        </p:txBody>
      </p:sp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/>
          </a:blip>
          <a:srcRect l="14791" t="22981" r="10913" b="20788"/>
          <a:stretch/>
        </p:blipFill>
        <p:spPr>
          <a:xfrm>
            <a:off x="2926200" y="1092950"/>
            <a:ext cx="3291600" cy="33219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228599" y="21181"/>
            <a:ext cx="8975558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b="1"/>
              <a:t>PCR Result – Gel Electrophoresis</a:t>
            </a:r>
            <a:endParaRPr b="1"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61546" y="1210265"/>
            <a:ext cx="3219121" cy="8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sk" sz="1800" b="1"/>
              <a:t>OBSERVATION: </a:t>
            </a:r>
            <a:r>
              <a:rPr lang="sk" sz="1800"/>
              <a:t>we see a band on ~ 1500 bp, and primers at the bottom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b="1"/>
          </a:p>
        </p:txBody>
      </p:sp>
      <p:sp>
        <p:nvSpPr>
          <p:cNvPr id="162" name="Google Shape;162;p28"/>
          <p:cNvSpPr txBox="1"/>
          <p:nvPr/>
        </p:nvSpPr>
        <p:spPr>
          <a:xfrm>
            <a:off x="343962" y="2281118"/>
            <a:ext cx="3219121" cy="729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16S gene was amplified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 txBox="1"/>
          <p:nvPr/>
        </p:nvSpPr>
        <p:spPr>
          <a:xfrm>
            <a:off x="343961" y="3264823"/>
            <a:ext cx="3219121" cy="119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PCR was successful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p28"/>
          <p:cNvCxnSpPr/>
          <p:nvPr/>
        </p:nvCxnSpPr>
        <p:spPr>
          <a:xfrm>
            <a:off x="3185014" y="2453054"/>
            <a:ext cx="378069" cy="0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l="44530" t="28461" r="12366" b="16219"/>
          <a:stretch/>
        </p:blipFill>
        <p:spPr>
          <a:xfrm flipH="1">
            <a:off x="4253577" y="1015349"/>
            <a:ext cx="3219123" cy="30987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28"/>
          <p:cNvCxnSpPr/>
          <p:nvPr/>
        </p:nvCxnSpPr>
        <p:spPr>
          <a:xfrm rot="10800000" flipH="1">
            <a:off x="7465100" y="1541925"/>
            <a:ext cx="1023600" cy="739200"/>
          </a:xfrm>
          <a:prstGeom prst="bentConnector3">
            <a:avLst>
              <a:gd name="adj1" fmla="val 19602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8"/>
          <p:cNvCxnSpPr/>
          <p:nvPr/>
        </p:nvCxnSpPr>
        <p:spPr>
          <a:xfrm rot="10800000" flipH="1">
            <a:off x="7468850" y="2080250"/>
            <a:ext cx="1016100" cy="381600"/>
          </a:xfrm>
          <a:prstGeom prst="bentConnector3">
            <a:avLst>
              <a:gd name="adj1" fmla="val 37745"/>
            </a:avLst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28"/>
          <p:cNvSpPr txBox="1"/>
          <p:nvPr/>
        </p:nvSpPr>
        <p:spPr>
          <a:xfrm>
            <a:off x="7696200" y="1150575"/>
            <a:ext cx="1089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2000 bp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7696200" y="1645925"/>
            <a:ext cx="1089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1250 bp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8"/>
          <p:cNvSpPr/>
          <p:nvPr/>
        </p:nvSpPr>
        <p:spPr>
          <a:xfrm>
            <a:off x="6568450" y="1097275"/>
            <a:ext cx="484800" cy="278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8"/>
          <p:cNvSpPr txBox="1"/>
          <p:nvPr/>
        </p:nvSpPr>
        <p:spPr>
          <a:xfrm>
            <a:off x="6499850" y="609600"/>
            <a:ext cx="8076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k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G16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7838" y="848250"/>
            <a:ext cx="5762625" cy="317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224436" y="57388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b="1"/>
              <a:t>Evaluation by Epi2ME</a:t>
            </a:r>
            <a:endParaRPr b="1"/>
          </a:p>
        </p:txBody>
      </p:sp>
      <p:sp>
        <p:nvSpPr>
          <p:cNvPr id="179" name="Google Shape;179;p29"/>
          <p:cNvSpPr txBox="1"/>
          <p:nvPr/>
        </p:nvSpPr>
        <p:spPr>
          <a:xfrm>
            <a:off x="475850" y="1324575"/>
            <a:ext cx="2979600" cy="9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system read our DNA</a:t>
            </a: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180" name="Google Shape;180;p29"/>
          <p:cNvSpPr txBox="1"/>
          <p:nvPr/>
        </p:nvSpPr>
        <p:spPr>
          <a:xfrm>
            <a:off x="475850" y="2158188"/>
            <a:ext cx="26568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average quality of 14 and length of 1.6 kb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475850" y="3095775"/>
            <a:ext cx="2889600" cy="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continue with investigating the species of bacteria 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4145275" y="3645925"/>
            <a:ext cx="775200" cy="206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9"/>
          <p:cNvSpPr/>
          <p:nvPr/>
        </p:nvSpPr>
        <p:spPr>
          <a:xfrm>
            <a:off x="7425575" y="3593725"/>
            <a:ext cx="1140000" cy="3111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/>
        </p:nvSpPr>
        <p:spPr>
          <a:xfrm>
            <a:off x="475846" y="1324565"/>
            <a:ext cx="3219121" cy="933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OBSERVATION: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system identified only species of </a:t>
            </a:r>
            <a:r>
              <a:rPr lang="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</a:t>
            </a:r>
            <a:endParaRPr sz="1100" i="1"/>
          </a:p>
        </p:txBody>
      </p:sp>
      <p:sp>
        <p:nvSpPr>
          <p:cNvPr id="189" name="Google Shape;189;p30"/>
          <p:cNvSpPr txBox="1"/>
          <p:nvPr/>
        </p:nvSpPr>
        <p:spPr>
          <a:xfrm>
            <a:off x="469252" y="2268081"/>
            <a:ext cx="3219121" cy="826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majority of our bacteria were </a:t>
            </a:r>
            <a:r>
              <a:rPr lang="sk" sz="1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Staphylococcus aureus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/>
          </a:p>
        </p:txBody>
      </p:sp>
      <p:sp>
        <p:nvSpPr>
          <p:cNvPr id="190" name="Google Shape;190;p30"/>
          <p:cNvSpPr txBox="1"/>
          <p:nvPr/>
        </p:nvSpPr>
        <p:spPr>
          <a:xfrm>
            <a:off x="469246" y="3104751"/>
            <a:ext cx="3219000" cy="9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marR="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sk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sk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an unusual microbiome composition, only found in special conditions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30"/>
          <p:cNvSpPr txBox="1"/>
          <p:nvPr/>
        </p:nvSpPr>
        <p:spPr>
          <a:xfrm>
            <a:off x="224436" y="57388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sz="33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 by Epi2ME</a:t>
            </a:r>
            <a:endParaRPr sz="3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2" name="Google Shape;19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975" y="892638"/>
            <a:ext cx="5562024" cy="3358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p31"/>
          <p:cNvGraphicFramePr/>
          <p:nvPr/>
        </p:nvGraphicFramePr>
        <p:xfrm>
          <a:off x="1249297" y="1064418"/>
          <a:ext cx="7286425" cy="3503700"/>
        </p:xfrm>
        <a:graphic>
          <a:graphicData uri="http://schemas.openxmlformats.org/drawingml/2006/table">
            <a:tbl>
              <a:tblPr firstRow="1" bandRow="1">
                <a:noFill/>
                <a:tableStyleId>{5EC53FF1-E680-48D5-A110-B0DE548ADB6A}</a:tableStyleId>
              </a:tblPr>
              <a:tblGrid>
                <a:gridCol w="10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strike="noStrike" cap="none"/>
                        <a:t>order</a:t>
                      </a:r>
                      <a:endParaRPr sz="14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 u="none" strike="noStrike" cap="none"/>
                        <a:t>name</a:t>
                      </a:r>
                      <a:endParaRPr sz="2400" u="none" strike="noStrike" cap="none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strike="noStrike" cap="none"/>
                        <a:t>quantity [n]</a:t>
                      </a:r>
                      <a:endParaRPr sz="1400" u="none" strike="noStrike" cap="none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 u="none" strike="noStrike" cap="none"/>
                        <a:t>1.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i="1"/>
                        <a:t>Staphylococcus aureus</a:t>
                      </a:r>
                      <a:endParaRPr sz="1400" i="1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1080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i="1"/>
                        <a:t>Staphylococcus roterodami</a:t>
                      </a:r>
                      <a:endParaRPr sz="1400" i="1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466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59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i="1"/>
                        <a:t>Staphylococcus hominis</a:t>
                      </a:r>
                      <a:endParaRPr sz="1400" i="1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22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9" name="Google Shape;199;p31"/>
          <p:cNvSpPr txBox="1">
            <a:spLocks noGrp="1"/>
          </p:cNvSpPr>
          <p:nvPr>
            <p:ph type="title"/>
          </p:nvPr>
        </p:nvSpPr>
        <p:spPr>
          <a:xfrm>
            <a:off x="432718" y="70262"/>
            <a:ext cx="891956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lang="sk" b="1"/>
              <a:t>Top 3 represented bacteria </a:t>
            </a:r>
            <a:endParaRPr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2"/>
          <p:cNvSpPr txBox="1">
            <a:spLocks noGrp="1"/>
          </p:cNvSpPr>
          <p:nvPr>
            <p:ph type="title"/>
          </p:nvPr>
        </p:nvSpPr>
        <p:spPr>
          <a:xfrm>
            <a:off x="-197828" y="155147"/>
            <a:ext cx="9566031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sk" sz="3000" b="1"/>
              <a:t>Comparison of finger microbiomes depending on location</a:t>
            </a:r>
            <a:endParaRPr sz="3000" b="1"/>
          </a:p>
        </p:txBody>
      </p:sp>
      <p:graphicFrame>
        <p:nvGraphicFramePr>
          <p:cNvPr id="205" name="Google Shape;205;p32"/>
          <p:cNvGraphicFramePr/>
          <p:nvPr/>
        </p:nvGraphicFramePr>
        <p:xfrm>
          <a:off x="487972" y="1806819"/>
          <a:ext cx="4035625" cy="2124300"/>
        </p:xfrm>
        <a:graphic>
          <a:graphicData uri="http://schemas.openxmlformats.org/drawingml/2006/table">
            <a:tbl>
              <a:tblPr firstRow="1" bandRow="1">
                <a:noFill/>
                <a:tableStyleId>{5EC53FF1-E680-48D5-A110-B0DE548ADB6A}</a:tableStyleId>
              </a:tblPr>
              <a:tblGrid>
                <a:gridCol w="57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7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BEFORE</a:t>
                      </a:r>
                      <a:endParaRPr sz="1400"/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order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/>
                        <a:t>name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quantity [n]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1.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k" i="1"/>
                        <a:t>Staphylococcus aureus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1080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k" i="1"/>
                        <a:t>Staphylococcus roterodami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466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sk" i="1"/>
                        <a:t>Staphylococcus hominis</a:t>
                      </a: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/>
                        <a:t>22</a:t>
                      </a: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6" name="Google Shape;206;p32"/>
          <p:cNvGraphicFramePr/>
          <p:nvPr/>
        </p:nvGraphicFramePr>
        <p:xfrm>
          <a:off x="4623642" y="1811240"/>
          <a:ext cx="4035625" cy="3014345"/>
        </p:xfrm>
        <a:graphic>
          <a:graphicData uri="http://schemas.openxmlformats.org/drawingml/2006/table">
            <a:tbl>
              <a:tblPr firstRow="1" bandRow="1">
                <a:noFill/>
                <a:tableStyleId>{5EC53FF1-E680-48D5-A110-B0DE548ADB6A}</a:tableStyleId>
              </a:tblPr>
              <a:tblGrid>
                <a:gridCol w="57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77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AFTER</a:t>
                      </a:r>
                      <a:endParaRPr sz="1400"/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7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order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alibri"/>
                        <a:buNone/>
                      </a:pPr>
                      <a:r>
                        <a:rPr lang="sk" sz="1400"/>
                        <a:t>name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quantity [% or n]</a:t>
                      </a:r>
                      <a:endParaRPr sz="1400"/>
                    </a:p>
                  </a:txBody>
                  <a:tcPr marL="68600" marR="68600" marT="34300" marB="34300">
                    <a:solidFill>
                      <a:srgbClr val="8D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1.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2.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3.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4.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sk" sz="1400"/>
                        <a:t>5.</a:t>
                      </a:r>
                      <a:endParaRPr sz="11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sk" sz="4100" b="1"/>
              <a:t>Thank you for your attention!</a:t>
            </a:r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272</Words>
  <Application>Microsoft Macintosh PowerPoint</Application>
  <PresentationFormat>Bildschirmpräsentation (16:9)</PresentationFormat>
  <Paragraphs>74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Simple Light</vt:lpstr>
      <vt:lpstr>Motív Office</vt:lpstr>
      <vt:lpstr>Summary of Results from Group 16</vt:lpstr>
      <vt:lpstr>Group 16 members</vt:lpstr>
      <vt:lpstr>Photo of petri dish - Poland before          </vt:lpstr>
      <vt:lpstr>PCR Result – Gel Electrophoresis</vt:lpstr>
      <vt:lpstr>Evaluation by Epi2ME</vt:lpstr>
      <vt:lpstr>PowerPoint-Präsentation</vt:lpstr>
      <vt:lpstr>Top 3 represented bacteria </vt:lpstr>
      <vt:lpstr>Comparison of finger microbiomes depending on location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Results from Group 16</dc:title>
  <cp:lastModifiedBy>Microsoft Office User</cp:lastModifiedBy>
  <cp:revision>1</cp:revision>
  <dcterms:modified xsi:type="dcterms:W3CDTF">2025-02-19T14:27:40Z</dcterms:modified>
</cp:coreProperties>
</file>