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28"/>
  </p:normalViewPr>
  <p:slideViewPr>
    <p:cSldViewPr snapToGrid="0">
      <p:cViewPr varScale="1">
        <p:scale>
          <a:sx n="110" d="100"/>
          <a:sy n="110" d="100"/>
        </p:scale>
        <p:origin x="6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0" name="Shape 10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Groups with finger microbiome have the information which sample did they get</a:t>
            </a:r>
          </a:p>
          <a:p>
            <a:r>
              <a:t>Groups with different microbiome have to figure out which sample they got, so the name on the petri dish should be hidden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6" name="Shape 13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 is an absolute number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text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Titeltext</a:t>
            </a:r>
          </a:p>
        </p:txBody>
      </p:sp>
      <p:sp>
        <p:nvSpPr>
          <p:cNvPr id="12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13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21" name="Textebene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22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eltext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Titeltext</a:t>
            </a:r>
          </a:p>
        </p:txBody>
      </p:sp>
      <p:sp>
        <p:nvSpPr>
          <p:cNvPr id="30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31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39" name="Textebene 1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40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eltext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48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49" name="Zástupný text 4"/>
          <p:cNvSpPr>
            <a:spLocks noGrp="1"/>
          </p:cNvSpPr>
          <p:nvPr>
            <p:ph type="body" sz="quarter" idx="21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58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el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Titeltext</a:t>
            </a:r>
          </a:p>
        </p:txBody>
      </p:sp>
      <p:sp>
        <p:nvSpPr>
          <p:cNvPr id="73" name="Textebene 1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74" name="Zástupný text 3"/>
          <p:cNvSpPr>
            <a:spLocks noGrp="1"/>
          </p:cNvSpPr>
          <p:nvPr>
            <p:ph type="body" sz="quarter" idx="21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5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el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Titeltext</a:t>
            </a:r>
          </a:p>
        </p:txBody>
      </p:sp>
      <p:sp>
        <p:nvSpPr>
          <p:cNvPr id="83" name="Zástupný objekt pre obrázok 2"/>
          <p:cNvSpPr>
            <a:spLocks noGrp="1"/>
          </p:cNvSpPr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85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text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Titeltext</a:t>
            </a:r>
          </a:p>
        </p:txBody>
      </p:sp>
      <p:sp>
        <p:nvSpPr>
          <p:cNvPr id="3" name="Textebene 1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4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Nadpis 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Summary of results from group 8</a:t>
            </a:r>
          </a:p>
        </p:txBody>
      </p:sp>
      <p:sp>
        <p:nvSpPr>
          <p:cNvPr id="95" name="Podnadpis 2"/>
          <p:cNvSpPr txBox="1">
            <a:spLocks noGrp="1"/>
          </p:cNvSpPr>
          <p:nvPr>
            <p:ph type="subTitle" sz="quarter" idx="1"/>
          </p:nvPr>
        </p:nvSpPr>
        <p:spPr>
          <a:xfrm>
            <a:off x="1524000" y="3602037"/>
            <a:ext cx="9144000" cy="1655762"/>
          </a:xfrm>
          <a:prstGeom prst="rect">
            <a:avLst/>
          </a:prstGeom>
        </p:spPr>
        <p:txBody>
          <a:bodyPr/>
          <a:lstStyle/>
          <a:p>
            <a:r>
              <a:t>Fabian Klingel, Helene Imhoff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5AA9F03A-D0CB-4FDA-723C-4422C1ED100F}"/>
              </a:ext>
            </a:extLst>
          </p:cNvPr>
          <p:cNvSpPr txBox="1"/>
          <p:nvPr/>
        </p:nvSpPr>
        <p:spPr>
          <a:xfrm>
            <a:off x="1524000" y="4525701"/>
            <a:ext cx="9884779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3200" b="0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Investigated</a:t>
            </a:r>
            <a:r>
              <a:rPr kumimoji="0" lang="de-DE" sz="3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 Microbiome Spain </a:t>
            </a:r>
            <a:r>
              <a:rPr kumimoji="0" lang="de-DE" sz="3200" b="0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before</a:t>
            </a:r>
            <a:r>
              <a:rPr kumimoji="0" lang="de-DE" sz="3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 Arrival in Pforzheim 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Nadpis 1"/>
          <p:cNvSpPr txBox="1">
            <a:spLocks noGrp="1"/>
          </p:cNvSpPr>
          <p:nvPr>
            <p:ph type="title"/>
          </p:nvPr>
        </p:nvSpPr>
        <p:spPr>
          <a:xfrm>
            <a:off x="300942" y="365125"/>
            <a:ext cx="11748304" cy="1325563"/>
          </a:xfrm>
          <a:prstGeom prst="rect">
            <a:avLst/>
          </a:prstGeom>
        </p:spPr>
        <p:txBody>
          <a:bodyPr/>
          <a:lstStyle/>
          <a:p>
            <a:r>
              <a:t>Photo of petri dish with Spain before </a:t>
            </a:r>
          </a:p>
        </p:txBody>
      </p:sp>
      <p:pic>
        <p:nvPicPr>
          <p:cNvPr id="98" name="Bild" descr="Bild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5654" y="2082146"/>
            <a:ext cx="4040692" cy="410917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Nadpis 1"/>
          <p:cNvSpPr txBox="1">
            <a:spLocks noGrp="1"/>
          </p:cNvSpPr>
          <p:nvPr>
            <p:ph type="title"/>
          </p:nvPr>
        </p:nvSpPr>
        <p:spPr>
          <a:xfrm>
            <a:off x="304798" y="28241"/>
            <a:ext cx="11967413" cy="1325563"/>
          </a:xfrm>
          <a:prstGeom prst="rect">
            <a:avLst/>
          </a:prstGeom>
        </p:spPr>
        <p:txBody>
          <a:bodyPr/>
          <a:lstStyle/>
          <a:p>
            <a:r>
              <a:t>PCR Result – Gel Electrophoresis</a:t>
            </a:r>
          </a:p>
        </p:txBody>
      </p:sp>
      <p:sp>
        <p:nvSpPr>
          <p:cNvPr id="103" name="Zástupný objekt pre obsah 2"/>
          <p:cNvSpPr txBox="1">
            <a:spLocks noGrp="1"/>
          </p:cNvSpPr>
          <p:nvPr>
            <p:ph type="body" sz="quarter" idx="1"/>
          </p:nvPr>
        </p:nvSpPr>
        <p:spPr>
          <a:xfrm>
            <a:off x="482062" y="1613685"/>
            <a:ext cx="4292161" cy="1159994"/>
          </a:xfrm>
          <a:prstGeom prst="rect">
            <a:avLst/>
          </a:prstGeom>
        </p:spPr>
        <p:txBody>
          <a:bodyPr/>
          <a:lstStyle/>
          <a:p>
            <a:pPr>
              <a:defRPr sz="2400" b="1"/>
            </a:pPr>
            <a:r>
              <a:t>OBSERVATION: </a:t>
            </a:r>
            <a:r>
              <a:rPr b="0"/>
              <a:t>we see a band on </a:t>
            </a:r>
            <a:r>
              <a:rPr b="0">
                <a:latin typeface="Symbol"/>
                <a:ea typeface="Symbol"/>
                <a:cs typeface="Symbol"/>
                <a:sym typeface="Symbol"/>
              </a:rPr>
              <a:t>~ </a:t>
            </a:r>
            <a:r>
              <a:rPr b="0"/>
              <a:t>1500 bp, and primers at the bottom</a:t>
            </a:r>
          </a:p>
        </p:txBody>
      </p:sp>
      <p:pic>
        <p:nvPicPr>
          <p:cNvPr id="104" name="Grafik 5" descr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7782577" y="2035491"/>
            <a:ext cx="2337223" cy="3550771"/>
          </a:xfrm>
          <a:prstGeom prst="rect">
            <a:avLst/>
          </a:prstGeom>
          <a:ln w="12700">
            <a:miter lim="400000"/>
          </a:ln>
        </p:spPr>
      </p:pic>
      <p:sp>
        <p:nvSpPr>
          <p:cNvPr id="105" name="Zástupný objekt pre obsah 2"/>
          <p:cNvSpPr txBox="1"/>
          <p:nvPr/>
        </p:nvSpPr>
        <p:spPr>
          <a:xfrm>
            <a:off x="504336" y="3041489"/>
            <a:ext cx="4200721" cy="11958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/>
            </a:pPr>
            <a:r>
              <a:t>EVALUATION: </a:t>
            </a:r>
            <a:r>
              <a:rPr b="0"/>
              <a:t>the 16S rRNA gene was amplified</a:t>
            </a:r>
          </a:p>
        </p:txBody>
      </p:sp>
      <p:sp>
        <p:nvSpPr>
          <p:cNvPr id="106" name="Zástupný objekt pre obsah 2"/>
          <p:cNvSpPr txBox="1"/>
          <p:nvPr/>
        </p:nvSpPr>
        <p:spPr>
          <a:xfrm>
            <a:off x="504335" y="4353097"/>
            <a:ext cx="4200721" cy="7306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/>
            </a:pPr>
            <a:r>
              <a:t>CONCLUSION: </a:t>
            </a:r>
            <a:r>
              <a:rPr b="0"/>
              <a:t>the PCR was successfull</a:t>
            </a:r>
          </a:p>
        </p:txBody>
      </p:sp>
      <p:grpSp>
        <p:nvGrpSpPr>
          <p:cNvPr id="109" name="Skupina 8"/>
          <p:cNvGrpSpPr/>
          <p:nvPr/>
        </p:nvGrpSpPr>
        <p:grpSpPr>
          <a:xfrm>
            <a:off x="9683817" y="1145314"/>
            <a:ext cx="1575978" cy="4007633"/>
            <a:chOff x="0" y="0"/>
            <a:chExt cx="1575977" cy="4007632"/>
          </a:xfrm>
        </p:grpSpPr>
        <p:pic>
          <p:nvPicPr>
            <p:cNvPr id="107" name="Picture 2" descr="Picture 2"/>
            <p:cNvPicPr>
              <a:picLocks noChangeAspect="1"/>
            </p:cNvPicPr>
            <p:nvPr/>
          </p:nvPicPr>
          <p:blipFill>
            <a:blip r:embed="rId3"/>
            <a:srcRect b="14325"/>
            <a:stretch>
              <a:fillRect/>
            </a:stretch>
          </p:blipFill>
          <p:spPr>
            <a:xfrm>
              <a:off x="520659" y="1794438"/>
              <a:ext cx="1055319" cy="221319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08" name="BlokTextu 10"/>
            <p:cNvSpPr txBox="1"/>
            <p:nvPr/>
          </p:nvSpPr>
          <p:spPr>
            <a:xfrm>
              <a:off x="0" y="0"/>
              <a:ext cx="871966" cy="4447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 b="1">
                  <a:solidFill>
                    <a:srgbClr val="FF0000"/>
                  </a:solidFill>
                </a:defRPr>
              </a:lvl1pPr>
            </a:lstStyle>
            <a:p>
              <a:r>
                <a:t>M</a:t>
              </a:r>
            </a:p>
          </p:txBody>
        </p:sp>
      </p:grpSp>
      <p:sp>
        <p:nvSpPr>
          <p:cNvPr id="110" name="Rovná spojovacia šípka 17"/>
          <p:cNvSpPr/>
          <p:nvPr/>
        </p:nvSpPr>
        <p:spPr>
          <a:xfrm>
            <a:off x="7098159" y="3824918"/>
            <a:ext cx="504212" cy="1"/>
          </a:xfrm>
          <a:prstGeom prst="line">
            <a:avLst/>
          </a:prstGeom>
          <a:ln w="57150">
            <a:solidFill>
              <a:srgbClr val="FF0000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1" name="Rectangle 4"/>
          <p:cNvSpPr/>
          <p:nvPr/>
        </p:nvSpPr>
        <p:spPr>
          <a:xfrm>
            <a:off x="9423400" y="5700276"/>
            <a:ext cx="584200" cy="738624"/>
          </a:xfrm>
          <a:prstGeom prst="rect">
            <a:avLst/>
          </a:prstGeom>
          <a:solidFill>
            <a:srgbClr val="FFFFFF"/>
          </a:solidFill>
          <a:ln w="12700">
            <a:solidFill>
              <a:srgbClr val="FFFFFF"/>
            </a:solidFill>
            <a:miter/>
          </a:ln>
        </p:spPr>
        <p:txBody>
          <a:bodyPr lIns="45719" rIns="45719" anchor="ctr"/>
          <a:lstStyle/>
          <a:p>
            <a:pPr algn="ctr"/>
            <a:endParaRPr/>
          </a:p>
        </p:txBody>
      </p:sp>
      <p:sp>
        <p:nvSpPr>
          <p:cNvPr id="112" name="Rectangle 20"/>
          <p:cNvSpPr/>
          <p:nvPr/>
        </p:nvSpPr>
        <p:spPr>
          <a:xfrm>
            <a:off x="7917765" y="2229076"/>
            <a:ext cx="497069" cy="3569414"/>
          </a:xfrm>
          <a:prstGeom prst="rect">
            <a:avLst/>
          </a:prstGeom>
          <a:ln w="38100">
            <a:solidFill>
              <a:srgbClr val="FF0000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13" name="Rectangle 20"/>
          <p:cNvSpPr/>
          <p:nvPr/>
        </p:nvSpPr>
        <p:spPr>
          <a:xfrm>
            <a:off x="9689131" y="2229076"/>
            <a:ext cx="497069" cy="3569414"/>
          </a:xfrm>
          <a:prstGeom prst="rect">
            <a:avLst/>
          </a:prstGeom>
          <a:ln w="38100">
            <a:solidFill>
              <a:srgbClr val="FF0000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0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2" build="p" animBg="1" advAuto="0"/>
      <p:bldP spid="105" grpId="3" animBg="1" advAuto="0"/>
      <p:bldP spid="106" grpId="5" animBg="1" advAuto="0"/>
      <p:bldP spid="109" grpId="1" animBg="1" advAuto="0"/>
      <p:bldP spid="110" grpId="4" animBg="1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Nadpis 1"/>
          <p:cNvSpPr txBox="1">
            <a:spLocks noGrp="1"/>
          </p:cNvSpPr>
          <p:nvPr>
            <p:ph type="title"/>
          </p:nvPr>
        </p:nvSpPr>
        <p:spPr>
          <a:xfrm>
            <a:off x="299247" y="363278"/>
            <a:ext cx="11892754" cy="1325564"/>
          </a:xfrm>
          <a:prstGeom prst="rect">
            <a:avLst/>
          </a:prstGeom>
        </p:spPr>
        <p:txBody>
          <a:bodyPr/>
          <a:lstStyle/>
          <a:p>
            <a:r>
              <a:t>Evaluation by Epi2ME</a:t>
            </a:r>
          </a:p>
        </p:txBody>
      </p:sp>
      <p:sp>
        <p:nvSpPr>
          <p:cNvPr id="116" name="Zástupný objekt pre obsah 2"/>
          <p:cNvSpPr txBox="1"/>
          <p:nvPr/>
        </p:nvSpPr>
        <p:spPr>
          <a:xfrm>
            <a:off x="680182" y="1766086"/>
            <a:ext cx="4200721" cy="7306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/>
            </a:pPr>
            <a:r>
              <a:t>OBSERVATION: </a:t>
            </a:r>
            <a:r>
              <a:rPr b="0"/>
              <a:t>the system read our DNA</a:t>
            </a:r>
            <a:r>
              <a:t> </a:t>
            </a:r>
          </a:p>
        </p:txBody>
      </p:sp>
      <p:sp>
        <p:nvSpPr>
          <p:cNvPr id="117" name="Zástupný objekt pre obsah 2"/>
          <p:cNvSpPr txBox="1"/>
          <p:nvPr/>
        </p:nvSpPr>
        <p:spPr>
          <a:xfrm>
            <a:off x="680180" y="3165703"/>
            <a:ext cx="4200721" cy="7306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/>
            </a:pPr>
            <a:r>
              <a:t>EVALUATION: </a:t>
            </a:r>
            <a:r>
              <a:rPr b="0"/>
              <a:t>length 1532.3bp and quality 10.1</a:t>
            </a:r>
          </a:p>
        </p:txBody>
      </p:sp>
      <p:sp>
        <p:nvSpPr>
          <p:cNvPr id="118" name="Zástupný objekt pre obsah 2"/>
          <p:cNvSpPr txBox="1"/>
          <p:nvPr/>
        </p:nvSpPr>
        <p:spPr>
          <a:xfrm>
            <a:off x="680181" y="4577400"/>
            <a:ext cx="4200721" cy="10688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/>
            </a:pPr>
            <a:r>
              <a:t>CONCLUSION: </a:t>
            </a:r>
            <a:r>
              <a:rPr b="0"/>
              <a:t>we can continue with investigating the species of bacteria  </a:t>
            </a:r>
          </a:p>
        </p:txBody>
      </p:sp>
      <p:grpSp>
        <p:nvGrpSpPr>
          <p:cNvPr id="121" name="Obdĺžnik 19"/>
          <p:cNvGrpSpPr/>
          <p:nvPr/>
        </p:nvGrpSpPr>
        <p:grpSpPr>
          <a:xfrm>
            <a:off x="6417633" y="5350245"/>
            <a:ext cx="1695493" cy="410482"/>
            <a:chOff x="0" y="0"/>
            <a:chExt cx="1695492" cy="410481"/>
          </a:xfrm>
        </p:grpSpPr>
        <p:sp>
          <p:nvSpPr>
            <p:cNvPr id="119" name="Rechteck"/>
            <p:cNvSpPr/>
            <p:nvPr/>
          </p:nvSpPr>
          <p:spPr>
            <a:xfrm>
              <a:off x="-1" y="-1"/>
              <a:ext cx="1695494" cy="410483"/>
            </a:xfrm>
            <a:prstGeom prst="rect">
              <a:avLst/>
            </a:prstGeom>
            <a:noFill/>
            <a:ln w="28575" cap="flat">
              <a:solidFill>
                <a:srgbClr val="FF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120" name="10.1"/>
            <p:cNvSpPr txBox="1"/>
            <p:nvPr/>
          </p:nvSpPr>
          <p:spPr>
            <a:xfrm>
              <a:off x="60007" y="38696"/>
              <a:ext cx="1575478" cy="33308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/>
            </a:lstStyle>
            <a:p>
              <a:r>
                <a:t>10.1</a:t>
              </a:r>
            </a:p>
          </p:txBody>
        </p:sp>
      </p:grpSp>
      <p:grpSp>
        <p:nvGrpSpPr>
          <p:cNvPr id="124" name="Obdĺžnik 20"/>
          <p:cNvGrpSpPr/>
          <p:nvPr/>
        </p:nvGrpSpPr>
        <p:grpSpPr>
          <a:xfrm>
            <a:off x="9856134" y="5348278"/>
            <a:ext cx="1695493" cy="412448"/>
            <a:chOff x="0" y="0"/>
            <a:chExt cx="1695492" cy="412447"/>
          </a:xfrm>
        </p:grpSpPr>
        <p:sp>
          <p:nvSpPr>
            <p:cNvPr id="122" name="Rechteck"/>
            <p:cNvSpPr/>
            <p:nvPr/>
          </p:nvSpPr>
          <p:spPr>
            <a:xfrm>
              <a:off x="-1" y="-1"/>
              <a:ext cx="1695494" cy="412449"/>
            </a:xfrm>
            <a:prstGeom prst="rect">
              <a:avLst/>
            </a:prstGeom>
            <a:noFill/>
            <a:ln w="28575" cap="flat">
              <a:solidFill>
                <a:srgbClr val="FF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123" name="1532.3"/>
            <p:cNvSpPr txBox="1"/>
            <p:nvPr/>
          </p:nvSpPr>
          <p:spPr>
            <a:xfrm>
              <a:off x="60007" y="39679"/>
              <a:ext cx="1575478" cy="33308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/>
            </a:lstStyle>
            <a:p>
              <a:r>
                <a:t>1532.3</a:t>
              </a:r>
            </a:p>
          </p:txBody>
        </p:sp>
      </p:grpSp>
      <p:pic>
        <p:nvPicPr>
          <p:cNvPr id="125" name="PNG-Bild.png" descr="PNG-Bild.png"/>
          <p:cNvPicPr>
            <a:picLocks noChangeAspect="1"/>
          </p:cNvPicPr>
          <p:nvPr/>
        </p:nvPicPr>
        <p:blipFill>
          <a:blip r:embed="rId2"/>
          <a:srcRect l="1150" t="911" r="33131" b="911"/>
          <a:stretch>
            <a:fillRect/>
          </a:stretch>
        </p:blipFill>
        <p:spPr>
          <a:xfrm>
            <a:off x="5725448" y="1666676"/>
            <a:ext cx="6120945" cy="352473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" grpId="1" animBg="1" advAuto="0"/>
      <p:bldP spid="117" grpId="2" animBg="1" advAuto="0"/>
      <p:bldP spid="118" grpId="5" animBg="1" advAuto="0"/>
      <p:bldP spid="121" grpId="3" animBg="1" advAuto="0"/>
      <p:bldP spid="124" grpId="4" animBg="1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Zástupný objekt pre obsah 2"/>
          <p:cNvSpPr txBox="1"/>
          <p:nvPr/>
        </p:nvSpPr>
        <p:spPr>
          <a:xfrm>
            <a:off x="680182" y="1766086"/>
            <a:ext cx="4200721" cy="10688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/>
            </a:pPr>
            <a:r>
              <a:t>OBSERVATION:</a:t>
            </a:r>
            <a:r>
              <a:rPr b="0"/>
              <a:t> the system identified particular species of bacteria </a:t>
            </a:r>
          </a:p>
        </p:txBody>
      </p:sp>
      <p:sp>
        <p:nvSpPr>
          <p:cNvPr id="128" name="Zástupný objekt pre obsah 2"/>
          <p:cNvSpPr txBox="1"/>
          <p:nvPr/>
        </p:nvSpPr>
        <p:spPr>
          <a:xfrm>
            <a:off x="671389" y="2877672"/>
            <a:ext cx="4200721" cy="22627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/>
            </a:pPr>
            <a:r>
              <a:t>EVALUATION: </a:t>
            </a:r>
            <a:r>
              <a:rPr b="0"/>
              <a:t>3 species of bacteria, staphylococcus  (1.674 reads), lysinibacillus (159 reads), kocuria (78 reads) and (384 reads) unclassified</a:t>
            </a:r>
            <a:endParaRPr sz="2800"/>
          </a:p>
        </p:txBody>
      </p:sp>
      <p:sp>
        <p:nvSpPr>
          <p:cNvPr id="129" name="Zástupný objekt pre obsah 2"/>
          <p:cNvSpPr txBox="1"/>
          <p:nvPr/>
        </p:nvSpPr>
        <p:spPr>
          <a:xfrm>
            <a:off x="680182" y="4839704"/>
            <a:ext cx="4200721" cy="14070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/>
            </a:pPr>
            <a:r>
              <a:t>CONCLUSION: </a:t>
            </a:r>
            <a:r>
              <a:rPr b="0"/>
              <a:t>we conclude our sample was taken from the skin. These bacteria come from ground, food and animals</a:t>
            </a:r>
          </a:p>
        </p:txBody>
      </p:sp>
      <p:sp>
        <p:nvSpPr>
          <p:cNvPr id="130" name="Nadpis 1"/>
          <p:cNvSpPr txBox="1"/>
          <p:nvPr/>
        </p:nvSpPr>
        <p:spPr>
          <a:xfrm>
            <a:off x="344967" y="76517"/>
            <a:ext cx="11801314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>
            <a:lvl1pPr>
              <a:lnSpc>
                <a:spcPct val="90000"/>
              </a:lnSpc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t>Evaluation by Epi2ME</a:t>
            </a:r>
          </a:p>
        </p:txBody>
      </p:sp>
      <p:pic>
        <p:nvPicPr>
          <p:cNvPr id="131" name="PNG-Bild.png" descr="PNG-Bil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9475" y="1630607"/>
            <a:ext cx="6709296" cy="441867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" grpId="1" animBg="1" advAuto="0"/>
      <p:bldP spid="128" grpId="2" animBg="1" advAuto="0"/>
      <p:bldP spid="129" grpId="3" animBg="1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" name="Zástupný symbol obsahu 3"/>
          <p:cNvGraphicFramePr/>
          <p:nvPr/>
        </p:nvGraphicFramePr>
        <p:xfrm>
          <a:off x="785446" y="1711324"/>
          <a:ext cx="8006862" cy="3344254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1145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23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89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1214">
                <a:tc>
                  <a:txBody>
                    <a:bodyPr/>
                    <a:lstStyle/>
                    <a:p>
                      <a:pPr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order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name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quantity </a:t>
                      </a:r>
                      <a:r>
                        <a:rPr b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[</a:t>
                      </a:r>
                      <a:r>
                        <a:t>% or n</a:t>
                      </a:r>
                      <a:r>
                        <a:rPr b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]</a:t>
                      </a: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2608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1.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Staphylococcus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1.674</a:t>
                      </a: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2608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2.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Lysinibacillus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159</a:t>
                      </a: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2608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3.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Kocuria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78</a:t>
                      </a: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2608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4.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endParaRPr/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endParaRPr/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2608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5.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endParaRPr/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endParaRPr/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34" name="Nadpis 1"/>
          <p:cNvSpPr txBox="1">
            <a:spLocks noGrp="1"/>
          </p:cNvSpPr>
          <p:nvPr>
            <p:ph type="title"/>
          </p:nvPr>
        </p:nvSpPr>
        <p:spPr>
          <a:xfrm>
            <a:off x="576956" y="93683"/>
            <a:ext cx="11892754" cy="1325563"/>
          </a:xfrm>
          <a:prstGeom prst="rect">
            <a:avLst/>
          </a:prstGeom>
        </p:spPr>
        <p:txBody>
          <a:bodyPr/>
          <a:lstStyle/>
          <a:p>
            <a:r>
              <a:t>Top 5 represented bacteria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" grpId="1" animBg="1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Nadpis 1"/>
          <p:cNvSpPr txBox="1">
            <a:spLocks noGrp="1"/>
          </p:cNvSpPr>
          <p:nvPr>
            <p:ph type="title"/>
          </p:nvPr>
        </p:nvSpPr>
        <p:spPr>
          <a:xfrm>
            <a:off x="-263771" y="206863"/>
            <a:ext cx="12754710" cy="1325563"/>
          </a:xfrm>
          <a:prstGeom prst="rect">
            <a:avLst/>
          </a:prstGeom>
        </p:spPr>
        <p:txBody>
          <a:bodyPr/>
          <a:lstStyle>
            <a:lvl1pPr algn="ctr">
              <a:defRPr sz="4000"/>
            </a:lvl1pPr>
          </a:lstStyle>
          <a:p>
            <a:r>
              <a:t>Comparison of finger microbiomes depending on location</a:t>
            </a:r>
          </a:p>
        </p:txBody>
      </p:sp>
      <p:sp>
        <p:nvSpPr>
          <p:cNvPr id="139" name="Zástupný objekt pre obsah 2"/>
          <p:cNvSpPr txBox="1">
            <a:spLocks noGrp="1"/>
          </p:cNvSpPr>
          <p:nvPr>
            <p:ph type="body" sz="quarter" idx="1"/>
          </p:nvPr>
        </p:nvSpPr>
        <p:spPr>
          <a:xfrm>
            <a:off x="298937" y="1377217"/>
            <a:ext cx="11702561" cy="926368"/>
          </a:xfrm>
          <a:prstGeom prst="rect">
            <a:avLst/>
          </a:prstGeom>
        </p:spPr>
        <p:txBody>
          <a:bodyPr/>
          <a:lstStyle>
            <a:lvl1pPr marL="0" indent="0">
              <a:buSzTx/>
              <a:buNone/>
            </a:lvl1pPr>
          </a:lstStyle>
          <a:p>
            <a:r>
              <a:t>(compare top 5 bacteria species in samples before and after arrival to Germany, fill the table „BEFORE“ or „AFTER“ depending on your sample)</a:t>
            </a:r>
          </a:p>
        </p:txBody>
      </p:sp>
      <p:graphicFrame>
        <p:nvGraphicFramePr>
          <p:cNvPr id="140" name="Zástupný symbol obsahu 3"/>
          <p:cNvGraphicFramePr/>
          <p:nvPr/>
        </p:nvGraphicFramePr>
        <p:xfrm>
          <a:off x="650628" y="2409091"/>
          <a:ext cx="5380893" cy="3942381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7698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7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36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3718">
                <a:tc gridSpan="3">
                  <a:txBody>
                    <a:bodyPr/>
                    <a:lstStyle/>
                    <a:p>
                      <a:pPr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BEFORE</a:t>
                      </a:r>
                    </a:p>
                  </a:txBody>
                  <a:tcPr marL="45720" marR="45720" horzOverflow="overflow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3718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order</a:t>
                      </a:r>
                    </a:p>
                  </a:txBody>
                  <a:tcPr marL="45720" marR="45720" horzOverflow="overflow"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name</a:t>
                      </a:r>
                    </a:p>
                  </a:txBody>
                  <a:tcPr marL="45720" marR="45720" horzOverflow="overflow"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quantity </a:t>
                      </a:r>
                      <a:r>
                        <a:rPr>
                          <a:latin typeface="Symbol"/>
                          <a:ea typeface="Symbol"/>
                          <a:cs typeface="Symbol"/>
                          <a:sym typeface="Symbol"/>
                        </a:rPr>
                        <a:t>[</a:t>
                      </a:r>
                      <a:r>
                        <a:t>% or n</a:t>
                      </a:r>
                      <a:r>
                        <a:rPr>
                          <a:latin typeface="Symbol"/>
                          <a:ea typeface="Symbol"/>
                          <a:cs typeface="Symbol"/>
                          <a:sym typeface="Symbol"/>
                        </a:rPr>
                        <a:t>]</a:t>
                      </a:r>
                    </a:p>
                  </a:txBody>
                  <a:tcPr marL="45720" marR="45720" horzOverflow="overflow">
                    <a:solidFill>
                      <a:srgbClr val="8FAA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498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1.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Staphylococcus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1.674</a:t>
                      </a: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498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2.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Lysinibacillus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159</a:t>
                      </a: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498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3.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Kocuria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78</a:t>
                      </a: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498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4.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endParaRPr/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endParaRPr/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498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5.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endParaRPr/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endParaRPr/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41" name="Zástupný symbol obsahu 3"/>
          <p:cNvGraphicFramePr/>
          <p:nvPr/>
        </p:nvGraphicFramePr>
        <p:xfrm>
          <a:off x="6164855" y="2414988"/>
          <a:ext cx="5660255" cy="3936486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8098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3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67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5187">
                <a:tc gridSpan="3"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AFTER (Group 9)</a:t>
                      </a:r>
                    </a:p>
                  </a:txBody>
                  <a:tcPr marL="45720" marR="45720" horzOverflow="overflow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5187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order</a:t>
                      </a:r>
                    </a:p>
                  </a:txBody>
                  <a:tcPr marL="45720" marR="45720" horzOverflow="overflow"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name</a:t>
                      </a:r>
                    </a:p>
                  </a:txBody>
                  <a:tcPr marL="45720" marR="45720" horzOverflow="overflow"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quantity </a:t>
                      </a:r>
                      <a:r>
                        <a:rPr>
                          <a:latin typeface="Symbol"/>
                          <a:ea typeface="Symbol"/>
                          <a:cs typeface="Symbol"/>
                          <a:sym typeface="Symbol"/>
                        </a:rPr>
                        <a:t>[</a:t>
                      </a:r>
                      <a:r>
                        <a:t>% or n</a:t>
                      </a:r>
                      <a:r>
                        <a:rPr>
                          <a:latin typeface="Symbol"/>
                          <a:ea typeface="Symbol"/>
                          <a:cs typeface="Symbol"/>
                          <a:sym typeface="Symbol"/>
                        </a:rPr>
                        <a:t>]</a:t>
                      </a:r>
                    </a:p>
                  </a:txBody>
                  <a:tcPr marL="45720" marR="45720" horzOverflow="overflow">
                    <a:solidFill>
                      <a:srgbClr val="8FAA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9570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1.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Staphylococcus Warner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1852</a:t>
                      </a: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7046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2.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Staphylococcus pasteuri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278</a:t>
                      </a: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832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3.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Staphylococcus Borreliose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194</a:t>
                      </a: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832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4.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Staphylococcus tyaiwanensis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169</a:t>
                      </a: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832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5.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Staphylococcus epidermis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120</a:t>
                      </a: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" grpId="1" build="p" animBg="1" advAuto="0"/>
      <p:bldP spid="140" grpId="2" animBg="1" advAuto="0"/>
      <p:bldP spid="141" grpId="3" animBg="1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Nadpis 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5400"/>
            </a:lvl1pPr>
          </a:lstStyle>
          <a:p>
            <a:r>
              <a:t>Thank you for your attention!</a:t>
            </a:r>
          </a:p>
        </p:txBody>
      </p:sp>
      <p:sp>
        <p:nvSpPr>
          <p:cNvPr id="144" name="Podnadpis 2"/>
          <p:cNvSpPr txBox="1">
            <a:spLocks noGrp="1"/>
          </p:cNvSpPr>
          <p:nvPr>
            <p:ph type="subTitle" sz="quarter" idx="1"/>
          </p:nvPr>
        </p:nvSpPr>
        <p:spPr>
          <a:xfrm>
            <a:off x="1524000" y="3602037"/>
            <a:ext cx="9144000" cy="1655762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Motív Office">
  <a:themeElements>
    <a:clrScheme name="Motív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Motív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Motív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Motív Office">
  <a:themeElements>
    <a:clrScheme name="Motív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Motív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Motív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323</Words>
  <Application>Microsoft Macintosh PowerPoint</Application>
  <PresentationFormat>Breitbild</PresentationFormat>
  <Paragraphs>74</Paragraphs>
  <Slides>8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Motív Office</vt:lpstr>
      <vt:lpstr>Summary of results from group 8</vt:lpstr>
      <vt:lpstr>Photo of petri dish with Spain before </vt:lpstr>
      <vt:lpstr>PCR Result – Gel Electrophoresis</vt:lpstr>
      <vt:lpstr>Evaluation by Epi2ME</vt:lpstr>
      <vt:lpstr>PowerPoint-Präsentation</vt:lpstr>
      <vt:lpstr>Top 5 represented bacteria </vt:lpstr>
      <vt:lpstr>Comparison of finger microbiomes depending on location</vt:lpstr>
      <vt:lpstr>Thank you for your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of results from group 8</dc:title>
  <cp:lastModifiedBy>Microsoft Office User</cp:lastModifiedBy>
  <cp:revision>1</cp:revision>
  <dcterms:modified xsi:type="dcterms:W3CDTF">2025-02-25T21:43:31Z</dcterms:modified>
</cp:coreProperties>
</file>