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9" r:id="rId3"/>
    <p:sldId id="274" r:id="rId4"/>
    <p:sldId id="258" r:id="rId5"/>
    <p:sldId id="259" r:id="rId6"/>
    <p:sldId id="270" r:id="rId7"/>
    <p:sldId id="275" r:id="rId8"/>
    <p:sldId id="276" r:id="rId9"/>
    <p:sldId id="268" r:id="rId10"/>
    <p:sldId id="277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85557" autoAdjust="0"/>
  </p:normalViewPr>
  <p:slideViewPr>
    <p:cSldViewPr snapToGrid="0">
      <p:cViewPr>
        <p:scale>
          <a:sx n="72" d="100"/>
          <a:sy n="72" d="100"/>
        </p:scale>
        <p:origin x="-739" y="-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E5B41-2725-47B3-A164-34BC03C22A0F}" type="datetimeFigureOut">
              <a:rPr lang="sk-SK" smtClean="0"/>
              <a:t>12. 1. 2025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3C639-1EB5-4970-855B-73222E145F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398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Groups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with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finger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microbiome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have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information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which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sample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did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they</a:t>
            </a:r>
            <a:r>
              <a:rPr lang="sk-SK" baseline="0" dirty="0" smtClean="0"/>
              <a:t> get</a:t>
            </a:r>
          </a:p>
          <a:p>
            <a:r>
              <a:rPr lang="sk-SK" baseline="0" dirty="0" err="1" smtClean="0"/>
              <a:t>Groups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with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different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microbiome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have</a:t>
            </a:r>
            <a:r>
              <a:rPr lang="sk-SK" baseline="0" dirty="0" smtClean="0"/>
              <a:t> to </a:t>
            </a:r>
            <a:r>
              <a:rPr lang="sk-SK" baseline="0" dirty="0" err="1" smtClean="0"/>
              <a:t>figure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out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which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sample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got</a:t>
            </a:r>
            <a:r>
              <a:rPr lang="sk-SK" baseline="0" dirty="0" smtClean="0"/>
              <a:t>, so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name</a:t>
            </a:r>
            <a:r>
              <a:rPr lang="sk-SK" baseline="0" dirty="0" smtClean="0"/>
              <a:t> on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petri</a:t>
            </a:r>
            <a:r>
              <a:rPr lang="sk-SK" baseline="0" dirty="0" smtClean="0"/>
              <a:t> </a:t>
            </a:r>
            <a:r>
              <a:rPr lang="sk-SK" baseline="0" dirty="0" err="1" smtClean="0"/>
              <a:t>dish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should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be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hidden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C639-1EB5-4970-855B-73222E145F6D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566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C639-1EB5-4970-855B-73222E145F6D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440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N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sk-SK" dirty="0" err="1" smtClean="0"/>
              <a:t>absolute</a:t>
            </a:r>
            <a:r>
              <a:rPr lang="sk-SK" dirty="0" smtClean="0"/>
              <a:t> </a:t>
            </a:r>
            <a:r>
              <a:rPr lang="sk-SK" dirty="0" err="1" smtClean="0"/>
              <a:t>number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C639-1EB5-4970-855B-73222E145F6D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143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1659662-D438-F60A-0708-5876F9D71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B7F1351A-E0C4-2338-B7F9-7F2858A0D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25D96B97-22A5-3386-C8EA-A79731C9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12. 1. 2025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F0F24C2C-7010-8127-E326-CE34C125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FE55B7DC-B08A-172C-6C57-67A49D71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393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5ECD9B5-2111-828F-FFD4-A582C611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="" xmlns:a16="http://schemas.microsoft.com/office/drawing/2014/main" id="{EA6DC3AD-6FE1-38F3-C2C6-AA68C96B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9F188DB0-E2F8-1632-72C5-1304BE2F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12. 1. 2025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F58CC06A-CA89-4E55-ADB5-50ADDD7A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99042C33-8523-C825-9244-26C3F877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="" xmlns:a16="http://schemas.microsoft.com/office/drawing/2014/main" id="{DDE46922-8E9F-3B1F-1214-6044E1695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="" xmlns:a16="http://schemas.microsoft.com/office/drawing/2014/main" id="{E56B67E7-17C3-E64A-AC2C-6994F7D5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64FA8054-4163-2C98-CB06-6059E8E1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12. 1. 2025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2BE2A851-3F32-6026-3400-3AE97A18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2404C11D-7F62-477C-9636-58856218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4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4633B98-F4D4-831C-D636-85F2576D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EA5DEAAA-72F7-5D89-A7E9-3AC4F4A1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BFCDA320-4D5E-A81D-E02B-96B62FDE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12. 1. 2025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DA0FE1C7-8AB2-72AC-3AC0-AB81E8B5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1BE890BD-E694-E573-C8D8-37D2927F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67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899A257-69E0-B66E-B802-AE6D0F47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AA693638-F25A-6C06-BDF0-3EE2FFAF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2943D7BA-38C2-D1AC-78E2-A7030BEB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12. 1. 2025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11094413-EB3E-BD23-5E87-4B652BE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ECB41B0A-E423-7BF3-D91C-68491E77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831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84ACC68-3B4B-DD93-4BC6-68A32519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1757EE97-EE0F-44D9-5820-F10208F4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2CB2F875-FAC9-C887-3BDD-2F7459310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EC37A898-76D7-2594-B757-B99E9FC6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12. 1. 2025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49C4B311-EB67-093D-E6CC-DA3E91B3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D24446BA-97FD-A1E4-DEBE-7F12BE8D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07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56C8A67-E882-E249-43D9-4459887D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193A66D2-F945-E1EA-5003-EBEAF3DBD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7198EEDD-6EF2-EE0A-A804-88AA667E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1C843712-B3F9-8177-BE22-D0256BAB2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="" xmlns:a16="http://schemas.microsoft.com/office/drawing/2014/main" id="{77870058-4602-453A-9477-C3F73A6DA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="" xmlns:a16="http://schemas.microsoft.com/office/drawing/2014/main" id="{40EC69A2-183F-42E6-4938-3FF06061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12. 1. 2025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="" xmlns:a16="http://schemas.microsoft.com/office/drawing/2014/main" id="{DA6012A0-24A7-E8DC-5E6D-1B1C94C3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="" xmlns:a16="http://schemas.microsoft.com/office/drawing/2014/main" id="{00573FED-4694-E102-E78C-908FA25B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635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0718D63-C229-AFA2-4A71-BD4FD1BA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="" xmlns:a16="http://schemas.microsoft.com/office/drawing/2014/main" id="{E39F92C2-814A-C52A-A041-E74759BC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12. 1. 2025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9073FEC5-6977-3E7E-4B01-35159797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AD600579-54C0-A5DD-0AFA-FC47D904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7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="" xmlns:a16="http://schemas.microsoft.com/office/drawing/2014/main" id="{076489F4-2E81-1C17-0E1E-3BA9BC09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12. 1. 2025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="" xmlns:a16="http://schemas.microsoft.com/office/drawing/2014/main" id="{40FA73BB-AE8E-08C5-7396-937ED388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="" xmlns:a16="http://schemas.microsoft.com/office/drawing/2014/main" id="{9393275D-1580-71F2-D89A-1B09059D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02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6EC96C9-8D0F-4BC4-200D-DBE9D70A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319FF9EE-3B99-2645-DD65-BD39720D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0AF59ABF-C5EF-0363-C9FD-E14F3D178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27454DFA-FB63-4CC0-3DA5-07A1C34B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12. 1. 2025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2C37CBD0-15D3-2152-D7EB-689403E1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16EBA7F6-AD33-FFC2-7D83-FDD4B2CE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0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9F945B1-280C-B36C-325C-9D606DEA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="" xmlns:a16="http://schemas.microsoft.com/office/drawing/2014/main" id="{257767A9-5B87-D3B9-ED7C-6FC47F0B5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03B2B73C-0E77-8C19-AB67-A0C7054AB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E09046E5-8E6E-D419-BCAC-6C5CC949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12. 1. 2025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1B18CC69-EDE0-6123-EBA1-B7CE2785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F8753206-CE27-93A4-7F66-C7B883E8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50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="" xmlns:a16="http://schemas.microsoft.com/office/drawing/2014/main" id="{1AEDB1F9-328C-809D-CC5C-40EC2C06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A3139836-F1F9-2BE2-3A98-6F4C5419F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44EDCB50-E407-A7C3-304B-3D3E0E59A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F9F9-1DCA-4FC1-A67C-47280118E555}" type="datetimeFigureOut">
              <a:rPr lang="sk-SK" smtClean="0"/>
              <a:t>12. 1. 2025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949B29B6-DFAA-6A32-E1C0-C794E8A53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0F625457-7BC5-23B5-519F-997068A44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6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/>
              <a:t>Summary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 smtClean="0"/>
              <a:t>results</a:t>
            </a:r>
            <a:r>
              <a:rPr lang="sk-SK" b="1" dirty="0" smtClean="0"/>
              <a:t> </a:t>
            </a:r>
            <a:r>
              <a:rPr lang="sk-SK" b="1" dirty="0" err="1" smtClean="0"/>
              <a:t>from</a:t>
            </a:r>
            <a:r>
              <a:rPr lang="sk-SK" b="1" dirty="0" smtClean="0"/>
              <a:t> </a:t>
            </a:r>
            <a:r>
              <a:rPr lang="sk-SK" b="1" dirty="0" err="1" smtClean="0"/>
              <a:t>group</a:t>
            </a:r>
            <a:r>
              <a:rPr lang="sk-SK" b="1" dirty="0" smtClean="0"/>
              <a:t> X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7A89C2A8-DEB0-BC76-08B8-601137E65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b="1" dirty="0" err="1" smtClean="0"/>
              <a:t>Thank</a:t>
            </a:r>
            <a:r>
              <a:rPr lang="sk-SK" sz="5400" b="1" dirty="0" smtClean="0"/>
              <a:t> </a:t>
            </a:r>
            <a:r>
              <a:rPr lang="sk-SK" sz="5400" b="1" dirty="0" err="1" smtClean="0"/>
              <a:t>you</a:t>
            </a:r>
            <a:r>
              <a:rPr lang="sk-SK" sz="5400" b="1" dirty="0" smtClean="0"/>
              <a:t> </a:t>
            </a:r>
            <a:r>
              <a:rPr lang="sk-SK" sz="5400" b="1" dirty="0" err="1" smtClean="0"/>
              <a:t>for</a:t>
            </a:r>
            <a:r>
              <a:rPr lang="sk-SK" sz="5400" b="1" dirty="0" smtClean="0"/>
              <a:t> </a:t>
            </a:r>
            <a:r>
              <a:rPr lang="sk-SK" sz="5400" b="1" dirty="0" err="1" smtClean="0"/>
              <a:t>your</a:t>
            </a:r>
            <a:r>
              <a:rPr lang="sk-SK" sz="5400" b="1" dirty="0" smtClean="0"/>
              <a:t> </a:t>
            </a:r>
            <a:r>
              <a:rPr lang="sk-SK" sz="5400" b="1" dirty="0" err="1" smtClean="0"/>
              <a:t>attention</a:t>
            </a:r>
            <a:r>
              <a:rPr lang="sk-SK" sz="5400" b="1" dirty="0"/>
              <a:t>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805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1: group number + presentation of group </a:t>
            </a:r>
            <a:r>
              <a:rPr lang="sk-SK" b="1" dirty="0" smtClean="0"/>
              <a:t>	      </a:t>
            </a:r>
            <a:r>
              <a:rPr lang="en-US" b="1" dirty="0" smtClean="0"/>
              <a:t>members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Name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1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/>
              <a:t>Nationality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 smtClean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 smtClean="0">
                <a:solidFill>
                  <a:srgbClr val="000000"/>
                </a:solidFill>
                <a:sym typeface="Calibri"/>
              </a:rPr>
              <a:t>Name</a:t>
            </a:r>
            <a:r>
              <a:rPr lang="sk-SK" dirty="0" smtClean="0">
                <a:solidFill>
                  <a:srgbClr val="000000"/>
                </a:solidFill>
                <a:sym typeface="Calibri"/>
              </a:rPr>
              <a:t> 2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 smtClean="0"/>
              <a:t>Nationality</a:t>
            </a:r>
            <a:endParaRPr lang="sk-SK" dirty="0" smtClean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 smtClean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 smtClean="0">
                <a:solidFill>
                  <a:srgbClr val="000000"/>
                </a:solidFill>
                <a:sym typeface="Calibri"/>
              </a:rPr>
              <a:t>Name</a:t>
            </a:r>
            <a:r>
              <a:rPr lang="sk-SK" dirty="0" smtClean="0">
                <a:solidFill>
                  <a:srgbClr val="000000"/>
                </a:solidFill>
                <a:sym typeface="Calibri"/>
              </a:rPr>
              <a:t> 3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 smtClean="0"/>
              <a:t>Nationality</a:t>
            </a:r>
            <a:endParaRPr lang="sk-SK" dirty="0" smtClean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4461618" y="1798124"/>
            <a:ext cx="1645292" cy="99695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461618" y="3177745"/>
            <a:ext cx="1645292" cy="99695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461618" y="4557365"/>
            <a:ext cx="1645292" cy="99695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7392955" y="1324596"/>
            <a:ext cx="3264493" cy="4666733"/>
          </a:xfrm>
          <a:prstGeom prst="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895243" y="2111935"/>
            <a:ext cx="77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„</a:t>
            </a:r>
            <a:r>
              <a:rPr lang="sk-SK" dirty="0" err="1" smtClean="0"/>
              <a:t>flag</a:t>
            </a:r>
            <a:r>
              <a:rPr lang="sk-SK" dirty="0" smtClean="0"/>
              <a:t>“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4895243" y="3491556"/>
            <a:ext cx="77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„</a:t>
            </a:r>
            <a:r>
              <a:rPr lang="sk-SK" dirty="0" err="1" smtClean="0"/>
              <a:t>flag</a:t>
            </a:r>
            <a:r>
              <a:rPr lang="sk-SK" dirty="0" smtClean="0"/>
              <a:t>“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4895243" y="4871176"/>
            <a:ext cx="77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„</a:t>
            </a:r>
            <a:r>
              <a:rPr lang="sk-SK" dirty="0" err="1" smtClean="0"/>
              <a:t>flag</a:t>
            </a:r>
            <a:r>
              <a:rPr lang="sk-SK" dirty="0" smtClean="0"/>
              <a:t>“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7800120" y="3414612"/>
            <a:ext cx="245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„</a:t>
            </a:r>
            <a:r>
              <a:rPr lang="sk-SK" sz="2800" dirty="0" err="1" smtClean="0"/>
              <a:t>group</a:t>
            </a:r>
            <a:r>
              <a:rPr lang="sk-SK" sz="2800" dirty="0" smtClean="0"/>
              <a:t> </a:t>
            </a:r>
            <a:r>
              <a:rPr lang="sk-SK" sz="2800" dirty="0" err="1" smtClean="0"/>
              <a:t>picture</a:t>
            </a:r>
            <a:r>
              <a:rPr lang="sk-SK" sz="2800" dirty="0" smtClean="0"/>
              <a:t>“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81879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942" y="365125"/>
            <a:ext cx="11748304" cy="1325563"/>
          </a:xfrm>
        </p:spPr>
        <p:txBody>
          <a:bodyPr>
            <a:normAutofit/>
          </a:bodyPr>
          <a:lstStyle/>
          <a:p>
            <a:r>
              <a:rPr lang="sk-SK" b="1" dirty="0" err="1" smtClean="0"/>
              <a:t>Photo</a:t>
            </a:r>
            <a:r>
              <a:rPr lang="sk-SK" b="1" dirty="0" smtClean="0"/>
              <a:t> </a:t>
            </a:r>
            <a:r>
              <a:rPr lang="sk-SK" b="1" dirty="0" err="1" smtClean="0"/>
              <a:t>of</a:t>
            </a:r>
            <a:r>
              <a:rPr lang="sk-SK" b="1" dirty="0" smtClean="0"/>
              <a:t> </a:t>
            </a:r>
            <a:r>
              <a:rPr lang="sk-SK" b="1" dirty="0" err="1" smtClean="0"/>
              <a:t>petri</a:t>
            </a:r>
            <a:r>
              <a:rPr lang="sk-SK" b="1" dirty="0" smtClean="0"/>
              <a:t> </a:t>
            </a:r>
            <a:r>
              <a:rPr lang="sk-SK" b="1" dirty="0" err="1" smtClean="0"/>
              <a:t>dish</a:t>
            </a:r>
            <a:r>
              <a:rPr lang="sk-SK" b="1" dirty="0" smtClean="0"/>
              <a:t> </a:t>
            </a:r>
            <a:r>
              <a:rPr lang="sk-SK" b="1" dirty="0" err="1" smtClean="0"/>
              <a:t>with</a:t>
            </a:r>
            <a:r>
              <a:rPr lang="sk-SK" b="1" dirty="0" smtClean="0"/>
              <a:t> </a:t>
            </a:r>
            <a:r>
              <a:rPr lang="sk-SK" b="1" dirty="0" err="1" smtClean="0"/>
              <a:t>investigated</a:t>
            </a:r>
            <a:r>
              <a:rPr lang="sk-SK" b="1" dirty="0" smtClean="0"/>
              <a:t> </a:t>
            </a:r>
            <a:r>
              <a:rPr lang="sk-SK" b="1" dirty="0" err="1" smtClean="0"/>
              <a:t>microbiome</a:t>
            </a:r>
            <a:r>
              <a:rPr lang="sk-SK" b="1" dirty="0" smtClean="0"/>
              <a:t> </a:t>
            </a:r>
            <a:br>
              <a:rPr lang="sk-SK" b="1" dirty="0" smtClean="0"/>
            </a:br>
            <a:r>
              <a:rPr lang="sk-SK" b="1" dirty="0" smtClean="0"/>
              <a:t>(</a:t>
            </a:r>
            <a:r>
              <a:rPr lang="sk-SK" b="1" dirty="0" err="1" smtClean="0"/>
              <a:t>if</a:t>
            </a:r>
            <a:r>
              <a:rPr lang="sk-SK" b="1" dirty="0" smtClean="0"/>
              <a:t> </a:t>
            </a:r>
            <a:r>
              <a:rPr lang="sk-SK" b="1" dirty="0" err="1" smtClean="0"/>
              <a:t>available</a:t>
            </a:r>
            <a:r>
              <a:rPr lang="sk-SK" b="1" dirty="0" smtClean="0"/>
              <a:t>)</a:t>
            </a:r>
            <a:endParaRPr lang="sk-SK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3865943" y="1672114"/>
            <a:ext cx="4583575" cy="462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82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8241"/>
            <a:ext cx="11967411" cy="1325563"/>
          </a:xfrm>
        </p:spPr>
        <p:txBody>
          <a:bodyPr/>
          <a:lstStyle/>
          <a:p>
            <a:r>
              <a:rPr lang="sk-SK" b="1" dirty="0" smtClean="0"/>
              <a:t>PCR </a:t>
            </a:r>
            <a:r>
              <a:rPr lang="sk-SK" b="1" dirty="0" err="1"/>
              <a:t>R</a:t>
            </a:r>
            <a:r>
              <a:rPr lang="sk-SK" b="1" dirty="0" err="1" smtClean="0"/>
              <a:t>esult</a:t>
            </a:r>
            <a:r>
              <a:rPr lang="sk-SK" b="1" dirty="0" smtClean="0"/>
              <a:t> – </a:t>
            </a:r>
            <a:r>
              <a:rPr lang="sk-SK" b="1" dirty="0" err="1" smtClean="0"/>
              <a:t>Gel</a:t>
            </a:r>
            <a:r>
              <a:rPr lang="sk-SK" b="1" dirty="0" smtClean="0"/>
              <a:t> </a:t>
            </a:r>
            <a:r>
              <a:rPr lang="sk-SK" b="1" dirty="0" err="1" smtClean="0"/>
              <a:t>Electrophoresis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4751D779-AECC-84C2-C413-463B62C88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62" y="1613686"/>
            <a:ext cx="4292161" cy="1159993"/>
          </a:xfrm>
        </p:spPr>
        <p:txBody>
          <a:bodyPr>
            <a:noAutofit/>
          </a:bodyPr>
          <a:lstStyle/>
          <a:p>
            <a:r>
              <a:rPr lang="sk-SK" sz="2400" b="1" dirty="0" smtClean="0"/>
              <a:t>OBSERVATION: </a:t>
            </a:r>
            <a:r>
              <a:rPr lang="sk-SK" sz="2400" dirty="0" err="1" smtClean="0"/>
              <a:t>we</a:t>
            </a:r>
            <a:r>
              <a:rPr lang="sk-SK" sz="2400" dirty="0" smtClean="0"/>
              <a:t> (</a:t>
            </a:r>
            <a:r>
              <a:rPr lang="sk-SK" sz="2400" dirty="0" err="1" smtClean="0"/>
              <a:t>don´t</a:t>
            </a:r>
            <a:r>
              <a:rPr lang="sk-SK" sz="2400" dirty="0" smtClean="0"/>
              <a:t>) </a:t>
            </a:r>
            <a:r>
              <a:rPr lang="sk-SK" sz="2400" dirty="0" err="1" smtClean="0"/>
              <a:t>see</a:t>
            </a:r>
            <a:r>
              <a:rPr lang="sk-SK" sz="2400" dirty="0" smtClean="0"/>
              <a:t> a </a:t>
            </a:r>
            <a:r>
              <a:rPr lang="sk-SK" sz="2400" dirty="0" err="1" smtClean="0"/>
              <a:t>band</a:t>
            </a:r>
            <a:r>
              <a:rPr lang="sk-SK" sz="2400" dirty="0" smtClean="0"/>
              <a:t> on </a:t>
            </a:r>
            <a:r>
              <a:rPr lang="sk-SK" sz="2400" dirty="0">
                <a:sym typeface="Symbol"/>
              </a:rPr>
              <a:t> </a:t>
            </a:r>
            <a:r>
              <a:rPr lang="sk-SK" sz="2400" dirty="0" smtClean="0"/>
              <a:t>1500 </a:t>
            </a:r>
            <a:r>
              <a:rPr lang="sk-SK" sz="2400" dirty="0" err="1" smtClean="0"/>
              <a:t>bp</a:t>
            </a:r>
            <a:r>
              <a:rPr lang="sk-SK" sz="2400" dirty="0" smtClean="0"/>
              <a:t>, and </a:t>
            </a:r>
            <a:r>
              <a:rPr lang="sk-SK" sz="2400" dirty="0" err="1" smtClean="0"/>
              <a:t>primers</a:t>
            </a:r>
            <a:r>
              <a:rPr lang="sk-SK" sz="2400" dirty="0" smtClean="0"/>
              <a:t> </a:t>
            </a:r>
            <a:r>
              <a:rPr lang="sk-SK" sz="2400" dirty="0" err="1" smtClean="0"/>
              <a:t>at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front/</a:t>
            </a:r>
            <a:r>
              <a:rPr lang="sk-SK" sz="2400" dirty="0" err="1" smtClean="0"/>
              <a:t>bottom</a:t>
            </a:r>
            <a:endParaRPr lang="sk-SK" sz="2400" dirty="0" smtClean="0"/>
          </a:p>
          <a:p>
            <a:pPr marL="0" indent="0">
              <a:buNone/>
            </a:pPr>
            <a:endParaRPr lang="sk-SK" sz="2400" b="1" dirty="0" smtClean="0"/>
          </a:p>
        </p:txBody>
      </p:sp>
      <p:sp>
        <p:nvSpPr>
          <p:cNvPr id="14" name="Zástupný objekt pre obsah 2">
            <a:extLst>
              <a:ext uri="{FF2B5EF4-FFF2-40B4-BE49-F238E27FC236}">
                <a16:creationId xmlns=""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458616" y="3041490"/>
            <a:ext cx="4292161" cy="972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 smtClean="0"/>
              <a:t>EVALUATION: </a:t>
            </a:r>
            <a:r>
              <a:rPr lang="sk-SK" sz="2400" dirty="0" err="1" smtClean="0"/>
              <a:t>the</a:t>
            </a:r>
            <a:r>
              <a:rPr lang="sk-SK" sz="2400" dirty="0" smtClean="0"/>
              <a:t> 16S </a:t>
            </a:r>
            <a:r>
              <a:rPr lang="sk-SK" sz="2400" dirty="0" err="1" smtClean="0"/>
              <a:t>gene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(</a:t>
            </a:r>
            <a:r>
              <a:rPr lang="sk-SK" sz="2400" dirty="0" err="1" smtClean="0"/>
              <a:t>wasn´t</a:t>
            </a:r>
            <a:r>
              <a:rPr lang="sk-SK" sz="2400" dirty="0" smtClean="0"/>
              <a:t>) </a:t>
            </a:r>
            <a:r>
              <a:rPr lang="sk-SK" sz="2400" dirty="0" err="1" smtClean="0"/>
              <a:t>amplified</a:t>
            </a:r>
            <a:endParaRPr lang="sk-SK" sz="2400" b="1" dirty="0" smtClean="0"/>
          </a:p>
          <a:p>
            <a:pPr marL="0" indent="0">
              <a:buNone/>
            </a:pPr>
            <a:endParaRPr lang="sk-SK" sz="2400" b="1" dirty="0"/>
          </a:p>
        </p:txBody>
      </p:sp>
      <p:sp>
        <p:nvSpPr>
          <p:cNvPr id="15" name="Zástupný objekt pre obsah 2">
            <a:extLst>
              <a:ext uri="{FF2B5EF4-FFF2-40B4-BE49-F238E27FC236}">
                <a16:creationId xmlns=""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458615" y="4353097"/>
            <a:ext cx="4292161" cy="1595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 smtClean="0"/>
              <a:t>CONCLUSION: </a:t>
            </a:r>
            <a:r>
              <a:rPr lang="sk-SK" sz="2400" dirty="0" err="1" smtClean="0"/>
              <a:t>the</a:t>
            </a:r>
            <a:r>
              <a:rPr lang="sk-SK" sz="2400" dirty="0" smtClean="0"/>
              <a:t> PCR </a:t>
            </a:r>
            <a:r>
              <a:rPr lang="sk-SK" sz="2400" dirty="0" err="1" smtClean="0"/>
              <a:t>was</a:t>
            </a:r>
            <a:r>
              <a:rPr lang="sk-SK" sz="2400" dirty="0" smtClean="0"/>
              <a:t> (</a:t>
            </a:r>
            <a:r>
              <a:rPr lang="sk-SK" sz="2400" dirty="0" err="1" smtClean="0"/>
              <a:t>wasn´t</a:t>
            </a:r>
            <a:r>
              <a:rPr lang="sk-SK" sz="2400" dirty="0" smtClean="0"/>
              <a:t>) </a:t>
            </a:r>
            <a:r>
              <a:rPr lang="sk-SK" sz="2400" dirty="0" err="1" smtClean="0"/>
              <a:t>successfull</a:t>
            </a:r>
            <a:endParaRPr lang="sk-SK" sz="24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4781673" y="1616085"/>
            <a:ext cx="6752145" cy="4332518"/>
            <a:chOff x="4781673" y="1616085"/>
            <a:chExt cx="6752145" cy="4332518"/>
          </a:xfrm>
        </p:grpSpPr>
        <p:grpSp>
          <p:nvGrpSpPr>
            <p:cNvPr id="6" name="Skupina 5"/>
            <p:cNvGrpSpPr/>
            <p:nvPr/>
          </p:nvGrpSpPr>
          <p:grpSpPr>
            <a:xfrm>
              <a:off x="4781673" y="1616668"/>
              <a:ext cx="5394378" cy="4331935"/>
              <a:chOff x="4933070" y="1616667"/>
              <a:chExt cx="5394378" cy="4331935"/>
            </a:xfrm>
          </p:grpSpPr>
          <p:grpSp>
            <p:nvGrpSpPr>
              <p:cNvPr id="13" name="Skupina 12"/>
              <p:cNvGrpSpPr/>
              <p:nvPr/>
            </p:nvGrpSpPr>
            <p:grpSpPr>
              <a:xfrm>
                <a:off x="4933070" y="1616667"/>
                <a:ext cx="1877502" cy="4331933"/>
                <a:chOff x="6958726" y="3163727"/>
                <a:chExt cx="1322895" cy="3088821"/>
              </a:xfrm>
            </p:grpSpPr>
            <p:pic>
              <p:nvPicPr>
                <p:cNvPr id="8" name="Grafik 2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69" r="73577"/>
                <a:stretch/>
              </p:blipFill>
              <p:spPr>
                <a:xfrm>
                  <a:off x="6958726" y="3163727"/>
                  <a:ext cx="1148982" cy="3088821"/>
                </a:xfrm>
                <a:prstGeom prst="rect">
                  <a:avLst/>
                </a:prstGeom>
              </p:spPr>
            </p:pic>
            <p:sp>
              <p:nvSpPr>
                <p:cNvPr id="7" name="Obdĺžnik 6"/>
                <p:cNvSpPr/>
                <p:nvPr/>
              </p:nvSpPr>
              <p:spPr>
                <a:xfrm>
                  <a:off x="7033846" y="3604846"/>
                  <a:ext cx="501162" cy="2470639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" name="Obdĺžnik 9"/>
                <p:cNvSpPr/>
                <p:nvPr/>
              </p:nvSpPr>
              <p:spPr>
                <a:xfrm>
                  <a:off x="7546731" y="3604846"/>
                  <a:ext cx="501162" cy="2470639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" name="BlokTextu 10"/>
                <p:cNvSpPr txBox="1"/>
                <p:nvPr/>
              </p:nvSpPr>
              <p:spPr>
                <a:xfrm>
                  <a:off x="7083407" y="3171302"/>
                  <a:ext cx="5671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k-SK" sz="2800" b="1" dirty="0" smtClean="0">
                      <a:solidFill>
                        <a:srgbClr val="FF0000"/>
                      </a:solidFill>
                    </a:rPr>
                    <a:t>M</a:t>
                  </a:r>
                  <a:endParaRPr lang="sk-SK" sz="2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" name="BlokTextu 11"/>
                <p:cNvSpPr txBox="1"/>
                <p:nvPr/>
              </p:nvSpPr>
              <p:spPr>
                <a:xfrm>
                  <a:off x="7600950" y="3171302"/>
                  <a:ext cx="6806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k-SK" sz="2800" b="1" dirty="0" smtClean="0">
                      <a:solidFill>
                        <a:srgbClr val="FF0000"/>
                      </a:solidFill>
                    </a:rPr>
                    <a:t>G1</a:t>
                  </a:r>
                  <a:endParaRPr lang="sk-SK" sz="2800" b="1" dirty="0">
                    <a:solidFill>
                      <a:srgbClr val="FF0000"/>
                    </a:solidFill>
                  </a:endParaRPr>
                </a:p>
              </p:txBody>
            </p:sp>
          </p:grpSp>
          <p:pic>
            <p:nvPicPr>
              <p:cNvPr id="16" name="Grafik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454" r="19691"/>
              <a:stretch/>
            </p:blipFill>
            <p:spPr>
              <a:xfrm>
                <a:off x="6545581" y="1616669"/>
                <a:ext cx="3781867" cy="4331933"/>
              </a:xfrm>
              <a:prstGeom prst="rect">
                <a:avLst/>
              </a:prstGeom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9608" y="1616085"/>
              <a:ext cx="1484210" cy="4331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8" name="Rovná spojovacia šípka 17"/>
          <p:cNvCxnSpPr/>
          <p:nvPr/>
        </p:nvCxnSpPr>
        <p:spPr>
          <a:xfrm>
            <a:off x="4246685" y="3270738"/>
            <a:ext cx="50409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55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48" y="76517"/>
            <a:ext cx="11892752" cy="1325563"/>
          </a:xfrm>
        </p:spPr>
        <p:txBody>
          <a:bodyPr/>
          <a:lstStyle/>
          <a:p>
            <a:r>
              <a:rPr lang="sk-SK" b="1" dirty="0" err="1" smtClean="0"/>
              <a:t>Evaluation</a:t>
            </a:r>
            <a:r>
              <a:rPr lang="sk-SK" b="1" dirty="0" smtClean="0"/>
              <a:t> by Epi2ME</a:t>
            </a:r>
            <a:endParaRPr lang="sk-SK" b="1" dirty="0"/>
          </a:p>
        </p:txBody>
      </p:sp>
      <p:sp>
        <p:nvSpPr>
          <p:cNvPr id="8" name="Zástupný objekt pre obsah 2">
            <a:extLst>
              <a:ext uri="{FF2B5EF4-FFF2-40B4-BE49-F238E27FC236}">
                <a16:creationId xmlns=""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634462" y="1766087"/>
            <a:ext cx="4292161" cy="1245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 smtClean="0"/>
              <a:t>OBSERVATION: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system</a:t>
            </a:r>
            <a:r>
              <a:rPr lang="sk-SK" sz="2400" dirty="0" smtClean="0"/>
              <a:t> </a:t>
            </a:r>
            <a:r>
              <a:rPr lang="sk-SK" sz="2400" dirty="0" err="1" smtClean="0"/>
              <a:t>read</a:t>
            </a:r>
            <a:r>
              <a:rPr lang="sk-SK" sz="2400" dirty="0" smtClean="0"/>
              <a:t> </a:t>
            </a:r>
            <a:r>
              <a:rPr lang="sk-SK" sz="2400" dirty="0" err="1" smtClean="0"/>
              <a:t>our</a:t>
            </a:r>
            <a:r>
              <a:rPr lang="sk-SK" sz="2400" dirty="0" smtClean="0"/>
              <a:t> DNA</a:t>
            </a:r>
            <a:r>
              <a:rPr lang="sk-SK" sz="2400" b="1" dirty="0" smtClean="0"/>
              <a:t> </a:t>
            </a:r>
          </a:p>
        </p:txBody>
      </p:sp>
      <p:sp>
        <p:nvSpPr>
          <p:cNvPr id="10" name="Zástupný objekt pre obsah 2">
            <a:extLst>
              <a:ext uri="{FF2B5EF4-FFF2-40B4-BE49-F238E27FC236}">
                <a16:creationId xmlns=""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634460" y="3165703"/>
            <a:ext cx="4292161" cy="110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 smtClean="0"/>
              <a:t>EVALUATION: </a:t>
            </a:r>
            <a:r>
              <a:rPr lang="sk-SK" sz="2400" dirty="0" err="1" smtClean="0"/>
              <a:t>number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reads</a:t>
            </a:r>
            <a:r>
              <a:rPr lang="sk-SK" sz="2400" dirty="0" smtClean="0"/>
              <a:t>, </a:t>
            </a:r>
            <a:r>
              <a:rPr lang="sk-SK" sz="2400" dirty="0" err="1" smtClean="0"/>
              <a:t>length</a:t>
            </a:r>
            <a:r>
              <a:rPr lang="sk-SK" sz="2400" dirty="0" smtClean="0"/>
              <a:t> and </a:t>
            </a:r>
            <a:r>
              <a:rPr lang="sk-SK" sz="2400" dirty="0" err="1" smtClean="0"/>
              <a:t>quality</a:t>
            </a:r>
            <a:endParaRPr lang="sk-SK" sz="2400" dirty="0" smtClean="0"/>
          </a:p>
        </p:txBody>
      </p:sp>
      <p:sp>
        <p:nvSpPr>
          <p:cNvPr id="11" name="Zástupný objekt pre obsah 2">
            <a:extLst>
              <a:ext uri="{FF2B5EF4-FFF2-40B4-BE49-F238E27FC236}">
                <a16:creationId xmlns=""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634461" y="4577401"/>
            <a:ext cx="4292161" cy="1232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 smtClean="0"/>
              <a:t>CONCLUSION: </a:t>
            </a:r>
            <a:r>
              <a:rPr lang="sk-SK" sz="2400" dirty="0" err="1" smtClean="0"/>
              <a:t>we</a:t>
            </a:r>
            <a:r>
              <a:rPr lang="sk-SK" sz="2400" dirty="0" smtClean="0"/>
              <a:t> </a:t>
            </a:r>
            <a:r>
              <a:rPr lang="sk-SK" sz="2400" dirty="0" err="1" smtClean="0"/>
              <a:t>can</a:t>
            </a:r>
            <a:r>
              <a:rPr lang="sk-SK" sz="2400" dirty="0" smtClean="0"/>
              <a:t> (</a:t>
            </a:r>
            <a:r>
              <a:rPr lang="sk-SK" sz="2400" dirty="0" err="1" smtClean="0"/>
              <a:t>can´t</a:t>
            </a:r>
            <a:r>
              <a:rPr lang="sk-SK" sz="2400" dirty="0" smtClean="0"/>
              <a:t>) </a:t>
            </a:r>
            <a:r>
              <a:rPr lang="sk-SK" sz="2400" dirty="0" err="1" smtClean="0"/>
              <a:t>continue</a:t>
            </a:r>
            <a:r>
              <a:rPr lang="sk-SK" sz="2400" dirty="0" smtClean="0"/>
              <a:t> </a:t>
            </a:r>
            <a:r>
              <a:rPr lang="sk-SK" sz="2400" dirty="0" err="1" smtClean="0"/>
              <a:t>with</a:t>
            </a:r>
            <a:r>
              <a:rPr lang="sk-SK" sz="2400" dirty="0" smtClean="0"/>
              <a:t> </a:t>
            </a:r>
            <a:r>
              <a:rPr lang="sk-SK" sz="2400" dirty="0" err="1" smtClean="0"/>
              <a:t>investigating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species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bacteria</a:t>
            </a:r>
            <a:r>
              <a:rPr lang="sk-SK" sz="2400" dirty="0" smtClean="0"/>
              <a:t>  </a:t>
            </a:r>
            <a:endParaRPr lang="sk-SK" sz="2400" dirty="0"/>
          </a:p>
        </p:txBody>
      </p:sp>
      <p:pic>
        <p:nvPicPr>
          <p:cNvPr id="18" name="Grafik 7">
            <a:extLst>
              <a:ext uri="{FF2B5EF4-FFF2-40B4-BE49-F238E27FC236}">
                <a16:creationId xmlns:a16="http://schemas.microsoft.com/office/drawing/2014/main" xmlns="" id="{27DDD068-DAFB-C639-7FB1-441255C9C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693" y="1402080"/>
            <a:ext cx="6930908" cy="4629902"/>
          </a:xfrm>
          <a:prstGeom prst="rect">
            <a:avLst/>
          </a:prstGeom>
        </p:spPr>
      </p:pic>
      <p:sp>
        <p:nvSpPr>
          <p:cNvPr id="20" name="Obdĺžnik 19"/>
          <p:cNvSpPr/>
          <p:nvPr/>
        </p:nvSpPr>
        <p:spPr>
          <a:xfrm>
            <a:off x="6228080" y="5485233"/>
            <a:ext cx="1137919" cy="2754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11176001" y="5485234"/>
            <a:ext cx="375626" cy="2754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965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sah 2">
            <a:extLst>
              <a:ext uri="{FF2B5EF4-FFF2-40B4-BE49-F238E27FC236}">
                <a16:creationId xmlns=""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634462" y="1766087"/>
            <a:ext cx="4292161" cy="1245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 smtClean="0"/>
              <a:t>OBSERVATION: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system</a:t>
            </a:r>
            <a:r>
              <a:rPr lang="sk-SK" sz="2400" dirty="0" smtClean="0"/>
              <a:t> </a:t>
            </a:r>
            <a:r>
              <a:rPr lang="sk-SK" sz="2400" dirty="0" err="1" smtClean="0"/>
              <a:t>identified</a:t>
            </a:r>
            <a:r>
              <a:rPr lang="sk-SK" sz="2400" dirty="0" smtClean="0"/>
              <a:t> </a:t>
            </a:r>
            <a:r>
              <a:rPr lang="sk-SK" sz="2400" dirty="0" err="1" smtClean="0"/>
              <a:t>particular</a:t>
            </a:r>
            <a:r>
              <a:rPr lang="sk-SK" sz="2400" dirty="0" smtClean="0"/>
              <a:t> </a:t>
            </a:r>
            <a:r>
              <a:rPr lang="sk-SK" sz="2400" dirty="0" err="1" smtClean="0"/>
              <a:t>species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bacteria</a:t>
            </a:r>
            <a:r>
              <a:rPr lang="sk-SK" sz="2400" dirty="0" smtClean="0"/>
              <a:t> </a:t>
            </a:r>
          </a:p>
        </p:txBody>
      </p:sp>
      <p:sp>
        <p:nvSpPr>
          <p:cNvPr id="10" name="Zástupný objekt pre obsah 2">
            <a:extLst>
              <a:ext uri="{FF2B5EF4-FFF2-40B4-BE49-F238E27FC236}">
                <a16:creationId xmlns=""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625669" y="3024108"/>
            <a:ext cx="4292161" cy="110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 smtClean="0"/>
              <a:t>EVALUATION: </a:t>
            </a:r>
            <a:r>
              <a:rPr lang="sk-SK" sz="2400" dirty="0" err="1" smtClean="0"/>
              <a:t>amount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different</a:t>
            </a:r>
            <a:r>
              <a:rPr lang="sk-SK" sz="2400" dirty="0" smtClean="0"/>
              <a:t> </a:t>
            </a:r>
            <a:r>
              <a:rPr lang="sk-SK" sz="2400" dirty="0" err="1" smtClean="0"/>
              <a:t>bacteria</a:t>
            </a:r>
            <a:r>
              <a:rPr lang="sk-SK" sz="2400" dirty="0" smtClean="0"/>
              <a:t>, </a:t>
            </a:r>
            <a:r>
              <a:rPr lang="sk-SK" sz="2400" dirty="0" err="1" smtClean="0"/>
              <a:t>names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species</a:t>
            </a:r>
            <a:r>
              <a:rPr lang="sk-SK" sz="2400" dirty="0" smtClean="0"/>
              <a:t> </a:t>
            </a:r>
            <a:r>
              <a:rPr lang="sk-SK" sz="2400" dirty="0" err="1" smtClean="0"/>
              <a:t>with</a:t>
            </a:r>
            <a:r>
              <a:rPr lang="sk-SK" sz="2400" dirty="0" smtClean="0"/>
              <a:t> </a:t>
            </a:r>
            <a:r>
              <a:rPr lang="sk-SK" sz="2400" dirty="0" err="1" smtClean="0"/>
              <a:t>higher</a:t>
            </a:r>
            <a:r>
              <a:rPr lang="sk-SK" sz="2400" dirty="0" smtClean="0"/>
              <a:t> </a:t>
            </a:r>
            <a:r>
              <a:rPr lang="sk-SK" sz="2400" dirty="0" err="1" smtClean="0"/>
              <a:t>representation</a:t>
            </a:r>
            <a:r>
              <a:rPr lang="sk-SK" sz="2400" dirty="0" smtClean="0"/>
              <a:t>, </a:t>
            </a:r>
            <a:r>
              <a:rPr lang="sk-SK" sz="2400" dirty="0" err="1" smtClean="0"/>
              <a:t>quantity</a:t>
            </a:r>
            <a:r>
              <a:rPr lang="sk-SK" sz="2400" dirty="0" smtClean="0"/>
              <a:t> </a:t>
            </a:r>
          </a:p>
        </p:txBody>
      </p:sp>
      <p:sp>
        <p:nvSpPr>
          <p:cNvPr id="11" name="Zástupný objekt pre obsah 2">
            <a:extLst>
              <a:ext uri="{FF2B5EF4-FFF2-40B4-BE49-F238E27FC236}">
                <a16:creationId xmlns=""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634461" y="4577401"/>
            <a:ext cx="4292161" cy="1232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 smtClean="0"/>
              <a:t>CONCLUSION: </a:t>
            </a:r>
            <a:r>
              <a:rPr lang="sk-SK" sz="2400" dirty="0" err="1" smtClean="0"/>
              <a:t>we</a:t>
            </a:r>
            <a:r>
              <a:rPr lang="sk-SK" sz="2400" dirty="0" smtClean="0"/>
              <a:t> </a:t>
            </a:r>
            <a:r>
              <a:rPr lang="sk-SK" sz="2400" dirty="0" err="1" smtClean="0"/>
              <a:t>conclude</a:t>
            </a:r>
            <a:r>
              <a:rPr lang="sk-SK" sz="2400" dirty="0" smtClean="0"/>
              <a:t> </a:t>
            </a:r>
            <a:r>
              <a:rPr lang="sk-SK" sz="2400" dirty="0" err="1"/>
              <a:t>o</a:t>
            </a:r>
            <a:r>
              <a:rPr lang="sk-SK" sz="2400" dirty="0" err="1" smtClean="0"/>
              <a:t>ur</a:t>
            </a:r>
            <a:r>
              <a:rPr lang="sk-SK" sz="2400" dirty="0" smtClean="0"/>
              <a:t> </a:t>
            </a:r>
            <a:r>
              <a:rPr lang="sk-SK" sz="2400" dirty="0" err="1" smtClean="0"/>
              <a:t>sample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taken</a:t>
            </a:r>
            <a:r>
              <a:rPr lang="sk-SK" sz="2400" dirty="0" smtClean="0"/>
              <a:t> </a:t>
            </a:r>
            <a:r>
              <a:rPr lang="sk-SK" sz="2400" dirty="0" err="1" smtClean="0"/>
              <a:t>from</a:t>
            </a:r>
            <a:r>
              <a:rPr lang="sk-SK" sz="2400" dirty="0" smtClean="0"/>
              <a:t> (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place</a:t>
            </a:r>
            <a:r>
              <a:rPr lang="sk-SK" sz="2400" dirty="0" smtClean="0"/>
              <a:t> </a:t>
            </a:r>
            <a:r>
              <a:rPr lang="sk-SK" sz="2400" dirty="0" err="1" smtClean="0"/>
              <a:t>depending</a:t>
            </a:r>
            <a:r>
              <a:rPr lang="sk-SK" sz="2400" dirty="0" smtClean="0"/>
              <a:t> on </a:t>
            </a:r>
            <a:r>
              <a:rPr lang="sk-SK" sz="2400" dirty="0" err="1" smtClean="0"/>
              <a:t>information</a:t>
            </a:r>
            <a:r>
              <a:rPr lang="sk-SK" sz="2400" dirty="0" smtClean="0"/>
              <a:t> </a:t>
            </a:r>
            <a:r>
              <a:rPr lang="sk-SK" sz="2400" dirty="0" err="1" smtClean="0"/>
              <a:t>about</a:t>
            </a:r>
            <a:r>
              <a:rPr lang="sk-SK" sz="2400" dirty="0" smtClean="0"/>
              <a:t> </a:t>
            </a:r>
            <a:r>
              <a:rPr lang="sk-SK" sz="2400" dirty="0" err="1" smtClean="0"/>
              <a:t>bacteria</a:t>
            </a:r>
            <a:r>
              <a:rPr lang="sk-SK" sz="2400" dirty="0" smtClean="0"/>
              <a:t> </a:t>
            </a:r>
            <a:r>
              <a:rPr lang="sk-SK" sz="2400" dirty="0" err="1" smtClean="0"/>
              <a:t>from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internet)</a:t>
            </a:r>
            <a:endParaRPr lang="sk-SK" sz="2400" dirty="0"/>
          </a:p>
        </p:txBody>
      </p:sp>
      <p:pic>
        <p:nvPicPr>
          <p:cNvPr id="9" name="Grafik 3">
            <a:extLst>
              <a:ext uri="{FF2B5EF4-FFF2-40B4-BE49-F238E27FC236}">
                <a16:creationId xmlns:a16="http://schemas.microsoft.com/office/drawing/2014/main" xmlns="" id="{B680EC84-1B33-8C50-B69C-F240C9A22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47"/>
          <a:stretch/>
        </p:blipFill>
        <p:spPr>
          <a:xfrm>
            <a:off x="4926623" y="1377750"/>
            <a:ext cx="6934580" cy="4641555"/>
          </a:xfrm>
          <a:prstGeom prst="rect">
            <a:avLst/>
          </a:prstGeom>
        </p:spPr>
      </p:pic>
      <p:cxnSp>
        <p:nvCxnSpPr>
          <p:cNvPr id="12" name="Rovná spojovacia šípka 11"/>
          <p:cNvCxnSpPr/>
          <p:nvPr/>
        </p:nvCxnSpPr>
        <p:spPr>
          <a:xfrm>
            <a:off x="10371038" y="5524841"/>
            <a:ext cx="50409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Nadpis 1">
            <a:extLst>
              <a:ext uri="{FF2B5EF4-FFF2-40B4-BE49-F238E27FC236}">
                <a16:creationId xmlns="" xmlns:a16="http://schemas.microsoft.com/office/drawing/2014/main" id="{E42D328A-B283-34C7-320B-110C96C9DC49}"/>
              </a:ext>
            </a:extLst>
          </p:cNvPr>
          <p:cNvSpPr txBox="1">
            <a:spLocks/>
          </p:cNvSpPr>
          <p:nvPr/>
        </p:nvSpPr>
        <p:spPr>
          <a:xfrm>
            <a:off x="299248" y="76517"/>
            <a:ext cx="118927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smtClean="0"/>
              <a:t>Evaluation by Epi2ME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83362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775938"/>
              </p:ext>
            </p:extLst>
          </p:nvPr>
        </p:nvGraphicFramePr>
        <p:xfrm>
          <a:off x="785446" y="1711324"/>
          <a:ext cx="8006862" cy="3344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538"/>
                <a:gridCol w="4192370"/>
                <a:gridCol w="2668954"/>
              </a:tblGrid>
              <a:tr h="581214"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order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 smtClean="0"/>
                        <a:t>name</a:t>
                      </a:r>
                      <a:endParaRPr lang="sk-S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quantity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smtClean="0">
                          <a:sym typeface="Symbol"/>
                        </a:rPr>
                        <a:t></a:t>
                      </a:r>
                      <a:r>
                        <a:rPr lang="sk-SK" dirty="0" smtClean="0">
                          <a:sym typeface="Symbol"/>
                        </a:rPr>
                        <a:t>% or n</a:t>
                      </a:r>
                      <a:endParaRPr lang="sk-SK" dirty="0"/>
                    </a:p>
                  </a:txBody>
                  <a:tcPr/>
                </a:tc>
              </a:tr>
              <a:tr h="552608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552608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552608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552608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552608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=""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57" y="93683"/>
            <a:ext cx="11892752" cy="1325563"/>
          </a:xfrm>
        </p:spPr>
        <p:txBody>
          <a:bodyPr/>
          <a:lstStyle/>
          <a:p>
            <a:r>
              <a:rPr lang="sk-SK" b="1" dirty="0" smtClean="0"/>
              <a:t>Top 5 </a:t>
            </a:r>
            <a:r>
              <a:rPr lang="sk-SK" b="1" dirty="0" err="1" smtClean="0"/>
              <a:t>represented</a:t>
            </a:r>
            <a:r>
              <a:rPr lang="sk-SK" b="1" dirty="0" smtClean="0"/>
              <a:t> </a:t>
            </a:r>
            <a:r>
              <a:rPr lang="sk-SK" b="1" dirty="0" err="1" smtClean="0"/>
              <a:t>bacteria</a:t>
            </a:r>
            <a:r>
              <a:rPr lang="sk-SK" b="1" dirty="0" smtClean="0"/>
              <a:t> 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757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=""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19" y="1852144"/>
            <a:ext cx="11892752" cy="3273771"/>
          </a:xfrm>
        </p:spPr>
        <p:txBody>
          <a:bodyPr>
            <a:normAutofit/>
          </a:bodyPr>
          <a:lstStyle/>
          <a:p>
            <a:pPr algn="ctr"/>
            <a:r>
              <a:rPr lang="sk-SK" sz="6000" b="1" dirty="0" err="1" smtClean="0">
                <a:solidFill>
                  <a:srgbClr val="FF0000"/>
                </a:solidFill>
              </a:rPr>
              <a:t>Only</a:t>
            </a:r>
            <a:r>
              <a:rPr lang="sk-SK" sz="6000" b="1" dirty="0" smtClean="0">
                <a:solidFill>
                  <a:srgbClr val="FF0000"/>
                </a:solidFill>
              </a:rPr>
              <a:t> </a:t>
            </a:r>
            <a:r>
              <a:rPr lang="sk-SK" sz="6000" b="1" dirty="0" err="1" smtClean="0">
                <a:solidFill>
                  <a:srgbClr val="FF0000"/>
                </a:solidFill>
              </a:rPr>
              <a:t>for</a:t>
            </a:r>
            <a:r>
              <a:rPr lang="sk-SK" sz="6000" b="1" dirty="0" smtClean="0">
                <a:solidFill>
                  <a:srgbClr val="FF0000"/>
                </a:solidFill>
              </a:rPr>
              <a:t> </a:t>
            </a:r>
            <a:r>
              <a:rPr lang="sk-SK" sz="6000" b="1" dirty="0" err="1" smtClean="0">
                <a:solidFill>
                  <a:srgbClr val="FF0000"/>
                </a:solidFill>
              </a:rPr>
              <a:t>groups</a:t>
            </a:r>
            <a:r>
              <a:rPr lang="sk-SK" sz="6000" b="1" dirty="0" smtClean="0">
                <a:solidFill>
                  <a:srgbClr val="FF0000"/>
                </a:solidFill>
              </a:rPr>
              <a:t> </a:t>
            </a:r>
            <a:r>
              <a:rPr lang="sk-SK" sz="6000" b="1" dirty="0" err="1" smtClean="0">
                <a:solidFill>
                  <a:srgbClr val="FF0000"/>
                </a:solidFill>
              </a:rPr>
              <a:t>with</a:t>
            </a:r>
            <a:r>
              <a:rPr lang="sk-SK" sz="6000" b="1" dirty="0" smtClean="0">
                <a:solidFill>
                  <a:srgbClr val="FF0000"/>
                </a:solidFill>
              </a:rPr>
              <a:t> </a:t>
            </a:r>
            <a:r>
              <a:rPr lang="sk-SK" sz="6000" b="1" dirty="0" err="1" smtClean="0">
                <a:solidFill>
                  <a:srgbClr val="FF0000"/>
                </a:solidFill>
              </a:rPr>
              <a:t>finger</a:t>
            </a:r>
            <a:r>
              <a:rPr lang="sk-SK" sz="6000" b="1" dirty="0" smtClean="0">
                <a:solidFill>
                  <a:srgbClr val="FF0000"/>
                </a:solidFill>
              </a:rPr>
              <a:t> </a:t>
            </a:r>
            <a:r>
              <a:rPr lang="sk-SK" sz="6000" b="1" dirty="0" err="1" smtClean="0">
                <a:solidFill>
                  <a:srgbClr val="FF0000"/>
                </a:solidFill>
              </a:rPr>
              <a:t>microbiome</a:t>
            </a:r>
            <a:r>
              <a:rPr lang="sk-SK" sz="6000" b="1" dirty="0" smtClean="0">
                <a:solidFill>
                  <a:srgbClr val="FF0000"/>
                </a:solidFill>
              </a:rPr>
              <a:t/>
            </a:r>
            <a:br>
              <a:rPr lang="sk-SK" sz="6000" b="1" dirty="0" smtClean="0">
                <a:solidFill>
                  <a:srgbClr val="FF0000"/>
                </a:solidFill>
              </a:rPr>
            </a:br>
            <a:r>
              <a:rPr lang="sk-SK" sz="6000" b="1" dirty="0" smtClean="0">
                <a:solidFill>
                  <a:srgbClr val="FF0000"/>
                </a:solidFill>
              </a:rPr>
              <a:t>!!!</a:t>
            </a:r>
            <a:endParaRPr lang="sk-SK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4F53C5F-AA4B-6E8C-25F6-ADED8D2AA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3770" y="206863"/>
            <a:ext cx="12754708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err="1" smtClean="0"/>
              <a:t>Comparison</a:t>
            </a:r>
            <a:r>
              <a:rPr lang="sk-SK" sz="4000" b="1" dirty="0" smtClean="0"/>
              <a:t> </a:t>
            </a:r>
            <a:r>
              <a:rPr lang="sk-SK" sz="4000" b="1" dirty="0" err="1" smtClean="0"/>
              <a:t>of</a:t>
            </a:r>
            <a:r>
              <a:rPr lang="sk-SK" sz="4000" b="1" dirty="0"/>
              <a:t> </a:t>
            </a:r>
            <a:r>
              <a:rPr lang="sk-SK" sz="4000" b="1" dirty="0" err="1" smtClean="0"/>
              <a:t>finger</a:t>
            </a:r>
            <a:r>
              <a:rPr lang="sk-SK" sz="4000" b="1" dirty="0" smtClean="0"/>
              <a:t> </a:t>
            </a:r>
            <a:r>
              <a:rPr lang="sk-SK" sz="4000" b="1" dirty="0" err="1" smtClean="0"/>
              <a:t>microbiomes</a:t>
            </a:r>
            <a:r>
              <a:rPr lang="sk-SK" sz="4000" b="1" dirty="0" smtClean="0"/>
              <a:t> </a:t>
            </a:r>
            <a:r>
              <a:rPr lang="sk-SK" sz="4000" b="1" dirty="0" err="1" smtClean="0"/>
              <a:t>depending</a:t>
            </a:r>
            <a:r>
              <a:rPr lang="sk-SK" sz="4000" b="1" dirty="0" smtClean="0"/>
              <a:t> on </a:t>
            </a:r>
            <a:r>
              <a:rPr lang="sk-SK" sz="4000" b="1" dirty="0" err="1" smtClean="0"/>
              <a:t>location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095AE83C-9156-5800-CF00-39DE04349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937" y="1377218"/>
            <a:ext cx="11702561" cy="926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(</a:t>
            </a:r>
            <a:r>
              <a:rPr lang="sk-SK" dirty="0" err="1" smtClean="0"/>
              <a:t>compare</a:t>
            </a:r>
            <a:r>
              <a:rPr lang="sk-SK" dirty="0" smtClean="0"/>
              <a:t> top 5 </a:t>
            </a:r>
            <a:r>
              <a:rPr lang="sk-SK" dirty="0" err="1" smtClean="0"/>
              <a:t>bacteria</a:t>
            </a:r>
            <a:r>
              <a:rPr lang="sk-SK" dirty="0" smtClean="0"/>
              <a:t> </a:t>
            </a:r>
            <a:r>
              <a:rPr lang="sk-SK" dirty="0" err="1" smtClean="0"/>
              <a:t>species</a:t>
            </a:r>
            <a:r>
              <a:rPr lang="sk-SK" dirty="0" smtClean="0"/>
              <a:t> in </a:t>
            </a:r>
            <a:r>
              <a:rPr lang="sk-SK" dirty="0" err="1" smtClean="0"/>
              <a:t>samples</a:t>
            </a:r>
            <a:r>
              <a:rPr lang="sk-SK" dirty="0" smtClean="0"/>
              <a:t> </a:t>
            </a:r>
            <a:r>
              <a:rPr lang="sk-SK" dirty="0" err="1" smtClean="0"/>
              <a:t>before</a:t>
            </a:r>
            <a:r>
              <a:rPr lang="sk-SK" dirty="0" smtClean="0"/>
              <a:t> and </a:t>
            </a:r>
            <a:r>
              <a:rPr lang="sk-SK" dirty="0" err="1" smtClean="0"/>
              <a:t>after</a:t>
            </a:r>
            <a:r>
              <a:rPr lang="sk-SK" dirty="0" smtClean="0"/>
              <a:t> </a:t>
            </a:r>
            <a:r>
              <a:rPr lang="sk-SK" dirty="0" err="1" smtClean="0"/>
              <a:t>arrival</a:t>
            </a:r>
            <a:r>
              <a:rPr lang="sk-SK" dirty="0" smtClean="0"/>
              <a:t> to </a:t>
            </a:r>
            <a:r>
              <a:rPr lang="sk-SK" dirty="0" err="1" smtClean="0"/>
              <a:t>Germany</a:t>
            </a:r>
            <a:r>
              <a:rPr lang="sk-SK" dirty="0" smtClean="0"/>
              <a:t>, </a:t>
            </a:r>
            <a:r>
              <a:rPr lang="sk-SK" dirty="0" err="1" smtClean="0"/>
              <a:t>fill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table „BEFORE“ or „AFTER“ </a:t>
            </a:r>
            <a:r>
              <a:rPr lang="sk-SK" dirty="0" err="1" smtClean="0"/>
              <a:t>depending</a:t>
            </a:r>
            <a:r>
              <a:rPr lang="sk-SK" dirty="0" smtClean="0"/>
              <a:t> on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sample</a:t>
            </a:r>
            <a:r>
              <a:rPr lang="sk-SK" dirty="0" smtClean="0"/>
              <a:t>)</a:t>
            </a:r>
            <a:endParaRPr lang="sk-SK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885872"/>
              </p:ext>
            </p:extLst>
          </p:nvPr>
        </p:nvGraphicFramePr>
        <p:xfrm>
          <a:off x="650629" y="2409092"/>
          <a:ext cx="5380893" cy="3942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842"/>
                <a:gridCol w="2817420"/>
                <a:gridCol w="1793631"/>
              </a:tblGrid>
              <a:tr h="583718">
                <a:tc gridSpan="3"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BEFORE</a:t>
                      </a:r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</a:tr>
              <a:tr h="583718"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order</a:t>
                      </a:r>
                      <a:endParaRPr lang="sk-SK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 smtClean="0"/>
                        <a:t>name</a:t>
                      </a:r>
                      <a:endParaRPr lang="sk-SK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quantity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smtClean="0">
                          <a:sym typeface="Symbol"/>
                        </a:rPr>
                        <a:t></a:t>
                      </a:r>
                      <a:r>
                        <a:rPr lang="sk-SK" dirty="0" smtClean="0">
                          <a:sym typeface="Symbol"/>
                        </a:rPr>
                        <a:t>% or n</a:t>
                      </a:r>
                      <a:endParaRPr lang="sk-SK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Zástupný symbol obsah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684126"/>
              </p:ext>
            </p:extLst>
          </p:nvPr>
        </p:nvGraphicFramePr>
        <p:xfrm>
          <a:off x="6164856" y="2414987"/>
          <a:ext cx="5380893" cy="3942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842"/>
                <a:gridCol w="2817420"/>
                <a:gridCol w="1793631"/>
              </a:tblGrid>
              <a:tr h="583718">
                <a:tc gridSpan="3"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AFTER</a:t>
                      </a:r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</a:tr>
              <a:tr h="583718"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order</a:t>
                      </a:r>
                      <a:endParaRPr lang="sk-SK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 smtClean="0"/>
                        <a:t>name</a:t>
                      </a:r>
                      <a:endParaRPr lang="sk-SK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quantity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smtClean="0">
                          <a:sym typeface="Symbol"/>
                        </a:rPr>
                        <a:t></a:t>
                      </a:r>
                      <a:r>
                        <a:rPr lang="sk-SK" dirty="0" smtClean="0">
                          <a:sym typeface="Symbol"/>
                        </a:rPr>
                        <a:t>% or n</a:t>
                      </a:r>
                      <a:endParaRPr lang="sk-SK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39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323</Words>
  <Application>Microsoft Office PowerPoint</Application>
  <PresentationFormat>Vlastná</PresentationFormat>
  <Paragraphs>67</Paragraphs>
  <Slides>10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Summary of results from group X</vt:lpstr>
      <vt:lpstr>Slide 1: group number + presentation of group        members</vt:lpstr>
      <vt:lpstr>Photo of petri dish with investigated microbiome  (if available)</vt:lpstr>
      <vt:lpstr>PCR Result – Gel Electrophoresis</vt:lpstr>
      <vt:lpstr>Evaluation by Epi2ME</vt:lpstr>
      <vt:lpstr>Prezentácia programu PowerPoint</vt:lpstr>
      <vt:lpstr>Top 5 represented bacteria </vt:lpstr>
      <vt:lpstr>Only for groups with finger microbiome !!!</vt:lpstr>
      <vt:lpstr>Comparison of finger microbiomes depending on location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1. experiment – starch metabolism</dc:title>
  <dc:creator>Učiteľ</dc:creator>
  <cp:lastModifiedBy>hanamelcherova12@gmail.com</cp:lastModifiedBy>
  <cp:revision>31</cp:revision>
  <dcterms:created xsi:type="dcterms:W3CDTF">2024-01-19T12:02:57Z</dcterms:created>
  <dcterms:modified xsi:type="dcterms:W3CDTF">2025-01-12T15:44:13Z</dcterms:modified>
</cp:coreProperties>
</file>