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hz2fLDDbFcw8O9L7gu9+gxdY0f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7aee0855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f7aee08557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7aee0855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f7aee08557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7aee0855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f7aee0855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7aee0855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f7aee0855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7aee0855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f7aee08557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7aee0855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f7aee08557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7aee0855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f7aee08557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sk-SK"/>
              <a:t>Summary of results from group 14</a:t>
            </a:r>
            <a:endParaRPr b="1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1f7aee08557_0_56"/>
          <p:cNvPicPr preferRelativeResize="0"/>
          <p:nvPr/>
        </p:nvPicPr>
        <p:blipFill rotWithShape="1">
          <a:blip r:embed="rId3">
            <a:alphaModFix/>
          </a:blip>
          <a:srcRect b="23407" l="0" r="0" t="18826"/>
          <a:stretch/>
        </p:blipFill>
        <p:spPr>
          <a:xfrm rot="5400000">
            <a:off x="7169889" y="1962161"/>
            <a:ext cx="5296374" cy="407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f7aee08557_0_56"/>
          <p:cNvSpPr txBox="1"/>
          <p:nvPr>
            <p:ph type="title"/>
          </p:nvPr>
        </p:nvSpPr>
        <p:spPr>
          <a:xfrm>
            <a:off x="482061" y="28241"/>
            <a:ext cx="11472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Result </a:t>
            </a:r>
            <a:r>
              <a:rPr b="1" lang="sk-SK"/>
              <a:t>of 2. experiment (E2) – Evidence for CRISPR/Cas9 In-Vivo-Geneediting by PCR</a:t>
            </a:r>
            <a:endParaRPr b="1"/>
          </a:p>
        </p:txBody>
      </p:sp>
      <p:sp>
        <p:nvSpPr>
          <p:cNvPr id="175" name="Google Shape;175;g1f7aee08557_0_56"/>
          <p:cNvSpPr txBox="1"/>
          <p:nvPr>
            <p:ph idx="1" type="body"/>
          </p:nvPr>
        </p:nvSpPr>
        <p:spPr>
          <a:xfrm>
            <a:off x="482062" y="1613686"/>
            <a:ext cx="83250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S sample (DNA of C1):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</a:t>
            </a:r>
            <a:r>
              <a:rPr lang="sk-SK" sz="2400"/>
              <a:t>Length</a:t>
            </a:r>
            <a:r>
              <a:rPr lang="sk-SK" sz="2400"/>
              <a:t> of DNA is 1100 bp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 sample (DNA of B1):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</a:t>
            </a:r>
            <a:r>
              <a:rPr lang="sk-SK" sz="2400"/>
              <a:t>Length of DNA is 1100 bp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sk-SK" sz="2400"/>
              <a:t>D sample (DNA of D1): RESULT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sk-SK" sz="2400"/>
              <a:t>	  </a:t>
            </a:r>
            <a:r>
              <a:rPr lang="sk-SK" sz="2400"/>
              <a:t>  – </a:t>
            </a:r>
            <a:r>
              <a:rPr lang="sk-SK" sz="2400"/>
              <a:t>Length of DNA is 1100 bp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 </a:t>
            </a:r>
            <a:endParaRPr i="1" sz="2400"/>
          </a:p>
        </p:txBody>
      </p:sp>
      <p:cxnSp>
        <p:nvCxnSpPr>
          <p:cNvPr id="176" name="Google Shape;176;g1f7aee08557_0_56"/>
          <p:cNvCxnSpPr/>
          <p:nvPr/>
        </p:nvCxnSpPr>
        <p:spPr>
          <a:xfrm rot="10800000">
            <a:off x="9536600" y="3511188"/>
            <a:ext cx="17700" cy="9627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7" name="Google Shape;177;g1f7aee08557_0_56"/>
          <p:cNvCxnSpPr/>
          <p:nvPr/>
        </p:nvCxnSpPr>
        <p:spPr>
          <a:xfrm rot="10800000">
            <a:off x="9895175" y="5871975"/>
            <a:ext cx="63600" cy="778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f7aee08557_0_64"/>
          <p:cNvPicPr preferRelativeResize="0"/>
          <p:nvPr/>
        </p:nvPicPr>
        <p:blipFill rotWithShape="1">
          <a:blip r:embed="rId3">
            <a:alphaModFix/>
          </a:blip>
          <a:srcRect b="23407" l="0" r="0" t="18826"/>
          <a:stretch/>
        </p:blipFill>
        <p:spPr>
          <a:xfrm rot="5400000">
            <a:off x="7169889" y="1962161"/>
            <a:ext cx="5296374" cy="407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f7aee08557_0_64"/>
          <p:cNvSpPr txBox="1"/>
          <p:nvPr>
            <p:ph type="title"/>
          </p:nvPr>
        </p:nvSpPr>
        <p:spPr>
          <a:xfrm>
            <a:off x="482061" y="28241"/>
            <a:ext cx="11472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Conclusion </a:t>
            </a:r>
            <a:r>
              <a:rPr b="1" lang="sk-SK"/>
              <a:t>of 2. experiment (E2) – Evidence for CRISPR/Cas9 In-Vivo-Geneediting by PCR</a:t>
            </a:r>
            <a:endParaRPr b="1"/>
          </a:p>
        </p:txBody>
      </p:sp>
      <p:sp>
        <p:nvSpPr>
          <p:cNvPr id="184" name="Google Shape;184;g1f7aee08557_0_64"/>
          <p:cNvSpPr txBox="1"/>
          <p:nvPr>
            <p:ph idx="1" type="body"/>
          </p:nvPr>
        </p:nvSpPr>
        <p:spPr>
          <a:xfrm>
            <a:off x="482052" y="1613675"/>
            <a:ext cx="71208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S sample (DNA of C1): CONCLUSION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The DNA of all the samples is the same, cut was not made, </a:t>
            </a:r>
            <a:r>
              <a:rPr i="1" lang="sk-SK" sz="2400"/>
              <a:t>pLZDonor Plasmid</a:t>
            </a:r>
            <a:r>
              <a:rPr lang="sk-SK" sz="2400"/>
              <a:t> is taken in.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 sample (DNA of B1): CONCLUSION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The DNA of all the samples is the same, DNA cut was not made, new plasmid taken in.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sk-SK" sz="2400"/>
              <a:t>D sample (DNA of D1): CONCLUSION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sk-SK" sz="2400"/>
              <a:t>	  </a:t>
            </a:r>
            <a:r>
              <a:rPr lang="sk-SK" sz="2400"/>
              <a:t> </a:t>
            </a:r>
            <a:r>
              <a:rPr lang="sk-SK" sz="2400"/>
              <a:t>– The DNA of all the samples is the same, DNA cut was not made, new plasmid taken in.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 </a:t>
            </a:r>
            <a:endParaRPr i="1" sz="2400"/>
          </a:p>
        </p:txBody>
      </p:sp>
      <p:cxnSp>
        <p:nvCxnSpPr>
          <p:cNvPr id="185" name="Google Shape;185;g1f7aee08557_0_64"/>
          <p:cNvCxnSpPr/>
          <p:nvPr/>
        </p:nvCxnSpPr>
        <p:spPr>
          <a:xfrm rot="10800000">
            <a:off x="9536600" y="3511188"/>
            <a:ext cx="17700" cy="9627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6" name="Google Shape;186;g1f7aee08557_0_64"/>
          <p:cNvCxnSpPr/>
          <p:nvPr/>
        </p:nvCxnSpPr>
        <p:spPr>
          <a:xfrm rot="10800000">
            <a:off x="9895175" y="5871975"/>
            <a:ext cx="63600" cy="778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Summary of experiments E1 and E2</a:t>
            </a:r>
            <a:endParaRPr/>
          </a:p>
        </p:txBody>
      </p:sp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838200" y="1825625"/>
            <a:ext cx="52578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sk-SK"/>
              <a:t>A1: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E1: blue bacteria colonies with </a:t>
            </a:r>
            <a:r>
              <a:rPr i="1" lang="sk-SK"/>
              <a:t>pLZDonor Plasmid</a:t>
            </a:r>
            <a:endParaRPr i="1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E2: —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    </a:t>
            </a:r>
            <a:r>
              <a:rPr lang="sk-SK" sz="2800"/>
              <a:t>→ </a:t>
            </a:r>
            <a:r>
              <a:rPr i="1" lang="sk-SK"/>
              <a:t>Successful transformation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sk-SK"/>
              <a:t>B1 (sample C in E2):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E1: blue bacteria colonies with a new plasmid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E2: the DNA is the same as other samples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 sz="2800"/>
              <a:t>    → </a:t>
            </a:r>
            <a:r>
              <a:rPr i="1" lang="sk-SK"/>
              <a:t>Transformed plasmid was not pLZDonor Guide Plasmid</a:t>
            </a:r>
            <a:endParaRPr i="1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6283575" y="1925275"/>
            <a:ext cx="5257800" cy="49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sk-SK"/>
              <a:t>C1 (sample S in E2)</a:t>
            </a:r>
            <a:r>
              <a:rPr b="1" lang="sk-SK"/>
              <a:t>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E1: blue bacteria colonies with </a:t>
            </a:r>
            <a:r>
              <a:rPr i="1" lang="sk-SK"/>
              <a:t>pLZDonor Plasmid</a:t>
            </a:r>
            <a:endParaRPr i="1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E2: the DNA is the same as other samples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k-SK"/>
              <a:t>    </a:t>
            </a:r>
            <a:r>
              <a:rPr lang="sk-SK" sz="2800"/>
              <a:t>→ </a:t>
            </a:r>
            <a:r>
              <a:rPr i="1" lang="sk-SK"/>
              <a:t>Successful transformation</a:t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sk-SK"/>
              <a:t>D1 (sample D in E2)</a:t>
            </a:r>
            <a:r>
              <a:rPr b="1" lang="sk-SK"/>
              <a:t>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E1: blue bacteria colonies with a new plasmid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k-SK"/>
              <a:t>E2: the DNA is the same as other samples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k-SK" sz="2800"/>
              <a:t>    → </a:t>
            </a:r>
            <a:r>
              <a:rPr i="1" lang="sk-SK"/>
              <a:t>Transformed plasmid was not pLZDonor Guide Plasmid </a:t>
            </a:r>
            <a:endParaRPr i="1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Group 14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k-SK">
                <a:solidFill>
                  <a:srgbClr val="000000"/>
                </a:solidFill>
              </a:rPr>
              <a:t>Dovydas Tamosaitis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Lithuania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k-SK">
                <a:solidFill>
                  <a:srgbClr val="000000"/>
                </a:solidFill>
              </a:rPr>
              <a:t>Lucia </a:t>
            </a:r>
            <a:r>
              <a:rPr lang="sk-SK">
                <a:solidFill>
                  <a:srgbClr val="000000"/>
                </a:solidFill>
              </a:rPr>
              <a:t>Bizoňová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Slovakia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sk-SK">
                <a:solidFill>
                  <a:srgbClr val="000000"/>
                </a:solidFill>
              </a:rPr>
              <a:t>Kristina Dinkollari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k-SK"/>
              <a:t>Greece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4461618" y="1798124"/>
            <a:ext cx="1645292" cy="99695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461618" y="3177745"/>
            <a:ext cx="1645292" cy="99695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461618" y="4557365"/>
            <a:ext cx="1645292" cy="99695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625" y="1798125"/>
            <a:ext cx="1645275" cy="9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625" y="3210448"/>
            <a:ext cx="1645276" cy="100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632" y="4557370"/>
            <a:ext cx="1645275" cy="109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16331"/>
          <a:stretch/>
        </p:blipFill>
        <p:spPr>
          <a:xfrm>
            <a:off x="7008350" y="1294500"/>
            <a:ext cx="4210180" cy="4696827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8227" l="0" r="0" t="17982"/>
          <a:stretch/>
        </p:blipFill>
        <p:spPr>
          <a:xfrm>
            <a:off x="8896150" y="4148800"/>
            <a:ext cx="2753626" cy="270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 b="5328" l="0" r="0" t="23527"/>
          <a:stretch/>
        </p:blipFill>
        <p:spPr>
          <a:xfrm>
            <a:off x="8896138" y="1353801"/>
            <a:ext cx="2753649" cy="26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>
            <p:ph type="title"/>
          </p:nvPr>
        </p:nvSpPr>
        <p:spPr>
          <a:xfrm>
            <a:off x="1" y="28241"/>
            <a:ext cx="1227221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Observation of 1. experiment (E1) – geneediting by CRISPR/Cas9</a:t>
            </a:r>
            <a:endParaRPr b="1"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482062" y="1613686"/>
            <a:ext cx="8325053" cy="487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A1: OBSERVATION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blue bacteria colonies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B1: OBSERVATION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blue bacteria colonies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</a:t>
            </a:r>
            <a:endParaRPr i="1" sz="2400"/>
          </a:p>
        </p:txBody>
      </p:sp>
      <p:sp>
        <p:nvSpPr>
          <p:cNvPr id="108" name="Google Shape;108;p3"/>
          <p:cNvSpPr txBox="1"/>
          <p:nvPr/>
        </p:nvSpPr>
        <p:spPr>
          <a:xfrm>
            <a:off x="8999618" y="1238161"/>
            <a:ext cx="63030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1f7aee08557_0_7"/>
          <p:cNvPicPr preferRelativeResize="0"/>
          <p:nvPr/>
        </p:nvPicPr>
        <p:blipFill rotWithShape="1">
          <a:blip r:embed="rId3">
            <a:alphaModFix/>
          </a:blip>
          <a:srcRect b="7433" l="9747" r="10552" t="27185"/>
          <a:stretch/>
        </p:blipFill>
        <p:spPr>
          <a:xfrm>
            <a:off x="8896150" y="4062025"/>
            <a:ext cx="2603474" cy="275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f7aee08557_0_7"/>
          <p:cNvPicPr preferRelativeResize="0"/>
          <p:nvPr/>
        </p:nvPicPr>
        <p:blipFill rotWithShape="1">
          <a:blip r:embed="rId4">
            <a:alphaModFix/>
          </a:blip>
          <a:srcRect b="4186" l="0" r="0" t="15297"/>
          <a:stretch/>
        </p:blipFill>
        <p:spPr>
          <a:xfrm>
            <a:off x="8896150" y="1238150"/>
            <a:ext cx="2603485" cy="279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f7aee08557_0_7"/>
          <p:cNvSpPr txBox="1"/>
          <p:nvPr>
            <p:ph type="title"/>
          </p:nvPr>
        </p:nvSpPr>
        <p:spPr>
          <a:xfrm>
            <a:off x="1" y="28241"/>
            <a:ext cx="1227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Observation of 1. experiment (E1) – geneediting by CRISPR/Cas9</a:t>
            </a:r>
            <a:endParaRPr b="1"/>
          </a:p>
        </p:txBody>
      </p:sp>
      <p:sp>
        <p:nvSpPr>
          <p:cNvPr id="117" name="Google Shape;117;g1f7aee08557_0_7"/>
          <p:cNvSpPr txBox="1"/>
          <p:nvPr>
            <p:ph idx="1" type="body"/>
          </p:nvPr>
        </p:nvSpPr>
        <p:spPr>
          <a:xfrm>
            <a:off x="482062" y="1613686"/>
            <a:ext cx="83250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</a:t>
            </a:r>
            <a:r>
              <a:rPr b="1" lang="sk-SK" sz="2400"/>
              <a:t>1: OBSERVATION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blue bacteria colonies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D1: OBSERVATION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blue bacteria colonies with a big white ring around them.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</a:t>
            </a:r>
            <a:endParaRPr i="1" sz="2400"/>
          </a:p>
        </p:txBody>
      </p:sp>
      <p:sp>
        <p:nvSpPr>
          <p:cNvPr id="118" name="Google Shape;118;g1f7aee08557_0_7"/>
          <p:cNvSpPr txBox="1"/>
          <p:nvPr/>
        </p:nvSpPr>
        <p:spPr>
          <a:xfrm>
            <a:off x="8999618" y="1238161"/>
            <a:ext cx="63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f7aee08557_0_7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1f7aee08557_0_18"/>
          <p:cNvPicPr preferRelativeResize="0"/>
          <p:nvPr/>
        </p:nvPicPr>
        <p:blipFill rotWithShape="1">
          <a:blip r:embed="rId3">
            <a:alphaModFix/>
          </a:blip>
          <a:srcRect b="8227" l="0" r="0" t="17982"/>
          <a:stretch/>
        </p:blipFill>
        <p:spPr>
          <a:xfrm>
            <a:off x="8896150" y="4148800"/>
            <a:ext cx="2753626" cy="270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f7aee08557_0_18"/>
          <p:cNvPicPr preferRelativeResize="0"/>
          <p:nvPr/>
        </p:nvPicPr>
        <p:blipFill rotWithShape="1">
          <a:blip r:embed="rId4">
            <a:alphaModFix/>
          </a:blip>
          <a:srcRect b="5328" l="0" r="0" t="23527"/>
          <a:stretch/>
        </p:blipFill>
        <p:spPr>
          <a:xfrm>
            <a:off x="8896138" y="1353801"/>
            <a:ext cx="2753649" cy="26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f7aee08557_0_18"/>
          <p:cNvSpPr txBox="1"/>
          <p:nvPr>
            <p:ph type="title"/>
          </p:nvPr>
        </p:nvSpPr>
        <p:spPr>
          <a:xfrm>
            <a:off x="1" y="28241"/>
            <a:ext cx="1227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Result </a:t>
            </a:r>
            <a:r>
              <a:rPr b="1" lang="sk-SK"/>
              <a:t>of 1. experiment (E1) – geneediting by CRISPR/Cas9</a:t>
            </a:r>
            <a:endParaRPr b="1"/>
          </a:p>
        </p:txBody>
      </p:sp>
      <p:sp>
        <p:nvSpPr>
          <p:cNvPr id="127" name="Google Shape;127;g1f7aee08557_0_18"/>
          <p:cNvSpPr txBox="1"/>
          <p:nvPr>
            <p:ph idx="1" type="body"/>
          </p:nvPr>
        </p:nvSpPr>
        <p:spPr>
          <a:xfrm>
            <a:off x="482062" y="1613686"/>
            <a:ext cx="83250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A1: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The bacteria took up the pLZDonor Plasmid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B1: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The </a:t>
            </a:r>
            <a:r>
              <a:rPr lang="sk-SK" sz="2400"/>
              <a:t>bacteria</a:t>
            </a:r>
            <a:r>
              <a:rPr lang="sk-SK" sz="2400"/>
              <a:t> grown in the B plate took up a new plasmid but not the pLZDonor Guide Plasmid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</a:t>
            </a:r>
            <a:endParaRPr i="1" sz="2400"/>
          </a:p>
        </p:txBody>
      </p:sp>
      <p:sp>
        <p:nvSpPr>
          <p:cNvPr id="128" name="Google Shape;128;g1f7aee08557_0_18"/>
          <p:cNvSpPr txBox="1"/>
          <p:nvPr/>
        </p:nvSpPr>
        <p:spPr>
          <a:xfrm>
            <a:off x="8999618" y="1238161"/>
            <a:ext cx="63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7aee08557_0_18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f7aee08557_0_27"/>
          <p:cNvPicPr preferRelativeResize="0"/>
          <p:nvPr/>
        </p:nvPicPr>
        <p:blipFill rotWithShape="1">
          <a:blip r:embed="rId3">
            <a:alphaModFix/>
          </a:blip>
          <a:srcRect b="0" l="0" r="0" t="16867"/>
          <a:stretch/>
        </p:blipFill>
        <p:spPr>
          <a:xfrm>
            <a:off x="8896150" y="4148800"/>
            <a:ext cx="2603474" cy="27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f7aee08557_0_27"/>
          <p:cNvPicPr preferRelativeResize="0"/>
          <p:nvPr/>
        </p:nvPicPr>
        <p:blipFill rotWithShape="1">
          <a:blip r:embed="rId4">
            <a:alphaModFix/>
          </a:blip>
          <a:srcRect b="4186" l="0" r="0" t="15297"/>
          <a:stretch/>
        </p:blipFill>
        <p:spPr>
          <a:xfrm>
            <a:off x="8896150" y="1238150"/>
            <a:ext cx="2603485" cy="279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f7aee08557_0_27"/>
          <p:cNvSpPr txBox="1"/>
          <p:nvPr>
            <p:ph type="title"/>
          </p:nvPr>
        </p:nvSpPr>
        <p:spPr>
          <a:xfrm>
            <a:off x="1" y="28241"/>
            <a:ext cx="1227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Result </a:t>
            </a:r>
            <a:r>
              <a:rPr b="1" lang="sk-SK"/>
              <a:t>of 1. experiment (E1) – geneediting by CRISPR/Cas9</a:t>
            </a:r>
            <a:endParaRPr b="1"/>
          </a:p>
        </p:txBody>
      </p:sp>
      <p:sp>
        <p:nvSpPr>
          <p:cNvPr id="137" name="Google Shape;137;g1f7aee08557_0_27"/>
          <p:cNvSpPr txBox="1"/>
          <p:nvPr>
            <p:ph idx="1" type="body"/>
          </p:nvPr>
        </p:nvSpPr>
        <p:spPr>
          <a:xfrm>
            <a:off x="482062" y="1613686"/>
            <a:ext cx="83250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C1: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The bacteria took up the pLZDonor </a:t>
            </a:r>
            <a:r>
              <a:rPr lang="sk-SK" sz="2400"/>
              <a:t>Plasmid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D1: RESULT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b="1" lang="sk-SK" sz="2400"/>
              <a:t> </a:t>
            </a:r>
            <a:r>
              <a:rPr lang="sk-SK" sz="2400"/>
              <a:t>– The bacteria grown in the D plate took up a new plasmid but not the pLZDonor Guide Plasmid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</a:t>
            </a:r>
            <a:endParaRPr i="1" sz="2400"/>
          </a:p>
        </p:txBody>
      </p:sp>
      <p:sp>
        <p:nvSpPr>
          <p:cNvPr id="138" name="Google Shape;138;g1f7aee08557_0_27"/>
          <p:cNvSpPr txBox="1"/>
          <p:nvPr/>
        </p:nvSpPr>
        <p:spPr>
          <a:xfrm>
            <a:off x="8999618" y="1238161"/>
            <a:ext cx="63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f7aee08557_0_27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1f7aee08557_0_36"/>
          <p:cNvPicPr preferRelativeResize="0"/>
          <p:nvPr/>
        </p:nvPicPr>
        <p:blipFill rotWithShape="1">
          <a:blip r:embed="rId3">
            <a:alphaModFix/>
          </a:blip>
          <a:srcRect b="8227" l="0" r="0" t="17982"/>
          <a:stretch/>
        </p:blipFill>
        <p:spPr>
          <a:xfrm>
            <a:off x="8896150" y="4148800"/>
            <a:ext cx="2753626" cy="270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f7aee08557_0_36"/>
          <p:cNvPicPr preferRelativeResize="0"/>
          <p:nvPr/>
        </p:nvPicPr>
        <p:blipFill rotWithShape="1">
          <a:blip r:embed="rId4">
            <a:alphaModFix/>
          </a:blip>
          <a:srcRect b="5328" l="0" r="0" t="23527"/>
          <a:stretch/>
        </p:blipFill>
        <p:spPr>
          <a:xfrm>
            <a:off x="8896138" y="1353801"/>
            <a:ext cx="2753649" cy="26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f7aee08557_0_36"/>
          <p:cNvSpPr txBox="1"/>
          <p:nvPr>
            <p:ph type="title"/>
          </p:nvPr>
        </p:nvSpPr>
        <p:spPr>
          <a:xfrm>
            <a:off x="0" y="28249"/>
            <a:ext cx="12272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b="1" lang="sk-SK" sz="3800"/>
              <a:t>Conclusion </a:t>
            </a:r>
            <a:r>
              <a:rPr b="1" lang="sk-SK" sz="3800"/>
              <a:t>of 1. experiment (E1) – geneediting by CRISPR/Cas9</a:t>
            </a:r>
            <a:endParaRPr b="1" sz="3800"/>
          </a:p>
        </p:txBody>
      </p:sp>
      <p:sp>
        <p:nvSpPr>
          <p:cNvPr id="147" name="Google Shape;147;g1f7aee08557_0_36"/>
          <p:cNvSpPr txBox="1"/>
          <p:nvPr>
            <p:ph idx="1" type="body"/>
          </p:nvPr>
        </p:nvSpPr>
        <p:spPr>
          <a:xfrm>
            <a:off x="447675" y="1353800"/>
            <a:ext cx="8325000" cy="58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A1: CONCLUSION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Bacteria</a:t>
            </a:r>
            <a:r>
              <a:rPr lang="sk-SK" sz="2400"/>
              <a:t> survived and grew in the KIX/SPT plate, because </a:t>
            </a:r>
            <a:r>
              <a:rPr lang="sk-SK" sz="2400"/>
              <a:t>bacteria took up the </a:t>
            </a:r>
            <a:r>
              <a:rPr i="1" lang="sk-SK" sz="2400"/>
              <a:t>pLZDonor Plasmid</a:t>
            </a:r>
            <a:r>
              <a:rPr lang="sk-SK" sz="2400"/>
              <a:t>; bacteria remained blue </a:t>
            </a:r>
            <a:r>
              <a:rPr lang="sk-SK" sz="2400"/>
              <a:t>and</a:t>
            </a:r>
            <a:r>
              <a:rPr i="1" lang="sk-SK" sz="2400"/>
              <a:t> lacZ</a:t>
            </a:r>
            <a:r>
              <a:rPr lang="sk-SK" sz="2400"/>
              <a:t>-gene is working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B1: CONCLUSION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Definitely: bacteria took up a new plasmid, It was</a:t>
            </a:r>
            <a:r>
              <a:rPr lang="sk-SK" sz="2400"/>
              <a:t> not the </a:t>
            </a:r>
            <a:r>
              <a:rPr i="1" lang="sk-SK" sz="2400"/>
              <a:t>pLZDonor Guide Plasmid</a:t>
            </a:r>
            <a:r>
              <a:rPr lang="sk-SK" sz="2400"/>
              <a:t>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	     – Hypothesis: 1) Contamination of B1 plate with other sample;  2) Mix up between the </a:t>
            </a:r>
            <a:r>
              <a:rPr b="1" i="1" lang="sk-SK" sz="2400"/>
              <a:t>pD</a:t>
            </a:r>
            <a:r>
              <a:rPr lang="sk-SK" sz="2400"/>
              <a:t> and </a:t>
            </a:r>
            <a:r>
              <a:rPr b="1" i="1" lang="sk-SK" sz="2400"/>
              <a:t>pDG</a:t>
            </a:r>
            <a:r>
              <a:rPr lang="sk-SK" sz="2400"/>
              <a:t> tube during the experiment</a:t>
            </a:r>
            <a:r>
              <a:rPr lang="sk-SK" sz="2400"/>
              <a:t>      </a:t>
            </a:r>
            <a:r>
              <a:rPr lang="sk-SK" sz="2200"/>
              <a:t> </a:t>
            </a:r>
            <a:endParaRPr i="1" sz="2200"/>
          </a:p>
        </p:txBody>
      </p:sp>
      <p:sp>
        <p:nvSpPr>
          <p:cNvPr id="148" name="Google Shape;148;g1f7aee08557_0_36"/>
          <p:cNvSpPr txBox="1"/>
          <p:nvPr/>
        </p:nvSpPr>
        <p:spPr>
          <a:xfrm>
            <a:off x="8999618" y="1238161"/>
            <a:ext cx="63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f7aee08557_0_36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f7aee08557_0_45"/>
          <p:cNvPicPr preferRelativeResize="0"/>
          <p:nvPr/>
        </p:nvPicPr>
        <p:blipFill rotWithShape="1">
          <a:blip r:embed="rId3">
            <a:alphaModFix/>
          </a:blip>
          <a:srcRect b="0" l="0" r="0" t="16867"/>
          <a:stretch/>
        </p:blipFill>
        <p:spPr>
          <a:xfrm>
            <a:off x="8896150" y="4148800"/>
            <a:ext cx="2603474" cy="27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f7aee08557_0_45"/>
          <p:cNvPicPr preferRelativeResize="0"/>
          <p:nvPr/>
        </p:nvPicPr>
        <p:blipFill rotWithShape="1">
          <a:blip r:embed="rId4">
            <a:alphaModFix/>
          </a:blip>
          <a:srcRect b="4186" l="0" r="0" t="15297"/>
          <a:stretch/>
        </p:blipFill>
        <p:spPr>
          <a:xfrm>
            <a:off x="8896150" y="1238150"/>
            <a:ext cx="2603485" cy="279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f7aee08557_0_45"/>
          <p:cNvSpPr txBox="1"/>
          <p:nvPr>
            <p:ph type="title"/>
          </p:nvPr>
        </p:nvSpPr>
        <p:spPr>
          <a:xfrm>
            <a:off x="0" y="28248"/>
            <a:ext cx="12272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b="1" lang="sk-SK" sz="4000"/>
              <a:t>Conclusion </a:t>
            </a:r>
            <a:r>
              <a:rPr b="1" lang="sk-SK" sz="4000"/>
              <a:t>of 1. experiment (E1) – geneediting by CRISPR/Cas9</a:t>
            </a:r>
            <a:endParaRPr b="1" sz="4000"/>
          </a:p>
        </p:txBody>
      </p:sp>
      <p:sp>
        <p:nvSpPr>
          <p:cNvPr id="157" name="Google Shape;157;g1f7aee08557_0_45"/>
          <p:cNvSpPr txBox="1"/>
          <p:nvPr>
            <p:ph idx="1" type="body"/>
          </p:nvPr>
        </p:nvSpPr>
        <p:spPr>
          <a:xfrm>
            <a:off x="464875" y="1105548"/>
            <a:ext cx="8325000" cy="57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C1: CONCLUSION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Bacteria survived and grew in the KIX/SPT plate, because bacteria took up the </a:t>
            </a:r>
            <a:r>
              <a:rPr i="1" lang="sk-SK" sz="2400"/>
              <a:t>pLZDonor Plasmid</a:t>
            </a:r>
            <a:r>
              <a:rPr lang="sk-SK" sz="2400"/>
              <a:t>; bacteria remained blue and lacZ-gene is working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D1: CONCLUSION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b="1" lang="sk-SK" sz="2400"/>
              <a:t>  </a:t>
            </a:r>
            <a:r>
              <a:rPr lang="sk-SK" sz="2400"/>
              <a:t>– Definitely: bacteria took up a new plasmid, it was not the </a:t>
            </a:r>
            <a:r>
              <a:rPr i="1" lang="sk-SK" sz="2400"/>
              <a:t>pLZDonor Guide Plasmid</a:t>
            </a:r>
            <a:r>
              <a:rPr lang="sk-SK" sz="2400"/>
              <a:t>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	     – Hypothesis: 1) Contamination of B1 plate with other sample;  2) Mix up between the</a:t>
            </a:r>
            <a:r>
              <a:rPr b="1" i="1" lang="sk-SK" sz="2400"/>
              <a:t> pD</a:t>
            </a:r>
            <a:r>
              <a:rPr lang="sk-SK" sz="2400"/>
              <a:t> and </a:t>
            </a:r>
            <a:r>
              <a:rPr b="1" i="1" lang="sk-SK" sz="2400"/>
              <a:t>pDG </a:t>
            </a:r>
            <a:r>
              <a:rPr lang="sk-SK" sz="2400"/>
              <a:t>tube during the experiment       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58" name="Google Shape;158;g1f7aee08557_0_45"/>
          <p:cNvSpPr txBox="1"/>
          <p:nvPr/>
        </p:nvSpPr>
        <p:spPr>
          <a:xfrm>
            <a:off x="8999618" y="1238161"/>
            <a:ext cx="630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f7aee08557_0_45"/>
          <p:cNvSpPr txBox="1"/>
          <p:nvPr/>
        </p:nvSpPr>
        <p:spPr>
          <a:xfrm>
            <a:off x="8999618" y="4062024"/>
            <a:ext cx="86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>
            <a:alphaModFix/>
          </a:blip>
          <a:srcRect b="23407" l="0" r="0" t="18826"/>
          <a:stretch/>
        </p:blipFill>
        <p:spPr>
          <a:xfrm rot="5400000">
            <a:off x="7169889" y="1962161"/>
            <a:ext cx="5296374" cy="407965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>
            <p:ph type="title"/>
          </p:nvPr>
        </p:nvSpPr>
        <p:spPr>
          <a:xfrm>
            <a:off x="482061" y="28241"/>
            <a:ext cx="114725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sk-SK"/>
              <a:t>Observation of 2. experiment (E2) – Evidence for CRISPR/Cas9 In-Vivo-Geneediting by PCR</a:t>
            </a:r>
            <a:endParaRPr b="1"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482062" y="1613686"/>
            <a:ext cx="8325000" cy="48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S sample (DNA of C1)</a:t>
            </a:r>
            <a:r>
              <a:rPr b="1" lang="sk-SK" sz="2400"/>
              <a:t>: OBSERVATION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</a:t>
            </a:r>
            <a:r>
              <a:rPr lang="sk-SK" sz="2400"/>
              <a:t>– 3 visible bands, same height as others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sk-SK" sz="2400"/>
              <a:t>C sample (DNA of B1)</a:t>
            </a:r>
            <a:r>
              <a:rPr b="1" lang="sk-SK" sz="2400"/>
              <a:t>: OBSERVATION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sk-SK" sz="2400"/>
              <a:t>           </a:t>
            </a:r>
            <a:r>
              <a:rPr lang="sk-SK" sz="2400"/>
              <a:t>– </a:t>
            </a:r>
            <a:r>
              <a:rPr lang="sk-SK" sz="2400"/>
              <a:t>3 visible bands, same height as others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sk-SK" sz="2400"/>
              <a:t>D</a:t>
            </a:r>
            <a:r>
              <a:rPr b="1" lang="sk-SK" sz="2400"/>
              <a:t> sample (DNA of D1): OBSERVATION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sk-SK" sz="2400"/>
              <a:t>	  </a:t>
            </a:r>
            <a:r>
              <a:rPr lang="sk-SK" sz="2400"/>
              <a:t>  – 3 visible bands, same height as others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k-SK" sz="2400"/>
              <a:t>              </a:t>
            </a:r>
            <a:endParaRPr i="1" sz="2400"/>
          </a:p>
        </p:txBody>
      </p:sp>
      <p:cxnSp>
        <p:nvCxnSpPr>
          <p:cNvPr id="167" name="Google Shape;167;p6"/>
          <p:cNvCxnSpPr/>
          <p:nvPr/>
        </p:nvCxnSpPr>
        <p:spPr>
          <a:xfrm rot="10800000">
            <a:off x="9536600" y="3511188"/>
            <a:ext cx="17700" cy="9627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8" name="Google Shape;168;p6"/>
          <p:cNvCxnSpPr/>
          <p:nvPr/>
        </p:nvCxnSpPr>
        <p:spPr>
          <a:xfrm rot="10800000">
            <a:off x="9895175" y="5871975"/>
            <a:ext cx="63600" cy="7782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2024-01-19T12:02:57Z</dcterms:created>
  <dc:creator>Učiteľ</dc:creator>
</cp:coreProperties>
</file>