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png" ContentType="image/png"/>
  <Override PartName="/ppt/media/image9.png" ContentType="image/png"/>
  <Override PartName="/ppt/media/image8.jpeg" ContentType="image/jpeg"/>
  <Override PartName="/ppt/media/image2.png" ContentType="image/png"/>
  <Override PartName="/ppt/media/image7.jpeg" ContentType="image/jpeg"/>
  <Override PartName="/ppt/media/image3.png" ContentType="image/png"/>
  <Override PartName="/ppt/media/image6.jpeg" ContentType="image/jpeg"/>
  <Override PartName="/ppt/media/image4.jpeg" ContentType="image/jpeg"/>
  <Override PartName="/ppt/media/image5.jpeg" ContentType="image/jpeg"/>
  <Override PartName="/ppt/media/image10.jpeg" ContentType="image/jpeg"/>
  <Override PartName="/ppt/media/image11.png" ContentType="image/png"/>
  <Override PartName="/ppt/media/image12.png" ContentType="image/pn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C44BD92-D815-4AF7-81C5-02D7D138F87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C6A021A-C008-4E00-8B86-9AA48DD0AF4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FFD8CC9-09E3-4D69-AF8F-87D6BB15176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653BE78-CF43-4F40-85B8-E14A4326F11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CF7240C-9CAF-4BE3-8866-4B1EB9BCFED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D09EE52-B8FE-4C58-A0D9-A63E837B9A7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35B1B09-7979-4BD8-87D2-7BD6FA5A229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9687447-6D55-4E36-9153-F3C4FE7CFC1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17361DA-BAA7-4062-B1BB-95EE9CEF31B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D6E37D3-A216-42A7-8654-C74382CC416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655D498-D566-459C-8E16-6A4C4C35550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D04F0DC-377E-4EA0-BED2-2B3C6DD7FE8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398AFFB-1AB8-4078-8707-A485EB35883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73B07A2-B2DF-42F8-AE99-1A2E7B89417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2368D98-F26E-4787-BD0A-2D7D79D227D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D5E4FA6-3A83-4793-B570-A13BD9A1FBB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640C023-3A7A-43B5-8FD7-BEFD3E1F33D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2179793-B832-43D0-A0B7-649DD8BED4D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0D76A37-E68A-434C-94D5-9059584339B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F04AC59-D3A7-4502-9712-888CE6E512C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76DD417-B4AB-4D7D-B8B5-92D826AEE3D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75BBC9C-ACB2-44F4-AF1D-C5591317388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016312D-90C9-4E30-8651-54A2923CC28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19AB997-FA05-47CB-98F5-6138FE08BF2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sk-SK" sz="6000" spc="-1" strike="noStrike">
                <a:solidFill>
                  <a:srgbClr val="000000"/>
                </a:solidFill>
                <a:latin typeface="Calibri Light"/>
              </a:rPr>
              <a:t>Kliknutím upravte štýl predlohy nadpisu</a:t>
            </a:r>
            <a:endParaRPr b="0" lang="sk-SK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sk-SK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sk-SK" sz="1200" spc="-1" strike="noStrike">
                <a:solidFill>
                  <a:srgbClr val="8b8b8b"/>
                </a:solidFill>
                <a:latin typeface="Calibri"/>
              </a:rPr>
              <a:t>&lt;date/heure&gt;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sk-SK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5F62082-05B6-4A4F-A067-760A162F690C}" type="slidenum">
              <a:rPr b="0" lang="sk-SK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Calibri Light"/>
              </a:rPr>
              <a:t>Kliknutím upravte štýl predlohy nadpisu</a:t>
            </a:r>
            <a:endParaRPr b="0" lang="sk-SK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</a:rPr>
              <a:t>Kliknite sem a upravte štýly predlohy textu</a:t>
            </a: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Tretia úroveň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1800" spc="-1" strike="noStrike">
                <a:solidFill>
                  <a:srgbClr val="000000"/>
                </a:solidFill>
                <a:latin typeface="Calibri"/>
              </a:rPr>
              <a:t>Štvrtá úroveň</a:t>
            </a:r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1800" spc="-1" strike="noStrike">
                <a:solidFill>
                  <a:srgbClr val="000000"/>
                </a:solidFill>
                <a:latin typeface="Calibri"/>
              </a:rPr>
              <a:t>Piata úroveň</a:t>
            </a:r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sk-SK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sk-SK" sz="1200" spc="-1" strike="noStrike">
                <a:solidFill>
                  <a:srgbClr val="8b8b8b"/>
                </a:solidFill>
                <a:latin typeface="Calibri"/>
              </a:rPr>
              <a:t>&lt;date/heure&gt;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sk-SK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FD7E585-E101-43BD-8B37-6D214242AB25}" type="slidenum">
              <a:rPr b="0" lang="sk-SK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 Light"/>
              </a:rPr>
              <a:t>Group 5: Presentation of group members</a:t>
            </a:r>
            <a:endParaRPr b="0" lang="sk-SK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</a:rPr>
              <a:t>Gabriella Pedersen</a:t>
            </a: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</a:rPr>
              <a:t>Denmark</a:t>
            </a: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</a:rPr>
              <a:t>Sam Brault</a:t>
            </a: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</a:rPr>
              <a:t>France</a:t>
            </a: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</a:rPr>
              <a:t>Anežka Jurková</a:t>
            </a: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</a:rPr>
              <a:t>Czech Republic</a:t>
            </a: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BlokTextu 3"/>
          <p:cNvSpPr/>
          <p:nvPr/>
        </p:nvSpPr>
        <p:spPr>
          <a:xfrm>
            <a:off x="4461480" y="1798200"/>
            <a:ext cx="1644840" cy="996480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numCol="1" spcCol="38160" horzOverflow="overflow" vertOverflow="overflow" lIns="45720" rIns="4572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sk-SK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5" name="BlokTextu 4"/>
          <p:cNvSpPr/>
          <p:nvPr/>
        </p:nvSpPr>
        <p:spPr>
          <a:xfrm>
            <a:off x="4461480" y="3177720"/>
            <a:ext cx="1644840" cy="996480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numCol="1" spcCol="38160" horzOverflow="overflow" vertOverflow="overflow" lIns="45720" rIns="4572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sk-SK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6" name="BlokTextu 5"/>
          <p:cNvSpPr/>
          <p:nvPr/>
        </p:nvSpPr>
        <p:spPr>
          <a:xfrm>
            <a:off x="4461480" y="4557240"/>
            <a:ext cx="1644840" cy="996480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numCol="1" spcCol="38160" horzOverflow="overflow" vertOverflow="overflow" lIns="45720" rIns="4572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sk-SK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7" name="Obdĺžnik 6"/>
          <p:cNvSpPr/>
          <p:nvPr/>
        </p:nvSpPr>
        <p:spPr>
          <a:xfrm>
            <a:off x="7392960" y="1324440"/>
            <a:ext cx="3264120" cy="4666320"/>
          </a:xfrm>
          <a:prstGeom prst="rect">
            <a:avLst/>
          </a:prstGeom>
          <a:noFill/>
          <a:ln w="12700">
            <a:solidFill>
              <a:srgbClr val="4472c4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vertOverflow="overflow" lIns="45720" rIns="4572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sk-SK" sz="1800" spc="-1" strike="noStrike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4461480" y="3177720"/>
            <a:ext cx="1644840" cy="996480"/>
          </a:xfrm>
          <a:prstGeom prst="rect">
            <a:avLst/>
          </a:prstGeom>
          <a:ln w="0">
            <a:noFill/>
          </a:ln>
        </p:spPr>
      </p:pic>
      <p:pic>
        <p:nvPicPr>
          <p:cNvPr id="89" name="" descr=""/>
          <p:cNvPicPr/>
          <p:nvPr/>
        </p:nvPicPr>
        <p:blipFill>
          <a:blip r:embed="rId2"/>
          <a:stretch/>
        </p:blipFill>
        <p:spPr>
          <a:xfrm>
            <a:off x="4461480" y="1798200"/>
            <a:ext cx="1644840" cy="996480"/>
          </a:xfrm>
          <a:prstGeom prst="rect">
            <a:avLst/>
          </a:prstGeom>
          <a:ln w="0">
            <a:noFill/>
          </a:ln>
        </p:spPr>
      </p:pic>
      <p:pic>
        <p:nvPicPr>
          <p:cNvPr id="90" name="" descr=""/>
          <p:cNvPicPr/>
          <p:nvPr/>
        </p:nvPicPr>
        <p:blipFill>
          <a:blip r:embed="rId3"/>
          <a:stretch/>
        </p:blipFill>
        <p:spPr>
          <a:xfrm>
            <a:off x="4461480" y="4557240"/>
            <a:ext cx="1698120" cy="1080000"/>
          </a:xfrm>
          <a:prstGeom prst="rect">
            <a:avLst/>
          </a:prstGeom>
          <a:ln w="0">
            <a:noFill/>
          </a:ln>
        </p:spPr>
      </p:pic>
      <p:pic>
        <p:nvPicPr>
          <p:cNvPr id="91" name="" descr=""/>
          <p:cNvPicPr/>
          <p:nvPr/>
        </p:nvPicPr>
        <p:blipFill>
          <a:blip r:embed="rId4"/>
          <a:stretch/>
        </p:blipFill>
        <p:spPr>
          <a:xfrm>
            <a:off x="7057080" y="1327320"/>
            <a:ext cx="3600000" cy="5271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0" y="28080"/>
            <a:ext cx="122716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sk-SK" sz="44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1" lang="sk-SK" sz="4400" spc="-1" strike="noStrike">
                <a:solidFill>
                  <a:srgbClr val="000000"/>
                </a:solidFill>
                <a:latin typeface="Calibri Light"/>
              </a:rPr>
              <a:t>Step 1: Transformation of E. coli </a:t>
            </a:r>
            <a:endParaRPr b="0" lang="sk-SK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0" y="1620000"/>
            <a:ext cx="4500000" cy="4878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sk-SK" sz="2400" spc="-1" strike="noStrike">
                <a:solidFill>
                  <a:srgbClr val="000000"/>
                </a:solidFill>
                <a:latin typeface="Calibri"/>
              </a:rPr>
              <a:t>A: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</a:pPr>
            <a:r>
              <a:rPr b="1" lang="sk-SK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sk-SK" sz="2400" spc="-1" strike="noStrike">
                <a:solidFill>
                  <a:srgbClr val="000000"/>
                </a:solidFill>
                <a:latin typeface="Calibri"/>
              </a:rPr>
              <a:t>-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 Blue colonies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- No arabinose/no gRNA 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→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no cut on lacZ-gene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              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sk-SK" sz="2400" spc="-1" strike="noStrike">
                <a:solidFill>
                  <a:srgbClr val="000000"/>
                </a:solidFill>
                <a:latin typeface="Calibri"/>
              </a:rPr>
              <a:t>B: 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sk-SK" sz="24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1" lang="sk-SK" sz="2400" spc="-1" strike="noStrike">
                <a:solidFill>
                  <a:srgbClr val="000000"/>
                </a:solidFill>
                <a:latin typeface="Calibri"/>
              </a:rPr>
              <a:t>-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 No colonies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- No arabinose/with gRNA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    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→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cut lacZ-gene but no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repair, bacteria died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  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       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BlokTextu 5"/>
          <p:cNvSpPr/>
          <p:nvPr/>
        </p:nvSpPr>
        <p:spPr>
          <a:xfrm>
            <a:off x="3081240" y="1455480"/>
            <a:ext cx="41580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Calibri"/>
              </a:rPr>
              <a:t>A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BlokTextu 8"/>
          <p:cNvSpPr/>
          <p:nvPr/>
        </p:nvSpPr>
        <p:spPr>
          <a:xfrm>
            <a:off x="3060000" y="4320000"/>
            <a:ext cx="1041840" cy="85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Calibri"/>
              </a:rPr>
              <a:t>B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3600000" y="1440000"/>
            <a:ext cx="2482920" cy="2606760"/>
          </a:xfrm>
          <a:prstGeom prst="rect">
            <a:avLst/>
          </a:prstGeom>
          <a:ln w="0">
            <a:noFill/>
          </a:ln>
        </p:spPr>
      </p:pic>
      <p:pic>
        <p:nvPicPr>
          <p:cNvPr id="97" name="" descr=""/>
          <p:cNvPicPr/>
          <p:nvPr/>
        </p:nvPicPr>
        <p:blipFill>
          <a:blip r:embed="rId2"/>
          <a:stretch/>
        </p:blipFill>
        <p:spPr>
          <a:xfrm>
            <a:off x="3600000" y="4320000"/>
            <a:ext cx="2471760" cy="2520000"/>
          </a:xfrm>
          <a:prstGeom prst="rect">
            <a:avLst/>
          </a:prstGeom>
          <a:ln w="0">
            <a:noFill/>
          </a:ln>
        </p:spPr>
      </p:pic>
      <p:sp>
        <p:nvSpPr>
          <p:cNvPr id="98" name=""/>
          <p:cNvSpPr txBox="1"/>
          <p:nvPr/>
        </p:nvSpPr>
        <p:spPr>
          <a:xfrm>
            <a:off x="6082920" y="1459800"/>
            <a:ext cx="4500000" cy="171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C :                                          </a:t>
            </a: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- Blue colonies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-With arabinose/no gRNA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→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no cut on lacZ-gene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"/>
          <p:cNvSpPr txBox="1"/>
          <p:nvPr/>
        </p:nvSpPr>
        <p:spPr>
          <a:xfrm>
            <a:off x="6120000" y="4320000"/>
            <a:ext cx="4860000" cy="171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D :                                        </a:t>
            </a: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D</a:t>
            </a:r>
            <a:endParaRPr b="1" lang="fr-FR" sz="3200" spc="-1" strike="noStrike">
              <a:solidFill>
                <a:srgbClr val="000000"/>
              </a:solidFill>
              <a:latin typeface="Calibri"/>
            </a:endParaRPr>
          </a:p>
          <a:p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-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No colonies</a:t>
            </a:r>
            <a:endParaRPr b="1" lang="fr-FR" sz="2400" spc="-1" strike="noStrike">
              <a:solidFill>
                <a:srgbClr val="000000"/>
              </a:solidFill>
              <a:latin typeface="Calibri"/>
            </a:endParaRPr>
          </a:p>
          <a:p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-With arabinose/with gRNA</a:t>
            </a:r>
            <a:endParaRPr b="1" lang="fr-FR" sz="2400" spc="-1" strike="noStrike">
              <a:solidFill>
                <a:srgbClr val="000000"/>
              </a:solidFill>
              <a:latin typeface="Calibri"/>
            </a:endParaRPr>
          </a:p>
          <a:p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→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Mistake: Possible error </a:t>
            </a:r>
            <a:endParaRPr b="1" lang="fr-FR" sz="2400" spc="-1" strike="noStrike">
              <a:solidFill>
                <a:srgbClr val="000000"/>
              </a:solidFill>
              <a:latin typeface="Calibri"/>
            </a:endParaRPr>
          </a:p>
          <a:p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with arabinose </a:t>
            </a:r>
            <a:endParaRPr b="1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3"/>
          <a:stretch/>
        </p:blipFill>
        <p:spPr>
          <a:xfrm>
            <a:off x="9686520" y="1459800"/>
            <a:ext cx="2505600" cy="2603880"/>
          </a:xfrm>
          <a:prstGeom prst="rect">
            <a:avLst/>
          </a:prstGeom>
          <a:ln w="0">
            <a:noFill/>
          </a:ln>
        </p:spPr>
      </p:pic>
      <p:pic>
        <p:nvPicPr>
          <p:cNvPr id="101" name="" descr=""/>
          <p:cNvPicPr/>
          <p:nvPr/>
        </p:nvPicPr>
        <p:blipFill>
          <a:blip r:embed="rId4"/>
          <a:stretch/>
        </p:blipFill>
        <p:spPr>
          <a:xfrm>
            <a:off x="9611640" y="4320000"/>
            <a:ext cx="2580480" cy="252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900000" y="4748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sk-SK" sz="4400" spc="-1" strike="noStrike">
                <a:solidFill>
                  <a:srgbClr val="000000"/>
                </a:solidFill>
                <a:latin typeface="Calibri Light"/>
              </a:rPr>
              <a:t>Step 2: PCR</a:t>
            </a:r>
            <a:endParaRPr b="0" lang="sk-SK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5040000" y="1620000"/>
            <a:ext cx="2482920" cy="2606760"/>
          </a:xfrm>
          <a:prstGeom prst="rect">
            <a:avLst/>
          </a:prstGeom>
          <a:ln w="0">
            <a:noFill/>
          </a:ln>
        </p:spPr>
      </p:pic>
      <p:pic>
        <p:nvPicPr>
          <p:cNvPr id="104" name="" descr=""/>
          <p:cNvPicPr/>
          <p:nvPr/>
        </p:nvPicPr>
        <p:blipFill>
          <a:blip r:embed="rId2"/>
          <a:stretch/>
        </p:blipFill>
        <p:spPr>
          <a:xfrm>
            <a:off x="5054400" y="4320000"/>
            <a:ext cx="2505600" cy="2603880"/>
          </a:xfrm>
          <a:prstGeom prst="rect">
            <a:avLst/>
          </a:prstGeom>
          <a:ln w="0">
            <a:noFill/>
          </a:ln>
        </p:spPr>
      </p:pic>
      <p:sp>
        <p:nvSpPr>
          <p:cNvPr id="105" name=""/>
          <p:cNvSpPr txBox="1"/>
          <p:nvPr/>
        </p:nvSpPr>
        <p:spPr>
          <a:xfrm>
            <a:off x="3780000" y="1482480"/>
            <a:ext cx="937080" cy="497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3200" spc="-1" strike="noStrike">
                <a:solidFill>
                  <a:srgbClr val="000000"/>
                </a:solidFill>
                <a:latin typeface="Calibri Light"/>
              </a:rPr>
              <a:t>S/A</a:t>
            </a:r>
            <a:endParaRPr b="0" lang="fr-FR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6" name=""/>
          <p:cNvSpPr txBox="1"/>
          <p:nvPr/>
        </p:nvSpPr>
        <p:spPr>
          <a:xfrm>
            <a:off x="3960000" y="4320000"/>
            <a:ext cx="540000" cy="497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3200" spc="-1" strike="noStrike">
                <a:solidFill>
                  <a:srgbClr val="000000"/>
                </a:solidFill>
                <a:latin typeface="Calibri Light"/>
              </a:rPr>
              <a:t>C</a:t>
            </a:r>
            <a:endParaRPr b="0" lang="fr-FR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7" name=""/>
          <p:cNvSpPr txBox="1"/>
          <p:nvPr/>
        </p:nvSpPr>
        <p:spPr>
          <a:xfrm>
            <a:off x="4680000" y="1801440"/>
            <a:ext cx="9360000" cy="89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"/>
          <p:cNvSpPr txBox="1"/>
          <p:nvPr/>
        </p:nvSpPr>
        <p:spPr>
          <a:xfrm>
            <a:off x="4680000" y="1801440"/>
            <a:ext cx="9360000" cy="89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"/>
          <p:cNvSpPr txBox="1"/>
          <p:nvPr/>
        </p:nvSpPr>
        <p:spPr>
          <a:xfrm>
            <a:off x="7020000" y="3061080"/>
            <a:ext cx="9360000" cy="89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82040" y="28080"/>
            <a:ext cx="114721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sk-SK" sz="44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1" lang="sk-SK" sz="4400" spc="-1" strike="noStrike">
                <a:solidFill>
                  <a:srgbClr val="000000"/>
                </a:solidFill>
                <a:latin typeface="Calibri Light"/>
              </a:rPr>
              <a:t>Step 2: Gel electrophoresis</a:t>
            </a:r>
            <a:endParaRPr b="0" lang="sk-SK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82040" y="1613520"/>
            <a:ext cx="9057960" cy="4878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</a:pPr>
            <a:r>
              <a:rPr b="1" lang="sk-SK" sz="2400" spc="-1" strike="noStrike">
                <a:solidFill>
                  <a:srgbClr val="000000"/>
                </a:solidFill>
                <a:latin typeface="Calibri"/>
              </a:rPr>
              <a:t>S/A:                                                                             Before experiment: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sk-SK" sz="2400" spc="-1" strike="noStrike">
                <a:solidFill>
                  <a:srgbClr val="000000"/>
                </a:solidFill>
                <a:latin typeface="Calibri"/>
              </a:rPr>
              <a:t>          </a:t>
            </a:r>
            <a:r>
              <a:rPr b="1" lang="sk-SK" sz="2400" spc="-1" strike="noStrike">
                <a:solidFill>
                  <a:srgbClr val="000000"/>
                </a:solidFill>
                <a:latin typeface="Calibri"/>
              </a:rPr>
              <a:t>- 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1100 bp, 350 bp and app. 20 bp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          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- full length lacZ-gene  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sk-SK" sz="2400" spc="-1" strike="noStrike">
                <a:solidFill>
                  <a:srgbClr val="000000"/>
                </a:solidFill>
                <a:latin typeface="Calibri"/>
              </a:rPr>
              <a:t>C:                                                                                   After experiment: 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sk-SK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     </a:t>
            </a:r>
            <a:r>
              <a:rPr b="1" lang="sk-SK" sz="24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1" lang="sk-SK" sz="2400" spc="-1" strike="noStrike">
                <a:solidFill>
                  <a:srgbClr val="000000"/>
                </a:solidFill>
                <a:latin typeface="Calibri"/>
              </a:rPr>
              <a:t>-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 1100 bp, 350 bp and app. 20 bp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          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- full length lacZ-gene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sk-SK" sz="24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1" lang="sk-SK" sz="2400" spc="-1" strike="noStrike">
                <a:solidFill>
                  <a:srgbClr val="000000"/>
                </a:solidFill>
                <a:latin typeface="Calibri"/>
              </a:rPr>
              <a:t>Negative control: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          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- app. 20 bp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  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              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BlokTextu 5"/>
          <p:cNvSpPr/>
          <p:nvPr/>
        </p:nvSpPr>
        <p:spPr>
          <a:xfrm>
            <a:off x="8082360" y="1825560"/>
            <a:ext cx="62136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k-SK" sz="3200" spc="-1" strike="noStrike">
                <a:solidFill>
                  <a:srgbClr val="ffffff"/>
                </a:solidFill>
                <a:latin typeface="Calibri"/>
              </a:rPr>
              <a:t>A1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BlokTextu 8"/>
          <p:cNvSpPr/>
          <p:nvPr/>
        </p:nvSpPr>
        <p:spPr>
          <a:xfrm>
            <a:off x="10494360" y="1825560"/>
            <a:ext cx="861840" cy="85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k-SK" sz="3200" spc="-1" strike="noStrike">
                <a:solidFill>
                  <a:srgbClr val="ffffff"/>
                </a:solidFill>
                <a:latin typeface="Calibri"/>
              </a:rPr>
              <a:t>B1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4" name="" descr=""/>
          <p:cNvPicPr/>
          <p:nvPr/>
        </p:nvPicPr>
        <p:blipFill>
          <a:blip r:embed="rId1"/>
          <a:stretch/>
        </p:blipFill>
        <p:spPr>
          <a:xfrm rot="16189200">
            <a:off x="8196840" y="2974320"/>
            <a:ext cx="2324160" cy="5031000"/>
          </a:xfrm>
          <a:prstGeom prst="rect">
            <a:avLst/>
          </a:prstGeom>
          <a:ln w="0">
            <a:noFill/>
          </a:ln>
        </p:spPr>
      </p:pic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 rot="5377800">
            <a:off x="9447480" y="1369080"/>
            <a:ext cx="2344680" cy="2864880"/>
          </a:xfrm>
          <a:prstGeom prst="rect">
            <a:avLst/>
          </a:prstGeom>
          <a:ln w="0">
            <a:noFill/>
          </a:ln>
        </p:spPr>
      </p:pic>
      <p:sp>
        <p:nvSpPr>
          <p:cNvPr id="116" name=""/>
          <p:cNvSpPr/>
          <p:nvPr/>
        </p:nvSpPr>
        <p:spPr>
          <a:xfrm rot="21184200">
            <a:off x="8881200" y="5090760"/>
            <a:ext cx="906840" cy="1072080"/>
          </a:xfrm>
          <a:prstGeom prst="ellipse">
            <a:avLst/>
          </a:prstGeom>
          <a:noFill/>
          <a:ln w="76320">
            <a:solidFill>
              <a:srgbClr val="adff2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"/>
          <p:cNvSpPr/>
          <p:nvPr/>
        </p:nvSpPr>
        <p:spPr>
          <a:xfrm>
            <a:off x="9900000" y="4680000"/>
            <a:ext cx="360" cy="180000"/>
          </a:xfrm>
          <a:prstGeom prst="ellipse">
            <a:avLst/>
          </a:prstGeom>
          <a:solidFill>
            <a:schemeClr val="accent1"/>
          </a:solidFill>
          <a:ln w="0">
            <a:solidFill>
              <a:srgbClr val="20386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82040" y="28080"/>
            <a:ext cx="108712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sk-SK" sz="4400" spc="-1" strike="noStrike">
                <a:solidFill>
                  <a:srgbClr val="000000"/>
                </a:solidFill>
                <a:latin typeface="Calibri Light"/>
              </a:rPr>
              <a:t>Conclusion</a:t>
            </a:r>
            <a:endParaRPr b="0" lang="sk-SK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82040" y="1613520"/>
            <a:ext cx="8324640" cy="4878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sk-SK" sz="2400" spc="-1" strike="noStrike">
                <a:solidFill>
                  <a:srgbClr val="000000"/>
                </a:solidFill>
                <a:latin typeface="Calibri"/>
              </a:rPr>
              <a:t>A: RESULT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           – 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Step 1: Blue colonies 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          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-&gt; 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no cut on lacZ-gene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           – 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Step 2: Bands at 1100 bp, 350 bp, app. 20 bp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           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-&gt; Proof of full length lacZ-gene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               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sk-SK" sz="2400" spc="-1" strike="noStrike">
                <a:solidFill>
                  <a:srgbClr val="000000"/>
                </a:solidFill>
                <a:latin typeface="Calibri"/>
              </a:rPr>
              <a:t>B: RESULT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sk-SK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           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– 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Step 1: No colonies 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           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-&gt; Repair system could not repair the cut -&gt; dead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0" name="Obrázok 12" descr=""/>
          <p:cNvPicPr/>
          <p:nvPr/>
        </p:nvPicPr>
        <p:blipFill>
          <a:blip r:embed="rId1"/>
          <a:stretch/>
        </p:blipFill>
        <p:spPr>
          <a:xfrm>
            <a:off x="7975440" y="1787040"/>
            <a:ext cx="932400" cy="853200"/>
          </a:xfrm>
          <a:prstGeom prst="rect">
            <a:avLst/>
          </a:prstGeom>
          <a:ln w="0">
            <a:noFill/>
          </a:ln>
        </p:spPr>
      </p:pic>
      <p:pic>
        <p:nvPicPr>
          <p:cNvPr id="121" name="Obrázok 14" descr=""/>
          <p:cNvPicPr/>
          <p:nvPr/>
        </p:nvPicPr>
        <p:blipFill>
          <a:blip r:embed="rId2"/>
          <a:stretch/>
        </p:blipFill>
        <p:spPr>
          <a:xfrm>
            <a:off x="10439280" y="1787040"/>
            <a:ext cx="914040" cy="853200"/>
          </a:xfrm>
          <a:prstGeom prst="rect">
            <a:avLst/>
          </a:prstGeom>
          <a:ln w="0">
            <a:noFill/>
          </a:ln>
        </p:spPr>
      </p:pic>
      <p:pic>
        <p:nvPicPr>
          <p:cNvPr id="122" name="" descr=""/>
          <p:cNvPicPr/>
          <p:nvPr/>
        </p:nvPicPr>
        <p:blipFill>
          <a:blip r:embed="rId3"/>
          <a:stretch/>
        </p:blipFill>
        <p:spPr>
          <a:xfrm>
            <a:off x="7237080" y="993240"/>
            <a:ext cx="2482920" cy="2606760"/>
          </a:xfrm>
          <a:prstGeom prst="rect">
            <a:avLst/>
          </a:prstGeom>
          <a:ln w="0">
            <a:noFill/>
          </a:ln>
        </p:spPr>
      </p:pic>
      <p:pic>
        <p:nvPicPr>
          <p:cNvPr id="123" name="" descr=""/>
          <p:cNvPicPr/>
          <p:nvPr/>
        </p:nvPicPr>
        <p:blipFill>
          <a:blip r:embed="rId4"/>
          <a:stretch/>
        </p:blipFill>
        <p:spPr>
          <a:xfrm>
            <a:off x="8280000" y="4140000"/>
            <a:ext cx="2471760" cy="2520000"/>
          </a:xfrm>
          <a:prstGeom prst="rect">
            <a:avLst/>
          </a:prstGeom>
          <a:ln w="0">
            <a:noFill/>
          </a:ln>
        </p:spPr>
      </p:pic>
      <p:pic>
        <p:nvPicPr>
          <p:cNvPr id="124" name="" descr=""/>
          <p:cNvPicPr/>
          <p:nvPr/>
        </p:nvPicPr>
        <p:blipFill>
          <a:blip r:embed="rId5"/>
          <a:srcRect l="15143" t="35669" r="15066" b="35678"/>
          <a:stretch/>
        </p:blipFill>
        <p:spPr>
          <a:xfrm rot="16189200">
            <a:off x="9577080" y="1111680"/>
            <a:ext cx="2631240" cy="2337480"/>
          </a:xfrm>
          <a:prstGeom prst="rect">
            <a:avLst/>
          </a:prstGeom>
          <a:ln w="0">
            <a:noFill/>
          </a:ln>
        </p:spPr>
      </p:pic>
      <p:sp>
        <p:nvSpPr>
          <p:cNvPr id="125" name=""/>
          <p:cNvSpPr/>
          <p:nvPr/>
        </p:nvSpPr>
        <p:spPr>
          <a:xfrm rot="21184200">
            <a:off x="10309320" y="1997640"/>
            <a:ext cx="543240" cy="840240"/>
          </a:xfrm>
          <a:prstGeom prst="ellipse">
            <a:avLst/>
          </a:prstGeom>
          <a:noFill/>
          <a:ln w="76320">
            <a:solidFill>
              <a:srgbClr val="adff2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 rot="21184200">
            <a:off x="10852560" y="1964880"/>
            <a:ext cx="557640" cy="915120"/>
          </a:xfrm>
          <a:prstGeom prst="ellipse">
            <a:avLst/>
          </a:prstGeom>
          <a:noFill/>
          <a:ln w="76320">
            <a:solidFill>
              <a:srgbClr val="adff2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"/>
          <p:cNvSpPr txBox="1"/>
          <p:nvPr/>
        </p:nvSpPr>
        <p:spPr>
          <a:xfrm>
            <a:off x="540000" y="1620000"/>
            <a:ext cx="8100000" cy="4124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sk-SK" sz="2400" spc="-1" strike="noStrike">
                <a:solidFill>
                  <a:srgbClr val="000000"/>
                </a:solidFill>
                <a:latin typeface="Calibri"/>
              </a:rPr>
              <a:t>C: RESULT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           – 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Step 1: Blue colonies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          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-&gt; 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no cut on lacZ-gene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           – 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Step 2: Bands at 1100 bp, 350 bp, app. 20 bp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           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-&gt; Proof of full length lacZ-gene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              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sk-SK" sz="2400" spc="-1" strike="noStrike">
                <a:solidFill>
                  <a:srgbClr val="000000"/>
                </a:solidFill>
                <a:latin typeface="Calibri"/>
              </a:rPr>
              <a:t>D: RESULT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sk-SK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           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– 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Step 1: No colonies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           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-&gt; Mistake happened – possibly killed the bacteria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"/>
          <p:cNvSpPr txBox="1"/>
          <p:nvPr/>
        </p:nvSpPr>
        <p:spPr>
          <a:xfrm>
            <a:off x="1080000" y="720000"/>
            <a:ext cx="7020000" cy="59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</a:pPr>
            <a:r>
              <a:rPr b="1" lang="sk-SK" sz="4400" spc="-1" strike="noStrike">
                <a:solidFill>
                  <a:srgbClr val="000000"/>
                </a:solidFill>
                <a:latin typeface="Calibri Light"/>
              </a:rPr>
              <a:t>Conclusion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7110720" y="1176120"/>
            <a:ext cx="2505600" cy="2603880"/>
          </a:xfrm>
          <a:prstGeom prst="rect">
            <a:avLst/>
          </a:prstGeom>
          <a:ln w="0">
            <a:noFill/>
          </a:ln>
        </p:spPr>
      </p:pic>
      <p:pic>
        <p:nvPicPr>
          <p:cNvPr id="130" name="" descr=""/>
          <p:cNvPicPr/>
          <p:nvPr/>
        </p:nvPicPr>
        <p:blipFill>
          <a:blip r:embed="rId2"/>
          <a:stretch/>
        </p:blipFill>
        <p:spPr>
          <a:xfrm>
            <a:off x="8759520" y="3960000"/>
            <a:ext cx="2580480" cy="2520000"/>
          </a:xfrm>
          <a:prstGeom prst="rect">
            <a:avLst/>
          </a:prstGeom>
          <a:ln w="0">
            <a:noFill/>
          </a:ln>
        </p:spPr>
      </p:pic>
      <p:pic>
        <p:nvPicPr>
          <p:cNvPr id="131" name="" descr=""/>
          <p:cNvPicPr/>
          <p:nvPr/>
        </p:nvPicPr>
        <p:blipFill>
          <a:blip r:embed="rId3"/>
          <a:srcRect l="15143" t="35669" r="15066" b="35678"/>
          <a:stretch/>
        </p:blipFill>
        <p:spPr>
          <a:xfrm rot="16189200">
            <a:off x="9473400" y="1279080"/>
            <a:ext cx="2631240" cy="2337480"/>
          </a:xfrm>
          <a:prstGeom prst="rect">
            <a:avLst/>
          </a:prstGeom>
          <a:ln w="0">
            <a:noFill/>
          </a:ln>
        </p:spPr>
      </p:pic>
      <p:sp>
        <p:nvSpPr>
          <p:cNvPr id="132" name=""/>
          <p:cNvSpPr/>
          <p:nvPr/>
        </p:nvSpPr>
        <p:spPr>
          <a:xfrm rot="21184200">
            <a:off x="10506600" y="1942920"/>
            <a:ext cx="543960" cy="1137240"/>
          </a:xfrm>
          <a:prstGeom prst="ellipse">
            <a:avLst/>
          </a:prstGeom>
          <a:noFill/>
          <a:ln w="76320">
            <a:solidFill>
              <a:srgbClr val="adff2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1405</TotalTime>
  <Application>LibreOffice/7.5.2.2$Windows_X86_64 LibreOffice_project/53bb9681a964705cf672590721dbc85eb4d0c3a2</Application>
  <AppVersion>15.0000</AppVersion>
  <Words>348</Words>
  <Paragraphs>116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2024-01-19T12:02:57Z</dcterms:created>
  <dc:creator>Učiteľ</dc:creator>
  <dc:description/>
  <dc:language>fr-FR</dc:language>
  <cp:lastModifiedBy/>
  <dcterms:modified xsi:type="dcterms:W3CDTF">2024-04-18T10:23:45Z</dcterms:modified>
  <cp:revision>7</cp:revision>
  <dc:subject/>
  <dc:title>Observation of 1. experiment – starch metabolism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Vlastná</vt:lpwstr>
  </property>
  <property fmtid="{D5CDD505-2E9C-101B-9397-08002B2CF9AE}" pid="3" name="Slides">
    <vt:i4>12</vt:i4>
  </property>
</Properties>
</file>