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9" r:id="rId4"/>
    <p:sldId id="260" r:id="rId5"/>
    <p:sldId id="262" r:id="rId6"/>
    <p:sldId id="270" r:id="rId7"/>
    <p:sldId id="271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1659662-D438-F60A-0708-5876F9D719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B7F1351A-E0C4-2338-B7F9-7F2858A0D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25D96B97-22A5-3386-C8EA-A79731C9D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F0F24C2C-7010-8127-E326-CE34C125B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FE55B7DC-B08A-172C-6C57-67A49D714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393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ECD9B5-2111-828F-FFD4-A582C611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EA6DC3AD-6FE1-38F3-C2C6-AA68C96B2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9F188DB0-E2F8-1632-72C5-1304BE2F7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F58CC06A-CA89-4E55-ADB5-50ADDD7AF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99042C33-8523-C825-9244-26C3F8778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36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="" xmlns:a16="http://schemas.microsoft.com/office/drawing/2014/main" id="{DDE46922-8E9F-3B1F-1214-6044E1695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="" xmlns:a16="http://schemas.microsoft.com/office/drawing/2014/main" id="{E56B67E7-17C3-E64A-AC2C-6994F7D5F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64FA8054-4163-2C98-CB06-6059E8E18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2BE2A851-3F32-6026-3400-3AE97A18B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2404C11D-7F62-477C-9636-588562185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74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633B98-F4D4-831C-D636-85F2576D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EA5DEAAA-72F7-5D89-A7E9-3AC4F4A12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BFCDA320-4D5E-A81D-E02B-96B62FDEE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DA0FE1C7-8AB2-72AC-3AC0-AB81E8B5E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1BE890BD-E694-E573-C8D8-37D2927F1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5674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899A257-69E0-B66E-B802-AE6D0F47E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A693638-F25A-6C06-BDF0-3EE2FFAF6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2943D7BA-38C2-D1AC-78E2-A7030BEBC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11094413-EB3E-BD23-5E87-4B652BE5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ECB41B0A-E423-7BF3-D91C-68491E77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8312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84ACC68-3B4B-DD93-4BC6-68A325191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1757EE97-EE0F-44D9-5820-F10208F4A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2CB2F875-FAC9-C887-3BDD-2F7459310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EC37A898-76D7-2594-B757-B99E9FC60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49C4B311-EB67-093D-E6CC-DA3E91B3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D24446BA-97FD-A1E4-DEBE-7F12BE8DB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007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56C8A67-E882-E249-43D9-4459887DF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193A66D2-F945-E1EA-5003-EBEAF3DBD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="" xmlns:a16="http://schemas.microsoft.com/office/drawing/2014/main" id="{7198EEDD-6EF2-EE0A-A804-88AA667E0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1C843712-B3F9-8177-BE22-D0256BAB2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="" xmlns:a16="http://schemas.microsoft.com/office/drawing/2014/main" id="{77870058-4602-453A-9477-C3F73A6DAE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="" xmlns:a16="http://schemas.microsoft.com/office/drawing/2014/main" id="{40EC69A2-183F-42E6-4938-3FF060616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="" xmlns:a16="http://schemas.microsoft.com/office/drawing/2014/main" id="{DA6012A0-24A7-E8DC-5E6D-1B1C94C3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="" xmlns:a16="http://schemas.microsoft.com/office/drawing/2014/main" id="{00573FED-4694-E102-E78C-908FA25B4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6635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0718D63-C229-AFA2-4A71-BD4FD1BA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="" xmlns:a16="http://schemas.microsoft.com/office/drawing/2014/main" id="{E39F92C2-814A-C52A-A041-E74759BCB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="" xmlns:a16="http://schemas.microsoft.com/office/drawing/2014/main" id="{9073FEC5-6977-3E7E-4B01-351597977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="" xmlns:a16="http://schemas.microsoft.com/office/drawing/2014/main" id="{AD600579-54C0-A5DD-0AFA-FC47D9041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41727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="" xmlns:a16="http://schemas.microsoft.com/office/drawing/2014/main" id="{076489F4-2E81-1C17-0E1E-3BA9BC090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="" xmlns:a16="http://schemas.microsoft.com/office/drawing/2014/main" id="{40FA73BB-AE8E-08C5-7396-937ED388D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="" xmlns:a16="http://schemas.microsoft.com/office/drawing/2014/main" id="{9393275D-1580-71F2-D89A-1B09059D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202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6EC96C9-8D0F-4BC4-200D-DBE9D70A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19FF9EE-3B99-2645-DD65-BD39720D8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AF59ABF-C5EF-0363-C9FD-E14F3D178C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27454DFA-FB63-4CC0-3DA5-07A1C34B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2C37CBD0-15D3-2152-D7EB-689403E1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16EBA7F6-AD33-FFC2-7D83-FDD4B2CED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4506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9F945B1-280C-B36C-325C-9D606DEA8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="" xmlns:a16="http://schemas.microsoft.com/office/drawing/2014/main" id="{257767A9-5B87-D3B9-ED7C-6FC47F0B5F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03B2B73C-0E77-8C19-AB67-A0C7054AB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="" xmlns:a16="http://schemas.microsoft.com/office/drawing/2014/main" id="{E09046E5-8E6E-D419-BCAC-6C5CC9496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="" xmlns:a16="http://schemas.microsoft.com/office/drawing/2014/main" id="{1B18CC69-EDE0-6123-EBA1-B7CE2785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="" xmlns:a16="http://schemas.microsoft.com/office/drawing/2014/main" id="{F8753206-CE27-93A4-7F66-C7B883E8D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50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="" xmlns:a16="http://schemas.microsoft.com/office/drawing/2014/main" id="{1AEDB1F9-328C-809D-CC5C-40EC2C06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A3139836-F1F9-2BE2-3A98-6F4C5419F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="" xmlns:a16="http://schemas.microsoft.com/office/drawing/2014/main" id="{44EDCB50-E407-A7C3-304B-3D3E0E59A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DF9F9-1DCA-4FC1-A67C-47280118E555}" type="datetimeFigureOut">
              <a:rPr lang="sk-SK" smtClean="0"/>
              <a:t>18. 4. 2024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="" xmlns:a16="http://schemas.microsoft.com/office/drawing/2014/main" id="{949B29B6-DFAA-6A32-E1C0-C794E8A53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="" xmlns:a16="http://schemas.microsoft.com/office/drawing/2014/main" id="{0F625457-7BC5-23B5-519F-997068A44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187AA-2DCF-43A9-ADF6-616C943B28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363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f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Group 3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Laura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ym typeface="Calibri"/>
              </a:rPr>
              <a:t>Greece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Amelie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Germany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>
              <a:buNone/>
            </a:pPr>
            <a:endParaRPr lang="sk-SK" dirty="0" smtClean="0"/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sym typeface="Calibri"/>
              </a:rPr>
              <a:t>Gabriel</a:t>
            </a:r>
            <a:r>
              <a:rPr lang="lt-LT" dirty="0" smtClean="0">
                <a:solidFill>
                  <a:srgbClr val="000000"/>
                </a:solidFill>
                <a:sym typeface="Calibri"/>
              </a:rPr>
              <a:t>ė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lt-LT" dirty="0" smtClean="0"/>
              <a:t>Lithuania</a:t>
            </a:r>
            <a:endParaRPr lang="sk-SK" dirty="0">
              <a:solidFill>
                <a:srgbClr val="000000"/>
              </a:solidFill>
              <a:sym typeface="Calibri"/>
            </a:endParaRPr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0708" y="1713396"/>
            <a:ext cx="1645292" cy="10961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1618" y="3177745"/>
            <a:ext cx="1661592" cy="9969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618" y="4542873"/>
            <a:ext cx="1672502" cy="10035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6" t="21466" r="11080" b="18986"/>
          <a:stretch/>
        </p:blipFill>
        <p:spPr>
          <a:xfrm>
            <a:off x="7400543" y="1342855"/>
            <a:ext cx="3385625" cy="466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79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904" y="28241"/>
            <a:ext cx="11704320" cy="1325563"/>
          </a:xfrm>
        </p:spPr>
        <p:txBody>
          <a:bodyPr/>
          <a:lstStyle/>
          <a:p>
            <a:r>
              <a:rPr lang="sk-SK" b="1" dirty="0" err="1"/>
              <a:t>Observation</a:t>
            </a:r>
            <a:r>
              <a:rPr lang="sk-SK" b="1" dirty="0"/>
              <a:t> of 1. experiment (E1) – </a:t>
            </a:r>
            <a:r>
              <a:rPr lang="lt-LT" b="1" dirty="0" err="1" smtClean="0"/>
              <a:t>transformation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613686"/>
            <a:ext cx="8325053" cy="4879189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A</a:t>
            </a:r>
            <a:r>
              <a:rPr lang="lt-LT" sz="2400" b="1" dirty="0" smtClean="0"/>
              <a:t>3</a:t>
            </a:r>
            <a:r>
              <a:rPr lang="sk-SK" sz="2400" b="1" dirty="0" smtClean="0"/>
              <a:t>: </a:t>
            </a:r>
            <a:r>
              <a:rPr lang="sk-SK" sz="2400" b="1" dirty="0"/>
              <a:t>OBSERVATION</a:t>
            </a:r>
          </a:p>
          <a:p>
            <a:pPr marL="0" indent="0">
              <a:buNone/>
            </a:pPr>
            <a:r>
              <a:rPr lang="sk-SK" sz="2400" b="1" dirty="0"/>
              <a:t>          </a:t>
            </a:r>
            <a:r>
              <a:rPr lang="sk-SK" sz="2400" dirty="0"/>
              <a:t>– </a:t>
            </a:r>
            <a:r>
              <a:rPr lang="lt-LT" sz="2400" dirty="0" err="1" smtClean="0"/>
              <a:t>blue</a:t>
            </a:r>
            <a:r>
              <a:rPr lang="lt-LT" sz="2400" dirty="0" smtClean="0"/>
              <a:t> </a:t>
            </a:r>
            <a:r>
              <a:rPr lang="lt-LT" sz="2400" dirty="0" err="1" smtClean="0"/>
              <a:t>bacteria</a:t>
            </a:r>
            <a:endParaRPr lang="lt-LT" sz="2400" dirty="0"/>
          </a:p>
          <a:p>
            <a:pPr marL="0" indent="0">
              <a:buNone/>
            </a:pPr>
            <a:endParaRPr lang="sk-SK" sz="800" b="1" dirty="0"/>
          </a:p>
          <a:p>
            <a:r>
              <a:rPr lang="sk-SK" sz="2400" b="1" dirty="0" smtClean="0"/>
              <a:t>B</a:t>
            </a:r>
            <a:r>
              <a:rPr lang="lt-LT" sz="2400" b="1" dirty="0"/>
              <a:t>3</a:t>
            </a:r>
            <a:r>
              <a:rPr lang="sk-SK" sz="2400" b="1" dirty="0" smtClean="0"/>
              <a:t> </a:t>
            </a:r>
            <a:r>
              <a:rPr lang="sk-SK" sz="2400" b="1" dirty="0"/>
              <a:t>OBSERVATION </a:t>
            </a:r>
          </a:p>
          <a:p>
            <a:pPr marL="0" indent="0">
              <a:buNone/>
            </a:pPr>
            <a:r>
              <a:rPr lang="sk-SK" sz="2400" b="1" dirty="0"/>
              <a:t>           </a:t>
            </a:r>
            <a:r>
              <a:rPr lang="sk-SK" sz="2400" dirty="0"/>
              <a:t>– </a:t>
            </a:r>
            <a:r>
              <a:rPr lang="lt-LT" sz="2400" dirty="0" err="1" smtClean="0"/>
              <a:t>no</a:t>
            </a:r>
            <a:r>
              <a:rPr lang="lt-LT" sz="2400" dirty="0" smtClean="0"/>
              <a:t> </a:t>
            </a:r>
            <a:r>
              <a:rPr lang="lt-LT" sz="2400" dirty="0" err="1" smtClean="0"/>
              <a:t>bacteria</a:t>
            </a:r>
            <a:endParaRPr lang="lt-LT" sz="2400" dirty="0" smtClean="0"/>
          </a:p>
          <a:p>
            <a:pPr marL="0" indent="0">
              <a:buNone/>
            </a:pPr>
            <a:endParaRPr lang="lt-LT" sz="800" dirty="0" smtClean="0"/>
          </a:p>
          <a:p>
            <a:r>
              <a:rPr lang="lt-LT" sz="2400" b="1" dirty="0" smtClean="0"/>
              <a:t>C3 </a:t>
            </a:r>
            <a:r>
              <a:rPr lang="sk-SK" sz="2400" b="1" dirty="0" smtClean="0"/>
              <a:t>OBSERVATION</a:t>
            </a:r>
            <a:endParaRPr lang="lt-LT" sz="2400" b="1" dirty="0" smtClean="0"/>
          </a:p>
          <a:p>
            <a:pPr marL="0" indent="0">
              <a:buNone/>
            </a:pPr>
            <a:r>
              <a:rPr lang="lt-LT" sz="2400" dirty="0" smtClean="0"/>
              <a:t>           </a:t>
            </a:r>
            <a:r>
              <a:rPr lang="sk-SK" sz="2400" dirty="0"/>
              <a:t>– </a:t>
            </a:r>
            <a:r>
              <a:rPr lang="lt-LT" sz="2400" dirty="0" err="1"/>
              <a:t>blue</a:t>
            </a:r>
            <a:r>
              <a:rPr lang="lt-LT" sz="2400" dirty="0"/>
              <a:t> </a:t>
            </a:r>
            <a:r>
              <a:rPr lang="lt-LT" sz="2400" dirty="0" err="1" smtClean="0"/>
              <a:t>bacteria</a:t>
            </a:r>
            <a:endParaRPr lang="lt-LT" sz="2400" dirty="0" smtClean="0"/>
          </a:p>
          <a:p>
            <a:pPr marL="0" indent="0">
              <a:buNone/>
            </a:pPr>
            <a:endParaRPr lang="lt-LT" sz="800" b="1" dirty="0"/>
          </a:p>
          <a:p>
            <a:r>
              <a:rPr lang="lt-LT" sz="2400" b="1" dirty="0" smtClean="0"/>
              <a:t>D3 </a:t>
            </a:r>
            <a:r>
              <a:rPr lang="sk-SK" sz="2400" b="1" dirty="0" smtClean="0"/>
              <a:t>OBSERVATION</a:t>
            </a:r>
            <a:endParaRPr lang="lt-LT" sz="2400" b="1" dirty="0"/>
          </a:p>
          <a:p>
            <a:pPr marL="0" indent="0">
              <a:buNone/>
            </a:pPr>
            <a:r>
              <a:rPr lang="lt-LT" sz="2400" b="1" dirty="0"/>
              <a:t> </a:t>
            </a:r>
            <a:r>
              <a:rPr lang="lt-LT" sz="2400" b="1" dirty="0" smtClean="0"/>
              <a:t>         </a:t>
            </a:r>
            <a:r>
              <a:rPr lang="sk-SK" sz="2400" dirty="0" smtClean="0"/>
              <a:t> </a:t>
            </a:r>
            <a:r>
              <a:rPr lang="sk-SK" sz="2400" dirty="0"/>
              <a:t>– </a:t>
            </a:r>
            <a:r>
              <a:rPr lang="lt-LT" sz="2400" dirty="0" err="1" smtClean="0"/>
              <a:t>white</a:t>
            </a:r>
            <a:r>
              <a:rPr lang="lt-LT" sz="2400" dirty="0" smtClean="0"/>
              <a:t> </a:t>
            </a:r>
            <a:r>
              <a:rPr lang="lt-LT" sz="2400" dirty="0" err="1"/>
              <a:t>bacteria</a:t>
            </a:r>
            <a:endParaRPr lang="sk-SK" sz="2400" i="1" dirty="0"/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B79E9998-1A16-D873-4FCD-382044F20C16}"/>
              </a:ext>
            </a:extLst>
          </p:cNvPr>
          <p:cNvSpPr txBox="1"/>
          <p:nvPr/>
        </p:nvSpPr>
        <p:spPr>
          <a:xfrm>
            <a:off x="8999618" y="1238161"/>
            <a:ext cx="630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/>
              <a:t>A1</a:t>
            </a:r>
          </a:p>
          <a:p>
            <a:endParaRPr lang="sk-SK" sz="3200" dirty="0"/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645D3B65-3C03-7558-4B26-8FF1ECEF34CF}"/>
              </a:ext>
            </a:extLst>
          </p:cNvPr>
          <p:cNvSpPr txBox="1"/>
          <p:nvPr/>
        </p:nvSpPr>
        <p:spPr>
          <a:xfrm>
            <a:off x="9923409" y="2405364"/>
            <a:ext cx="862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/>
              <a:t>B1</a:t>
            </a:r>
          </a:p>
          <a:p>
            <a:endParaRPr lang="sk-SK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15930" r="3948" b="32952"/>
          <a:stretch/>
        </p:blipFill>
        <p:spPr>
          <a:xfrm>
            <a:off x="5513644" y="1234439"/>
            <a:ext cx="2627382" cy="2546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2" t="16133" r="7528" b="40267"/>
          <a:stretch/>
        </p:blipFill>
        <p:spPr>
          <a:xfrm>
            <a:off x="8436307" y="1245224"/>
            <a:ext cx="2604342" cy="249741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t="17867" r="5396" b="31600"/>
          <a:stretch/>
        </p:blipFill>
        <p:spPr>
          <a:xfrm>
            <a:off x="5513644" y="3832109"/>
            <a:ext cx="2627382" cy="25532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" t="17334" r="13449" b="36000"/>
          <a:stretch/>
        </p:blipFill>
        <p:spPr>
          <a:xfrm>
            <a:off x="8436306" y="3832109"/>
            <a:ext cx="2604342" cy="255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55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062" y="28241"/>
            <a:ext cx="10871738" cy="1325563"/>
          </a:xfrm>
        </p:spPr>
        <p:txBody>
          <a:bodyPr/>
          <a:lstStyle/>
          <a:p>
            <a:r>
              <a:rPr lang="sk-SK" b="1" dirty="0" err="1"/>
              <a:t>Result</a:t>
            </a:r>
            <a:r>
              <a:rPr lang="sk-SK" b="1" dirty="0"/>
              <a:t> of 1. experiment (E1) – </a:t>
            </a:r>
            <a:r>
              <a:rPr lang="lt-LT" b="1" dirty="0" err="1"/>
              <a:t>transformation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613686"/>
            <a:ext cx="8325053" cy="4879189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A</a:t>
            </a:r>
            <a:r>
              <a:rPr lang="lt-LT" sz="2400" b="1" dirty="0" smtClean="0"/>
              <a:t>3</a:t>
            </a:r>
            <a:r>
              <a:rPr lang="sk-SK" sz="2400" b="1" dirty="0" smtClean="0"/>
              <a:t>: </a:t>
            </a:r>
            <a:r>
              <a:rPr lang="sk-SK" sz="2400" b="1" dirty="0"/>
              <a:t>RESULT</a:t>
            </a:r>
            <a:r>
              <a:rPr lang="sk-SK" sz="2400" dirty="0"/>
              <a:t> </a:t>
            </a:r>
            <a:endParaRPr lang="lt-LT" sz="2400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dirty="0" err="1" smtClean="0"/>
              <a:t>bacteria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not</a:t>
            </a:r>
            <a:r>
              <a:rPr lang="lt-LT" dirty="0" smtClean="0"/>
              <a:t> </a:t>
            </a:r>
            <a:r>
              <a:rPr lang="lt-LT" dirty="0" err="1" smtClean="0"/>
              <a:t>edited</a:t>
            </a:r>
            <a:endParaRPr lang="lt-LT" dirty="0" smtClean="0"/>
          </a:p>
          <a:p>
            <a:pPr marL="0" indent="0">
              <a:buNone/>
            </a:pPr>
            <a:endParaRPr lang="lt-LT" sz="800" b="1" dirty="0"/>
          </a:p>
          <a:p>
            <a:r>
              <a:rPr lang="sk-SK" sz="2400" b="1" dirty="0" smtClean="0"/>
              <a:t>B</a:t>
            </a:r>
            <a:r>
              <a:rPr lang="lt-LT" sz="2400" b="1" dirty="0" smtClean="0"/>
              <a:t>3</a:t>
            </a:r>
            <a:r>
              <a:rPr lang="sk-SK" sz="2400" b="1" dirty="0" smtClean="0"/>
              <a:t>: </a:t>
            </a:r>
            <a:r>
              <a:rPr lang="sk-SK" sz="2400" b="1" dirty="0"/>
              <a:t>RESULT</a:t>
            </a:r>
            <a:r>
              <a:rPr lang="sk-SK" sz="2400" dirty="0"/>
              <a:t> </a:t>
            </a:r>
            <a:endParaRPr lang="lt-LT" sz="2400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sk-SK" dirty="0" smtClean="0"/>
              <a:t> </a:t>
            </a:r>
            <a:r>
              <a:rPr lang="lt-LT" dirty="0" err="1" smtClean="0"/>
              <a:t>bacteria</a:t>
            </a:r>
            <a:r>
              <a:rPr lang="lt-LT" dirty="0" smtClean="0"/>
              <a:t> </a:t>
            </a:r>
            <a:r>
              <a:rPr lang="lt-LT" dirty="0" err="1" smtClean="0"/>
              <a:t>died</a:t>
            </a:r>
            <a:endParaRPr lang="lt-LT" dirty="0" smtClean="0"/>
          </a:p>
          <a:p>
            <a:pPr marL="457200" lvl="1" indent="0">
              <a:buNone/>
            </a:pPr>
            <a:endParaRPr lang="lt-LT" sz="800" dirty="0"/>
          </a:p>
          <a:p>
            <a:r>
              <a:rPr lang="lt-LT" sz="2400" b="1" dirty="0" smtClean="0"/>
              <a:t>C3</a:t>
            </a:r>
            <a:r>
              <a:rPr lang="sk-SK" sz="2400" b="1" dirty="0" smtClean="0"/>
              <a:t>: </a:t>
            </a:r>
            <a:r>
              <a:rPr lang="sk-SK" sz="2400" b="1" dirty="0"/>
              <a:t>RESULT</a:t>
            </a:r>
            <a:r>
              <a:rPr lang="sk-SK" sz="2400" dirty="0"/>
              <a:t> </a:t>
            </a:r>
            <a:endParaRPr lang="lt-LT" sz="2400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dirty="0"/>
              <a:t> </a:t>
            </a:r>
            <a:r>
              <a:rPr lang="lt-LT" dirty="0" err="1" smtClean="0"/>
              <a:t>bacteria</a:t>
            </a:r>
            <a:r>
              <a:rPr lang="lt-LT" dirty="0" smtClean="0"/>
              <a:t> </a:t>
            </a:r>
            <a:r>
              <a:rPr lang="lt-LT" dirty="0" err="1"/>
              <a:t>was</a:t>
            </a:r>
            <a:r>
              <a:rPr lang="lt-LT" dirty="0"/>
              <a:t> </a:t>
            </a:r>
            <a:r>
              <a:rPr lang="lt-LT" dirty="0" err="1"/>
              <a:t>not</a:t>
            </a:r>
            <a:r>
              <a:rPr lang="lt-LT" dirty="0"/>
              <a:t> </a:t>
            </a:r>
            <a:r>
              <a:rPr lang="lt-LT" dirty="0" err="1" smtClean="0"/>
              <a:t>edited</a:t>
            </a:r>
            <a:endParaRPr lang="lt-LT" dirty="0" smtClean="0"/>
          </a:p>
          <a:p>
            <a:pPr marL="457200" lvl="1" indent="0">
              <a:buNone/>
            </a:pPr>
            <a:endParaRPr lang="lt-LT" sz="800" dirty="0" smtClean="0"/>
          </a:p>
          <a:p>
            <a:r>
              <a:rPr lang="lt-LT" sz="2400" b="1" dirty="0" smtClean="0"/>
              <a:t>D3</a:t>
            </a:r>
            <a:r>
              <a:rPr lang="sk-SK" sz="2400" b="1" dirty="0" smtClean="0"/>
              <a:t>: </a:t>
            </a:r>
            <a:r>
              <a:rPr lang="sk-SK" sz="2400" b="1" dirty="0"/>
              <a:t>RESULT</a:t>
            </a:r>
            <a:r>
              <a:rPr lang="sk-SK" sz="2400" dirty="0"/>
              <a:t> </a:t>
            </a:r>
            <a:endParaRPr lang="lt-LT" sz="2400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dirty="0"/>
              <a:t> </a:t>
            </a:r>
            <a:r>
              <a:rPr lang="lt-LT" dirty="0" err="1" smtClean="0"/>
              <a:t>bacteria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edited</a:t>
            </a:r>
            <a:endParaRPr lang="lt-LT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3" t="15930" r="3948" b="32952"/>
          <a:stretch/>
        </p:blipFill>
        <p:spPr>
          <a:xfrm>
            <a:off x="5513644" y="1234439"/>
            <a:ext cx="2627382" cy="2546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2" t="16133" r="7528" b="40267"/>
          <a:stretch/>
        </p:blipFill>
        <p:spPr>
          <a:xfrm>
            <a:off x="8436307" y="1245224"/>
            <a:ext cx="2604342" cy="24974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9" t="17867" r="5396" b="31600"/>
          <a:stretch/>
        </p:blipFill>
        <p:spPr>
          <a:xfrm>
            <a:off x="5513644" y="3832109"/>
            <a:ext cx="2627382" cy="255327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" t="17334" r="13449" b="36000"/>
          <a:stretch/>
        </p:blipFill>
        <p:spPr>
          <a:xfrm>
            <a:off x="8436307" y="3832109"/>
            <a:ext cx="2604342" cy="255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65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004" y="28241"/>
            <a:ext cx="11964202" cy="1325563"/>
          </a:xfrm>
        </p:spPr>
        <p:txBody>
          <a:bodyPr/>
          <a:lstStyle/>
          <a:p>
            <a:r>
              <a:rPr lang="sk-SK" b="1" dirty="0" err="1"/>
              <a:t>Conclusion</a:t>
            </a:r>
            <a:r>
              <a:rPr lang="sk-SK" b="1" dirty="0"/>
              <a:t> of 1. experiment (E1) – </a:t>
            </a:r>
            <a:r>
              <a:rPr lang="lt-LT" b="1" dirty="0" err="1"/>
              <a:t>transformation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243584"/>
            <a:ext cx="8325053" cy="5249291"/>
          </a:xfrm>
        </p:spPr>
        <p:txBody>
          <a:bodyPr>
            <a:noAutofit/>
          </a:bodyPr>
          <a:lstStyle/>
          <a:p>
            <a:r>
              <a:rPr lang="sk-SK" sz="2400" b="1" dirty="0" smtClean="0"/>
              <a:t>A</a:t>
            </a:r>
            <a:r>
              <a:rPr lang="lt-LT" sz="2400" b="1" dirty="0" smtClean="0"/>
              <a:t>3</a:t>
            </a:r>
            <a:r>
              <a:rPr lang="sk-SK" sz="2400" b="1" dirty="0" smtClean="0"/>
              <a:t>: </a:t>
            </a:r>
            <a:r>
              <a:rPr lang="sk-SK" sz="2400" b="1" dirty="0"/>
              <a:t>CONCLUSION </a:t>
            </a:r>
            <a:endParaRPr lang="lt-LT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b="1" i="1" dirty="0"/>
              <a:t> </a:t>
            </a:r>
            <a:r>
              <a:rPr lang="lt-LT" sz="2000" b="1" i="1" dirty="0" err="1" smtClean="0"/>
              <a:t>no</a:t>
            </a:r>
            <a:r>
              <a:rPr lang="lt-LT" sz="2000" b="1" i="1" dirty="0" smtClean="0"/>
              <a:t> </a:t>
            </a:r>
            <a:r>
              <a:rPr lang="lt-LT" sz="2000" b="1" i="1" dirty="0" err="1" smtClean="0"/>
              <a:t>gRNA</a:t>
            </a:r>
            <a:r>
              <a:rPr lang="lt-LT" sz="2000" b="1" i="1" dirty="0" smtClean="0"/>
              <a:t> </a:t>
            </a:r>
            <a:r>
              <a:rPr lang="lt-LT" sz="2000" i="1" dirty="0" err="1" smtClean="0"/>
              <a:t>in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the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introduced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plasmid</a:t>
            </a:r>
            <a:r>
              <a:rPr lang="lt-LT" sz="2000" i="1" dirty="0"/>
              <a:t> </a:t>
            </a:r>
            <a:r>
              <a:rPr lang="lt-LT" sz="2000" i="1" dirty="0" smtClean="0">
                <a:sym typeface="Wingdings" panose="05000000000000000000" pitchFamily="2" charset="2"/>
              </a:rPr>
              <a:t> </a:t>
            </a:r>
            <a:r>
              <a:rPr lang="lt-LT" sz="2000" i="1" dirty="0" err="1" smtClean="0"/>
              <a:t>bacteria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were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not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cut</a:t>
            </a:r>
            <a:endParaRPr lang="lt-LT" sz="2000" i="1" dirty="0" smtClean="0"/>
          </a:p>
          <a:p>
            <a:pPr marL="792000" lvl="1">
              <a:buFont typeface="Calibri" panose="020F0502020204030204" pitchFamily="34" charset="0"/>
              <a:buChar char="→"/>
            </a:pPr>
            <a:r>
              <a:rPr lang="lt-LT" sz="2000" i="1" dirty="0"/>
              <a:t> </a:t>
            </a:r>
            <a:r>
              <a:rPr lang="lt-LT" sz="2000" i="1" dirty="0" err="1" smtClean="0"/>
              <a:t>bacteria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were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not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edited</a:t>
            </a:r>
            <a:endParaRPr lang="lt-LT" sz="2000" i="1" dirty="0" smtClean="0"/>
          </a:p>
          <a:p>
            <a:r>
              <a:rPr lang="sk-SK" sz="2400" b="1" dirty="0" smtClean="0"/>
              <a:t>B</a:t>
            </a:r>
            <a:r>
              <a:rPr lang="lt-LT" sz="2400" b="1" dirty="0" smtClean="0"/>
              <a:t>3</a:t>
            </a:r>
            <a:r>
              <a:rPr lang="sk-SK" sz="2400" b="1" dirty="0" smtClean="0"/>
              <a:t>: </a:t>
            </a:r>
            <a:r>
              <a:rPr lang="sk-SK" sz="2400" b="1" dirty="0"/>
              <a:t>CONCLUSION  </a:t>
            </a:r>
            <a:endParaRPr lang="lt-LT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i="1" dirty="0" smtClean="0"/>
              <a:t> </a:t>
            </a:r>
            <a:r>
              <a:rPr lang="lt-LT" sz="2000" b="1" i="1" dirty="0" err="1" smtClean="0"/>
              <a:t>gRNA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in</a:t>
            </a:r>
            <a:r>
              <a:rPr lang="lt-LT" sz="2000" i="1" dirty="0" smtClean="0"/>
              <a:t> </a:t>
            </a:r>
            <a:r>
              <a:rPr lang="lt-LT" sz="2000" i="1" dirty="0" err="1" smtClean="0"/>
              <a:t>the</a:t>
            </a:r>
            <a:r>
              <a:rPr lang="lt-LT" sz="2000" i="1" dirty="0" smtClean="0"/>
              <a:t> </a:t>
            </a:r>
            <a:r>
              <a:rPr lang="lt-LT" sz="2000" i="1" dirty="0" err="1"/>
              <a:t>introduced</a:t>
            </a:r>
            <a:r>
              <a:rPr lang="lt-LT" sz="2000" i="1" dirty="0"/>
              <a:t> </a:t>
            </a:r>
            <a:r>
              <a:rPr lang="lt-LT" sz="2000" i="1" dirty="0" err="1"/>
              <a:t>plasmid</a:t>
            </a:r>
            <a:r>
              <a:rPr lang="lt-LT" sz="2000" i="1" dirty="0" smtClean="0"/>
              <a:t> </a:t>
            </a:r>
            <a:r>
              <a:rPr lang="lt-LT" sz="2000" i="1" dirty="0" smtClean="0">
                <a:sym typeface="Wingdings" panose="05000000000000000000" pitchFamily="2" charset="2"/>
              </a:rPr>
              <a:t> </a:t>
            </a:r>
            <a:r>
              <a:rPr lang="lt-LT" sz="2000" i="1" dirty="0" err="1" smtClean="0">
                <a:sym typeface="Wingdings" panose="05000000000000000000" pitchFamily="2" charset="2"/>
              </a:rPr>
              <a:t>bacteria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were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cut</a:t>
            </a:r>
            <a:endParaRPr lang="lt-LT" sz="2000" i="1" dirty="0" smtClean="0">
              <a:sym typeface="Wingdings" panose="05000000000000000000" pitchFamily="2" charset="2"/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b="1" i="1" dirty="0" err="1" smtClean="0">
                <a:sym typeface="Wingdings" panose="05000000000000000000" pitchFamily="2" charset="2"/>
              </a:rPr>
              <a:t>no</a:t>
            </a:r>
            <a:r>
              <a:rPr lang="lt-LT" sz="2000" b="1" i="1" dirty="0" smtClean="0">
                <a:sym typeface="Wingdings" panose="05000000000000000000" pitchFamily="2" charset="2"/>
              </a:rPr>
              <a:t> </a:t>
            </a:r>
            <a:r>
              <a:rPr lang="lt-LT" sz="2000" b="1" i="1" dirty="0" err="1" smtClean="0">
                <a:sym typeface="Wingdings" panose="05000000000000000000" pitchFamily="2" charset="2"/>
              </a:rPr>
              <a:t>Ara</a:t>
            </a:r>
            <a:r>
              <a:rPr lang="lt-LT" sz="2000" b="1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in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the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nutrient</a:t>
            </a:r>
            <a:r>
              <a:rPr lang="lt-LT" sz="2000" i="1" dirty="0" smtClean="0">
                <a:sym typeface="Wingdings" panose="05000000000000000000" pitchFamily="2" charset="2"/>
              </a:rPr>
              <a:t>, HDR </a:t>
            </a:r>
            <a:r>
              <a:rPr lang="lt-LT" sz="2000" i="1" dirty="0" err="1" smtClean="0">
                <a:sym typeface="Wingdings" panose="05000000000000000000" pitchFamily="2" charset="2"/>
              </a:rPr>
              <a:t>switched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off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smtClean="0">
                <a:sym typeface="Wingdings" panose="05000000000000000000" pitchFamily="2" charset="2"/>
              </a:rPr>
              <a:t> </a:t>
            </a:r>
            <a:r>
              <a:rPr lang="lt-LT" sz="2000" i="1" dirty="0" err="1" smtClean="0">
                <a:sym typeface="Wingdings" panose="05000000000000000000" pitchFamily="2" charset="2"/>
              </a:rPr>
              <a:t>no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repair</a:t>
            </a:r>
            <a:endParaRPr lang="lt-LT" sz="2000" i="1" dirty="0" smtClean="0">
              <a:sym typeface="Wingdings" panose="05000000000000000000" pitchFamily="2" charset="2"/>
            </a:endParaRPr>
          </a:p>
          <a:p>
            <a:pPr marL="792000" lvl="1">
              <a:buFont typeface="Calibri" panose="020F0502020204030204" pitchFamily="34" charset="0"/>
              <a:buChar char="→"/>
            </a:pP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bacteria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died</a:t>
            </a:r>
            <a:endParaRPr lang="lt-LT" sz="2000" i="1" dirty="0" smtClean="0">
              <a:sym typeface="Wingdings" panose="05000000000000000000" pitchFamily="2" charset="2"/>
            </a:endParaRPr>
          </a:p>
          <a:p>
            <a:r>
              <a:rPr lang="lt-LT" sz="2400" b="1" dirty="0" smtClean="0"/>
              <a:t>C3</a:t>
            </a:r>
            <a:r>
              <a:rPr lang="sk-SK" sz="2400" b="1" dirty="0"/>
              <a:t>: CONCLUSION  </a:t>
            </a:r>
            <a:endParaRPr lang="lt-LT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b="1" i="1" dirty="0" err="1"/>
              <a:t>no</a:t>
            </a:r>
            <a:r>
              <a:rPr lang="lt-LT" sz="2000" b="1" i="1" dirty="0"/>
              <a:t> </a:t>
            </a:r>
            <a:r>
              <a:rPr lang="lt-LT" sz="2000" b="1" i="1" dirty="0" err="1"/>
              <a:t>gRNA</a:t>
            </a:r>
            <a:r>
              <a:rPr lang="lt-LT" sz="2000" b="1" i="1" dirty="0"/>
              <a:t> </a:t>
            </a:r>
            <a:r>
              <a:rPr lang="lt-LT" sz="2000" i="1" dirty="0" err="1"/>
              <a:t>in</a:t>
            </a:r>
            <a:r>
              <a:rPr lang="lt-LT" sz="2000" i="1" dirty="0"/>
              <a:t> </a:t>
            </a:r>
            <a:r>
              <a:rPr lang="lt-LT" sz="2000" i="1" dirty="0" err="1"/>
              <a:t>the</a:t>
            </a:r>
            <a:r>
              <a:rPr lang="lt-LT" sz="2000" i="1" dirty="0"/>
              <a:t> </a:t>
            </a:r>
            <a:r>
              <a:rPr lang="lt-LT" sz="2000" i="1" dirty="0" err="1"/>
              <a:t>introduced</a:t>
            </a:r>
            <a:r>
              <a:rPr lang="lt-LT" sz="2000" i="1" dirty="0"/>
              <a:t> </a:t>
            </a:r>
            <a:r>
              <a:rPr lang="lt-LT" sz="2000" i="1" dirty="0" err="1"/>
              <a:t>plasmid</a:t>
            </a:r>
            <a:r>
              <a:rPr lang="lt-LT" sz="2000" i="1" dirty="0"/>
              <a:t> </a:t>
            </a:r>
            <a:r>
              <a:rPr lang="lt-LT" sz="2000" i="1" dirty="0">
                <a:sym typeface="Wingdings" panose="05000000000000000000" pitchFamily="2" charset="2"/>
              </a:rPr>
              <a:t> </a:t>
            </a:r>
            <a:r>
              <a:rPr lang="lt-LT" sz="2000" i="1" dirty="0" err="1"/>
              <a:t>bacteria</a:t>
            </a:r>
            <a:r>
              <a:rPr lang="lt-LT" sz="2000" i="1" dirty="0"/>
              <a:t> </a:t>
            </a:r>
            <a:r>
              <a:rPr lang="lt-LT" sz="2000" i="1" dirty="0" err="1" smtClean="0"/>
              <a:t>were</a:t>
            </a:r>
            <a:r>
              <a:rPr lang="lt-LT" sz="2000" i="1" dirty="0" smtClean="0"/>
              <a:t> </a:t>
            </a:r>
            <a:r>
              <a:rPr lang="lt-LT" sz="2000" i="1" dirty="0" err="1"/>
              <a:t>not</a:t>
            </a:r>
            <a:r>
              <a:rPr lang="lt-LT" sz="2000" i="1" dirty="0"/>
              <a:t> </a:t>
            </a:r>
            <a:r>
              <a:rPr lang="lt-LT" sz="2000" i="1" dirty="0" err="1"/>
              <a:t>cut</a:t>
            </a:r>
            <a:endParaRPr lang="lt-LT" sz="2000" i="1" dirty="0"/>
          </a:p>
          <a:p>
            <a:pPr marL="792000" lvl="1">
              <a:buFont typeface="Calibri" panose="020F0502020204030204" pitchFamily="34" charset="0"/>
              <a:buChar char="→"/>
            </a:pPr>
            <a:r>
              <a:rPr lang="lt-LT" sz="2000" i="1" dirty="0"/>
              <a:t> </a:t>
            </a:r>
            <a:r>
              <a:rPr lang="lt-LT" sz="2000" i="1" dirty="0" err="1"/>
              <a:t>bacteria</a:t>
            </a:r>
            <a:r>
              <a:rPr lang="lt-LT" sz="2000" i="1" dirty="0"/>
              <a:t> </a:t>
            </a:r>
            <a:r>
              <a:rPr lang="lt-LT" sz="2000" i="1" dirty="0" err="1" smtClean="0"/>
              <a:t>were</a:t>
            </a:r>
            <a:r>
              <a:rPr lang="lt-LT" sz="2000" i="1" dirty="0" smtClean="0"/>
              <a:t> </a:t>
            </a:r>
            <a:r>
              <a:rPr lang="lt-LT" sz="2000" i="1" dirty="0" err="1"/>
              <a:t>not</a:t>
            </a:r>
            <a:r>
              <a:rPr lang="lt-LT" sz="2000" i="1" dirty="0"/>
              <a:t> </a:t>
            </a:r>
            <a:r>
              <a:rPr lang="lt-LT" sz="2000" i="1" dirty="0" err="1" smtClean="0"/>
              <a:t>edited</a:t>
            </a:r>
            <a:endParaRPr lang="lt-LT" sz="2000" b="1" dirty="0" smtClean="0"/>
          </a:p>
          <a:p>
            <a:r>
              <a:rPr lang="lt-LT" sz="2400" b="1" dirty="0" smtClean="0"/>
              <a:t>D3</a:t>
            </a:r>
            <a:r>
              <a:rPr lang="sk-SK" sz="2400" b="1" dirty="0"/>
              <a:t>: CONCLUSION  </a:t>
            </a:r>
            <a:endParaRPr lang="lt-LT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b="1" i="1" dirty="0" err="1"/>
              <a:t>gRNA</a:t>
            </a:r>
            <a:r>
              <a:rPr lang="lt-LT" sz="2000" i="1" dirty="0"/>
              <a:t> </a:t>
            </a:r>
            <a:r>
              <a:rPr lang="lt-LT" sz="2000" i="1" dirty="0" err="1"/>
              <a:t>in</a:t>
            </a:r>
            <a:r>
              <a:rPr lang="lt-LT" sz="2000" i="1" dirty="0"/>
              <a:t> </a:t>
            </a:r>
            <a:r>
              <a:rPr lang="lt-LT" sz="2000" i="1" dirty="0" err="1"/>
              <a:t>the</a:t>
            </a:r>
            <a:r>
              <a:rPr lang="lt-LT" sz="2000" i="1" dirty="0"/>
              <a:t> </a:t>
            </a:r>
            <a:r>
              <a:rPr lang="lt-LT" sz="2000" i="1" dirty="0" err="1"/>
              <a:t>system</a:t>
            </a:r>
            <a:r>
              <a:rPr lang="lt-LT" sz="2000" i="1" dirty="0"/>
              <a:t> </a:t>
            </a:r>
            <a:r>
              <a:rPr lang="lt-LT" sz="2000" i="1" dirty="0">
                <a:sym typeface="Wingdings" panose="05000000000000000000" pitchFamily="2" charset="2"/>
              </a:rPr>
              <a:t> </a:t>
            </a:r>
            <a:r>
              <a:rPr lang="lt-LT" sz="2000" i="1" dirty="0" err="1">
                <a:sym typeface="Wingdings" panose="05000000000000000000" pitchFamily="2" charset="2"/>
              </a:rPr>
              <a:t>bacteria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were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>
                <a:sym typeface="Wingdings" panose="05000000000000000000" pitchFamily="2" charset="2"/>
              </a:rPr>
              <a:t>cut</a:t>
            </a:r>
            <a:endParaRPr lang="lt-LT" sz="2000" i="1" dirty="0">
              <a:sym typeface="Wingdings" panose="05000000000000000000" pitchFamily="2" charset="2"/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b="1" i="1" dirty="0" err="1" smtClean="0">
                <a:sym typeface="Wingdings" panose="05000000000000000000" pitchFamily="2" charset="2"/>
              </a:rPr>
              <a:t>Ara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>
                <a:sym typeface="Wingdings" panose="05000000000000000000" pitchFamily="2" charset="2"/>
              </a:rPr>
              <a:t>in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>
                <a:sym typeface="Wingdings" panose="05000000000000000000" pitchFamily="2" charset="2"/>
              </a:rPr>
              <a:t>the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>
                <a:sym typeface="Wingdings" panose="05000000000000000000" pitchFamily="2" charset="2"/>
              </a:rPr>
              <a:t>nutrient</a:t>
            </a:r>
            <a:r>
              <a:rPr lang="lt-LT" sz="2000" i="1" dirty="0">
                <a:sym typeface="Wingdings" panose="05000000000000000000" pitchFamily="2" charset="2"/>
              </a:rPr>
              <a:t>, HDR </a:t>
            </a:r>
            <a:r>
              <a:rPr lang="lt-LT" sz="2000" i="1" dirty="0" err="1">
                <a:sym typeface="Wingdings" panose="05000000000000000000" pitchFamily="2" charset="2"/>
              </a:rPr>
              <a:t>switched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on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>
                <a:sym typeface="Wingdings" panose="05000000000000000000" pitchFamily="2" charset="2"/>
              </a:rPr>
              <a:t> </a:t>
            </a:r>
            <a:r>
              <a:rPr lang="lt-LT" sz="2000" i="1" dirty="0" err="1" smtClean="0">
                <a:sym typeface="Wingdings" panose="05000000000000000000" pitchFamily="2" charset="2"/>
              </a:rPr>
              <a:t>bacteria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were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repaired</a:t>
            </a:r>
            <a:endParaRPr lang="lt-LT" sz="2000" i="1" dirty="0">
              <a:sym typeface="Wingdings" panose="05000000000000000000" pitchFamily="2" charset="2"/>
            </a:endParaRPr>
          </a:p>
          <a:p>
            <a:pPr marL="792000" lvl="1">
              <a:buFont typeface="Calibri" panose="020F0502020204030204" pitchFamily="34" charset="0"/>
              <a:buChar char="→"/>
            </a:pP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>
                <a:sym typeface="Wingdings" panose="05000000000000000000" pitchFamily="2" charset="2"/>
              </a:rPr>
              <a:t>bacteria</a:t>
            </a:r>
            <a:r>
              <a:rPr lang="lt-LT" sz="2000" i="1" dirty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were</a:t>
            </a:r>
            <a:r>
              <a:rPr lang="lt-LT" sz="2000" i="1" dirty="0" smtClean="0">
                <a:sym typeface="Wingdings" panose="05000000000000000000" pitchFamily="2" charset="2"/>
              </a:rPr>
              <a:t> </a:t>
            </a:r>
            <a:r>
              <a:rPr lang="lt-LT" sz="2000" i="1" dirty="0" err="1" smtClean="0">
                <a:sym typeface="Wingdings" panose="05000000000000000000" pitchFamily="2" charset="2"/>
              </a:rPr>
              <a:t>edited</a:t>
            </a:r>
            <a:endParaRPr lang="lt-LT" sz="2000" i="1" dirty="0">
              <a:sym typeface="Wingdings" panose="05000000000000000000" pitchFamily="2" charset="2"/>
            </a:endParaRPr>
          </a:p>
          <a:p>
            <a:pPr lvl="1"/>
            <a:endParaRPr lang="lt-LT" sz="2000" b="1" dirty="0"/>
          </a:p>
          <a:p>
            <a:endParaRPr lang="lt-LT" sz="2400" b="1" dirty="0"/>
          </a:p>
        </p:txBody>
      </p:sp>
    </p:spTree>
    <p:extLst>
      <p:ext uri="{BB962C8B-B14F-4D97-AF65-F5344CB8AC3E}">
        <p14:creationId xmlns:p14="http://schemas.microsoft.com/office/powerpoint/2010/main" val="164793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205207"/>
            <a:ext cx="12191999" cy="1325563"/>
          </a:xfrm>
        </p:spPr>
        <p:txBody>
          <a:bodyPr/>
          <a:lstStyle/>
          <a:p>
            <a:r>
              <a:rPr lang="sk-SK" b="1" dirty="0" err="1"/>
              <a:t>Observation</a:t>
            </a:r>
            <a:r>
              <a:rPr lang="sk-SK" b="1" dirty="0"/>
              <a:t> of 2. experiment (E2) – </a:t>
            </a:r>
            <a:r>
              <a:rPr lang="lt-LT" b="1" dirty="0" smtClean="0"/>
              <a:t>PCR </a:t>
            </a:r>
            <a:r>
              <a:rPr lang="en-US" b="1" dirty="0" smtClean="0"/>
              <a:t>&amp; gel-electrophoresis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781469"/>
            <a:ext cx="8325053" cy="4711406"/>
          </a:xfrm>
        </p:spPr>
        <p:txBody>
          <a:bodyPr>
            <a:noAutofit/>
          </a:bodyPr>
          <a:lstStyle/>
          <a:p>
            <a:r>
              <a:rPr lang="en-US" sz="2400" b="1" dirty="0"/>
              <a:t>S</a:t>
            </a:r>
            <a:r>
              <a:rPr lang="sk-SK" sz="2400" b="1" dirty="0" smtClean="0"/>
              <a:t>: OBSERVATION</a:t>
            </a:r>
            <a:endParaRPr lang="en-US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b="1" dirty="0">
                <a:sym typeface="Symbol" panose="05050102010706020507" pitchFamily="18" charset="2"/>
              </a:rPr>
              <a:t> </a:t>
            </a:r>
            <a:r>
              <a:rPr lang="en-US" sz="2000" dirty="0" smtClean="0">
                <a:sym typeface="Symbol" panose="05050102010706020507" pitchFamily="18" charset="2"/>
              </a:rPr>
              <a:t>3 bands</a:t>
            </a:r>
            <a:r>
              <a:rPr lang="sk-SK" sz="2000" dirty="0" smtClean="0">
                <a:sym typeface="Symbol" panose="05050102010706020507" pitchFamily="18" charset="2"/>
              </a:rPr>
              <a:t>      </a:t>
            </a:r>
            <a:endParaRPr lang="sk-SK" sz="2400" b="1" dirty="0"/>
          </a:p>
          <a:p>
            <a:pPr marL="0" indent="0">
              <a:buNone/>
            </a:pPr>
            <a:endParaRPr lang="sk-SK" sz="800" b="1" dirty="0"/>
          </a:p>
          <a:p>
            <a:r>
              <a:rPr lang="en-US" sz="2400" b="1" dirty="0"/>
              <a:t>C</a:t>
            </a:r>
            <a:r>
              <a:rPr lang="sk-SK" sz="2400" b="1" dirty="0" smtClean="0"/>
              <a:t>: </a:t>
            </a:r>
            <a:r>
              <a:rPr lang="sk-SK" sz="2400" b="1" dirty="0"/>
              <a:t>OBSERVATION </a:t>
            </a:r>
            <a:endParaRPr lang="en-US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sk-SK" sz="2000" dirty="0" smtClean="0"/>
              <a:t> </a:t>
            </a:r>
            <a:r>
              <a:rPr lang="en-US" sz="2000" dirty="0" smtClean="0"/>
              <a:t>3 bands, identical to “S”</a:t>
            </a:r>
          </a:p>
          <a:p>
            <a:pPr marL="457200" lvl="1" indent="0">
              <a:buNone/>
            </a:pPr>
            <a:endParaRPr lang="en-US" sz="800" i="1" dirty="0"/>
          </a:p>
          <a:p>
            <a:r>
              <a:rPr lang="en-US" sz="2400" b="1" dirty="0" smtClean="0"/>
              <a:t>D</a:t>
            </a:r>
            <a:r>
              <a:rPr lang="sk-SK" sz="2400" b="1" dirty="0" smtClean="0"/>
              <a:t>: OBSERVATION</a:t>
            </a:r>
            <a:endParaRPr lang="en-US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smtClean="0"/>
              <a:t> 3 bands,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shorter than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bands of “S” and “C”</a:t>
            </a:r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B79E9998-1A16-D873-4FCD-382044F20C16}"/>
              </a:ext>
            </a:extLst>
          </p:cNvPr>
          <p:cNvSpPr txBox="1"/>
          <p:nvPr/>
        </p:nvSpPr>
        <p:spPr>
          <a:xfrm>
            <a:off x="8078215" y="1825692"/>
            <a:ext cx="630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A1</a:t>
            </a:r>
          </a:p>
          <a:p>
            <a:endParaRPr lang="sk-SK" sz="3200" dirty="0"/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645D3B65-3C03-7558-4B26-8FF1ECEF34CF}"/>
              </a:ext>
            </a:extLst>
          </p:cNvPr>
          <p:cNvSpPr txBox="1"/>
          <p:nvPr/>
        </p:nvSpPr>
        <p:spPr>
          <a:xfrm>
            <a:off x="10494349" y="1825692"/>
            <a:ext cx="862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B1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44173" r="17689" b="49161"/>
          <a:stretch/>
        </p:blipFill>
        <p:spPr>
          <a:xfrm rot="5400000">
            <a:off x="7215786" y="3509752"/>
            <a:ext cx="4063994" cy="60742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4469" r="11418" b="68331"/>
          <a:stretch/>
        </p:blipFill>
        <p:spPr>
          <a:xfrm rot="5400000">
            <a:off x="8383993" y="3085927"/>
            <a:ext cx="4059563" cy="14506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12447" y="3975060"/>
            <a:ext cx="7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MMR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34170" y="3905480"/>
            <a:ext cx="1359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S    C   D   (-)</a:t>
            </a:r>
            <a:endParaRPr lang="lt-L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300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" y="182120"/>
            <a:ext cx="12191999" cy="1325563"/>
          </a:xfrm>
        </p:spPr>
        <p:txBody>
          <a:bodyPr/>
          <a:lstStyle/>
          <a:p>
            <a:r>
              <a:rPr lang="sk-SK" b="1" dirty="0"/>
              <a:t>Result of 2. experiment (E2) – </a:t>
            </a:r>
            <a:r>
              <a:rPr lang="lt-LT" b="1" dirty="0" smtClean="0"/>
              <a:t>PCR </a:t>
            </a:r>
            <a:r>
              <a:rPr lang="en-US" b="1" dirty="0" smtClean="0"/>
              <a:t>&amp; gel -electrophoresis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825692"/>
            <a:ext cx="8325053" cy="4667183"/>
          </a:xfrm>
        </p:spPr>
        <p:txBody>
          <a:bodyPr>
            <a:noAutofit/>
          </a:bodyPr>
          <a:lstStyle/>
          <a:p>
            <a:r>
              <a:rPr lang="en-US" sz="2400" b="1" dirty="0"/>
              <a:t>S</a:t>
            </a:r>
            <a:r>
              <a:rPr lang="sk-SK" sz="2400" b="1" dirty="0"/>
              <a:t>: RESULT</a:t>
            </a:r>
            <a:r>
              <a:rPr lang="en-US" sz="2000" b="1" dirty="0" smtClean="0">
                <a:sym typeface="Symbol" panose="05050102010706020507" pitchFamily="18" charset="2"/>
              </a:rPr>
              <a:t> 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smtClean="0">
                <a:sym typeface="Symbol" panose="05050102010706020507" pitchFamily="18" charset="2"/>
              </a:rPr>
              <a:t>1</a:t>
            </a:r>
            <a:r>
              <a:rPr lang="en-US" sz="2000" baseline="30000" dirty="0" smtClean="0">
                <a:sym typeface="Symbol" panose="05050102010706020507" pitchFamily="18" charset="2"/>
              </a:rPr>
              <a:t>st</a:t>
            </a:r>
            <a:r>
              <a:rPr lang="en-US" sz="2000" dirty="0" smtClean="0">
                <a:sym typeface="Symbol" panose="05050102010706020507" pitchFamily="18" charset="2"/>
              </a:rPr>
              <a:t> band 1100bp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smtClean="0">
                <a:sym typeface="Symbol" panose="05050102010706020507" pitchFamily="18" charset="2"/>
              </a:rPr>
              <a:t>2</a:t>
            </a:r>
            <a:r>
              <a:rPr lang="en-US" sz="2000" baseline="30000" dirty="0" smtClean="0">
                <a:sym typeface="Symbol" panose="05050102010706020507" pitchFamily="18" charset="2"/>
              </a:rPr>
              <a:t>nd</a:t>
            </a:r>
            <a:r>
              <a:rPr lang="en-US" sz="2000" dirty="0" smtClean="0">
                <a:sym typeface="Symbol" panose="05050102010706020507" pitchFamily="18" charset="2"/>
              </a:rPr>
              <a:t> band 350bp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smtClean="0">
                <a:sym typeface="Symbol" panose="05050102010706020507" pitchFamily="18" charset="2"/>
              </a:rPr>
              <a:t>3</a:t>
            </a:r>
            <a:r>
              <a:rPr lang="en-US" sz="2000" baseline="30000" dirty="0" smtClean="0">
                <a:sym typeface="Symbol" panose="05050102010706020507" pitchFamily="18" charset="2"/>
              </a:rPr>
              <a:t>rd</a:t>
            </a:r>
            <a:r>
              <a:rPr lang="en-US" sz="2000" dirty="0" smtClean="0">
                <a:sym typeface="Symbol" panose="05050102010706020507" pitchFamily="18" charset="2"/>
              </a:rPr>
              <a:t> band &lt;100bp</a:t>
            </a:r>
            <a:endParaRPr lang="sk-SK" sz="800" dirty="0"/>
          </a:p>
          <a:p>
            <a:r>
              <a:rPr lang="en-US" sz="2400" b="1" dirty="0"/>
              <a:t>C</a:t>
            </a:r>
            <a:r>
              <a:rPr lang="sk-SK" sz="2400" b="1" dirty="0"/>
              <a:t>: </a:t>
            </a:r>
            <a:r>
              <a:rPr lang="sk-SK" sz="2400" b="1" dirty="0" smtClean="0"/>
              <a:t>RESUL</a:t>
            </a:r>
            <a:r>
              <a:rPr lang="en-US" sz="2400" b="1" dirty="0" smtClean="0"/>
              <a:t>T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1</a:t>
            </a:r>
            <a:r>
              <a:rPr lang="en-US" sz="2000" baseline="30000" dirty="0">
                <a:sym typeface="Symbol" panose="05050102010706020507" pitchFamily="18" charset="2"/>
              </a:rPr>
              <a:t>st</a:t>
            </a:r>
            <a:r>
              <a:rPr lang="en-US" sz="2000" dirty="0">
                <a:sym typeface="Symbol" panose="05050102010706020507" pitchFamily="18" charset="2"/>
              </a:rPr>
              <a:t> band 1100bp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2</a:t>
            </a:r>
            <a:r>
              <a:rPr lang="en-US" sz="2000" baseline="30000" dirty="0">
                <a:sym typeface="Symbol" panose="05050102010706020507" pitchFamily="18" charset="2"/>
              </a:rPr>
              <a:t>nd</a:t>
            </a:r>
            <a:r>
              <a:rPr lang="en-US" sz="2000" dirty="0">
                <a:sym typeface="Symbol" panose="05050102010706020507" pitchFamily="18" charset="2"/>
              </a:rPr>
              <a:t> band 350bp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3</a:t>
            </a:r>
            <a:r>
              <a:rPr lang="en-US" sz="2000" baseline="30000" dirty="0">
                <a:sym typeface="Symbol" panose="05050102010706020507" pitchFamily="18" charset="2"/>
              </a:rPr>
              <a:t>rd</a:t>
            </a:r>
            <a:r>
              <a:rPr lang="en-US" sz="2000" dirty="0">
                <a:sym typeface="Symbol" panose="05050102010706020507" pitchFamily="18" charset="2"/>
              </a:rPr>
              <a:t> band &lt;</a:t>
            </a:r>
            <a:r>
              <a:rPr lang="en-US" sz="2000" dirty="0" smtClean="0">
                <a:sym typeface="Symbol" panose="05050102010706020507" pitchFamily="18" charset="2"/>
              </a:rPr>
              <a:t>100bp</a:t>
            </a:r>
            <a:r>
              <a:rPr lang="sk-SK" sz="1200" dirty="0"/>
              <a:t/>
            </a:r>
            <a:br>
              <a:rPr lang="sk-SK" sz="1200" dirty="0"/>
            </a:br>
            <a:endParaRPr lang="en-US" sz="1200" i="1" dirty="0"/>
          </a:p>
          <a:p>
            <a:r>
              <a:rPr lang="en-US" sz="2400" b="1" dirty="0" smtClean="0"/>
              <a:t>D</a:t>
            </a:r>
            <a:r>
              <a:rPr lang="sk-SK" sz="2400" b="1" dirty="0" smtClean="0"/>
              <a:t>: </a:t>
            </a:r>
            <a:r>
              <a:rPr lang="en-US" sz="2400" b="1" dirty="0" smtClean="0"/>
              <a:t>RESULT</a:t>
            </a:r>
            <a:endParaRPr lang="en-US" sz="2400" b="1" dirty="0"/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1</a:t>
            </a:r>
            <a:r>
              <a:rPr lang="en-US" sz="2000" baseline="30000" dirty="0">
                <a:sym typeface="Symbol" panose="05050102010706020507" pitchFamily="18" charset="2"/>
              </a:rPr>
              <a:t>st</a:t>
            </a:r>
            <a:r>
              <a:rPr lang="en-US" sz="2000" dirty="0">
                <a:sym typeface="Symbol" panose="05050102010706020507" pitchFamily="18" charset="2"/>
              </a:rPr>
              <a:t> band </a:t>
            </a:r>
            <a:r>
              <a:rPr lang="en-US" sz="2000" dirty="0" smtClean="0">
                <a:sym typeface="Symbol" panose="05050102010706020507" pitchFamily="18" charset="2"/>
              </a:rPr>
              <a:t>650bp</a:t>
            </a:r>
            <a:endParaRPr lang="en-US" sz="2000" dirty="0">
              <a:sym typeface="Symbol" panose="05050102010706020507" pitchFamily="18" charset="2"/>
            </a:endParaRP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2</a:t>
            </a:r>
            <a:r>
              <a:rPr lang="en-US" sz="2000" baseline="30000" dirty="0">
                <a:sym typeface="Symbol" panose="05050102010706020507" pitchFamily="18" charset="2"/>
              </a:rPr>
              <a:t>nd</a:t>
            </a:r>
            <a:r>
              <a:rPr lang="en-US" sz="2000" dirty="0">
                <a:sym typeface="Symbol" panose="05050102010706020507" pitchFamily="18" charset="2"/>
              </a:rPr>
              <a:t> band 350bp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>
                <a:sym typeface="Symbol" panose="05050102010706020507" pitchFamily="18" charset="2"/>
              </a:rPr>
              <a:t>3</a:t>
            </a:r>
            <a:r>
              <a:rPr lang="en-US" sz="2000" baseline="30000" dirty="0">
                <a:sym typeface="Symbol" panose="05050102010706020507" pitchFamily="18" charset="2"/>
              </a:rPr>
              <a:t>rd</a:t>
            </a:r>
            <a:r>
              <a:rPr lang="en-US" sz="2000" dirty="0">
                <a:sym typeface="Symbol" panose="05050102010706020507" pitchFamily="18" charset="2"/>
              </a:rPr>
              <a:t> band &lt;100bp</a:t>
            </a:r>
            <a:endParaRPr lang="en-US" sz="2000" dirty="0" smtClean="0"/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B79E9998-1A16-D873-4FCD-382044F20C16}"/>
              </a:ext>
            </a:extLst>
          </p:cNvPr>
          <p:cNvSpPr txBox="1"/>
          <p:nvPr/>
        </p:nvSpPr>
        <p:spPr>
          <a:xfrm>
            <a:off x="8078215" y="1825692"/>
            <a:ext cx="630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A1</a:t>
            </a:r>
          </a:p>
          <a:p>
            <a:endParaRPr lang="sk-SK" sz="3200" dirty="0"/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645D3B65-3C03-7558-4B26-8FF1ECEF34CF}"/>
              </a:ext>
            </a:extLst>
          </p:cNvPr>
          <p:cNvSpPr txBox="1"/>
          <p:nvPr/>
        </p:nvSpPr>
        <p:spPr>
          <a:xfrm>
            <a:off x="10494349" y="1825692"/>
            <a:ext cx="862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B1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44173" r="17689" b="49161"/>
          <a:stretch/>
        </p:blipFill>
        <p:spPr>
          <a:xfrm rot="5400000">
            <a:off x="4885170" y="3681619"/>
            <a:ext cx="5135965" cy="7676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4469" r="11418" b="68331"/>
          <a:stretch/>
        </p:blipFill>
        <p:spPr>
          <a:xfrm rot="5400000">
            <a:off x="6743815" y="3147012"/>
            <a:ext cx="5133513" cy="18344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06501" y="4399256"/>
            <a:ext cx="7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MMR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82273" y="4328560"/>
            <a:ext cx="1656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S     C     D    (-)</a:t>
            </a:r>
            <a:endParaRPr lang="lt-L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35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42D328A-B283-34C7-320B-110C96C9D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205207"/>
            <a:ext cx="12191999" cy="1325563"/>
          </a:xfrm>
        </p:spPr>
        <p:txBody>
          <a:bodyPr/>
          <a:lstStyle/>
          <a:p>
            <a:r>
              <a:rPr lang="en-US" b="1" dirty="0" smtClean="0"/>
              <a:t>Conclusion</a:t>
            </a:r>
            <a:r>
              <a:rPr lang="sk-SK" b="1" dirty="0" smtClean="0"/>
              <a:t> </a:t>
            </a:r>
            <a:r>
              <a:rPr lang="sk-SK" b="1" dirty="0"/>
              <a:t>of 2. experiment (E2) – </a:t>
            </a:r>
            <a:r>
              <a:rPr lang="lt-LT" b="1" dirty="0" smtClean="0"/>
              <a:t>PCR </a:t>
            </a:r>
            <a:r>
              <a:rPr lang="en-US" b="1" dirty="0" smtClean="0"/>
              <a:t>&amp; gel-electrophoresis</a:t>
            </a:r>
            <a:endParaRPr lang="sk-SK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4751D779-AECC-84C2-C413-463B62C8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062" y="1781469"/>
            <a:ext cx="8325053" cy="3476331"/>
          </a:xfrm>
        </p:spPr>
        <p:txBody>
          <a:bodyPr>
            <a:noAutofit/>
          </a:bodyPr>
          <a:lstStyle/>
          <a:p>
            <a:r>
              <a:rPr lang="en-US" sz="2400" b="1" dirty="0"/>
              <a:t>S</a:t>
            </a:r>
            <a:r>
              <a:rPr lang="sk-SK" sz="2400" b="1" dirty="0" smtClean="0"/>
              <a:t>: </a:t>
            </a:r>
            <a:r>
              <a:rPr lang="en-US" sz="2400" b="1" dirty="0" smtClean="0"/>
              <a:t>CONCLUSION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b="1" dirty="0">
                <a:sym typeface="Symbol" panose="05050102010706020507" pitchFamily="18" charset="2"/>
              </a:rPr>
              <a:t> </a:t>
            </a:r>
            <a:r>
              <a:rPr lang="en-US" sz="2000" dirty="0" err="1" smtClean="0">
                <a:sym typeface="Symbol" panose="05050102010706020507" pitchFamily="18" charset="2"/>
              </a:rPr>
              <a:t>lacZ</a:t>
            </a:r>
            <a:r>
              <a:rPr lang="en-US" sz="2000" dirty="0" smtClean="0">
                <a:sym typeface="Symbol" panose="05050102010706020507" pitchFamily="18" charset="2"/>
              </a:rPr>
              <a:t>-gene was not edited</a:t>
            </a:r>
            <a:endParaRPr lang="sk-SK" sz="2400" b="1" dirty="0"/>
          </a:p>
          <a:p>
            <a:pPr marL="0" indent="0">
              <a:buNone/>
            </a:pPr>
            <a:endParaRPr lang="sk-SK" sz="800" b="1" dirty="0"/>
          </a:p>
          <a:p>
            <a:r>
              <a:rPr lang="en-US" sz="2400" b="1" dirty="0"/>
              <a:t>C</a:t>
            </a:r>
            <a:r>
              <a:rPr lang="sk-SK" sz="2400" b="1" dirty="0" smtClean="0"/>
              <a:t>: </a:t>
            </a:r>
            <a:r>
              <a:rPr lang="en-US" sz="2400" b="1" dirty="0" smtClean="0"/>
              <a:t>CONCLUSION</a:t>
            </a:r>
            <a:r>
              <a:rPr lang="sk-SK" sz="2400" b="1" dirty="0" smtClean="0"/>
              <a:t> </a:t>
            </a:r>
            <a:endParaRPr lang="en-US" sz="2400" b="1" dirty="0" smtClean="0"/>
          </a:p>
          <a:p>
            <a:pPr lvl="1">
              <a:buFont typeface="Calibri" panose="020F0502020204030204" pitchFamily="34" charset="0"/>
              <a:buChar char="—"/>
            </a:pPr>
            <a:r>
              <a:rPr lang="sk-SK" sz="2000" dirty="0" smtClean="0"/>
              <a:t> </a:t>
            </a:r>
            <a:r>
              <a:rPr lang="en-US" sz="2000" dirty="0" err="1">
                <a:sym typeface="Symbol" panose="05050102010706020507" pitchFamily="18" charset="2"/>
              </a:rPr>
              <a:t>lacZ</a:t>
            </a:r>
            <a:r>
              <a:rPr lang="en-US" sz="2000" dirty="0">
                <a:sym typeface="Symbol" panose="05050102010706020507" pitchFamily="18" charset="2"/>
              </a:rPr>
              <a:t>-gene </a:t>
            </a:r>
            <a:r>
              <a:rPr lang="en-US" sz="2000" dirty="0" smtClean="0">
                <a:sym typeface="Symbol" panose="05050102010706020507" pitchFamily="18" charset="2"/>
              </a:rPr>
              <a:t>was not edited</a:t>
            </a:r>
            <a:endParaRPr lang="en-US" sz="800" i="1" dirty="0" smtClean="0"/>
          </a:p>
          <a:p>
            <a:endParaRPr lang="en-US" sz="800" b="1" i="1" dirty="0"/>
          </a:p>
          <a:p>
            <a:r>
              <a:rPr lang="en-US" sz="2400" b="1" dirty="0" smtClean="0"/>
              <a:t>D</a:t>
            </a:r>
            <a:r>
              <a:rPr lang="sk-SK" sz="2400" b="1" dirty="0" smtClean="0"/>
              <a:t>: </a:t>
            </a:r>
            <a:r>
              <a:rPr lang="en-US" sz="2400" b="1" dirty="0"/>
              <a:t>CONCLUSION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000" dirty="0" smtClean="0"/>
              <a:t> </a:t>
            </a:r>
            <a:r>
              <a:rPr lang="en-US" sz="2000" dirty="0" err="1">
                <a:sym typeface="Symbol" panose="05050102010706020507" pitchFamily="18" charset="2"/>
              </a:rPr>
              <a:t>lacZ</a:t>
            </a:r>
            <a:r>
              <a:rPr lang="en-US" sz="2000" dirty="0">
                <a:sym typeface="Symbol" panose="05050102010706020507" pitchFamily="18" charset="2"/>
              </a:rPr>
              <a:t>-gene </a:t>
            </a:r>
            <a:r>
              <a:rPr lang="en-US" sz="2000" dirty="0" smtClean="0">
                <a:sym typeface="Symbol" panose="05050102010706020507" pitchFamily="18" charset="2"/>
              </a:rPr>
              <a:t>was </a:t>
            </a:r>
            <a:r>
              <a:rPr lang="en-US" sz="2000" dirty="0">
                <a:sym typeface="Symbol" panose="05050102010706020507" pitchFamily="18" charset="2"/>
              </a:rPr>
              <a:t>edited</a:t>
            </a:r>
            <a:endParaRPr lang="en-US" sz="2000" dirty="0" smtClean="0"/>
          </a:p>
        </p:txBody>
      </p:sp>
      <p:sp>
        <p:nvSpPr>
          <p:cNvPr id="6" name="BlokTextu 5">
            <a:extLst>
              <a:ext uri="{FF2B5EF4-FFF2-40B4-BE49-F238E27FC236}">
                <a16:creationId xmlns="" xmlns:a16="http://schemas.microsoft.com/office/drawing/2014/main" id="{B79E9998-1A16-D873-4FCD-382044F20C16}"/>
              </a:ext>
            </a:extLst>
          </p:cNvPr>
          <p:cNvSpPr txBox="1"/>
          <p:nvPr/>
        </p:nvSpPr>
        <p:spPr>
          <a:xfrm>
            <a:off x="8078215" y="1825692"/>
            <a:ext cx="6303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A1</a:t>
            </a:r>
          </a:p>
          <a:p>
            <a:endParaRPr lang="sk-SK" sz="3200" dirty="0"/>
          </a:p>
        </p:txBody>
      </p:sp>
      <p:sp>
        <p:nvSpPr>
          <p:cNvPr id="9" name="BlokTextu 8">
            <a:extLst>
              <a:ext uri="{FF2B5EF4-FFF2-40B4-BE49-F238E27FC236}">
                <a16:creationId xmlns="" xmlns:a16="http://schemas.microsoft.com/office/drawing/2014/main" id="{645D3B65-3C03-7558-4B26-8FF1ECEF34CF}"/>
              </a:ext>
            </a:extLst>
          </p:cNvPr>
          <p:cNvSpPr txBox="1"/>
          <p:nvPr/>
        </p:nvSpPr>
        <p:spPr>
          <a:xfrm>
            <a:off x="10494349" y="1825692"/>
            <a:ext cx="8622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 dirty="0">
                <a:solidFill>
                  <a:schemeClr val="bg1"/>
                </a:solidFill>
              </a:rPr>
              <a:t>B1</a:t>
            </a:r>
          </a:p>
          <a:p>
            <a:endParaRPr lang="sk-S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44173" r="17689" b="49161"/>
          <a:stretch/>
        </p:blipFill>
        <p:spPr>
          <a:xfrm rot="5400000">
            <a:off x="6334340" y="3445582"/>
            <a:ext cx="4748351" cy="7097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6" t="14469" r="11418" b="68331"/>
          <a:stretch/>
        </p:blipFill>
        <p:spPr>
          <a:xfrm rot="5400000">
            <a:off x="7722689" y="2939115"/>
            <a:ext cx="4708098" cy="168239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29040" y="4090146"/>
            <a:ext cx="758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MMR</a:t>
            </a:r>
            <a:endParaRPr lang="lt-LT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60158" y="3908522"/>
            <a:ext cx="1575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S    C    D    (-)</a:t>
            </a:r>
            <a:endParaRPr lang="lt-L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347</Words>
  <Application>Microsoft Office PowerPoint</Application>
  <PresentationFormat>Widescreen</PresentationFormat>
  <Paragraphs>93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Wingdings</vt:lpstr>
      <vt:lpstr>Motív Office</vt:lpstr>
      <vt:lpstr>Group 3</vt:lpstr>
      <vt:lpstr>Observation of 1. experiment (E1) – transformation</vt:lpstr>
      <vt:lpstr>Result of 1. experiment (E1) – transformation</vt:lpstr>
      <vt:lpstr>Conclusion of 1. experiment (E1) – transformation</vt:lpstr>
      <vt:lpstr>Observation of 2. experiment (E2) – PCR &amp; gel-electrophoresis</vt:lpstr>
      <vt:lpstr>Result of 2. experiment (E2) – PCR &amp; gel -electrophoresis</vt:lpstr>
      <vt:lpstr>Conclusion of 2. experiment (E2) – PCR &amp; gel-electrophoresis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Observation of 1. experiment – starch metabolism</dc:title>
  <dc:creator>Učiteľ</dc:creator>
  <cp:lastModifiedBy>Diana</cp:lastModifiedBy>
  <cp:revision>35</cp:revision>
  <dcterms:created xsi:type="dcterms:W3CDTF">2024-01-19T12:02:57Z</dcterms:created>
  <dcterms:modified xsi:type="dcterms:W3CDTF">2024-04-18T07:55:09Z</dcterms:modified>
</cp:coreProperties>
</file>