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7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FDAC091-9F33-E59B-6564-527E36894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="" xmlns:a16="http://schemas.microsoft.com/office/drawing/2014/main" id="{193F5D51-2BF2-7801-83C9-CF2BC9649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40D8A603-B793-8A02-61A5-62B0E32F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CAF8D2DE-F3B7-D89E-B28F-DC0AEBEC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6CA06115-E6DA-5BF9-1C13-33D21897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13682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661DAD-89E0-88EF-F51C-73BF0A01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="" xmlns:a16="http://schemas.microsoft.com/office/drawing/2014/main" id="{037925C4-CC52-9FBA-87C2-726FC83E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22458B31-B84E-BCDF-40EC-793ECD3B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51DCA72E-A756-635B-70F2-7679E06F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78DF7864-AA26-C8BF-1D7A-BACE835C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7889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="" xmlns:a16="http://schemas.microsoft.com/office/drawing/2014/main" id="{147B0B2E-9E60-9637-0594-340E219E4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="" xmlns:a16="http://schemas.microsoft.com/office/drawing/2014/main" id="{38178A26-445D-FF6D-EF62-44A7C6777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6278BF30-AFAB-A5F7-E1EC-4EE7400A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80EB5542-849B-F2B4-3DB6-2836CC68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4B73C52F-2BFF-ED8C-6ABE-0A1030A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7181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B55F492-397F-0B4C-0343-10896595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6A3EE2A7-7BC3-B204-C851-B6F1EAA6D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781D1AF5-4FB1-C6BA-9ACE-76A4ADF4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C97B7488-52B3-1049-9987-D096D8C3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65B69F05-F0FA-01A5-5588-549D053A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424326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F1EE129-F1C7-8127-D7C1-47867F9C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E718AD43-8EDE-4C83-F0EB-6731303C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40549718-CB65-E325-BFBE-4EBAEA68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5126A276-41AD-3B8F-4ED7-922D1344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5C7B8208-13E9-3A72-6B50-A2032CF0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43562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A110D79-8A5F-C67F-F020-C908DA3A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0FF7B989-2845-8574-7DEB-B9A86ABB7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185A4419-29B1-B448-5384-E09713A8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8A48FE2C-5B36-38CC-3695-07C31438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5CE31C05-FE00-F824-A6D9-058B4FC1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97F71C02-B9F5-A800-2491-5E37F38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9624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CED6BAD-A431-E5F4-41FF-23B0C3A9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9274111D-FF40-EB96-8F0D-26C4AD98B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9644B7EF-648E-D6B5-9AFA-A158F1759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="" xmlns:a16="http://schemas.microsoft.com/office/drawing/2014/main" id="{B20B774F-AB8D-21E1-049F-42467C7E9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BB1556AC-FA7E-A412-724E-9F7B1DE5F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="" xmlns:a16="http://schemas.microsoft.com/office/drawing/2014/main" id="{F2170357-6BC2-84D4-BECD-70F8E128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="" xmlns:a16="http://schemas.microsoft.com/office/drawing/2014/main" id="{012FC8C1-90DB-4774-6C0C-3A428932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="" xmlns:a16="http://schemas.microsoft.com/office/drawing/2014/main" id="{CBAB6985-0B26-66AA-7B5C-5F00EE4E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79217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2539AF5-A14E-A82B-BE34-3EBCC032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="" xmlns:a16="http://schemas.microsoft.com/office/drawing/2014/main" id="{7D0754E5-F02F-88AB-6779-48033FD1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="" xmlns:a16="http://schemas.microsoft.com/office/drawing/2014/main" id="{9E5A0359-4F67-26BE-4325-FA557D91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="" xmlns:a16="http://schemas.microsoft.com/office/drawing/2014/main" id="{73C4D1C9-DD0A-2C10-661C-8C8EAB4E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92871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="" xmlns:a16="http://schemas.microsoft.com/office/drawing/2014/main" id="{40A2380E-DBD3-C6F5-679F-30C01B5E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="" xmlns:a16="http://schemas.microsoft.com/office/drawing/2014/main" id="{1706982D-0426-0464-7F47-5E262187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="" xmlns:a16="http://schemas.microsoft.com/office/drawing/2014/main" id="{93F12ADA-9AE8-AAED-6907-7729E7A8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5693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DD41C78-0D24-D0D7-A8BD-FC9EC040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220A3C8A-CAFC-16F6-AB97-2177228C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="" xmlns:a16="http://schemas.microsoft.com/office/drawing/2014/main" id="{2592E09D-5CB7-7200-887C-4ADCF0979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B312AD7A-C65B-2983-7525-761D9838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A3E73F02-4E29-B94B-4C07-3CEEBB07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0C8B85FF-A5B8-6D04-2B4E-8848D43D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98118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94F309-4163-E8B4-0B5A-B52858B1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="" xmlns:a16="http://schemas.microsoft.com/office/drawing/2014/main" id="{F1797604-B948-B34C-967E-796F886C6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="" xmlns:a16="http://schemas.microsoft.com/office/drawing/2014/main" id="{0A84DB07-7E91-E7C3-0726-EDF226017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="" xmlns:a16="http://schemas.microsoft.com/office/drawing/2014/main" id="{F26C77E4-71C4-E97B-E46F-290D7871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="" xmlns:a16="http://schemas.microsoft.com/office/drawing/2014/main" id="{D82A1113-E88E-E210-7264-2C758DB9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="" xmlns:a16="http://schemas.microsoft.com/office/drawing/2014/main" id="{4D1F9597-D680-19EE-BEFC-3B441887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65533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="" xmlns:a16="http://schemas.microsoft.com/office/drawing/2014/main" id="{ED4F758E-FCB2-BEA3-3F29-475A7820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0E6E979A-C9DC-695E-AC1E-93903FDE5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="" xmlns:a16="http://schemas.microsoft.com/office/drawing/2014/main" id="{0AF8FA78-3882-96C3-81AC-0B2309740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ABAA0-2DD5-4FDA-9F52-711EEB15F532}" type="datetimeFigureOut">
              <a:rPr lang="da-DK" smtClean="0"/>
              <a:pPr/>
              <a:t>18-04-2024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="" xmlns:a16="http://schemas.microsoft.com/office/drawing/2014/main" id="{7C1D9411-586E-1A74-B47C-8D9B80F01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="" xmlns:a16="http://schemas.microsoft.com/office/drawing/2014/main" id="{84AFF307-CCDC-1F8A-E2B3-AAE28E083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7E605-D322-4E54-B52A-323F4557672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99676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42AFA088-DF2D-6CB0-2FCB-126957EB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Group 17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F297F7BF-82AF-1971-D871-A08069112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1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Mentor:</a:t>
            </a:r>
          </a:p>
          <a:p>
            <a:r>
              <a:rPr kumimoji="0" lang="sk-SK" altLang="da-DK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Š</a:t>
            </a:r>
            <a:r>
              <a:rPr lang="da-DK" dirty="0" err="1"/>
              <a:t>imon</a:t>
            </a:r>
            <a:r>
              <a:rPr lang="da-DK" dirty="0"/>
              <a:t> </a:t>
            </a:r>
            <a:r>
              <a:rPr kumimoji="0" lang="sk-SK" altLang="da-DK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Š</a:t>
            </a:r>
            <a:r>
              <a:rPr lang="da-DK" dirty="0" err="1"/>
              <a:t>imko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Paticipants</a:t>
            </a:r>
            <a:r>
              <a:rPr lang="da-DK" dirty="0"/>
              <a:t>:</a:t>
            </a:r>
          </a:p>
          <a:p>
            <a:r>
              <a:rPr lang="da-DK" dirty="0"/>
              <a:t>Zoe </a:t>
            </a:r>
            <a:r>
              <a:rPr lang="da-DK" dirty="0" err="1"/>
              <a:t>Giotaki</a:t>
            </a:r>
            <a:r>
              <a:rPr lang="da-DK" dirty="0"/>
              <a:t> 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Pia Vigsø Lassen </a:t>
            </a:r>
          </a:p>
        </p:txBody>
      </p:sp>
      <p:pic>
        <p:nvPicPr>
          <p:cNvPr id="10" name="9 - Θέση περιεχομένου" descr="IMG_36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32822" b="9866"/>
          <a:stretch>
            <a:fillRect/>
          </a:stretch>
        </p:blipFill>
        <p:spPr>
          <a:xfrm>
            <a:off x="6676291" y="1852551"/>
            <a:ext cx="4909235" cy="3420093"/>
          </a:xfrm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805BA5B7-0C10-2985-2027-E2874C4E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837"/>
            <a:ext cx="60914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da-DK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endParaRPr kumimoji="0" lang="sk-S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EFE3283-0588-DC85-F567-77435E68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31" y="4878361"/>
            <a:ext cx="2020058" cy="152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ækenland flag 90 x 150 cm">
            <a:extLst>
              <a:ext uri="{FF2B5EF4-FFF2-40B4-BE49-F238E27FC236}">
                <a16:creationId xmlns="" xmlns:a16="http://schemas.microsoft.com/office/drawing/2014/main" id="{03BCFFDA-1894-2E90-C4B1-30CBB719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41" y="3271835"/>
            <a:ext cx="2020059" cy="1346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ovakiet (Nationalflag) | lex.dk – Den Store Danske">
            <a:extLst>
              <a:ext uri="{FF2B5EF4-FFF2-40B4-BE49-F238E27FC236}">
                <a16:creationId xmlns="" xmlns:a16="http://schemas.microsoft.com/office/drawing/2014/main" id="{32C5158A-D13C-2D11-456E-74A51684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31" y="1518061"/>
            <a:ext cx="2034269" cy="1334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090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65711" y="2657063"/>
            <a:ext cx="10515600" cy="132556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27F0C-0B39-9FB4-9A37-60CBEB7E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Experiment 1 – Observation (A+B)</a:t>
            </a:r>
          </a:p>
        </p:txBody>
      </p:sp>
      <p:pic>
        <p:nvPicPr>
          <p:cNvPr id="7" name="Pladsholder til indhold 6" descr="Et billede, der indeholder bordservice, service, indendørs&#10;&#10;Automatisk genereret beskrivelse">
            <a:extLst>
              <a:ext uri="{FF2B5EF4-FFF2-40B4-BE49-F238E27FC236}">
                <a16:creationId xmlns="" xmlns:a16="http://schemas.microsoft.com/office/drawing/2014/main" id="{A8C71C4B-5524-0F43-D4DE-5DBD4165F5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21880" y="1827752"/>
            <a:ext cx="2542500" cy="1906875"/>
          </a:xfrm>
        </p:spPr>
      </p:pic>
      <p:pic>
        <p:nvPicPr>
          <p:cNvPr id="9" name="Pladsholder til indhold 8" descr="Et billede, der indeholder Fysisk egenskab, Gennemsigtigt materiale, sølv, indendørs&#10;&#10;Automatisk genereret beskrivelse">
            <a:extLst>
              <a:ext uri="{FF2B5EF4-FFF2-40B4-BE49-F238E27FC236}">
                <a16:creationId xmlns="" xmlns:a16="http://schemas.microsoft.com/office/drawing/2014/main" id="{C655486A-4CCF-5F4D-2C57-848A6EAB7D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0" y="1489971"/>
            <a:ext cx="4093029" cy="2562468"/>
          </a:xfrm>
        </p:spPr>
      </p:pic>
      <p:pic>
        <p:nvPicPr>
          <p:cNvPr id="11" name="Billede 10" descr="Et billede, der indeholder tekst, Almindelige artikler, lineal, indendørs&#10;&#10;Automatisk genereret beskrivelse">
            <a:extLst>
              <a:ext uri="{FF2B5EF4-FFF2-40B4-BE49-F238E27FC236}">
                <a16:creationId xmlns="" xmlns:a16="http://schemas.microsoft.com/office/drawing/2014/main" id="{730DEBE7-BADC-534F-9C3C-3998AF0A8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24" r="6117" b="17419"/>
          <a:stretch/>
        </p:blipFill>
        <p:spPr>
          <a:xfrm>
            <a:off x="2764970" y="4148828"/>
            <a:ext cx="4093029" cy="25972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78AD61FF-FE92-F207-FC55-EAEE34C74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08" r="-2463"/>
          <a:stretch/>
        </p:blipFill>
        <p:spPr bwMode="auto">
          <a:xfrm>
            <a:off x="361016" y="4234554"/>
            <a:ext cx="2264228" cy="22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>
            <a:extLst>
              <a:ext uri="{FF2B5EF4-FFF2-40B4-BE49-F238E27FC236}">
                <a16:creationId xmlns="" xmlns:a16="http://schemas.microsoft.com/office/drawing/2014/main" id="{3EE402D5-6DAD-ABE9-5BA4-37A92AB7B73D}"/>
              </a:ext>
            </a:extLst>
          </p:cNvPr>
          <p:cNvSpPr txBox="1"/>
          <p:nvPr/>
        </p:nvSpPr>
        <p:spPr>
          <a:xfrm>
            <a:off x="7296576" y="1997839"/>
            <a:ext cx="4260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A: </a:t>
            </a:r>
            <a:r>
              <a:rPr lang="da-DK" sz="2800" dirty="0"/>
              <a:t>Blue </a:t>
            </a:r>
            <a:r>
              <a:rPr lang="da-DK" sz="2800" dirty="0" err="1"/>
              <a:t>colonies</a:t>
            </a:r>
            <a:r>
              <a:rPr lang="da-DK" sz="2800" dirty="0"/>
              <a:t> </a:t>
            </a:r>
            <a:r>
              <a:rPr lang="da-DK" sz="2800" dirty="0" err="1"/>
              <a:t>both</a:t>
            </a:r>
            <a:r>
              <a:rPr lang="da-DK" sz="2800" dirty="0"/>
              <a:t> on the </a:t>
            </a:r>
            <a:r>
              <a:rPr lang="da-DK" sz="2800" dirty="0" err="1"/>
              <a:t>surface</a:t>
            </a:r>
            <a:r>
              <a:rPr lang="da-DK" sz="2800" dirty="0"/>
              <a:t> and </a:t>
            </a:r>
            <a:r>
              <a:rPr lang="da-DK" sz="2800" dirty="0" err="1"/>
              <a:t>inside</a:t>
            </a:r>
            <a:r>
              <a:rPr lang="da-DK" sz="2800" dirty="0"/>
              <a:t> the Agar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r>
              <a:rPr lang="da-DK" sz="2800" b="1" dirty="0"/>
              <a:t>B:</a:t>
            </a:r>
            <a:r>
              <a:rPr lang="da-DK" sz="2800" dirty="0"/>
              <a:t> No </a:t>
            </a:r>
            <a:r>
              <a:rPr lang="da-DK" sz="2800" dirty="0" err="1"/>
              <a:t>colonies</a:t>
            </a:r>
            <a:r>
              <a:rPr lang="da-DK" sz="2800" dirty="0"/>
              <a:t> on the </a:t>
            </a:r>
            <a:r>
              <a:rPr lang="da-DK" sz="2800" dirty="0" err="1"/>
              <a:t>surface</a:t>
            </a:r>
            <a:r>
              <a:rPr lang="da-DK" sz="2800" dirty="0"/>
              <a:t> and </a:t>
            </a:r>
            <a:r>
              <a:rPr lang="da-DK" sz="2800" dirty="0" err="1"/>
              <a:t>blue</a:t>
            </a:r>
            <a:r>
              <a:rPr lang="da-DK" sz="2800" dirty="0"/>
              <a:t> </a:t>
            </a:r>
            <a:r>
              <a:rPr lang="da-DK" sz="2800" dirty="0" err="1"/>
              <a:t>colonies</a:t>
            </a:r>
            <a:r>
              <a:rPr lang="da-DK" sz="2800" dirty="0"/>
              <a:t> </a:t>
            </a:r>
            <a:r>
              <a:rPr lang="da-DK" sz="2800" dirty="0" err="1"/>
              <a:t>inside</a:t>
            </a:r>
            <a:r>
              <a:rPr lang="da-DK" sz="2800" dirty="0"/>
              <a:t> the Agar</a:t>
            </a:r>
          </a:p>
        </p:txBody>
      </p:sp>
    </p:spTree>
    <p:extLst>
      <p:ext uri="{BB962C8B-B14F-4D97-AF65-F5344CB8AC3E}">
        <p14:creationId xmlns="" xmlns:p14="http://schemas.microsoft.com/office/powerpoint/2010/main" val="324994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B027F0C-0B39-9FB4-9A37-60CBEB7E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Experiment 1 – Observation (C+D)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="" xmlns:a16="http://schemas.microsoft.com/office/drawing/2014/main" id="{3EE402D5-6DAD-ABE9-5BA4-37A92AB7B73D}"/>
              </a:ext>
            </a:extLst>
          </p:cNvPr>
          <p:cNvSpPr txBox="1"/>
          <p:nvPr/>
        </p:nvSpPr>
        <p:spPr>
          <a:xfrm>
            <a:off x="7296576" y="1997839"/>
            <a:ext cx="4260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C: </a:t>
            </a:r>
            <a:r>
              <a:rPr lang="da-DK" sz="2800" dirty="0"/>
              <a:t>1blue </a:t>
            </a:r>
            <a:r>
              <a:rPr lang="da-DK" sz="2800" dirty="0" err="1"/>
              <a:t>colony</a:t>
            </a:r>
            <a:r>
              <a:rPr lang="da-DK" sz="2800" dirty="0"/>
              <a:t> on the </a:t>
            </a:r>
            <a:r>
              <a:rPr lang="da-DK" sz="2800" dirty="0" err="1"/>
              <a:t>surface</a:t>
            </a:r>
            <a:r>
              <a:rPr lang="da-DK" sz="2800" dirty="0"/>
              <a:t> and </a:t>
            </a:r>
            <a:r>
              <a:rPr lang="da-DK" sz="2800" dirty="0" err="1"/>
              <a:t>several</a:t>
            </a:r>
            <a:r>
              <a:rPr lang="da-DK" sz="2800" dirty="0"/>
              <a:t> </a:t>
            </a:r>
            <a:r>
              <a:rPr lang="da-DK" sz="2800" dirty="0" err="1"/>
              <a:t>blue</a:t>
            </a:r>
            <a:r>
              <a:rPr lang="da-DK" sz="2800" dirty="0"/>
              <a:t> </a:t>
            </a:r>
            <a:r>
              <a:rPr lang="da-DK" sz="2800" dirty="0" err="1"/>
              <a:t>colonies</a:t>
            </a:r>
            <a:r>
              <a:rPr lang="da-DK" sz="2800" dirty="0"/>
              <a:t> </a:t>
            </a:r>
            <a:r>
              <a:rPr lang="da-DK" sz="2800" dirty="0" err="1"/>
              <a:t>inside</a:t>
            </a:r>
            <a:r>
              <a:rPr lang="da-DK" sz="2800" dirty="0"/>
              <a:t> the Agar 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r>
              <a:rPr lang="da-DK" sz="2800" b="1" dirty="0"/>
              <a:t>D: </a:t>
            </a:r>
            <a:r>
              <a:rPr lang="da-DK" sz="2800" dirty="0"/>
              <a:t>a </a:t>
            </a:r>
            <a:r>
              <a:rPr lang="da-DK" sz="2800" dirty="0" err="1"/>
              <a:t>few</a:t>
            </a:r>
            <a:r>
              <a:rPr lang="da-DK" sz="2800" dirty="0"/>
              <a:t> </a:t>
            </a:r>
            <a:r>
              <a:rPr lang="da-DK" sz="2800" dirty="0" err="1"/>
              <a:t>white</a:t>
            </a:r>
            <a:r>
              <a:rPr lang="da-DK" sz="2800" dirty="0"/>
              <a:t> </a:t>
            </a:r>
            <a:r>
              <a:rPr lang="da-DK" sz="2800" dirty="0" err="1"/>
              <a:t>colonies</a:t>
            </a:r>
            <a:r>
              <a:rPr lang="da-DK" sz="2800" dirty="0"/>
              <a:t> on the </a:t>
            </a:r>
            <a:r>
              <a:rPr lang="da-DK" sz="2800" dirty="0" err="1"/>
              <a:t>surface</a:t>
            </a:r>
            <a:r>
              <a:rPr lang="da-DK" sz="2800" dirty="0"/>
              <a:t> and </a:t>
            </a:r>
            <a:r>
              <a:rPr lang="da-DK" sz="2800" dirty="0" err="1"/>
              <a:t>several</a:t>
            </a:r>
            <a:r>
              <a:rPr lang="da-DK" sz="2800" dirty="0"/>
              <a:t> </a:t>
            </a:r>
            <a:r>
              <a:rPr lang="da-DK" sz="2800" dirty="0" err="1"/>
              <a:t>blue</a:t>
            </a:r>
            <a:r>
              <a:rPr lang="da-DK" sz="2800" dirty="0"/>
              <a:t> </a:t>
            </a:r>
            <a:r>
              <a:rPr lang="da-DK" sz="2800" dirty="0" err="1"/>
              <a:t>colonies</a:t>
            </a:r>
            <a:r>
              <a:rPr lang="da-DK" sz="2800" dirty="0"/>
              <a:t> </a:t>
            </a:r>
            <a:r>
              <a:rPr lang="da-DK" sz="2800" dirty="0" err="1"/>
              <a:t>iinside</a:t>
            </a:r>
            <a:r>
              <a:rPr lang="da-DK" sz="2800" dirty="0"/>
              <a:t> the Agar</a:t>
            </a:r>
          </a:p>
        </p:txBody>
      </p:sp>
      <p:pic>
        <p:nvPicPr>
          <p:cNvPr id="4" name="Billede 3" descr="Et billede, der indeholder service, bordservice, indendørs&#10;&#10;Automatisk genereret beskrivelse">
            <a:extLst>
              <a:ext uri="{FF2B5EF4-FFF2-40B4-BE49-F238E27FC236}">
                <a16:creationId xmlns="" xmlns:a16="http://schemas.microsoft.com/office/drawing/2014/main" id="{3F3F155D-83CC-5B9A-7763-0E652A3C4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43"/>
          <a:stretch/>
        </p:blipFill>
        <p:spPr>
          <a:xfrm rot="5400000">
            <a:off x="303430" y="1589521"/>
            <a:ext cx="2359238" cy="2125262"/>
          </a:xfrm>
          <a:prstGeom prst="rect">
            <a:avLst/>
          </a:prstGeom>
        </p:spPr>
      </p:pic>
      <p:pic>
        <p:nvPicPr>
          <p:cNvPr id="10" name="Pladsholder til indhold 9" descr="Et billede, der indeholder indendørs, ring, keramisk&#10;&#10;Automatisk genereret beskrivelse med mellem tillid">
            <a:extLst>
              <a:ext uri="{FF2B5EF4-FFF2-40B4-BE49-F238E27FC236}">
                <a16:creationId xmlns="" xmlns:a16="http://schemas.microsoft.com/office/drawing/2014/main" id="{1379A2D0-4565-E1E1-518C-6A923276C2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30" b="18190"/>
          <a:stretch/>
        </p:blipFill>
        <p:spPr>
          <a:xfrm>
            <a:off x="2746141" y="1472533"/>
            <a:ext cx="3621592" cy="2406809"/>
          </a:xfrm>
        </p:spPr>
      </p:pic>
      <p:pic>
        <p:nvPicPr>
          <p:cNvPr id="16" name="Pladsholder til indhold 15" descr="Et billede, der indeholder cirkel, bordservice, service&#10;&#10;Automatisk genereret beskrivelse">
            <a:extLst>
              <a:ext uri="{FF2B5EF4-FFF2-40B4-BE49-F238E27FC236}">
                <a16:creationId xmlns="" xmlns:a16="http://schemas.microsoft.com/office/drawing/2014/main" id="{8C6FA9F5-740F-E5CA-3DDD-69822B480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4" y="3982999"/>
            <a:ext cx="2239365" cy="2359238"/>
          </a:xfrm>
        </p:spPr>
      </p:pic>
      <p:pic>
        <p:nvPicPr>
          <p:cNvPr id="18" name="Billede 17" descr="Et billede, der indeholder tekst, Fysisk egenskab, indendørs, målebånd/tommestok/lineal&#10;&#10;Automatisk genereret beskrivelse">
            <a:extLst>
              <a:ext uri="{FF2B5EF4-FFF2-40B4-BE49-F238E27FC236}">
                <a16:creationId xmlns="" xmlns:a16="http://schemas.microsoft.com/office/drawing/2014/main" id="{BA41A084-CCE5-4186-C60B-5E6AEE61CE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75" b="19682"/>
          <a:stretch/>
        </p:blipFill>
        <p:spPr>
          <a:xfrm>
            <a:off x="2830285" y="4038600"/>
            <a:ext cx="3439885" cy="2475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02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2402C81-1104-E8B3-1CBC-9932FAB8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Experiment 1 - </a:t>
            </a:r>
            <a:r>
              <a:rPr lang="da-DK" dirty="0" err="1"/>
              <a:t>Results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515EE045-A8BA-2868-7627-455572F8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A:</a:t>
            </a:r>
            <a:r>
              <a:rPr lang="en-US" dirty="0"/>
              <a:t> The bacteria are alive and they have metabolized the X-lactose </a:t>
            </a:r>
          </a:p>
          <a:p>
            <a:r>
              <a:rPr lang="en-US" b="1" dirty="0"/>
              <a:t>B: </a:t>
            </a:r>
            <a:r>
              <a:rPr lang="en-US" dirty="0"/>
              <a:t>There are no living bacteria</a:t>
            </a:r>
          </a:p>
          <a:p>
            <a:r>
              <a:rPr lang="en-US" b="1" dirty="0"/>
              <a:t>C: </a:t>
            </a:r>
            <a:r>
              <a:rPr lang="en-US" dirty="0"/>
              <a:t>The bacteria are alive and they have metabolized the X-lactose </a:t>
            </a:r>
          </a:p>
          <a:p>
            <a:r>
              <a:rPr lang="en-US" b="1" dirty="0"/>
              <a:t>D: </a:t>
            </a:r>
            <a:r>
              <a:rPr lang="en-US" dirty="0"/>
              <a:t>The bacteria are alive but they have not metabolized the X-lactose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99950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6D6C133-22FD-653F-6631-DFF2DC14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31"/>
            <a:ext cx="10515600" cy="1325563"/>
          </a:xfrm>
        </p:spPr>
        <p:txBody>
          <a:bodyPr/>
          <a:lstStyle/>
          <a:p>
            <a:r>
              <a:rPr lang="da-DK" dirty="0"/>
              <a:t>Experiment 1 – </a:t>
            </a:r>
            <a:r>
              <a:rPr lang="da-DK" dirty="0" err="1"/>
              <a:t>Conclusion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AF0CF817-0E0F-344E-233A-A48D28AB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71"/>
            <a:ext cx="10515600" cy="56932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No cut in </a:t>
            </a:r>
            <a:r>
              <a:rPr lang="en-US" dirty="0" err="1" smtClean="0"/>
              <a:t>lacZ</a:t>
            </a:r>
            <a:r>
              <a:rPr lang="en-US" dirty="0" smtClean="0"/>
              <a:t>-gene</a:t>
            </a:r>
            <a:r>
              <a:rPr lang="en-US" b="1" dirty="0" smtClean="0"/>
              <a:t> </a:t>
            </a:r>
            <a:r>
              <a:rPr lang="en-US" dirty="0" smtClean="0"/>
              <a:t>because of the absence </a:t>
            </a:r>
            <a:r>
              <a:rPr lang="en-US" dirty="0"/>
              <a:t>of Guide-RNA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intact </a:t>
            </a:r>
            <a:r>
              <a:rPr lang="en-US" dirty="0" err="1" smtClean="0"/>
              <a:t>lacZ</a:t>
            </a:r>
            <a:r>
              <a:rPr lang="en-US" dirty="0" smtClean="0"/>
              <a:t>-gene so bacteria can metabolize </a:t>
            </a:r>
            <a:r>
              <a:rPr lang="en-US" dirty="0"/>
              <a:t>X-lactose</a:t>
            </a:r>
          </a:p>
          <a:p>
            <a:r>
              <a:rPr lang="en-US" b="1" dirty="0"/>
              <a:t>B: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cut in </a:t>
            </a:r>
            <a:r>
              <a:rPr lang="en-US" dirty="0" err="1" smtClean="0"/>
              <a:t>lacZ</a:t>
            </a:r>
            <a:r>
              <a:rPr lang="en-US" dirty="0" smtClean="0"/>
              <a:t>-gene because of the presence </a:t>
            </a:r>
            <a:r>
              <a:rPr lang="en-US" dirty="0"/>
              <a:t>of </a:t>
            </a:r>
            <a:r>
              <a:rPr lang="en-US" dirty="0" smtClean="0"/>
              <a:t>Guide-RNA and </a:t>
            </a:r>
            <a:r>
              <a:rPr lang="en-US" dirty="0"/>
              <a:t>absence of arabinose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inactive </a:t>
            </a:r>
            <a:r>
              <a:rPr lang="en-US" dirty="0"/>
              <a:t>HDR </a:t>
            </a:r>
            <a:endParaRPr lang="en-US" b="1" dirty="0"/>
          </a:p>
          <a:p>
            <a:r>
              <a:rPr lang="en-US" b="1" dirty="0"/>
              <a:t>C: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No cut in </a:t>
            </a:r>
            <a:r>
              <a:rPr lang="en-US" dirty="0" err="1" smtClean="0"/>
              <a:t>lacZ</a:t>
            </a:r>
            <a:r>
              <a:rPr lang="en-US" dirty="0" smtClean="0"/>
              <a:t>-gene</a:t>
            </a:r>
            <a:r>
              <a:rPr lang="en-US" b="1" dirty="0" smtClean="0"/>
              <a:t> </a:t>
            </a:r>
            <a:r>
              <a:rPr lang="en-US" dirty="0" smtClean="0"/>
              <a:t>because of the absence </a:t>
            </a:r>
            <a:r>
              <a:rPr lang="en-US" dirty="0"/>
              <a:t>of Guide-RNA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intact </a:t>
            </a:r>
            <a:r>
              <a:rPr lang="en-US" dirty="0" err="1" smtClean="0"/>
              <a:t>lacZ</a:t>
            </a:r>
            <a:r>
              <a:rPr lang="en-US" dirty="0" smtClean="0"/>
              <a:t>-gene so </a:t>
            </a:r>
            <a:r>
              <a:rPr lang="en-US" dirty="0"/>
              <a:t>the bacteria </a:t>
            </a:r>
            <a:r>
              <a:rPr lang="en-US" dirty="0" smtClean="0"/>
              <a:t>can metabolize </a:t>
            </a:r>
            <a:r>
              <a:rPr lang="en-US" dirty="0"/>
              <a:t>X-lactose</a:t>
            </a:r>
            <a:endParaRPr lang="en-US" b="1" dirty="0"/>
          </a:p>
          <a:p>
            <a:r>
              <a:rPr lang="en-US" b="1" dirty="0"/>
              <a:t>D: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cut in </a:t>
            </a:r>
            <a:r>
              <a:rPr lang="en-US" dirty="0" err="1" smtClean="0"/>
              <a:t>lacZ</a:t>
            </a:r>
            <a:r>
              <a:rPr lang="en-US" dirty="0" smtClean="0"/>
              <a:t>-gene because of the presence </a:t>
            </a:r>
            <a:r>
              <a:rPr lang="en-US" dirty="0"/>
              <a:t>of Guide-RNA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active HDR </a:t>
            </a:r>
            <a:r>
              <a:rPr lang="en-US" dirty="0" smtClean="0"/>
              <a:t>because</a:t>
            </a:r>
            <a:r>
              <a:rPr lang="en-US" b="1" dirty="0" smtClean="0"/>
              <a:t> </a:t>
            </a:r>
            <a:r>
              <a:rPr lang="en-US" dirty="0" smtClean="0"/>
              <a:t>of the presence </a:t>
            </a:r>
            <a:r>
              <a:rPr lang="en-US" dirty="0"/>
              <a:t>of arabinose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inactive </a:t>
            </a:r>
            <a:r>
              <a:rPr lang="en-US" dirty="0" err="1"/>
              <a:t>lacZ</a:t>
            </a:r>
            <a:r>
              <a:rPr lang="en-US" dirty="0"/>
              <a:t>-gene </a:t>
            </a:r>
            <a:r>
              <a:rPr lang="en-US" dirty="0" smtClean="0"/>
              <a:t>so cannot metabolize </a:t>
            </a:r>
            <a:r>
              <a:rPr lang="en-US" dirty="0"/>
              <a:t>X-lactose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73072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D9A0377-D73A-94CC-B2D5-F13C1B94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Experiment 2 - Observation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02B5CADF-605E-5C18-D2B0-3572DA20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784" y="1472540"/>
            <a:ext cx="5605154" cy="4940136"/>
          </a:xfrm>
        </p:spPr>
        <p:txBody>
          <a:bodyPr/>
          <a:lstStyle/>
          <a:p>
            <a:r>
              <a:rPr lang="da-DK" b="1" dirty="0" smtClean="0"/>
              <a:t>S &amp; C: </a:t>
            </a:r>
            <a:r>
              <a:rPr lang="da-DK" dirty="0" smtClean="0"/>
              <a:t>same band position in gel </a:t>
            </a:r>
          </a:p>
          <a:p>
            <a:r>
              <a:rPr lang="da-DK" b="1" dirty="0" smtClean="0"/>
              <a:t>D:</a:t>
            </a:r>
            <a:r>
              <a:rPr lang="da-DK" dirty="0" smtClean="0"/>
              <a:t> Top band position lower </a:t>
            </a:r>
            <a:r>
              <a:rPr lang="da-DK" dirty="0" smtClean="0"/>
              <a:t>than</a:t>
            </a:r>
            <a:r>
              <a:rPr lang="el-GR" dirty="0" smtClean="0"/>
              <a:t> </a:t>
            </a:r>
            <a:r>
              <a:rPr lang="en-US" dirty="0" smtClean="0"/>
              <a:t>in</a:t>
            </a:r>
            <a:r>
              <a:rPr lang="da-DK" dirty="0" smtClean="0"/>
              <a:t> </a:t>
            </a:r>
            <a:r>
              <a:rPr lang="da-DK" dirty="0" smtClean="0"/>
              <a:t>S&amp;C</a:t>
            </a:r>
            <a:endParaRPr lang="da-DK" b="1" dirty="0" smtClean="0"/>
          </a:p>
          <a:p>
            <a:r>
              <a:rPr lang="da-DK" b="1" dirty="0" smtClean="0"/>
              <a:t>Negative control:</a:t>
            </a:r>
            <a:r>
              <a:rPr lang="da-DK" dirty="0" smtClean="0"/>
              <a:t> only contains bottom band </a:t>
            </a:r>
            <a:endParaRPr lang="da-DK" b="1" dirty="0"/>
          </a:p>
        </p:txBody>
      </p:sp>
      <p:pic>
        <p:nvPicPr>
          <p:cNvPr id="4" name="3 - Θέση περιεχομένου" descr="20240417_174534.jpg"/>
          <p:cNvPicPr>
            <a:picLocks noChangeAspect="1"/>
          </p:cNvPicPr>
          <p:nvPr/>
        </p:nvPicPr>
        <p:blipFill>
          <a:blip r:embed="rId2" cstate="print"/>
          <a:srcRect l="10416" t="13569"/>
          <a:stretch>
            <a:fillRect/>
          </a:stretch>
        </p:blipFill>
        <p:spPr>
          <a:xfrm>
            <a:off x="1009402" y="2090057"/>
            <a:ext cx="4187383" cy="3030002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 rot="21378932">
            <a:off x="2850080" y="2683823"/>
            <a:ext cx="1223159" cy="2339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94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D9A0377-D73A-94CC-B2D5-F13C1B94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Experiment 2 - </a:t>
            </a:r>
            <a:r>
              <a:rPr lang="da-DK" dirty="0" err="1"/>
              <a:t>Results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02B5CADF-605E-5C18-D2B0-3572DA209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/>
              <a:t>S&amp;C: </a:t>
            </a:r>
            <a:r>
              <a:rPr lang="da-DK" dirty="0" smtClean="0"/>
              <a:t>band positions are on 1100 basepairs, 350 basepairs (chromosome DNA for control), </a:t>
            </a:r>
            <a:r>
              <a:rPr lang="da-DK" dirty="0" smtClean="0"/>
              <a:t>20 </a:t>
            </a:r>
            <a:r>
              <a:rPr lang="da-DK" dirty="0" smtClean="0"/>
              <a:t>basepairs (primers)</a:t>
            </a:r>
            <a:r>
              <a:rPr lang="da-DK" b="1" dirty="0" smtClean="0"/>
              <a:t> </a:t>
            </a:r>
          </a:p>
          <a:p>
            <a:r>
              <a:rPr lang="da-DK" b="1" dirty="0" smtClean="0"/>
              <a:t>D: </a:t>
            </a:r>
            <a:r>
              <a:rPr lang="da-DK" dirty="0" smtClean="0"/>
              <a:t> band positions are on 650 basepairs, 350 basepairs(chromosome DNA for control), </a:t>
            </a:r>
            <a:r>
              <a:rPr lang="da-DK" dirty="0" smtClean="0"/>
              <a:t>20 </a:t>
            </a:r>
            <a:r>
              <a:rPr lang="da-DK" dirty="0" smtClean="0"/>
              <a:t>basepairs (primers)</a:t>
            </a:r>
          </a:p>
          <a:p>
            <a:r>
              <a:rPr lang="da-DK" b="1" dirty="0" smtClean="0"/>
              <a:t>Negative control: </a:t>
            </a:r>
            <a:r>
              <a:rPr lang="da-DK" dirty="0" smtClean="0"/>
              <a:t>band position is on 20 basepairs </a:t>
            </a:r>
            <a:endParaRPr lang="da-DK" b="1" dirty="0"/>
          </a:p>
        </p:txBody>
      </p:sp>
    </p:spTree>
    <p:extLst>
      <p:ext uri="{BB962C8B-B14F-4D97-AF65-F5344CB8AC3E}">
        <p14:creationId xmlns="" xmlns:p14="http://schemas.microsoft.com/office/powerpoint/2010/main" val="2594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AB56F02-B5E5-432B-4658-5F6CA603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Experiment 2 - </a:t>
            </a:r>
            <a:r>
              <a:rPr lang="da-DK" dirty="0" err="1"/>
              <a:t>Conclusion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B889B2EC-B62A-7866-6EEE-22D383F10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/>
              <a:t>S&amp;C: </a:t>
            </a:r>
            <a:r>
              <a:rPr lang="da-DK" dirty="0" smtClean="0"/>
              <a:t>1100 basepairs mean that the DNA fragment is longer,  meaning it has not been edited  </a:t>
            </a:r>
          </a:p>
          <a:p>
            <a:r>
              <a:rPr lang="da-DK" b="1" dirty="0" smtClean="0"/>
              <a:t>D: </a:t>
            </a:r>
            <a:r>
              <a:rPr lang="da-DK" dirty="0" smtClean="0"/>
              <a:t>650 basepairs mean that the DNA fragment is </a:t>
            </a:r>
            <a:r>
              <a:rPr lang="da-DK" dirty="0" smtClean="0"/>
              <a:t>shorter </a:t>
            </a:r>
            <a:r>
              <a:rPr lang="da-DK" dirty="0" smtClean="0"/>
              <a:t>meaning it has been edited  </a:t>
            </a:r>
            <a:endParaRPr lang="da-DK" b="1" dirty="0" smtClean="0"/>
          </a:p>
          <a:p>
            <a:r>
              <a:rPr lang="da-DK" b="1" dirty="0" smtClean="0"/>
              <a:t>Negative control:</a:t>
            </a:r>
            <a:r>
              <a:rPr lang="da-DK" dirty="0" smtClean="0"/>
              <a:t> there are only 20 basepairs which are the primers because no DNA was added in them before the PCR </a:t>
            </a:r>
            <a:endParaRPr lang="da-DK" b="1" dirty="0"/>
          </a:p>
        </p:txBody>
      </p:sp>
    </p:spTree>
    <p:extLst>
      <p:ext uri="{BB962C8B-B14F-4D97-AF65-F5344CB8AC3E}">
        <p14:creationId xmlns="" xmlns:p14="http://schemas.microsoft.com/office/powerpoint/2010/main" val="354837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748060F-AE3C-8A61-1525-918685C2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301F8D99-E2F1-3E82-704F-883064EF2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967" y="1813750"/>
            <a:ext cx="5967644" cy="4351338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 smtClean="0"/>
              <a:t>C:</a:t>
            </a:r>
            <a:r>
              <a:rPr lang="da-DK" dirty="0" smtClean="0"/>
              <a:t> ARA but no g-RNA</a:t>
            </a:r>
          </a:p>
          <a:p>
            <a:r>
              <a:rPr lang="da-DK" dirty="0" smtClean="0"/>
              <a:t>no cut</a:t>
            </a:r>
          </a:p>
          <a:p>
            <a:r>
              <a:rPr lang="da-DK" dirty="0" smtClean="0"/>
              <a:t>Not edited</a:t>
            </a:r>
          </a:p>
          <a:p>
            <a:r>
              <a:rPr lang="da-DK" dirty="0" smtClean="0"/>
              <a:t>Blue color</a:t>
            </a:r>
          </a:p>
          <a:p>
            <a:r>
              <a:rPr lang="da-DK" dirty="0" smtClean="0"/>
              <a:t>1100 bp length</a:t>
            </a:r>
          </a:p>
          <a:p>
            <a:r>
              <a:rPr lang="da-DK" b="1" dirty="0" smtClean="0"/>
              <a:t>D:</a:t>
            </a:r>
            <a:r>
              <a:rPr lang="da-DK" dirty="0" smtClean="0"/>
              <a:t> ARA and g-RNA</a:t>
            </a:r>
          </a:p>
          <a:p>
            <a:r>
              <a:rPr lang="da-DK" dirty="0" smtClean="0"/>
              <a:t>cut </a:t>
            </a:r>
          </a:p>
          <a:p>
            <a:r>
              <a:rPr lang="da-DK" dirty="0" smtClean="0"/>
              <a:t>Edited</a:t>
            </a:r>
          </a:p>
          <a:p>
            <a:r>
              <a:rPr lang="da-DK" dirty="0" smtClean="0"/>
              <a:t>White color</a:t>
            </a:r>
          </a:p>
          <a:p>
            <a:r>
              <a:rPr lang="da-DK" dirty="0" smtClean="0"/>
              <a:t>650bp length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="" xmlns:a16="http://schemas.microsoft.com/office/drawing/2014/main" id="{301F8D99-E2F1-3E82-704F-883064EF24C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3082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</a:t>
            </a: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ARA, no g-RNA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edited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 color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1100 bp length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ARA, but g-RNA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edited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DNA to analyze</a:t>
            </a:r>
          </a:p>
        </p:txBody>
      </p:sp>
    </p:spTree>
    <p:extLst>
      <p:ext uri="{BB962C8B-B14F-4D97-AF65-F5344CB8AC3E}">
        <p14:creationId xmlns="" xmlns:p14="http://schemas.microsoft.com/office/powerpoint/2010/main" val="1080819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421</Words>
  <Application>Microsoft Office PowerPoint</Application>
  <PresentationFormat>Προσαρμογή</PresentationFormat>
  <Paragraphs>76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Office-tema</vt:lpstr>
      <vt:lpstr>Group 17</vt:lpstr>
      <vt:lpstr>Experiment 1 – Observation (A+B)</vt:lpstr>
      <vt:lpstr>Experiment 1 – Observation (C+D)</vt:lpstr>
      <vt:lpstr>Experiment 1 - Results</vt:lpstr>
      <vt:lpstr>Experiment 1 – Conclusion</vt:lpstr>
      <vt:lpstr>Experiment 2 - Observation</vt:lpstr>
      <vt:lpstr>Experiment 2 - Results </vt:lpstr>
      <vt:lpstr>Experiment 2 - Conclusion</vt:lpstr>
      <vt:lpstr>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17</dc:title>
  <dc:creator>Pia Vigsø Lassen</dc:creator>
  <cp:lastModifiedBy>user</cp:lastModifiedBy>
  <cp:revision>24</cp:revision>
  <dcterms:created xsi:type="dcterms:W3CDTF">2024-04-17T07:26:07Z</dcterms:created>
  <dcterms:modified xsi:type="dcterms:W3CDTF">2024-04-18T09:51:55Z</dcterms:modified>
</cp:coreProperties>
</file>