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58" r:id="rId4"/>
    <p:sldId id="270" r:id="rId5"/>
    <p:sldId id="271" r:id="rId6"/>
    <p:sldId id="262" r:id="rId7"/>
    <p:sldId id="272" r:id="rId8"/>
    <p:sldId id="274" r:id="rId9"/>
    <p:sldId id="268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17.4.2024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081" y="23347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experiments</a:t>
            </a:r>
            <a:r>
              <a:rPr lang="sk-SK" b="1" dirty="0"/>
              <a:t>: </a:t>
            </a:r>
            <a:r>
              <a:rPr lang="sk-SK" b="1" dirty="0" err="1"/>
              <a:t>gene</a:t>
            </a:r>
            <a:r>
              <a:rPr lang="sk-SK" b="1" dirty="0"/>
              <a:t> </a:t>
            </a:r>
            <a:r>
              <a:rPr lang="sk-SK" b="1" dirty="0" err="1"/>
              <a:t>editing</a:t>
            </a:r>
            <a:r>
              <a:rPr lang="sk-SK" b="1" dirty="0"/>
              <a:t> by CRISPR/Cas9 and </a:t>
            </a:r>
            <a:r>
              <a:rPr lang="sk-SK" b="1" dirty="0" err="1"/>
              <a:t>electrophoresis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about group 15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Lina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Lithuania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Fanny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France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Timotej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/>
              <a:t>Slovakia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461618" y="1798124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30" name="Picture 6" descr="Flag of Lithuania - Wikipedia">
            <a:extLst>
              <a:ext uri="{FF2B5EF4-FFF2-40B4-BE49-F238E27FC236}">
                <a16:creationId xmlns:a16="http://schemas.microsoft.com/office/drawing/2014/main" id="{C2F8879B-E598-320D-3FB9-AD320323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08" y="1798124"/>
            <a:ext cx="1661592" cy="9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France | History &amp; Meaning | Britannica">
            <a:extLst>
              <a:ext uri="{FF2B5EF4-FFF2-40B4-BE49-F238E27FC236}">
                <a16:creationId xmlns:a16="http://schemas.microsoft.com/office/drawing/2014/main" id="{14EBD80B-35A1-EB06-0B8E-D75AE5D6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08" y="3121665"/>
            <a:ext cx="1661592" cy="11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lag of Slovakia - Wikipedia">
            <a:extLst>
              <a:ext uri="{FF2B5EF4-FFF2-40B4-BE49-F238E27FC236}">
                <a16:creationId xmlns:a16="http://schemas.microsoft.com/office/drawing/2014/main" id="{44710435-270E-BF5B-5398-87E85B44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4501285"/>
            <a:ext cx="1664710" cy="11091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F7200D-5931-81CC-C9D3-8AA40EB4B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/>
          <a:stretch/>
        </p:blipFill>
        <p:spPr>
          <a:xfrm rot="5400000">
            <a:off x="7000721" y="1184987"/>
            <a:ext cx="4351338" cy="50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241"/>
            <a:ext cx="12272210" cy="1325563"/>
          </a:xfrm>
        </p:spPr>
        <p:txBody>
          <a:bodyPr/>
          <a:lstStyle/>
          <a:p>
            <a:r>
              <a:rPr lang="sk-SK" b="1" dirty="0" err="1"/>
              <a:t>Observation</a:t>
            </a:r>
            <a:r>
              <a:rPr lang="sk-SK" b="1" dirty="0"/>
              <a:t> of 1. experiment – </a:t>
            </a:r>
            <a:r>
              <a:rPr lang="sk-SK" b="1" dirty="0" err="1"/>
              <a:t>gene</a:t>
            </a:r>
            <a:r>
              <a:rPr lang="sk-SK" b="1" dirty="0"/>
              <a:t> </a:t>
            </a:r>
            <a:r>
              <a:rPr lang="sk-SK" b="1" dirty="0" err="1"/>
              <a:t>editing</a:t>
            </a:r>
            <a:r>
              <a:rPr lang="sk-SK" b="1" dirty="0"/>
              <a:t> by CRISPR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C6A22-D868-DC53-6421-A96BA3971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7661"/>
          <a:stretch/>
        </p:blipFill>
        <p:spPr>
          <a:xfrm rot="16200000">
            <a:off x="3998952" y="665392"/>
            <a:ext cx="4474120" cy="5527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7D39D4-9648-05DE-4B4F-B4E860317317}"/>
              </a:ext>
            </a:extLst>
          </p:cNvPr>
          <p:cNvSpPr txBox="1"/>
          <p:nvPr/>
        </p:nvSpPr>
        <p:spPr>
          <a:xfrm>
            <a:off x="147007" y="1420342"/>
            <a:ext cx="33253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800" b="1" dirty="0"/>
              <a:t>A: OBSERVATION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bacteria</a:t>
            </a:r>
            <a:r>
              <a:rPr lang="sk-SK" sz="1800" dirty="0"/>
              <a:t> </a:t>
            </a:r>
            <a:r>
              <a:rPr lang="sk-SK" sz="1800" dirty="0" err="1"/>
              <a:t>were</a:t>
            </a:r>
            <a:r>
              <a:rPr lang="sk-SK" sz="1800" dirty="0"/>
              <a:t> </a:t>
            </a:r>
            <a:r>
              <a:rPr lang="sk-SK" sz="1800" dirty="0" err="1"/>
              <a:t>blue</a:t>
            </a:r>
            <a:endParaRPr lang="en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9F97-F794-4F1F-D453-4EEA4399652C}"/>
              </a:ext>
            </a:extLst>
          </p:cNvPr>
          <p:cNvSpPr txBox="1"/>
          <p:nvPr/>
        </p:nvSpPr>
        <p:spPr>
          <a:xfrm>
            <a:off x="3841813" y="142034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3B54D-D3A9-4EC1-1B74-BA5A0D54F095}"/>
              </a:ext>
            </a:extLst>
          </p:cNvPr>
          <p:cNvSpPr txBox="1"/>
          <p:nvPr/>
        </p:nvSpPr>
        <p:spPr>
          <a:xfrm>
            <a:off x="8354170" y="1364001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52246-AB83-9796-C87A-D19C6A05B49F}"/>
              </a:ext>
            </a:extLst>
          </p:cNvPr>
          <p:cNvSpPr txBox="1"/>
          <p:nvPr/>
        </p:nvSpPr>
        <p:spPr>
          <a:xfrm>
            <a:off x="3841813" y="4953965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34892-F8EE-E50E-584A-9B392DE71CE5}"/>
              </a:ext>
            </a:extLst>
          </p:cNvPr>
          <p:cNvSpPr txBox="1"/>
          <p:nvPr/>
        </p:nvSpPr>
        <p:spPr>
          <a:xfrm>
            <a:off x="8500203" y="506832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DA224-9DEE-BB55-1D4E-7C2CA3A22202}"/>
              </a:ext>
            </a:extLst>
          </p:cNvPr>
          <p:cNvSpPr txBox="1"/>
          <p:nvPr/>
        </p:nvSpPr>
        <p:spPr>
          <a:xfrm>
            <a:off x="9319952" y="1353804"/>
            <a:ext cx="2725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b="1" dirty="0"/>
              <a:t>B: OBSERVATION</a:t>
            </a:r>
          </a:p>
          <a:p>
            <a:pPr lvl="1"/>
            <a:r>
              <a:rPr lang="sk-SK" b="1" dirty="0"/>
              <a:t> </a:t>
            </a:r>
            <a:r>
              <a:rPr lang="sk-SK" dirty="0"/>
              <a:t>– a </a:t>
            </a:r>
            <a:r>
              <a:rPr lang="sk-SK" dirty="0" err="1"/>
              <a:t>blue</a:t>
            </a:r>
            <a:r>
              <a:rPr lang="sk-SK" dirty="0"/>
              <a:t> </a:t>
            </a:r>
            <a:r>
              <a:rPr lang="sk-SK" dirty="0" err="1"/>
              <a:t>stain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left</a:t>
            </a:r>
            <a:endParaRPr lang="en-L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4E30E-C739-3EC8-5554-DF8AEA0A562D}"/>
              </a:ext>
            </a:extLst>
          </p:cNvPr>
          <p:cNvSpPr txBox="1"/>
          <p:nvPr/>
        </p:nvSpPr>
        <p:spPr>
          <a:xfrm>
            <a:off x="298730" y="4953965"/>
            <a:ext cx="300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C</a:t>
            </a:r>
            <a:r>
              <a:rPr lang="sk-SK" sz="1800" b="1" dirty="0"/>
              <a:t>: OBSERVATION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bacteria</a:t>
            </a:r>
            <a:r>
              <a:rPr lang="sk-SK" sz="1800" dirty="0"/>
              <a:t> </a:t>
            </a:r>
            <a:r>
              <a:rPr lang="sk-SK" sz="1800" dirty="0" err="1"/>
              <a:t>were</a:t>
            </a:r>
            <a:r>
              <a:rPr lang="sk-SK" sz="1800" dirty="0"/>
              <a:t> </a:t>
            </a:r>
            <a:r>
              <a:rPr lang="sk-SK" sz="1800" dirty="0" err="1"/>
              <a:t>blue</a:t>
            </a:r>
            <a:endParaRPr lang="en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220AE-0D2C-DA2D-6A30-3AF9639AF319}"/>
              </a:ext>
            </a:extLst>
          </p:cNvPr>
          <p:cNvSpPr txBox="1"/>
          <p:nvPr/>
        </p:nvSpPr>
        <p:spPr>
          <a:xfrm>
            <a:off x="9066447" y="5042531"/>
            <a:ext cx="3138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/>
              <a:t>D: OBSERVATION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bacteria</a:t>
            </a:r>
            <a:r>
              <a:rPr lang="sk-SK" sz="1800" dirty="0"/>
              <a:t> </a:t>
            </a:r>
            <a:r>
              <a:rPr lang="sk-SK" sz="1800" dirty="0" err="1"/>
              <a:t>didn‘t</a:t>
            </a:r>
            <a:r>
              <a:rPr lang="sk-SK" sz="1800" dirty="0"/>
              <a:t> </a:t>
            </a:r>
            <a:r>
              <a:rPr lang="sk-SK" sz="1800" dirty="0" err="1"/>
              <a:t>grow</a:t>
            </a:r>
            <a:endParaRPr lang="en-LT" dirty="0"/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7815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241"/>
            <a:ext cx="12272210" cy="1325563"/>
          </a:xfrm>
        </p:spPr>
        <p:txBody>
          <a:bodyPr/>
          <a:lstStyle/>
          <a:p>
            <a:r>
              <a:rPr lang="sk-SK" b="1" dirty="0" err="1"/>
              <a:t>Result</a:t>
            </a:r>
            <a:r>
              <a:rPr lang="sk-SK" b="1" dirty="0"/>
              <a:t> of 1. experiment – </a:t>
            </a:r>
            <a:r>
              <a:rPr lang="sk-SK" b="1" dirty="0" err="1"/>
              <a:t>gene</a:t>
            </a:r>
            <a:r>
              <a:rPr lang="sk-SK" b="1" dirty="0"/>
              <a:t> </a:t>
            </a:r>
            <a:r>
              <a:rPr lang="sk-SK" b="1" dirty="0" err="1"/>
              <a:t>editing</a:t>
            </a:r>
            <a:r>
              <a:rPr lang="sk-SK" b="1" dirty="0"/>
              <a:t> by CRISPR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C6A22-D868-DC53-6421-A96BA3971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7661"/>
          <a:stretch/>
        </p:blipFill>
        <p:spPr>
          <a:xfrm rot="16200000">
            <a:off x="3998952" y="665392"/>
            <a:ext cx="4474120" cy="5527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7D39D4-9648-05DE-4B4F-B4E860317317}"/>
              </a:ext>
            </a:extLst>
          </p:cNvPr>
          <p:cNvSpPr txBox="1"/>
          <p:nvPr/>
        </p:nvSpPr>
        <p:spPr>
          <a:xfrm>
            <a:off x="147007" y="1420342"/>
            <a:ext cx="33253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800" b="1" dirty="0"/>
              <a:t>A: RESULT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a </a:t>
            </a:r>
            <a:r>
              <a:rPr lang="sk-SK" sz="1800" dirty="0" err="1"/>
              <a:t>cut</a:t>
            </a:r>
            <a:r>
              <a:rPr lang="sk-SK" sz="1800" dirty="0"/>
              <a:t> </a:t>
            </a:r>
            <a:r>
              <a:rPr lang="sk-SK" sz="1800" dirty="0" err="1"/>
              <a:t>wasn‘t</a:t>
            </a:r>
            <a:r>
              <a:rPr lang="sk-SK" sz="1800" dirty="0"/>
              <a:t> </a:t>
            </a:r>
            <a:r>
              <a:rPr lang="sk-SK" sz="1800" dirty="0" err="1"/>
              <a:t>made</a:t>
            </a:r>
            <a:r>
              <a:rPr lang="sk-SK" sz="1800" dirty="0"/>
              <a:t> and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repair</a:t>
            </a:r>
            <a:r>
              <a:rPr lang="sk-SK" sz="1800" dirty="0"/>
              <a:t> </a:t>
            </a:r>
            <a:r>
              <a:rPr lang="sk-SK" sz="1800" dirty="0" err="1"/>
              <a:t>system</a:t>
            </a:r>
            <a:r>
              <a:rPr lang="sk-SK" sz="1800" dirty="0"/>
              <a:t> </a:t>
            </a:r>
            <a:r>
              <a:rPr lang="sk-SK" sz="1800" dirty="0" err="1"/>
              <a:t>didn‘t</a:t>
            </a:r>
            <a:r>
              <a:rPr lang="sk-SK" sz="1800" dirty="0"/>
              <a:t> </a:t>
            </a:r>
            <a:r>
              <a:rPr lang="sk-SK" sz="1800" dirty="0" err="1"/>
              <a:t>work</a:t>
            </a:r>
            <a:endParaRPr lang="en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9F97-F794-4F1F-D453-4EEA4399652C}"/>
              </a:ext>
            </a:extLst>
          </p:cNvPr>
          <p:cNvSpPr txBox="1"/>
          <p:nvPr/>
        </p:nvSpPr>
        <p:spPr>
          <a:xfrm>
            <a:off x="3841813" y="142034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3B54D-D3A9-4EC1-1B74-BA5A0D54F095}"/>
              </a:ext>
            </a:extLst>
          </p:cNvPr>
          <p:cNvSpPr txBox="1"/>
          <p:nvPr/>
        </p:nvSpPr>
        <p:spPr>
          <a:xfrm>
            <a:off x="8354170" y="1364001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52246-AB83-9796-C87A-D19C6A05B49F}"/>
              </a:ext>
            </a:extLst>
          </p:cNvPr>
          <p:cNvSpPr txBox="1"/>
          <p:nvPr/>
        </p:nvSpPr>
        <p:spPr>
          <a:xfrm>
            <a:off x="3841813" y="4953965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34892-F8EE-E50E-584A-9B392DE71CE5}"/>
              </a:ext>
            </a:extLst>
          </p:cNvPr>
          <p:cNvSpPr txBox="1"/>
          <p:nvPr/>
        </p:nvSpPr>
        <p:spPr>
          <a:xfrm>
            <a:off x="8500203" y="506832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DA224-9DEE-BB55-1D4E-7C2CA3A22202}"/>
              </a:ext>
            </a:extLst>
          </p:cNvPr>
          <p:cNvSpPr txBox="1"/>
          <p:nvPr/>
        </p:nvSpPr>
        <p:spPr>
          <a:xfrm>
            <a:off x="9153411" y="1353804"/>
            <a:ext cx="3038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b="1" dirty="0"/>
              <a:t>B: RESULT</a:t>
            </a:r>
          </a:p>
          <a:p>
            <a:pPr lvl="1"/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bacteria</a:t>
            </a:r>
            <a:r>
              <a:rPr lang="sk-SK" dirty="0"/>
              <a:t> </a:t>
            </a:r>
            <a:r>
              <a:rPr lang="sk-SK" dirty="0" err="1"/>
              <a:t>survived</a:t>
            </a:r>
            <a:endParaRPr lang="en-L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4E30E-C739-3EC8-5554-DF8AEA0A562D}"/>
              </a:ext>
            </a:extLst>
          </p:cNvPr>
          <p:cNvSpPr txBox="1"/>
          <p:nvPr/>
        </p:nvSpPr>
        <p:spPr>
          <a:xfrm>
            <a:off x="112761" y="4952977"/>
            <a:ext cx="332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C</a:t>
            </a:r>
            <a:r>
              <a:rPr lang="sk-SK" sz="1800" b="1" dirty="0"/>
              <a:t>: RESULT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repair</a:t>
            </a:r>
            <a:r>
              <a:rPr lang="sk-SK" sz="1800" dirty="0"/>
              <a:t> </a:t>
            </a:r>
            <a:r>
              <a:rPr lang="sk-SK" sz="1800" dirty="0" err="1"/>
              <a:t>system</a:t>
            </a:r>
            <a:r>
              <a:rPr lang="sk-SK" sz="1800" dirty="0"/>
              <a:t> </a:t>
            </a:r>
            <a:r>
              <a:rPr lang="sk-SK" sz="1800" dirty="0" err="1"/>
              <a:t>worked</a:t>
            </a:r>
            <a:r>
              <a:rPr lang="sk-SK" sz="1800" dirty="0"/>
              <a:t>, </a:t>
            </a:r>
            <a:r>
              <a:rPr lang="sk-SK" sz="1800" dirty="0" err="1"/>
              <a:t>but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cut</a:t>
            </a:r>
            <a:r>
              <a:rPr lang="sk-SK" sz="1800" dirty="0"/>
              <a:t> </a:t>
            </a:r>
            <a:r>
              <a:rPr lang="sk-SK" sz="1800" dirty="0" err="1"/>
              <a:t>wasn‘t</a:t>
            </a:r>
            <a:r>
              <a:rPr lang="sk-SK" sz="1800" dirty="0"/>
              <a:t> </a:t>
            </a:r>
            <a:r>
              <a:rPr lang="sk-SK" sz="1800" dirty="0" err="1"/>
              <a:t>made</a:t>
            </a:r>
            <a:endParaRPr lang="en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220AE-0D2C-DA2D-6A30-3AF9639AF319}"/>
              </a:ext>
            </a:extLst>
          </p:cNvPr>
          <p:cNvSpPr txBox="1"/>
          <p:nvPr/>
        </p:nvSpPr>
        <p:spPr>
          <a:xfrm>
            <a:off x="9066447" y="5042531"/>
            <a:ext cx="2379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/>
              <a:t>D: RESULT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all</a:t>
            </a:r>
            <a:r>
              <a:rPr lang="sk-SK" sz="1800" dirty="0"/>
              <a:t> </a:t>
            </a:r>
            <a:r>
              <a:rPr lang="sk-SK" sz="1800" dirty="0" err="1"/>
              <a:t>bacteria</a:t>
            </a:r>
            <a:r>
              <a:rPr lang="sk-SK" sz="1800" dirty="0"/>
              <a:t> </a:t>
            </a:r>
            <a:r>
              <a:rPr lang="sk-SK" sz="1800" dirty="0" err="1"/>
              <a:t>died</a:t>
            </a:r>
            <a:endParaRPr lang="en-LT" dirty="0"/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72085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241"/>
            <a:ext cx="12272210" cy="1325563"/>
          </a:xfrm>
        </p:spPr>
        <p:txBody>
          <a:bodyPr/>
          <a:lstStyle/>
          <a:p>
            <a:r>
              <a:rPr lang="sk-SK" b="1" dirty="0" err="1"/>
              <a:t>Conclusion</a:t>
            </a:r>
            <a:r>
              <a:rPr lang="sk-SK" b="1" dirty="0"/>
              <a:t> of 1. experiment – </a:t>
            </a:r>
            <a:r>
              <a:rPr lang="sk-SK" b="1" dirty="0" err="1"/>
              <a:t>gene</a:t>
            </a:r>
            <a:r>
              <a:rPr lang="sk-SK" b="1" dirty="0"/>
              <a:t> </a:t>
            </a:r>
            <a:r>
              <a:rPr lang="sk-SK" b="1" dirty="0" err="1"/>
              <a:t>editing</a:t>
            </a:r>
            <a:r>
              <a:rPr lang="sk-SK" b="1" dirty="0"/>
              <a:t> by CRISPR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C6A22-D868-DC53-6421-A96BA3971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7661"/>
          <a:stretch/>
        </p:blipFill>
        <p:spPr>
          <a:xfrm rot="16200000">
            <a:off x="3998952" y="665392"/>
            <a:ext cx="4474120" cy="5527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7D39D4-9648-05DE-4B4F-B4E860317317}"/>
              </a:ext>
            </a:extLst>
          </p:cNvPr>
          <p:cNvSpPr txBox="1"/>
          <p:nvPr/>
        </p:nvSpPr>
        <p:spPr>
          <a:xfrm>
            <a:off x="147007" y="1420342"/>
            <a:ext cx="33253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800" b="1" dirty="0"/>
              <a:t>A: CONCLUSION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successful</a:t>
            </a:r>
            <a:r>
              <a:rPr lang="sk-SK" sz="1800" dirty="0"/>
              <a:t> </a:t>
            </a:r>
            <a:r>
              <a:rPr lang="sk-SK" sz="1800" dirty="0" err="1"/>
              <a:t>transformation</a:t>
            </a:r>
            <a:r>
              <a:rPr lang="sk-SK" sz="1800" dirty="0"/>
              <a:t>: no </a:t>
            </a:r>
            <a:r>
              <a:rPr lang="sk-SK" sz="1800" dirty="0" err="1"/>
              <a:t>gRNA</a:t>
            </a:r>
            <a:r>
              <a:rPr lang="sk-SK" sz="1800" dirty="0"/>
              <a:t> in </a:t>
            </a:r>
            <a:r>
              <a:rPr lang="sk-SK" sz="1800" dirty="0" err="1"/>
              <a:t>pD</a:t>
            </a:r>
            <a:r>
              <a:rPr lang="sk-SK" sz="1800" dirty="0"/>
              <a:t>, so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gene</a:t>
            </a:r>
            <a:r>
              <a:rPr lang="sk-SK" sz="1800" dirty="0"/>
              <a:t> </a:t>
            </a:r>
            <a:r>
              <a:rPr lang="sk-SK" sz="1800" dirty="0" err="1"/>
              <a:t>wasn‘t</a:t>
            </a:r>
            <a:r>
              <a:rPr lang="sk-SK" sz="1800" dirty="0"/>
              <a:t> </a:t>
            </a:r>
            <a:r>
              <a:rPr lang="sk-SK" sz="1800" dirty="0" err="1"/>
              <a:t>edited</a:t>
            </a:r>
            <a:endParaRPr lang="en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9F97-F794-4F1F-D453-4EEA4399652C}"/>
              </a:ext>
            </a:extLst>
          </p:cNvPr>
          <p:cNvSpPr txBox="1"/>
          <p:nvPr/>
        </p:nvSpPr>
        <p:spPr>
          <a:xfrm>
            <a:off x="3841813" y="142034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3B54D-D3A9-4EC1-1B74-BA5A0D54F095}"/>
              </a:ext>
            </a:extLst>
          </p:cNvPr>
          <p:cNvSpPr txBox="1"/>
          <p:nvPr/>
        </p:nvSpPr>
        <p:spPr>
          <a:xfrm>
            <a:off x="8354170" y="1364001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52246-AB83-9796-C87A-D19C6A05B49F}"/>
              </a:ext>
            </a:extLst>
          </p:cNvPr>
          <p:cNvSpPr txBox="1"/>
          <p:nvPr/>
        </p:nvSpPr>
        <p:spPr>
          <a:xfrm>
            <a:off x="3841813" y="4953965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34892-F8EE-E50E-584A-9B392DE71CE5}"/>
              </a:ext>
            </a:extLst>
          </p:cNvPr>
          <p:cNvSpPr txBox="1"/>
          <p:nvPr/>
        </p:nvSpPr>
        <p:spPr>
          <a:xfrm>
            <a:off x="8500203" y="5068327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DA224-9DEE-BB55-1D4E-7C2CA3A22202}"/>
              </a:ext>
            </a:extLst>
          </p:cNvPr>
          <p:cNvSpPr txBox="1"/>
          <p:nvPr/>
        </p:nvSpPr>
        <p:spPr>
          <a:xfrm>
            <a:off x="9153411" y="1353804"/>
            <a:ext cx="2571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B: CONCLUSION</a:t>
            </a:r>
          </a:p>
          <a:p>
            <a:pPr lvl="1"/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unsuccessful</a:t>
            </a:r>
            <a:r>
              <a:rPr lang="sk-SK" dirty="0"/>
              <a:t> </a:t>
            </a:r>
            <a:r>
              <a:rPr lang="sk-SK" dirty="0" err="1"/>
              <a:t>transformation</a:t>
            </a:r>
            <a:r>
              <a:rPr lang="sk-SK" dirty="0"/>
              <a:t>: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bacteria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edited</a:t>
            </a:r>
            <a:r>
              <a:rPr lang="sk-SK" dirty="0"/>
              <a:t> and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survived</a:t>
            </a:r>
            <a:endParaRPr lang="sk-S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4E30E-C739-3EC8-5554-DF8AEA0A562D}"/>
              </a:ext>
            </a:extLst>
          </p:cNvPr>
          <p:cNvSpPr txBox="1"/>
          <p:nvPr/>
        </p:nvSpPr>
        <p:spPr>
          <a:xfrm>
            <a:off x="112761" y="4952977"/>
            <a:ext cx="3325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C</a:t>
            </a:r>
            <a:r>
              <a:rPr lang="sk-SK" sz="1800" b="1" dirty="0"/>
              <a:t>: CONCLUSION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sk-SK" sz="1800" dirty="0" err="1"/>
              <a:t>successful</a:t>
            </a:r>
            <a:r>
              <a:rPr lang="sk-SK" sz="1800" dirty="0"/>
              <a:t> </a:t>
            </a:r>
            <a:r>
              <a:rPr lang="sk-SK" sz="1800" dirty="0" err="1"/>
              <a:t>transformation</a:t>
            </a:r>
            <a:r>
              <a:rPr lang="sk-SK" sz="1800" dirty="0"/>
              <a:t>: no </a:t>
            </a:r>
            <a:r>
              <a:rPr lang="sk-SK" sz="1800" dirty="0" err="1"/>
              <a:t>gRNA</a:t>
            </a:r>
            <a:r>
              <a:rPr lang="sk-SK" sz="1800" dirty="0"/>
              <a:t>, so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cut</a:t>
            </a:r>
            <a:r>
              <a:rPr lang="sk-SK" sz="1800" dirty="0"/>
              <a:t> </a:t>
            </a:r>
            <a:r>
              <a:rPr lang="sk-SK" sz="1800" dirty="0" err="1"/>
              <a:t>wasn‘t</a:t>
            </a:r>
            <a:r>
              <a:rPr lang="sk-SK" sz="1800" dirty="0"/>
              <a:t> </a:t>
            </a:r>
            <a:r>
              <a:rPr lang="sk-SK" sz="1800" dirty="0" err="1"/>
              <a:t>made</a:t>
            </a:r>
            <a:r>
              <a:rPr lang="sk-SK" sz="1800" dirty="0"/>
              <a:t> (</a:t>
            </a:r>
            <a:r>
              <a:rPr lang="sk-SK" sz="1800" dirty="0" err="1"/>
              <a:t>even</a:t>
            </a:r>
            <a:r>
              <a:rPr lang="sk-SK" sz="1800" dirty="0"/>
              <a:t> </a:t>
            </a:r>
            <a:r>
              <a:rPr lang="sk-SK" sz="1800" dirty="0" err="1"/>
              <a:t>though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repair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worked</a:t>
            </a:r>
            <a:r>
              <a:rPr lang="sk-SK" dirty="0"/>
              <a:t>)</a:t>
            </a:r>
            <a:endParaRPr lang="en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220AE-0D2C-DA2D-6A30-3AF9639AF319}"/>
              </a:ext>
            </a:extLst>
          </p:cNvPr>
          <p:cNvSpPr txBox="1"/>
          <p:nvPr/>
        </p:nvSpPr>
        <p:spPr>
          <a:xfrm>
            <a:off x="9271931" y="4999143"/>
            <a:ext cx="2571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/>
              <a:t>D: CONCLUSION</a:t>
            </a:r>
          </a:p>
          <a:p>
            <a:pPr marL="0" indent="0">
              <a:buNone/>
            </a:pPr>
            <a:r>
              <a:rPr lang="sk-SK" sz="1800" b="1" dirty="0"/>
              <a:t>          </a:t>
            </a:r>
            <a:r>
              <a:rPr lang="sk-SK" sz="1800" dirty="0"/>
              <a:t>– </a:t>
            </a:r>
            <a:r>
              <a:rPr lang="en-US" sz="1800" dirty="0"/>
              <a:t>unsuccessful transformation</a:t>
            </a:r>
            <a:endParaRPr lang="en-LT" dirty="0"/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66308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34" y="0"/>
            <a:ext cx="11472515" cy="1325563"/>
          </a:xfrm>
        </p:spPr>
        <p:txBody>
          <a:bodyPr/>
          <a:lstStyle/>
          <a:p>
            <a:r>
              <a:rPr lang="sk-SK" b="1" dirty="0" err="1"/>
              <a:t>Observation</a:t>
            </a:r>
            <a:r>
              <a:rPr lang="sk-SK" b="1" dirty="0"/>
              <a:t> of 2. experiment –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7B6762-233F-7F13-D8D5-04F578975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0"/>
          <a:stretch/>
        </p:blipFill>
        <p:spPr>
          <a:xfrm rot="16200000">
            <a:off x="2774767" y="4411940"/>
            <a:ext cx="3139656" cy="824681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79E9998-1A16-D873-4FCD-382044F20C16}"/>
              </a:ext>
            </a:extLst>
          </p:cNvPr>
          <p:cNvSpPr txBox="1"/>
          <p:nvPr/>
        </p:nvSpPr>
        <p:spPr>
          <a:xfrm>
            <a:off x="6033658" y="3294897"/>
            <a:ext cx="630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A1</a:t>
            </a:r>
          </a:p>
          <a:p>
            <a:endParaRPr lang="sk-SK" sz="32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5D3B65-3C03-7558-4B26-8FF1ECEF34CF}"/>
              </a:ext>
            </a:extLst>
          </p:cNvPr>
          <p:cNvSpPr txBox="1"/>
          <p:nvPr/>
        </p:nvSpPr>
        <p:spPr>
          <a:xfrm>
            <a:off x="10494349" y="1825692"/>
            <a:ext cx="862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B1</a:t>
            </a:r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FA5B1-5FC0-61F2-303B-D581C01C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1"/>
          <a:stretch/>
        </p:blipFill>
        <p:spPr>
          <a:xfrm rot="16200000">
            <a:off x="4858287" y="3153100"/>
            <a:ext cx="3139657" cy="3342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2D5BF-96B6-7619-5E3B-71AAAAAE4D90}"/>
              </a:ext>
            </a:extLst>
          </p:cNvPr>
          <p:cNvSpPr txBox="1"/>
          <p:nvPr/>
        </p:nvSpPr>
        <p:spPr>
          <a:xfrm>
            <a:off x="4998031" y="362295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D6890-79CD-D50B-4DCC-9891950887DD}"/>
              </a:ext>
            </a:extLst>
          </p:cNvPr>
          <p:cNvSpPr txBox="1"/>
          <p:nvPr/>
        </p:nvSpPr>
        <p:spPr>
          <a:xfrm>
            <a:off x="6509109" y="3622952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3EE32-0324-CD3E-9D29-C3FFDF195A1D}"/>
              </a:ext>
            </a:extLst>
          </p:cNvPr>
          <p:cNvSpPr txBox="1"/>
          <p:nvPr/>
        </p:nvSpPr>
        <p:spPr>
          <a:xfrm>
            <a:off x="5773377" y="362295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1154A-74A7-E71D-E4CC-7E23F3E18DA5}"/>
              </a:ext>
            </a:extLst>
          </p:cNvPr>
          <p:cNvSpPr txBox="1"/>
          <p:nvPr/>
        </p:nvSpPr>
        <p:spPr>
          <a:xfrm>
            <a:off x="626548" y="1764136"/>
            <a:ext cx="295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A: OBSERVATION</a:t>
            </a:r>
          </a:p>
          <a:p>
            <a:pPr lvl="1"/>
            <a:r>
              <a:rPr lang="en-LT" dirty="0"/>
              <a:t>- We can see 3 bands in the electrophoresis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C1293-4B4D-D4E9-1FDA-DA62BBE86EF2}"/>
              </a:ext>
            </a:extLst>
          </p:cNvPr>
          <p:cNvSpPr txBox="1"/>
          <p:nvPr/>
        </p:nvSpPr>
        <p:spPr>
          <a:xfrm>
            <a:off x="4849284" y="1794914"/>
            <a:ext cx="2825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C: OBSERVATION</a:t>
            </a:r>
          </a:p>
          <a:p>
            <a:pPr lvl="1"/>
            <a:r>
              <a:rPr lang="en-LT" dirty="0"/>
              <a:t>- We can see 3 bands in the electrophoresis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68A02-21B9-1BF2-DAEE-5E8AB379BB48}"/>
              </a:ext>
            </a:extLst>
          </p:cNvPr>
          <p:cNvSpPr txBox="1"/>
          <p:nvPr/>
        </p:nvSpPr>
        <p:spPr>
          <a:xfrm>
            <a:off x="8740058" y="1794914"/>
            <a:ext cx="2825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B: OBSERVATION</a:t>
            </a:r>
            <a:endParaRPr lang="en-LT" dirty="0"/>
          </a:p>
          <a:p>
            <a:pPr lvl="1"/>
            <a:r>
              <a:rPr lang="en-LT" dirty="0"/>
              <a:t>- We can see 3 bands in the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4543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34" y="0"/>
            <a:ext cx="11472515" cy="1325563"/>
          </a:xfrm>
        </p:spPr>
        <p:txBody>
          <a:bodyPr/>
          <a:lstStyle/>
          <a:p>
            <a:r>
              <a:rPr lang="sk-SK" b="1" dirty="0" err="1"/>
              <a:t>Result</a:t>
            </a:r>
            <a:r>
              <a:rPr lang="sk-SK" b="1" dirty="0"/>
              <a:t> of 2. experiment –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7B6762-233F-7F13-D8D5-04F578975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0"/>
          <a:stretch/>
        </p:blipFill>
        <p:spPr>
          <a:xfrm rot="16200000">
            <a:off x="2774767" y="4411940"/>
            <a:ext cx="3139656" cy="824681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79E9998-1A16-D873-4FCD-382044F20C16}"/>
              </a:ext>
            </a:extLst>
          </p:cNvPr>
          <p:cNvSpPr txBox="1"/>
          <p:nvPr/>
        </p:nvSpPr>
        <p:spPr>
          <a:xfrm>
            <a:off x="6033658" y="3294897"/>
            <a:ext cx="630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A1</a:t>
            </a:r>
          </a:p>
          <a:p>
            <a:endParaRPr lang="sk-SK" sz="32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5D3B65-3C03-7558-4B26-8FF1ECEF34CF}"/>
              </a:ext>
            </a:extLst>
          </p:cNvPr>
          <p:cNvSpPr txBox="1"/>
          <p:nvPr/>
        </p:nvSpPr>
        <p:spPr>
          <a:xfrm>
            <a:off x="10494349" y="1825692"/>
            <a:ext cx="862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B1</a:t>
            </a:r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FA5B1-5FC0-61F2-303B-D581C01C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1"/>
          <a:stretch/>
        </p:blipFill>
        <p:spPr>
          <a:xfrm rot="16200000">
            <a:off x="4858287" y="3153100"/>
            <a:ext cx="3139657" cy="3342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2D5BF-96B6-7619-5E3B-71AAAAAE4D90}"/>
              </a:ext>
            </a:extLst>
          </p:cNvPr>
          <p:cNvSpPr txBox="1"/>
          <p:nvPr/>
        </p:nvSpPr>
        <p:spPr>
          <a:xfrm>
            <a:off x="4998031" y="362295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D6890-79CD-D50B-4DCC-9891950887DD}"/>
              </a:ext>
            </a:extLst>
          </p:cNvPr>
          <p:cNvSpPr txBox="1"/>
          <p:nvPr/>
        </p:nvSpPr>
        <p:spPr>
          <a:xfrm>
            <a:off x="6509109" y="3622952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3EE32-0324-CD3E-9D29-C3FFDF195A1D}"/>
              </a:ext>
            </a:extLst>
          </p:cNvPr>
          <p:cNvSpPr txBox="1"/>
          <p:nvPr/>
        </p:nvSpPr>
        <p:spPr>
          <a:xfrm>
            <a:off x="5773377" y="362295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1154A-74A7-E71D-E4CC-7E23F3E18DA5}"/>
              </a:ext>
            </a:extLst>
          </p:cNvPr>
          <p:cNvSpPr txBox="1"/>
          <p:nvPr/>
        </p:nvSpPr>
        <p:spPr>
          <a:xfrm>
            <a:off x="626548" y="1764136"/>
            <a:ext cx="2956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A: RESULT</a:t>
            </a:r>
          </a:p>
          <a:p>
            <a:pPr marL="742950" lvl="1" indent="-285750">
              <a:buFontTx/>
              <a:buChar char="-"/>
            </a:pPr>
            <a:r>
              <a:rPr lang="en-LT" dirty="0"/>
              <a:t>The 1st band is around 1100 bp, 2nd around 350bp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C1293-4B4D-D4E9-1FDA-DA62BBE86EF2}"/>
              </a:ext>
            </a:extLst>
          </p:cNvPr>
          <p:cNvSpPr txBox="1"/>
          <p:nvPr/>
        </p:nvSpPr>
        <p:spPr>
          <a:xfrm>
            <a:off x="4849284" y="1794914"/>
            <a:ext cx="2825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C: RESULT</a:t>
            </a:r>
          </a:p>
          <a:p>
            <a:pPr lvl="1"/>
            <a:r>
              <a:rPr lang="en-LT" dirty="0"/>
              <a:t>- The 1st band is around 1100 bp, 2nd around 350bp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68A02-21B9-1BF2-DAEE-5E8AB379BB48}"/>
              </a:ext>
            </a:extLst>
          </p:cNvPr>
          <p:cNvSpPr txBox="1"/>
          <p:nvPr/>
        </p:nvSpPr>
        <p:spPr>
          <a:xfrm>
            <a:off x="8740058" y="1794914"/>
            <a:ext cx="282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B: RESULT</a:t>
            </a:r>
            <a:endParaRPr lang="en-LT" dirty="0"/>
          </a:p>
          <a:p>
            <a:pPr lvl="1"/>
            <a:r>
              <a:rPr lang="en-LT" dirty="0"/>
              <a:t>- The 1st band is around 1100 bp, 2nd around 350bp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F9CC7-1D8D-6406-B9F2-7B5328D5AACF}"/>
              </a:ext>
            </a:extLst>
          </p:cNvPr>
          <p:cNvSpPr txBox="1"/>
          <p:nvPr/>
        </p:nvSpPr>
        <p:spPr>
          <a:xfrm>
            <a:off x="7202149" y="4187449"/>
            <a:ext cx="465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1st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7640E-314F-3623-ACAD-3394AC9154D1}"/>
              </a:ext>
            </a:extLst>
          </p:cNvPr>
          <p:cNvSpPr txBox="1"/>
          <p:nvPr/>
        </p:nvSpPr>
        <p:spPr>
          <a:xfrm>
            <a:off x="7294652" y="5092989"/>
            <a:ext cx="545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23933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328A-B283-34C7-320B-110C96C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34" y="0"/>
            <a:ext cx="11472515" cy="1325563"/>
          </a:xfrm>
        </p:spPr>
        <p:txBody>
          <a:bodyPr/>
          <a:lstStyle/>
          <a:p>
            <a:r>
              <a:rPr lang="sk-SK" b="1" dirty="0" err="1"/>
              <a:t>Conclusion</a:t>
            </a:r>
            <a:r>
              <a:rPr lang="sk-SK" b="1" dirty="0"/>
              <a:t> of 2. experiment – </a:t>
            </a:r>
            <a:r>
              <a:rPr lang="sk-SK" b="1" dirty="0" err="1"/>
              <a:t>electrophoresis</a:t>
            </a:r>
            <a:endParaRPr lang="sk-SK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7B6762-233F-7F13-D8D5-04F578975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0"/>
          <a:stretch/>
        </p:blipFill>
        <p:spPr>
          <a:xfrm rot="16200000">
            <a:off x="2774767" y="4411940"/>
            <a:ext cx="3139656" cy="824681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79E9998-1A16-D873-4FCD-382044F20C16}"/>
              </a:ext>
            </a:extLst>
          </p:cNvPr>
          <p:cNvSpPr txBox="1"/>
          <p:nvPr/>
        </p:nvSpPr>
        <p:spPr>
          <a:xfrm>
            <a:off x="6033658" y="3294897"/>
            <a:ext cx="630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A1</a:t>
            </a:r>
          </a:p>
          <a:p>
            <a:endParaRPr lang="sk-SK" sz="32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5D3B65-3C03-7558-4B26-8FF1ECEF34CF}"/>
              </a:ext>
            </a:extLst>
          </p:cNvPr>
          <p:cNvSpPr txBox="1"/>
          <p:nvPr/>
        </p:nvSpPr>
        <p:spPr>
          <a:xfrm>
            <a:off x="10494349" y="1825692"/>
            <a:ext cx="862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B1</a:t>
            </a:r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FA5B1-5FC0-61F2-303B-D581C01C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1"/>
          <a:stretch/>
        </p:blipFill>
        <p:spPr>
          <a:xfrm rot="16200000">
            <a:off x="4858287" y="3153100"/>
            <a:ext cx="3139657" cy="3342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2D5BF-96B6-7619-5E3B-71AAAAAE4D90}"/>
              </a:ext>
            </a:extLst>
          </p:cNvPr>
          <p:cNvSpPr txBox="1"/>
          <p:nvPr/>
        </p:nvSpPr>
        <p:spPr>
          <a:xfrm>
            <a:off x="4998031" y="362295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D6890-79CD-D50B-4DCC-9891950887DD}"/>
              </a:ext>
            </a:extLst>
          </p:cNvPr>
          <p:cNvSpPr txBox="1"/>
          <p:nvPr/>
        </p:nvSpPr>
        <p:spPr>
          <a:xfrm>
            <a:off x="6509109" y="3622952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3EE32-0324-CD3E-9D29-C3FFDF195A1D}"/>
              </a:ext>
            </a:extLst>
          </p:cNvPr>
          <p:cNvSpPr txBox="1"/>
          <p:nvPr/>
        </p:nvSpPr>
        <p:spPr>
          <a:xfrm>
            <a:off x="5773377" y="362295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1154A-74A7-E71D-E4CC-7E23F3E18DA5}"/>
              </a:ext>
            </a:extLst>
          </p:cNvPr>
          <p:cNvSpPr txBox="1"/>
          <p:nvPr/>
        </p:nvSpPr>
        <p:spPr>
          <a:xfrm>
            <a:off x="626548" y="1332818"/>
            <a:ext cx="295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A: CONCLUSION</a:t>
            </a:r>
          </a:p>
          <a:p>
            <a:pPr lvl="1"/>
            <a:r>
              <a:rPr lang="en-LT" dirty="0"/>
              <a:t>- In electrophoresis we can see the amplicon of the wild type lacZ gene and the amplicon of chromosome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C1293-4B4D-D4E9-1FDA-DA62BBE86EF2}"/>
              </a:ext>
            </a:extLst>
          </p:cNvPr>
          <p:cNvSpPr txBox="1"/>
          <p:nvPr/>
        </p:nvSpPr>
        <p:spPr>
          <a:xfrm>
            <a:off x="4842589" y="1276818"/>
            <a:ext cx="2825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C: CONCLUSION</a:t>
            </a:r>
          </a:p>
          <a:p>
            <a:pPr lvl="1"/>
            <a:r>
              <a:rPr lang="en-LT" dirty="0"/>
              <a:t>- In electrophoresis we can see the amplicon of the wild type lacZ gene and the amplicon of chromosome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68A02-21B9-1BF2-DAEE-5E8AB379BB48}"/>
              </a:ext>
            </a:extLst>
          </p:cNvPr>
          <p:cNvSpPr txBox="1"/>
          <p:nvPr/>
        </p:nvSpPr>
        <p:spPr>
          <a:xfrm>
            <a:off x="8740058" y="1276818"/>
            <a:ext cx="2825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b="1" dirty="0"/>
              <a:t>B: CONCLUSION</a:t>
            </a:r>
            <a:endParaRPr lang="en-LT" dirty="0"/>
          </a:p>
          <a:p>
            <a:pPr lvl="1"/>
            <a:r>
              <a:rPr lang="en-LT" dirty="0"/>
              <a:t>- In electrophoresis we can see the amplicon of the wild type lacZ gene and the amplicon of chromosome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7B638312-72E7-AC6A-BA9C-1B7343A7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30"/>
          <a:stretch/>
        </p:blipFill>
        <p:spPr>
          <a:xfrm rot="16200000">
            <a:off x="2774767" y="4411940"/>
            <a:ext cx="3139656" cy="824681"/>
          </a:xfrm>
          <a:prstGeom prst="rect">
            <a:avLst/>
          </a:prstGeom>
        </p:spPr>
      </p:pic>
      <p:sp>
        <p:nvSpPr>
          <p:cNvPr id="4" name="BlokTextu 5">
            <a:extLst>
              <a:ext uri="{FF2B5EF4-FFF2-40B4-BE49-F238E27FC236}">
                <a16:creationId xmlns:a16="http://schemas.microsoft.com/office/drawing/2014/main" id="{F2326766-DF2D-57D4-8E3B-445C697DB47C}"/>
              </a:ext>
            </a:extLst>
          </p:cNvPr>
          <p:cNvSpPr txBox="1"/>
          <p:nvPr/>
        </p:nvSpPr>
        <p:spPr>
          <a:xfrm>
            <a:off x="6033658" y="3294897"/>
            <a:ext cx="6303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A1</a:t>
            </a:r>
          </a:p>
          <a:p>
            <a:endParaRPr lang="sk-SK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C3F1B-5A8E-5E1C-795E-00AAEA426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1"/>
          <a:stretch/>
        </p:blipFill>
        <p:spPr>
          <a:xfrm rot="16200000">
            <a:off x="4858287" y="3153100"/>
            <a:ext cx="3139657" cy="3342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0641DB-CC42-88C5-D222-DD99155F89BC}"/>
              </a:ext>
            </a:extLst>
          </p:cNvPr>
          <p:cNvSpPr txBox="1"/>
          <p:nvPr/>
        </p:nvSpPr>
        <p:spPr>
          <a:xfrm>
            <a:off x="4998031" y="362295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4DE421-F1B8-159A-02BA-AC9190792E0D}"/>
              </a:ext>
            </a:extLst>
          </p:cNvPr>
          <p:cNvSpPr txBox="1"/>
          <p:nvPr/>
        </p:nvSpPr>
        <p:spPr>
          <a:xfrm>
            <a:off x="6509109" y="3622952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82982-415A-B10F-4BB9-CEADF0409CF2}"/>
              </a:ext>
            </a:extLst>
          </p:cNvPr>
          <p:cNvSpPr txBox="1"/>
          <p:nvPr/>
        </p:nvSpPr>
        <p:spPr>
          <a:xfrm>
            <a:off x="5773377" y="3622952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52544-8306-C119-3939-1AD6D6B02365}"/>
              </a:ext>
            </a:extLst>
          </p:cNvPr>
          <p:cNvSpPr txBox="1"/>
          <p:nvPr/>
        </p:nvSpPr>
        <p:spPr>
          <a:xfrm>
            <a:off x="7202149" y="4187449"/>
            <a:ext cx="465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1st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F65075-8F13-5BE1-DAB7-38B7F901D131}"/>
              </a:ext>
            </a:extLst>
          </p:cNvPr>
          <p:cNvSpPr txBox="1"/>
          <p:nvPr/>
        </p:nvSpPr>
        <p:spPr>
          <a:xfrm>
            <a:off x="7294652" y="5092989"/>
            <a:ext cx="545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LT" dirty="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4188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experiments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/>
              <a:t>A:</a:t>
            </a:r>
          </a:p>
          <a:p>
            <a:r>
              <a:rPr lang="sk-SK" dirty="0"/>
              <a:t>1: </a:t>
            </a:r>
            <a:r>
              <a:rPr lang="sk-SK" dirty="0" err="1"/>
              <a:t>successful</a:t>
            </a:r>
            <a:r>
              <a:rPr lang="sk-SK" dirty="0"/>
              <a:t> </a:t>
            </a:r>
            <a:r>
              <a:rPr lang="sk-SK" dirty="0" err="1"/>
              <a:t>transformation</a:t>
            </a:r>
            <a:endParaRPr lang="sk-SK" dirty="0"/>
          </a:p>
          <a:p>
            <a:r>
              <a:rPr lang="sk-SK" dirty="0"/>
              <a:t>2: </a:t>
            </a:r>
            <a:r>
              <a:rPr lang="sk-SK" dirty="0" err="1"/>
              <a:t>wild</a:t>
            </a:r>
            <a:r>
              <a:rPr lang="sk-SK" dirty="0"/>
              <a:t> type / </a:t>
            </a:r>
            <a:r>
              <a:rPr lang="sk-SK" dirty="0" err="1"/>
              <a:t>chromosome</a:t>
            </a:r>
            <a:r>
              <a:rPr lang="sk-SK" dirty="0"/>
              <a:t> band</a:t>
            </a:r>
          </a:p>
          <a:p>
            <a:pPr marL="0" indent="0">
              <a:buNone/>
            </a:pPr>
            <a:r>
              <a:rPr lang="sk-SK" b="1" dirty="0"/>
              <a:t>B:</a:t>
            </a:r>
          </a:p>
          <a:p>
            <a:r>
              <a:rPr lang="sk-SK" dirty="0"/>
              <a:t>1: </a:t>
            </a:r>
            <a:r>
              <a:rPr lang="sk-SK" dirty="0" err="1"/>
              <a:t>unsuccessful</a:t>
            </a:r>
            <a:r>
              <a:rPr lang="sk-SK" dirty="0"/>
              <a:t> </a:t>
            </a:r>
            <a:r>
              <a:rPr lang="sk-SK" dirty="0" err="1"/>
              <a:t>transformation</a:t>
            </a:r>
            <a:endParaRPr lang="sk-SK" dirty="0"/>
          </a:p>
          <a:p>
            <a:r>
              <a:rPr lang="sk-SK" dirty="0"/>
              <a:t>2: </a:t>
            </a:r>
            <a:r>
              <a:rPr lang="sk-SK" dirty="0" err="1"/>
              <a:t>wild</a:t>
            </a:r>
            <a:r>
              <a:rPr lang="sk-SK" dirty="0"/>
              <a:t> type/</a:t>
            </a:r>
            <a:r>
              <a:rPr lang="sk-SK" dirty="0" err="1"/>
              <a:t>chromosome</a:t>
            </a:r>
            <a:r>
              <a:rPr lang="sk-SK" dirty="0"/>
              <a:t> band</a:t>
            </a:r>
            <a:endParaRPr lang="sk-SK" b="1" dirty="0"/>
          </a:p>
          <a:p>
            <a:pPr marL="0" indent="0">
              <a:buNone/>
            </a:pPr>
            <a:r>
              <a:rPr lang="sk-SK" b="1" dirty="0"/>
              <a:t>C:</a:t>
            </a:r>
          </a:p>
          <a:p>
            <a:r>
              <a:rPr lang="sk-SK" dirty="0"/>
              <a:t>1: </a:t>
            </a:r>
            <a:r>
              <a:rPr lang="sk-SK" dirty="0" err="1"/>
              <a:t>successful</a:t>
            </a:r>
            <a:r>
              <a:rPr lang="sk-SK" dirty="0"/>
              <a:t> </a:t>
            </a:r>
            <a:r>
              <a:rPr lang="sk-SK" dirty="0" err="1"/>
              <a:t>transformation</a:t>
            </a:r>
            <a:endParaRPr lang="sk-SK" dirty="0"/>
          </a:p>
          <a:p>
            <a:r>
              <a:rPr lang="sk-SK" dirty="0"/>
              <a:t>2: </a:t>
            </a:r>
            <a:r>
              <a:rPr lang="sk-SK" dirty="0" err="1"/>
              <a:t>wild</a:t>
            </a:r>
            <a:r>
              <a:rPr lang="sk-SK" dirty="0"/>
              <a:t> type/</a:t>
            </a:r>
            <a:r>
              <a:rPr lang="sk-SK" dirty="0" err="1"/>
              <a:t>chromosome</a:t>
            </a:r>
            <a:r>
              <a:rPr lang="sk-SK" dirty="0"/>
              <a:t> band</a:t>
            </a:r>
          </a:p>
          <a:p>
            <a:pPr marL="0" indent="0">
              <a:buNone/>
            </a:pPr>
            <a:r>
              <a:rPr lang="sk-SK" b="1" dirty="0"/>
              <a:t>D:</a:t>
            </a:r>
          </a:p>
          <a:p>
            <a:r>
              <a:rPr lang="sk-SK" dirty="0"/>
              <a:t>1: </a:t>
            </a:r>
            <a:r>
              <a:rPr lang="sk-SK" dirty="0" err="1"/>
              <a:t>unsuccessful</a:t>
            </a:r>
            <a:r>
              <a:rPr lang="sk-SK" dirty="0"/>
              <a:t> </a:t>
            </a:r>
            <a:r>
              <a:rPr lang="sk-SK" dirty="0" err="1"/>
              <a:t>transformation</a:t>
            </a:r>
            <a:endParaRPr lang="sk-SK" dirty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53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463</Words>
  <Application>Microsoft Macintosh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Summary of results from experiments: gene editing by CRISPR/Cas9 and electrophoresis</vt:lpstr>
      <vt:lpstr>Information about group 15</vt:lpstr>
      <vt:lpstr>Observation of 1. experiment – gene editing by CRISPR</vt:lpstr>
      <vt:lpstr>Result of 1. experiment – gene editing by CRISPR</vt:lpstr>
      <vt:lpstr>Conclusion of 1. experiment – gene editing by CRISPR</vt:lpstr>
      <vt:lpstr>Observation of 2. experiment – electrophoresis</vt:lpstr>
      <vt:lpstr>Result of 2. experiment – electrophoresis</vt:lpstr>
      <vt:lpstr>Conclusion of 2. experiment – electrophoresis</vt:lpstr>
      <vt:lpstr>Summary of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LINA ŽILINSKAITĖ</cp:lastModifiedBy>
  <cp:revision>10</cp:revision>
  <dcterms:created xsi:type="dcterms:W3CDTF">2024-01-19T12:02:57Z</dcterms:created>
  <dcterms:modified xsi:type="dcterms:W3CDTF">2024-04-18T07:57:57Z</dcterms:modified>
</cp:coreProperties>
</file>