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055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Pladsholder til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Pladsholder til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Pladsholder til billed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title"/>
          </p:nvPr>
        </p:nvSpPr>
        <p:spPr>
          <a:xfrm>
            <a:off x="341831" y="365125"/>
            <a:ext cx="1159401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3600" b="1" dirty="0"/>
              <a:t>Group 9</a:t>
            </a:r>
            <a:endParaRPr sz="3600" b="1" dirty="0"/>
          </a:p>
        </p:txBody>
      </p:sp>
      <p:sp>
        <p:nvSpPr>
          <p:cNvPr id="95" name="Tekstfelt 4"/>
          <p:cNvSpPr txBox="1"/>
          <p:nvPr/>
        </p:nvSpPr>
        <p:spPr>
          <a:xfrm>
            <a:off x="6745404" y="2282049"/>
            <a:ext cx="295893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dirty="0"/>
          </a:p>
        </p:txBody>
      </p:sp>
      <p:sp>
        <p:nvSpPr>
          <p:cNvPr id="96" name="Tekstfelt 6"/>
          <p:cNvSpPr txBox="1"/>
          <p:nvPr/>
        </p:nvSpPr>
        <p:spPr>
          <a:xfrm>
            <a:off x="6745404" y="3334799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98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879805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17600"/>
            <a:ext cx="1970857" cy="5631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lokTextu 2"/>
          <p:cNvSpPr txBox="1"/>
          <p:nvPr/>
        </p:nvSpPr>
        <p:spPr>
          <a:xfrm>
            <a:off x="1500724" y="1612490"/>
            <a:ext cx="249507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Jakub Taranek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Poland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500723" y="3011634"/>
            <a:ext cx="369178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/>
              <a:t>Sofie J. Aagaard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Denmark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/>
              <p:cNvSpPr txBox="1"/>
              <p:nvPr/>
            </p:nvSpPr>
            <p:spPr>
              <a:xfrm>
                <a:off x="1500725" y="4425926"/>
                <a:ext cx="3021503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sk-SK" sz="2400" dirty="0" err="1"/>
                  <a:t>Kate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sk-SK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sk-SK" sz="2400" dirty="0" err="1"/>
                  <a:t>ina</a:t>
                </a:r>
                <a:r>
                  <a:rPr lang="sk-SK" sz="2400" dirty="0"/>
                  <a:t> </a:t>
                </a:r>
                <a:r>
                  <a:rPr lang="sk-SK" sz="2400" dirty="0" err="1"/>
                  <a:t>Krumpholcová</a:t>
                </a:r>
                <a:endParaRPr kumimoji="0" lang="sk-SK" sz="24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2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Czech</a:t>
                </a:r>
                <a:r>
                  <a:rPr kumimoji="0" lang="sk-SK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sk-SK" sz="2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Republlic</a:t>
                </a:r>
                <a:endParaRPr kumimoji="0" lang="sk-SK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6" name="BlokText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25" y="4425926"/>
                <a:ext cx="3021503" cy="830995"/>
              </a:xfrm>
              <a:prstGeom prst="rect">
                <a:avLst/>
              </a:prstGeom>
              <a:blipFill>
                <a:blip r:embed="rId4"/>
                <a:stretch>
                  <a:fillRect l="-4603" t="-4545" r="-4184" b="-151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lokTextu 3"/>
          <p:cNvSpPr txBox="1"/>
          <p:nvPr/>
        </p:nvSpPr>
        <p:spPr>
          <a:xfrm>
            <a:off x="4654123" y="1437176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23" y="2846997"/>
            <a:ext cx="1669239" cy="106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17" y="4216662"/>
            <a:ext cx="1670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4816405" y="3196375"/>
            <a:ext cx="137587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Flag</a:t>
            </a:r>
            <a:endParaRPr kumimoji="0" lang="sk-S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Billede 5" descr="Et billede, der indeholder Rektangel, rød, kvadratisk, flag&#10;&#10;Automatisk genereret beskrivelse">
            <a:extLst>
              <a:ext uri="{FF2B5EF4-FFF2-40B4-BE49-F238E27FC236}">
                <a16:creationId xmlns:a16="http://schemas.microsoft.com/office/drawing/2014/main" id="{5D47AADB-06A8-A01C-E1E0-CF9F33460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034" y="2716732"/>
            <a:ext cx="1859470" cy="1325563"/>
          </a:xfrm>
          <a:prstGeom prst="rect">
            <a:avLst/>
          </a:prstGeom>
        </p:spPr>
      </p:pic>
      <p:pic>
        <p:nvPicPr>
          <p:cNvPr id="7" name="Billede 6" descr="Et billede, der indeholder Rektangel, flag, design&#10;&#10;Automatisk genereret beskrivelse">
            <a:extLst>
              <a:ext uri="{FF2B5EF4-FFF2-40B4-BE49-F238E27FC236}">
                <a16:creationId xmlns:a16="http://schemas.microsoft.com/office/drawing/2014/main" id="{DD44B60D-AD92-99F7-97FA-FEEF9BDD3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606" y="1370144"/>
            <a:ext cx="1859470" cy="1131018"/>
          </a:xfrm>
          <a:prstGeom prst="rect">
            <a:avLst/>
          </a:prstGeom>
        </p:spPr>
      </p:pic>
      <p:pic>
        <p:nvPicPr>
          <p:cNvPr id="8" name="Picture 2" descr="Flag of the Czech Republic - Wikipedia">
            <a:extLst>
              <a:ext uri="{FF2B5EF4-FFF2-40B4-BE49-F238E27FC236}">
                <a16:creationId xmlns:a16="http://schemas.microsoft.com/office/drawing/2014/main" id="{6AD4E227-CB3F-D107-CD5A-BD863A70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06" y="4172560"/>
            <a:ext cx="1859470" cy="12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81B4457-6258-FD21-9343-21FE7D87E4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0958" y="1831981"/>
            <a:ext cx="4512860" cy="30056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1"/>
          <p:cNvSpPr txBox="1">
            <a:spLocks noGrp="1"/>
          </p:cNvSpPr>
          <p:nvPr>
            <p:ph type="title"/>
          </p:nvPr>
        </p:nvSpPr>
        <p:spPr>
          <a:xfrm>
            <a:off x="417941" y="93475"/>
            <a:ext cx="1144678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/>
              <a:t>Result of 1. experiment - Starch Metabolism</a:t>
            </a:r>
          </a:p>
        </p:txBody>
      </p:sp>
      <p:pic>
        <p:nvPicPr>
          <p:cNvPr id="107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7FC406E-FBA6-61AD-5330-11CC27EA024C}"/>
              </a:ext>
            </a:extLst>
          </p:cNvPr>
          <p:cNvSpPr txBox="1"/>
          <p:nvPr/>
        </p:nvSpPr>
        <p:spPr>
          <a:xfrm>
            <a:off x="607821" y="1513137"/>
            <a:ext cx="1790553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/>
              <a:t>Observation: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Results: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Conclusion:</a:t>
            </a:r>
          </a:p>
        </p:txBody>
      </p:sp>
      <p:pic>
        <p:nvPicPr>
          <p:cNvPr id="8" name="Billede 7" descr="Et billede, der indeholder cirkel&#10;&#10;Automatisk genereret beskrivelse">
            <a:extLst>
              <a:ext uri="{FF2B5EF4-FFF2-40B4-BE49-F238E27FC236}">
                <a16:creationId xmlns:a16="http://schemas.microsoft.com/office/drawing/2014/main" id="{D0968FD7-D223-DBF1-1D17-B1D05EB71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1536" r="6325" b="3965"/>
          <a:stretch/>
        </p:blipFill>
        <p:spPr>
          <a:xfrm>
            <a:off x="8901114" y="1189973"/>
            <a:ext cx="2448920" cy="476999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8ABD9B22-D997-EA51-FA68-30EFA3FFEAC6}"/>
              </a:ext>
            </a:extLst>
          </p:cNvPr>
          <p:cNvSpPr txBox="1"/>
          <p:nvPr/>
        </p:nvSpPr>
        <p:spPr>
          <a:xfrm>
            <a:off x="8465515" y="1228888"/>
            <a:ext cx="435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kumimoji="0" lang="da-DK" sz="18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5F15B33-E9AE-2458-588D-94AD9C8182E4}"/>
              </a:ext>
            </a:extLst>
          </p:cNvPr>
          <p:cNvSpPr txBox="1"/>
          <p:nvPr/>
        </p:nvSpPr>
        <p:spPr>
          <a:xfrm>
            <a:off x="8465515" y="3748508"/>
            <a:ext cx="3779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/>
              <a:t>B</a:t>
            </a:r>
            <a:r>
              <a:rPr lang="da-DK" b="1" baseline="-25000" dirty="0"/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DB54AD8-AB95-C819-40AF-E40C9C95A0F2}"/>
              </a:ext>
            </a:extLst>
          </p:cNvPr>
          <p:cNvSpPr txBox="1"/>
          <p:nvPr/>
        </p:nvSpPr>
        <p:spPr>
          <a:xfrm>
            <a:off x="1582189" y="1189973"/>
            <a:ext cx="6804235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has no smiley.</a:t>
            </a:r>
            <a:br>
              <a:rPr lang="en-GB" sz="2400" dirty="0"/>
            </a:br>
            <a:r>
              <a:rPr lang="en-GB" sz="2400" dirty="0"/>
              <a:t>B</a:t>
            </a:r>
            <a:r>
              <a:rPr lang="en-GB" sz="2400" baseline="-25000" dirty="0"/>
              <a:t>4</a:t>
            </a:r>
            <a:r>
              <a:rPr lang="en-GB" sz="2400" dirty="0"/>
              <a:t> has a smiley.</a:t>
            </a:r>
          </a:p>
          <a:p>
            <a:pPr lvl="2"/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no smiley appear, cannot metabolise starch.</a:t>
            </a:r>
            <a:br>
              <a:rPr lang="en-GB" sz="2400" dirty="0"/>
            </a:br>
            <a:r>
              <a:rPr lang="en-GB" sz="2400" dirty="0"/>
              <a:t>B</a:t>
            </a:r>
            <a:r>
              <a:rPr lang="en-GB" sz="2400" baseline="-25000" dirty="0"/>
              <a:t>4</a:t>
            </a:r>
            <a:r>
              <a:rPr lang="en-GB" sz="2400" dirty="0"/>
              <a:t> smiley appear, can metabolise starch.</a:t>
            </a:r>
          </a:p>
          <a:p>
            <a:pPr lvl="2"/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E. coli</a:t>
            </a:r>
            <a:r>
              <a:rPr lang="en-GB" sz="2400" dirty="0"/>
              <a:t>, B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Bacillus subtilis</a:t>
            </a:r>
            <a:r>
              <a:rPr lang="en-GB" sz="2400" dirty="0"/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 1"/>
          <p:cNvSpPr txBox="1">
            <a:spLocks noGrp="1"/>
          </p:cNvSpPr>
          <p:nvPr>
            <p:ph type="title"/>
          </p:nvPr>
        </p:nvSpPr>
        <p:spPr>
          <a:xfrm>
            <a:off x="256156" y="263525"/>
            <a:ext cx="11679688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Result of 2. experiment – Oxygen Need</a:t>
            </a:r>
            <a:endParaRPr lang="en-GB" dirty="0"/>
          </a:p>
        </p:txBody>
      </p:sp>
      <p:pic>
        <p:nvPicPr>
          <p:cNvPr id="120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resba"/>
          <p:cNvSpPr/>
          <p:nvPr/>
        </p:nvSpPr>
        <p:spPr>
          <a:xfrm>
            <a:off x="5921998" y="3133820"/>
            <a:ext cx="1271" cy="1"/>
          </a:xfrm>
          <a:prstGeom prst="ellipse">
            <a:avLst/>
          </a:prstGeom>
          <a:ln w="254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BlokTextu 6"/>
          <p:cNvSpPr txBox="1"/>
          <p:nvPr/>
        </p:nvSpPr>
        <p:spPr>
          <a:xfrm>
            <a:off x="2292699" y="1547231"/>
            <a:ext cx="6163551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 tube A</a:t>
            </a:r>
            <a:r>
              <a:rPr kumimoji="0" lang="en-GB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bacteria top and inside</a:t>
            </a:r>
            <a:b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 tube B</a:t>
            </a:r>
            <a:r>
              <a:rPr kumimoji="0" lang="en-GB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GB" sz="2400" dirty="0"/>
              <a:t>bacteria 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only top.</a:t>
            </a:r>
            <a:b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endParaRPr kumimoji="0" lang="en-GB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Tube A</a:t>
            </a:r>
            <a:r>
              <a:rPr lang="en-GB" sz="2400" baseline="-25000" dirty="0"/>
              <a:t>4</a:t>
            </a:r>
            <a:r>
              <a:rPr lang="en-GB" sz="2400" dirty="0"/>
              <a:t>, top and inside, Facultative anaerobe.</a:t>
            </a:r>
            <a:br>
              <a:rPr lang="en-GB" sz="2400" dirty="0"/>
            </a:br>
            <a:r>
              <a:rPr lang="en-GB" sz="2400" dirty="0"/>
              <a:t>Tube B</a:t>
            </a:r>
            <a:r>
              <a:rPr lang="en-GB" sz="2400" baseline="-25000" dirty="0"/>
              <a:t>4</a:t>
            </a:r>
            <a:r>
              <a:rPr lang="en-GB" sz="2400" dirty="0"/>
              <a:t>, only top, aerobe.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E. coli</a:t>
            </a:r>
            <a:r>
              <a:rPr lang="en-GB" sz="2400" dirty="0"/>
              <a:t>, B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Bacillus subtilis. </a:t>
            </a:r>
            <a:endParaRPr kumimoji="0" lang="en-GB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Billede 3" descr="Et billede, der indeholder Laboratorieudstyr, flaske, Medicinsk udstyr, indendørs&#10;&#10;Automatisk genereret beskrivelse">
            <a:extLst>
              <a:ext uri="{FF2B5EF4-FFF2-40B4-BE49-F238E27FC236}">
                <a16:creationId xmlns:a16="http://schemas.microsoft.com/office/drawing/2014/main" id="{1A2403F9-FB0D-9255-9FCB-7BDCD1C04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206"/>
          <a:stretch/>
        </p:blipFill>
        <p:spPr>
          <a:xfrm>
            <a:off x="8456251" y="1366489"/>
            <a:ext cx="3035455" cy="461372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97CD90D-20AF-9EB3-7EFC-73D3734112C6}"/>
              </a:ext>
            </a:extLst>
          </p:cNvPr>
          <p:cNvSpPr txBox="1"/>
          <p:nvPr/>
        </p:nvSpPr>
        <p:spPr>
          <a:xfrm>
            <a:off x="9523409" y="1523896"/>
            <a:ext cx="3007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</a:t>
            </a:r>
            <a:r>
              <a:rPr kumimoji="0" lang="da-DK" sz="1800" b="1" i="0" u="none" strike="noStrike" cap="none" spc="0" normalizeH="0" baseline="-25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F9C0EC4-0345-C3D6-A2E5-AFA35F81791D}"/>
              </a:ext>
            </a:extLst>
          </p:cNvPr>
          <p:cNvSpPr txBox="1"/>
          <p:nvPr/>
        </p:nvSpPr>
        <p:spPr>
          <a:xfrm>
            <a:off x="11181367" y="1669414"/>
            <a:ext cx="3103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kumimoji="0" lang="da-DK" sz="1800" b="1" i="0" u="none" strike="noStrike" cap="none" spc="0" normalizeH="0" baseline="-25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1FDF62C-0CDA-FEB0-0A16-F8E86BF4707F}"/>
              </a:ext>
            </a:extLst>
          </p:cNvPr>
          <p:cNvSpPr txBox="1"/>
          <p:nvPr/>
        </p:nvSpPr>
        <p:spPr>
          <a:xfrm>
            <a:off x="502145" y="1669414"/>
            <a:ext cx="1790553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/>
              <a:t>Observation: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Results: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Conclusion: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 1"/>
          <p:cNvSpPr txBox="1">
            <a:spLocks noGrp="1"/>
          </p:cNvSpPr>
          <p:nvPr>
            <p:ph type="title"/>
          </p:nvPr>
        </p:nvSpPr>
        <p:spPr>
          <a:xfrm>
            <a:off x="256156" y="263525"/>
            <a:ext cx="11679688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Result of 3. experiment – Gram Quick Test</a:t>
            </a:r>
            <a:endParaRPr lang="en-GB" dirty="0"/>
          </a:p>
        </p:txBody>
      </p:sp>
      <p:pic>
        <p:nvPicPr>
          <p:cNvPr id="120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resba"/>
          <p:cNvSpPr/>
          <p:nvPr/>
        </p:nvSpPr>
        <p:spPr>
          <a:xfrm>
            <a:off x="5921998" y="3133820"/>
            <a:ext cx="1271" cy="1"/>
          </a:xfrm>
          <a:prstGeom prst="ellipse">
            <a:avLst/>
          </a:prstGeom>
          <a:ln w="254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BlokTextu 6"/>
          <p:cNvSpPr txBox="1"/>
          <p:nvPr/>
        </p:nvSpPr>
        <p:spPr>
          <a:xfrm>
            <a:off x="2465935" y="1567568"/>
            <a:ext cx="5546178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liquid: Thick, with strings of DNA.</a:t>
            </a:r>
            <a:br>
              <a:rPr lang="en-GB" sz="2400" dirty="0"/>
            </a:br>
            <a:r>
              <a:rPr lang="en-GB" sz="2400" dirty="0"/>
              <a:t>B</a:t>
            </a:r>
            <a:r>
              <a:rPr lang="en-GB" sz="2400" baseline="-25000" dirty="0"/>
              <a:t>4</a:t>
            </a:r>
            <a:r>
              <a:rPr lang="en-GB" sz="2400" dirty="0"/>
              <a:t> liquid: Thin, no strings, potassium hydroxide.</a:t>
            </a:r>
            <a:endParaRPr kumimoji="0" lang="en-GB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is gram negative, thin cell wall.</a:t>
            </a:r>
            <a:br>
              <a:rPr lang="en-GB" sz="2400" dirty="0"/>
            </a:br>
            <a:r>
              <a:rPr lang="en-GB" sz="2400" dirty="0"/>
              <a:t>B</a:t>
            </a:r>
            <a:r>
              <a:rPr lang="en-GB" sz="2400" baseline="-25000" dirty="0"/>
              <a:t>4</a:t>
            </a:r>
            <a:r>
              <a:rPr lang="en-GB" sz="2400" dirty="0"/>
              <a:t> is gram positive, thick cell wall.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A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E. coli</a:t>
            </a:r>
            <a:r>
              <a:rPr lang="en-GB" sz="2400" dirty="0"/>
              <a:t>, B</a:t>
            </a:r>
            <a:r>
              <a:rPr lang="en-GB" sz="2400" baseline="-25000" dirty="0"/>
              <a:t>4</a:t>
            </a:r>
            <a:r>
              <a:rPr lang="en-GB" sz="2400" dirty="0"/>
              <a:t> is </a:t>
            </a:r>
            <a:r>
              <a:rPr lang="en-GB" sz="2400" i="1" dirty="0"/>
              <a:t>Bacillus subtilis</a:t>
            </a:r>
            <a:r>
              <a:rPr lang="en-GB" sz="2400" dirty="0"/>
              <a:t>.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sk-S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453120" y="1818640"/>
            <a:ext cx="3271520" cy="393897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9" name="Rovná spojnica 8"/>
          <p:cNvCxnSpPr>
            <a:stCxn id="2" idx="1"/>
            <a:endCxn id="2" idx="3"/>
          </p:cNvCxnSpPr>
          <p:nvPr/>
        </p:nvCxnSpPr>
        <p:spPr>
          <a:xfrm>
            <a:off x="8453120" y="3788129"/>
            <a:ext cx="327152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ladsholder til indhold 4" descr="Et billede, der indeholder person, indendørs, negl/søm/nål, papir&#10;&#10;Automatisk genereret beskrivelse">
            <a:extLst>
              <a:ext uri="{FF2B5EF4-FFF2-40B4-BE49-F238E27FC236}">
                <a16:creationId xmlns:a16="http://schemas.microsoft.com/office/drawing/2014/main" id="{1EDB0DAF-CCB0-26FE-2F2E-4A34CF39C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97" t="51470" r="11137" b="21163"/>
          <a:stretch/>
        </p:blipFill>
        <p:spPr>
          <a:xfrm>
            <a:off x="8420010" y="1788496"/>
            <a:ext cx="3304630" cy="203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69905B0-E1D8-041B-4718-98215578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104" y="3788127"/>
            <a:ext cx="3304630" cy="201773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2876A3B-A4E0-224A-B212-8E302FB752D9}"/>
              </a:ext>
            </a:extLst>
          </p:cNvPr>
          <p:cNvSpPr txBox="1"/>
          <p:nvPr/>
        </p:nvSpPr>
        <p:spPr>
          <a:xfrm>
            <a:off x="8558212" y="3319093"/>
            <a:ext cx="3103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da-DK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kumimoji="0" lang="da-DK" sz="18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A2EAB82-7B5B-F3E8-160A-3ED9A758AE56}"/>
              </a:ext>
            </a:extLst>
          </p:cNvPr>
          <p:cNvSpPr txBox="1"/>
          <p:nvPr/>
        </p:nvSpPr>
        <p:spPr>
          <a:xfrm>
            <a:off x="8507505" y="5365537"/>
            <a:ext cx="3007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da-DK" b="1" dirty="0"/>
              <a:t>B</a:t>
            </a:r>
            <a:r>
              <a:rPr lang="da-DK" b="1" baseline="-25000" dirty="0"/>
              <a:t>4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B991343-7763-9ED8-61F2-B718332839AF}"/>
              </a:ext>
            </a:extLst>
          </p:cNvPr>
          <p:cNvSpPr txBox="1"/>
          <p:nvPr/>
        </p:nvSpPr>
        <p:spPr>
          <a:xfrm>
            <a:off x="622836" y="1750004"/>
            <a:ext cx="1790553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/>
              <a:t>Observation: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Results: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6686447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 1"/>
          <p:cNvSpPr txBox="1">
            <a:spLocks noGrp="1"/>
          </p:cNvSpPr>
          <p:nvPr>
            <p:ph type="title"/>
          </p:nvPr>
        </p:nvSpPr>
        <p:spPr>
          <a:xfrm>
            <a:off x="256156" y="263525"/>
            <a:ext cx="1167968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b="1" dirty="0"/>
              <a:t>Result of 4. experiment – Production of Pure Culture</a:t>
            </a:r>
            <a:endParaRPr lang="en-GB" sz="4000" dirty="0"/>
          </a:p>
        </p:txBody>
      </p:sp>
      <p:pic>
        <p:nvPicPr>
          <p:cNvPr id="120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resba"/>
          <p:cNvSpPr/>
          <p:nvPr/>
        </p:nvSpPr>
        <p:spPr>
          <a:xfrm>
            <a:off x="5921998" y="3133820"/>
            <a:ext cx="1271" cy="1"/>
          </a:xfrm>
          <a:prstGeom prst="ellipse">
            <a:avLst/>
          </a:prstGeom>
          <a:ln w="254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BlokTextu 6"/>
          <p:cNvSpPr txBox="1"/>
          <p:nvPr/>
        </p:nvSpPr>
        <p:spPr>
          <a:xfrm>
            <a:off x="2455775" y="1504059"/>
            <a:ext cx="5813749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Pure colonies, last line.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baseline="0" dirty="0"/>
              <a:t>Largest amount of bacteria in the first lines.</a:t>
            </a:r>
            <a:br>
              <a:rPr lang="en-GB" sz="2400" baseline="0" dirty="0"/>
            </a:br>
            <a:r>
              <a:rPr lang="en-GB" sz="2400" baseline="0" dirty="0"/>
              <a:t>Smallest amount of bacteria in the last line (snake/wave)</a:t>
            </a:r>
            <a:br>
              <a:rPr lang="en-GB" sz="2400" baseline="0" dirty="0"/>
            </a:br>
            <a:endParaRPr lang="en-GB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F41C571-CA03-7B79-BAA5-F5514906F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0" b="11383"/>
          <a:stretch/>
        </p:blipFill>
        <p:spPr>
          <a:xfrm>
            <a:off x="8499049" y="3462526"/>
            <a:ext cx="2931876" cy="2509701"/>
          </a:xfrm>
          <a:prstGeom prst="rect">
            <a:avLst/>
          </a:prstGeom>
        </p:spPr>
      </p:pic>
      <p:pic>
        <p:nvPicPr>
          <p:cNvPr id="4" name="Pladsholder til indhold 4" descr="Et billede, der indeholder cirkel, blå/nedtrykt, bordservice&#10;&#10;Automatisk genereret beskrivelse">
            <a:extLst>
              <a:ext uri="{FF2B5EF4-FFF2-40B4-BE49-F238E27FC236}">
                <a16:creationId xmlns:a16="http://schemas.microsoft.com/office/drawing/2014/main" id="{177E4AEB-22A9-543C-6233-DD29FE219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48" t="24857" r="47546" b="28404"/>
          <a:stretch/>
        </p:blipFill>
        <p:spPr>
          <a:xfrm>
            <a:off x="8499049" y="1238293"/>
            <a:ext cx="2931876" cy="2224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8E69E890-CCE8-5532-4862-192EF44020D9}"/>
              </a:ext>
            </a:extLst>
          </p:cNvPr>
          <p:cNvCxnSpPr>
            <a:cxnSpLocks/>
          </p:cNvCxnSpPr>
          <p:nvPr/>
        </p:nvCxnSpPr>
        <p:spPr>
          <a:xfrm flipH="1" flipV="1">
            <a:off x="10434181" y="5336088"/>
            <a:ext cx="767219" cy="421529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D7EE41C9-38EF-83FA-A446-AFE5E159C140}"/>
              </a:ext>
            </a:extLst>
          </p:cNvPr>
          <p:cNvCxnSpPr>
            <a:cxnSpLocks/>
          </p:cNvCxnSpPr>
          <p:nvPr/>
        </p:nvCxnSpPr>
        <p:spPr>
          <a:xfrm flipH="1">
            <a:off x="9784693" y="1251812"/>
            <a:ext cx="383610" cy="695403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686447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F98E-4E8D-0AD9-737F-F38B313E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4AA4FC-5342-0916-A4BE-0417055D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GB" dirty="0"/>
              <a:t>A</a:t>
            </a:r>
            <a:r>
              <a:rPr lang="en-GB" baseline="-25000" dirty="0"/>
              <a:t>4</a:t>
            </a:r>
            <a:endParaRPr lang="en-GB" dirty="0"/>
          </a:p>
          <a:p>
            <a:pPr lvl="1"/>
            <a:r>
              <a:rPr lang="en-GB" dirty="0"/>
              <a:t>Cannot metabolise starch</a:t>
            </a:r>
          </a:p>
          <a:p>
            <a:pPr lvl="1"/>
            <a:r>
              <a:rPr lang="en-GB" dirty="0"/>
              <a:t>Facultative anaerobe</a:t>
            </a:r>
          </a:p>
          <a:p>
            <a:pPr lvl="1"/>
            <a:r>
              <a:rPr lang="en-GB" dirty="0"/>
              <a:t>Gram negative</a:t>
            </a:r>
          </a:p>
          <a:p>
            <a:pPr marL="457200" lvl="1" indent="0">
              <a:buNone/>
            </a:pPr>
            <a:r>
              <a:rPr lang="en-GB" dirty="0">
                <a:sym typeface="Wingdings" pitchFamily="2" charset="2"/>
              </a:rPr>
              <a:t>      </a:t>
            </a:r>
            <a:r>
              <a:rPr lang="en-GB" i="1" dirty="0">
                <a:sym typeface="Wingdings" pitchFamily="2" charset="2"/>
              </a:rPr>
              <a:t>E. coli</a:t>
            </a:r>
            <a:endParaRPr lang="en-GB" i="1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B</a:t>
            </a:r>
            <a:r>
              <a:rPr lang="en-GB" baseline="-25000" dirty="0"/>
              <a:t>4</a:t>
            </a:r>
            <a:endParaRPr lang="en-GB" dirty="0"/>
          </a:p>
          <a:p>
            <a:pPr lvl="1"/>
            <a:r>
              <a:rPr lang="en-GB" dirty="0"/>
              <a:t>Can metabolise starch</a:t>
            </a:r>
          </a:p>
          <a:p>
            <a:pPr lvl="1"/>
            <a:r>
              <a:rPr lang="en-GB" dirty="0"/>
              <a:t>Aerobe</a:t>
            </a:r>
          </a:p>
          <a:p>
            <a:pPr lvl="1"/>
            <a:r>
              <a:rPr lang="en-GB" dirty="0"/>
              <a:t>Gram positive</a:t>
            </a:r>
          </a:p>
          <a:p>
            <a:pPr marL="457200" lvl="1" indent="0">
              <a:buNone/>
            </a:pPr>
            <a:r>
              <a:rPr lang="en-GB" dirty="0">
                <a:sym typeface="Wingdings" pitchFamily="2" charset="2"/>
              </a:rPr>
              <a:t>     </a:t>
            </a:r>
            <a:r>
              <a:rPr lang="en-GB" sz="2800" i="1" dirty="0"/>
              <a:t>Bacillus subtilis. 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13306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273</Words>
  <Application>Microsoft Macintosh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Wingdings</vt:lpstr>
      <vt:lpstr>Office-tema</vt:lpstr>
      <vt:lpstr>Group 9</vt:lpstr>
      <vt:lpstr>Result of 1. experiment - Starch Metabolism</vt:lpstr>
      <vt:lpstr>Result of 2. experiment – Oxygen Need</vt:lpstr>
      <vt:lpstr>Result of 3. experiment – Gram Quick Test</vt:lpstr>
      <vt:lpstr>Result of 4. experiment – Production of Pure Culture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10</dc:title>
  <dc:creator>42190</dc:creator>
  <cp:lastModifiedBy>Sofie Jonasen Aagaard</cp:lastModifiedBy>
  <cp:revision>26</cp:revision>
  <dcterms:modified xsi:type="dcterms:W3CDTF">2024-01-19T13:25:00Z</dcterms:modified>
</cp:coreProperties>
</file>