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8288000" cy="10287000"/>
  <p:notesSz cx="6858000" cy="9144000"/>
  <p:embeddedFontLst>
    <p:embeddedFont>
      <p:font typeface="Canva Sans Bold" panose="020B0604020202020204" charset="0"/>
      <p:regular r:id="rId8"/>
    </p:embeddedFont>
    <p:embeddedFont>
      <p:font typeface="TT Rounds Condensed" panose="020B0604020202020204" charset="0"/>
      <p:regular r:id="rId9"/>
    </p:embeddedFont>
    <p:embeddedFont>
      <p:font typeface="TT Rounds Condensed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8940" y="641032"/>
            <a:ext cx="17318631" cy="185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spc="-32">
                <a:solidFill>
                  <a:srgbClr val="000000"/>
                </a:solidFill>
                <a:latin typeface="TT Rounds Condensed Bold"/>
              </a:rPr>
              <a:t>Group 13</a:t>
            </a:r>
          </a:p>
        </p:txBody>
      </p:sp>
      <p:sp>
        <p:nvSpPr>
          <p:cNvPr id="3" name="Freeform 3" descr="Grafik 39"/>
          <p:cNvSpPr/>
          <p:nvPr/>
        </p:nvSpPr>
        <p:spPr>
          <a:xfrm>
            <a:off x="374709" y="8810182"/>
            <a:ext cx="1765179" cy="1277088"/>
          </a:xfrm>
          <a:custGeom>
            <a:avLst/>
            <a:gdLst/>
            <a:ahLst/>
            <a:cxnLst/>
            <a:rect l="l" t="t" r="r" b="b"/>
            <a:pathLst>
              <a:path w="1765179" h="1277088">
                <a:moveTo>
                  <a:pt x="0" y="0"/>
                </a:moveTo>
                <a:lnTo>
                  <a:pt x="1765179" y="0"/>
                </a:lnTo>
                <a:lnTo>
                  <a:pt x="1765179" y="1277088"/>
                </a:lnTo>
                <a:lnTo>
                  <a:pt x="0" y="127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" r="-20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 descr="Grafik 37"/>
          <p:cNvSpPr/>
          <p:nvPr/>
        </p:nvSpPr>
        <p:spPr>
          <a:xfrm>
            <a:off x="14937956" y="9016875"/>
            <a:ext cx="2975336" cy="863703"/>
          </a:xfrm>
          <a:custGeom>
            <a:avLst/>
            <a:gdLst/>
            <a:ahLst/>
            <a:cxnLst/>
            <a:rect l="l" t="t" r="r" b="b"/>
            <a:pathLst>
              <a:path w="2975336" h="863703">
                <a:moveTo>
                  <a:pt x="0" y="0"/>
                </a:moveTo>
                <a:lnTo>
                  <a:pt x="2975335" y="0"/>
                </a:lnTo>
                <a:lnTo>
                  <a:pt x="2975335" y="863703"/>
                </a:lnTo>
                <a:lnTo>
                  <a:pt x="0" y="863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" r="-8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2296805" y="2464454"/>
            <a:ext cx="5446237" cy="1155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Melina Baliou</a:t>
            </a:r>
          </a:p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Greek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96803" y="4563170"/>
            <a:ext cx="5446237" cy="115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Lukas Braun</a:t>
            </a:r>
          </a:p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German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96806" y="6684608"/>
            <a:ext cx="5446237" cy="115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Fanny Alory</a:t>
            </a:r>
          </a:p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French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962134" y="2136714"/>
            <a:ext cx="2506038" cy="1533532"/>
            <a:chOff x="0" y="0"/>
            <a:chExt cx="3341384" cy="20447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41370" cy="2044700"/>
            </a:xfrm>
            <a:custGeom>
              <a:avLst/>
              <a:gdLst/>
              <a:ahLst/>
              <a:cxnLst/>
              <a:rect l="l" t="t" r="r" b="b"/>
              <a:pathLst>
                <a:path w="3341370" h="2044700">
                  <a:moveTo>
                    <a:pt x="25400" y="0"/>
                  </a:moveTo>
                  <a:lnTo>
                    <a:pt x="3315970" y="0"/>
                  </a:lnTo>
                  <a:cubicBezTo>
                    <a:pt x="3329940" y="0"/>
                    <a:pt x="3341370" y="11430"/>
                    <a:pt x="3341370" y="25400"/>
                  </a:cubicBezTo>
                  <a:lnTo>
                    <a:pt x="3341370" y="2019300"/>
                  </a:lnTo>
                  <a:cubicBezTo>
                    <a:pt x="3341370" y="2033270"/>
                    <a:pt x="3329940" y="2044700"/>
                    <a:pt x="3315970" y="2044700"/>
                  </a:cubicBezTo>
                  <a:lnTo>
                    <a:pt x="25400" y="2044700"/>
                  </a:lnTo>
                  <a:cubicBezTo>
                    <a:pt x="11430" y="2044700"/>
                    <a:pt x="0" y="2033270"/>
                    <a:pt x="0" y="201930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2019300"/>
                  </a:lnTo>
                  <a:lnTo>
                    <a:pt x="25400" y="2019300"/>
                  </a:lnTo>
                  <a:lnTo>
                    <a:pt x="25400" y="1993900"/>
                  </a:lnTo>
                  <a:lnTo>
                    <a:pt x="3315970" y="1993900"/>
                  </a:lnTo>
                  <a:lnTo>
                    <a:pt x="3315970" y="2019300"/>
                  </a:lnTo>
                  <a:lnTo>
                    <a:pt x="3290570" y="2019300"/>
                  </a:lnTo>
                  <a:lnTo>
                    <a:pt x="3290570" y="25400"/>
                  </a:lnTo>
                  <a:lnTo>
                    <a:pt x="3315970" y="25400"/>
                  </a:lnTo>
                  <a:lnTo>
                    <a:pt x="331597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70326" y="2672200"/>
            <a:ext cx="1972372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Flag </a:t>
            </a:r>
          </a:p>
        </p:txBody>
      </p:sp>
      <p:sp>
        <p:nvSpPr>
          <p:cNvPr id="11" name="Freeform 11"/>
          <p:cNvSpPr/>
          <p:nvPr/>
        </p:nvSpPr>
        <p:spPr>
          <a:xfrm>
            <a:off x="6981184" y="4270496"/>
            <a:ext cx="2503858" cy="1602133"/>
          </a:xfrm>
          <a:custGeom>
            <a:avLst/>
            <a:gdLst/>
            <a:ahLst/>
            <a:cxnLst/>
            <a:rect l="l" t="t" r="r" b="b"/>
            <a:pathLst>
              <a:path w="2503858" h="1602133">
                <a:moveTo>
                  <a:pt x="0" y="0"/>
                </a:moveTo>
                <a:lnTo>
                  <a:pt x="2503859" y="0"/>
                </a:lnTo>
                <a:lnTo>
                  <a:pt x="2503859" y="1602133"/>
                </a:lnTo>
                <a:lnTo>
                  <a:pt x="0" y="1602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7003975" y="6324993"/>
            <a:ext cx="2505075" cy="1600200"/>
          </a:xfrm>
          <a:custGeom>
            <a:avLst/>
            <a:gdLst/>
            <a:ahLst/>
            <a:cxnLst/>
            <a:rect l="l" t="t" r="r" b="b"/>
            <a:pathLst>
              <a:path w="2505075" h="1600200">
                <a:moveTo>
                  <a:pt x="0" y="0"/>
                </a:moveTo>
                <a:lnTo>
                  <a:pt x="2505075" y="0"/>
                </a:lnTo>
                <a:lnTo>
                  <a:pt x="2505075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7270326" y="4840282"/>
            <a:ext cx="1972372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Flag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70326" y="6893813"/>
            <a:ext cx="1972372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Flag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050022" y="2154191"/>
            <a:ext cx="7964017" cy="5973014"/>
          </a:xfrm>
          <a:custGeom>
            <a:avLst/>
            <a:gdLst/>
            <a:ahLst/>
            <a:cxnLst/>
            <a:rect l="l" t="t" r="r" b="b"/>
            <a:pathLst>
              <a:path w="7964017" h="5973014">
                <a:moveTo>
                  <a:pt x="0" y="0"/>
                </a:moveTo>
                <a:lnTo>
                  <a:pt x="7964017" y="0"/>
                </a:lnTo>
                <a:lnTo>
                  <a:pt x="7964017" y="5973013"/>
                </a:lnTo>
                <a:lnTo>
                  <a:pt x="0" y="5973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6689096" y="2085384"/>
            <a:ext cx="2919350" cy="1713748"/>
          </a:xfrm>
          <a:custGeom>
            <a:avLst/>
            <a:gdLst/>
            <a:ahLst/>
            <a:cxnLst/>
            <a:rect l="l" t="t" r="r" b="b"/>
            <a:pathLst>
              <a:path w="2919350" h="1713748">
                <a:moveTo>
                  <a:pt x="0" y="0"/>
                </a:moveTo>
                <a:lnTo>
                  <a:pt x="2919349" y="0"/>
                </a:lnTo>
                <a:lnTo>
                  <a:pt x="2919349" y="1713748"/>
                </a:lnTo>
                <a:lnTo>
                  <a:pt x="0" y="17137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6620138" y="4167236"/>
            <a:ext cx="3014419" cy="1808652"/>
          </a:xfrm>
          <a:custGeom>
            <a:avLst/>
            <a:gdLst/>
            <a:ahLst/>
            <a:cxnLst/>
            <a:rect l="l" t="t" r="r" b="b"/>
            <a:pathLst>
              <a:path w="3014419" h="1808652">
                <a:moveTo>
                  <a:pt x="0" y="0"/>
                </a:moveTo>
                <a:lnTo>
                  <a:pt x="3014419" y="0"/>
                </a:lnTo>
                <a:lnTo>
                  <a:pt x="3014419" y="1808652"/>
                </a:lnTo>
                <a:lnTo>
                  <a:pt x="0" y="18086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6642216" y="6288010"/>
            <a:ext cx="3057255" cy="1869744"/>
          </a:xfrm>
          <a:custGeom>
            <a:avLst/>
            <a:gdLst/>
            <a:ahLst/>
            <a:cxnLst/>
            <a:rect l="l" t="t" r="r" b="b"/>
            <a:pathLst>
              <a:path w="3057255" h="1869744">
                <a:moveTo>
                  <a:pt x="0" y="0"/>
                </a:moveTo>
                <a:lnTo>
                  <a:pt x="3057255" y="0"/>
                </a:lnTo>
                <a:lnTo>
                  <a:pt x="3057255" y="1869744"/>
                </a:lnTo>
                <a:lnTo>
                  <a:pt x="0" y="1869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503" b="-4503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3106" y="243083"/>
            <a:ext cx="17097786" cy="184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40">
                <a:solidFill>
                  <a:srgbClr val="000000"/>
                </a:solidFill>
                <a:latin typeface="TT Rounds Condensed Bold"/>
              </a:rPr>
              <a:t>Result of 1st experiment - starch metabolism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3106" y="1466893"/>
            <a:ext cx="10137843" cy="719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5"/>
              </a:lnSpc>
            </a:pPr>
            <a:endParaRPr lang="en-US" sz="4699" spc="42" dirty="0">
              <a:solidFill>
                <a:srgbClr val="000000"/>
              </a:solidFill>
              <a:latin typeface="TT Rounds Condensed Bold"/>
            </a:endParaRPr>
          </a:p>
          <a:p>
            <a:pPr marL="685800" indent="-685800" algn="l">
              <a:lnSpc>
                <a:spcPts val="5075"/>
              </a:lnSpc>
              <a:buFont typeface="Arial" panose="020B0604020202020204" pitchFamily="34" charset="0"/>
              <a:buChar char="•"/>
            </a:pPr>
            <a:r>
              <a:rPr lang="en-US" sz="4699" spc="42" dirty="0">
                <a:solidFill>
                  <a:srgbClr val="000000"/>
                </a:solidFill>
                <a:latin typeface="TT Rounds Condensed Bold"/>
              </a:rPr>
              <a:t>A:</a:t>
            </a:r>
            <a:r>
              <a:rPr lang="en-US" sz="4699" i="1" spc="42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699" spc="42" dirty="0">
                <a:solidFill>
                  <a:srgbClr val="000000"/>
                </a:solidFill>
                <a:latin typeface="TT Rounds Condensed"/>
              </a:rPr>
              <a:t>A white area is visible, which means   that the bacteria </a:t>
            </a:r>
            <a:r>
              <a:rPr lang="en-US" sz="4699" spc="42" dirty="0" err="1">
                <a:solidFill>
                  <a:srgbClr val="000000"/>
                </a:solidFill>
                <a:latin typeface="TT Rounds Condensed"/>
              </a:rPr>
              <a:t>metabolised</a:t>
            </a:r>
            <a:r>
              <a:rPr lang="en-US" sz="4699" spc="42" dirty="0">
                <a:solidFill>
                  <a:srgbClr val="000000"/>
                </a:solidFill>
                <a:latin typeface="TT Rounds Condensed"/>
              </a:rPr>
              <a:t> the starch.</a:t>
            </a:r>
          </a:p>
          <a:p>
            <a:pPr algn="l">
              <a:lnSpc>
                <a:spcPts val="5075"/>
              </a:lnSpc>
            </a:pPr>
            <a:r>
              <a:rPr lang="en-US" sz="4699" spc="42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4699" spc="42" dirty="0">
                <a:solidFill>
                  <a:srgbClr val="000000"/>
                </a:solidFill>
                <a:latin typeface="TT Rounds Condensed"/>
                <a:sym typeface="Wingdings" panose="05000000000000000000" pitchFamily="2" charset="2"/>
              </a:rPr>
              <a:t></a:t>
            </a:r>
            <a:r>
              <a:rPr lang="en-US" sz="4699" i="1" spc="42" dirty="0">
                <a:solidFill>
                  <a:srgbClr val="000000"/>
                </a:solidFill>
                <a:latin typeface="TT Rounds Condensed Bold"/>
              </a:rPr>
              <a:t> Bacillus subtilis</a:t>
            </a:r>
            <a:endParaRPr lang="en-US" sz="4699" spc="42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5075"/>
              </a:lnSpc>
            </a:pPr>
            <a:endParaRPr lang="en-US" sz="4699" spc="42" dirty="0">
              <a:solidFill>
                <a:srgbClr val="000000"/>
              </a:solidFill>
              <a:latin typeface="TT Rounds Condensed"/>
            </a:endParaRPr>
          </a:p>
          <a:p>
            <a:pPr marL="1014721" lvl="1" indent="-507360">
              <a:lnSpc>
                <a:spcPts val="5075"/>
              </a:lnSpc>
              <a:buFont typeface="Arial"/>
              <a:buChar char="•"/>
            </a:pPr>
            <a:r>
              <a:rPr lang="en-US" sz="4699" spc="42" dirty="0">
                <a:solidFill>
                  <a:srgbClr val="000000"/>
                </a:solidFill>
                <a:latin typeface="TT Rounds Condensed Bold"/>
              </a:rPr>
              <a:t>B: </a:t>
            </a:r>
            <a:r>
              <a:rPr lang="en-US" sz="4699" spc="42" dirty="0">
                <a:solidFill>
                  <a:srgbClr val="000000"/>
                </a:solidFill>
                <a:latin typeface="TT Rounds Condensed"/>
              </a:rPr>
              <a:t>There is no area without the starch because the whole surface is black.</a:t>
            </a:r>
            <a:endParaRPr lang="en-US" sz="4699" i="1" spc="42" dirty="0">
              <a:solidFill>
                <a:srgbClr val="000000"/>
              </a:solidFill>
              <a:latin typeface="TT Rounds Condensed Bold"/>
            </a:endParaRPr>
          </a:p>
          <a:p>
            <a:pPr>
              <a:lnSpc>
                <a:spcPts val="5075"/>
              </a:lnSpc>
            </a:pPr>
            <a:r>
              <a:rPr lang="en-US" sz="4699" spc="42" dirty="0">
                <a:solidFill>
                  <a:srgbClr val="000000"/>
                </a:solidFill>
                <a:latin typeface="TT Rounds Condensed"/>
                <a:sym typeface="Wingdings" panose="05000000000000000000" pitchFamily="2" charset="2"/>
              </a:rPr>
              <a:t> </a:t>
            </a:r>
            <a:r>
              <a:rPr lang="en-US" sz="4699" i="1" spc="42" dirty="0">
                <a:solidFill>
                  <a:srgbClr val="000000"/>
                </a:solidFill>
                <a:latin typeface="TT Rounds Condensed Bold"/>
              </a:rPr>
              <a:t>E. coli</a:t>
            </a:r>
          </a:p>
          <a:p>
            <a:pPr algn="l">
              <a:lnSpc>
                <a:spcPts val="5075"/>
              </a:lnSpc>
            </a:pPr>
            <a:endParaRPr lang="en-US" sz="4699" spc="42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4" name="Freeform 4" descr="Grafik 39"/>
          <p:cNvSpPr/>
          <p:nvPr/>
        </p:nvSpPr>
        <p:spPr>
          <a:xfrm>
            <a:off x="374709" y="8626900"/>
            <a:ext cx="1765179" cy="1277088"/>
          </a:xfrm>
          <a:custGeom>
            <a:avLst/>
            <a:gdLst/>
            <a:ahLst/>
            <a:cxnLst/>
            <a:rect l="l" t="t" r="r" b="b"/>
            <a:pathLst>
              <a:path w="1765179" h="1277088">
                <a:moveTo>
                  <a:pt x="0" y="0"/>
                </a:moveTo>
                <a:lnTo>
                  <a:pt x="1765179" y="0"/>
                </a:lnTo>
                <a:lnTo>
                  <a:pt x="1765179" y="1277089"/>
                </a:lnTo>
                <a:lnTo>
                  <a:pt x="0" y="127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" r="-20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 descr="Grafik 37"/>
          <p:cNvSpPr/>
          <p:nvPr/>
        </p:nvSpPr>
        <p:spPr>
          <a:xfrm>
            <a:off x="14937956" y="9040284"/>
            <a:ext cx="2975336" cy="863703"/>
          </a:xfrm>
          <a:custGeom>
            <a:avLst/>
            <a:gdLst/>
            <a:ahLst/>
            <a:cxnLst/>
            <a:rect l="l" t="t" r="r" b="b"/>
            <a:pathLst>
              <a:path w="2975336" h="863703">
                <a:moveTo>
                  <a:pt x="0" y="0"/>
                </a:moveTo>
                <a:lnTo>
                  <a:pt x="2975335" y="0"/>
                </a:lnTo>
                <a:lnTo>
                  <a:pt x="2975335" y="863703"/>
                </a:lnTo>
                <a:lnTo>
                  <a:pt x="0" y="863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" r="-8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3384786" y="5340939"/>
            <a:ext cx="3768548" cy="3521156"/>
          </a:xfrm>
          <a:custGeom>
            <a:avLst/>
            <a:gdLst/>
            <a:ahLst/>
            <a:cxnLst/>
            <a:rect l="l" t="t" r="r" b="b"/>
            <a:pathLst>
              <a:path w="3768548" h="3521156">
                <a:moveTo>
                  <a:pt x="0" y="0"/>
                </a:moveTo>
                <a:lnTo>
                  <a:pt x="3768548" y="0"/>
                </a:lnTo>
                <a:lnTo>
                  <a:pt x="3768548" y="3521155"/>
                </a:lnTo>
                <a:lnTo>
                  <a:pt x="0" y="3521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t="-48129" r="-37533" b="-481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3379301" y="1622344"/>
            <a:ext cx="3774033" cy="3521155"/>
          </a:xfrm>
          <a:custGeom>
            <a:avLst/>
            <a:gdLst/>
            <a:ahLst/>
            <a:cxnLst/>
            <a:rect l="l" t="t" r="r" b="b"/>
            <a:pathLst>
              <a:path w="3774033" h="3521155">
                <a:moveTo>
                  <a:pt x="0" y="0"/>
                </a:moveTo>
                <a:lnTo>
                  <a:pt x="3774033" y="0"/>
                </a:lnTo>
                <a:lnTo>
                  <a:pt x="3774033" y="3521156"/>
                </a:lnTo>
                <a:lnTo>
                  <a:pt x="0" y="3521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627" r="-3041" b="-2362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3746896" y="4497797"/>
            <a:ext cx="897334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46896" y="8215319"/>
            <a:ext cx="672481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B</a:t>
            </a:r>
          </a:p>
        </p:txBody>
      </p:sp>
      <p:sp>
        <p:nvSpPr>
          <p:cNvPr id="10" name="AutoShape 10"/>
          <p:cNvSpPr/>
          <p:nvPr/>
        </p:nvSpPr>
        <p:spPr>
          <a:xfrm flipV="1">
            <a:off x="13160616" y="3104768"/>
            <a:ext cx="1215630" cy="1077777"/>
          </a:xfrm>
          <a:prstGeom prst="line">
            <a:avLst/>
          </a:prstGeom>
          <a:ln w="95250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11236094" y="4052297"/>
            <a:ext cx="1986130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0000"/>
                </a:solidFill>
                <a:latin typeface="Canva Sans Bold"/>
              </a:rPr>
              <a:t>bacteria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0428" y="498157"/>
            <a:ext cx="17447144" cy="184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40">
                <a:solidFill>
                  <a:srgbClr val="000000"/>
                </a:solidFill>
                <a:latin typeface="TT Rounds Condensed Bold"/>
              </a:rPr>
              <a:t>Result of 2nd experiment – oxygen need</a:t>
            </a:r>
          </a:p>
        </p:txBody>
      </p:sp>
      <p:sp>
        <p:nvSpPr>
          <p:cNvPr id="3" name="Freeform 3" descr="Grafik 39"/>
          <p:cNvSpPr/>
          <p:nvPr/>
        </p:nvSpPr>
        <p:spPr>
          <a:xfrm>
            <a:off x="374709" y="8626900"/>
            <a:ext cx="1765179" cy="1277088"/>
          </a:xfrm>
          <a:custGeom>
            <a:avLst/>
            <a:gdLst/>
            <a:ahLst/>
            <a:cxnLst/>
            <a:rect l="l" t="t" r="r" b="b"/>
            <a:pathLst>
              <a:path w="1765179" h="1277088">
                <a:moveTo>
                  <a:pt x="0" y="0"/>
                </a:moveTo>
                <a:lnTo>
                  <a:pt x="1765179" y="0"/>
                </a:lnTo>
                <a:lnTo>
                  <a:pt x="1765179" y="1277089"/>
                </a:lnTo>
                <a:lnTo>
                  <a:pt x="0" y="127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" r="-20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 descr="Grafik 37"/>
          <p:cNvSpPr/>
          <p:nvPr/>
        </p:nvSpPr>
        <p:spPr>
          <a:xfrm>
            <a:off x="14937956" y="9040284"/>
            <a:ext cx="2975336" cy="863703"/>
          </a:xfrm>
          <a:custGeom>
            <a:avLst/>
            <a:gdLst/>
            <a:ahLst/>
            <a:cxnLst/>
            <a:rect l="l" t="t" r="r" b="b"/>
            <a:pathLst>
              <a:path w="2975336" h="863703">
                <a:moveTo>
                  <a:pt x="0" y="0"/>
                </a:moveTo>
                <a:lnTo>
                  <a:pt x="2975335" y="0"/>
                </a:lnTo>
                <a:lnTo>
                  <a:pt x="2975335" y="863703"/>
                </a:lnTo>
                <a:lnTo>
                  <a:pt x="0" y="863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" r="-80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8863947" y="4681680"/>
            <a:ext cx="40006" cy="38101"/>
            <a:chOff x="0" y="0"/>
            <a:chExt cx="53342" cy="50802"/>
          </a:xfrm>
        </p:grpSpPr>
        <p:sp>
          <p:nvSpPr>
            <p:cNvPr id="6" name="Freeform 6"/>
            <p:cNvSpPr/>
            <p:nvPr/>
          </p:nvSpPr>
          <p:spPr>
            <a:xfrm>
              <a:off x="-8001" y="-8382"/>
              <a:ext cx="69342" cy="67564"/>
            </a:xfrm>
            <a:custGeom>
              <a:avLst/>
              <a:gdLst/>
              <a:ahLst/>
              <a:cxnLst/>
              <a:rect l="l" t="t" r="r" b="b"/>
              <a:pathLst>
                <a:path w="69342" h="67564">
                  <a:moveTo>
                    <a:pt x="8001" y="33782"/>
                  </a:moveTo>
                  <a:cubicBezTo>
                    <a:pt x="8001" y="0"/>
                    <a:pt x="66929" y="8255"/>
                    <a:pt x="33401" y="8382"/>
                  </a:cubicBezTo>
                  <a:cubicBezTo>
                    <a:pt x="33528" y="8382"/>
                    <a:pt x="34163" y="8382"/>
                    <a:pt x="34671" y="8382"/>
                  </a:cubicBezTo>
                  <a:lnTo>
                    <a:pt x="34671" y="33782"/>
                  </a:lnTo>
                  <a:lnTo>
                    <a:pt x="34671" y="8382"/>
                  </a:lnTo>
                  <a:lnTo>
                    <a:pt x="34671" y="33782"/>
                  </a:lnTo>
                  <a:lnTo>
                    <a:pt x="34671" y="8382"/>
                  </a:lnTo>
                  <a:cubicBezTo>
                    <a:pt x="35306" y="8382"/>
                    <a:pt x="35814" y="8382"/>
                    <a:pt x="35941" y="8382"/>
                  </a:cubicBezTo>
                  <a:cubicBezTo>
                    <a:pt x="2413" y="8255"/>
                    <a:pt x="61341" y="0"/>
                    <a:pt x="61341" y="33782"/>
                  </a:cubicBezTo>
                  <a:lnTo>
                    <a:pt x="35941" y="33782"/>
                  </a:lnTo>
                  <a:lnTo>
                    <a:pt x="61341" y="33782"/>
                  </a:lnTo>
                  <a:cubicBezTo>
                    <a:pt x="61341" y="67564"/>
                    <a:pt x="2413" y="59309"/>
                    <a:pt x="35941" y="59182"/>
                  </a:cubicBezTo>
                  <a:cubicBezTo>
                    <a:pt x="35814" y="59182"/>
                    <a:pt x="35179" y="59182"/>
                    <a:pt x="34671" y="59182"/>
                  </a:cubicBezTo>
                  <a:lnTo>
                    <a:pt x="34671" y="33782"/>
                  </a:lnTo>
                  <a:lnTo>
                    <a:pt x="34671" y="59182"/>
                  </a:lnTo>
                  <a:cubicBezTo>
                    <a:pt x="34036" y="59182"/>
                    <a:pt x="33528" y="59182"/>
                    <a:pt x="33401" y="59182"/>
                  </a:cubicBezTo>
                  <a:cubicBezTo>
                    <a:pt x="66929" y="59309"/>
                    <a:pt x="8001" y="67564"/>
                    <a:pt x="8001" y="33782"/>
                  </a:cubicBezTo>
                  <a:lnTo>
                    <a:pt x="33401" y="33782"/>
                  </a:lnTo>
                  <a:lnTo>
                    <a:pt x="8001" y="33782"/>
                  </a:lnTo>
                  <a:moveTo>
                    <a:pt x="58801" y="33782"/>
                  </a:moveTo>
                  <a:cubicBezTo>
                    <a:pt x="58801" y="0"/>
                    <a:pt x="0" y="8255"/>
                    <a:pt x="33528" y="8382"/>
                  </a:cubicBezTo>
                  <a:cubicBezTo>
                    <a:pt x="33655" y="8382"/>
                    <a:pt x="34036" y="8382"/>
                    <a:pt x="34671" y="8382"/>
                  </a:cubicBezTo>
                  <a:cubicBezTo>
                    <a:pt x="35306" y="8382"/>
                    <a:pt x="35687" y="8382"/>
                    <a:pt x="35814" y="8382"/>
                  </a:cubicBezTo>
                  <a:cubicBezTo>
                    <a:pt x="69342" y="8255"/>
                    <a:pt x="10541" y="0"/>
                    <a:pt x="10541" y="33782"/>
                  </a:cubicBezTo>
                  <a:cubicBezTo>
                    <a:pt x="10541" y="67564"/>
                    <a:pt x="69342" y="59309"/>
                    <a:pt x="35814" y="59182"/>
                  </a:cubicBezTo>
                  <a:cubicBezTo>
                    <a:pt x="35687" y="59182"/>
                    <a:pt x="35306" y="59182"/>
                    <a:pt x="34671" y="59182"/>
                  </a:cubicBezTo>
                  <a:cubicBezTo>
                    <a:pt x="34036" y="59182"/>
                    <a:pt x="33655" y="59182"/>
                    <a:pt x="33528" y="59182"/>
                  </a:cubicBezTo>
                  <a:cubicBezTo>
                    <a:pt x="0" y="59309"/>
                    <a:pt x="58801" y="67564"/>
                    <a:pt x="58801" y="33782"/>
                  </a:cubicBezTo>
                  <a:close/>
                </a:path>
              </a:pathLst>
            </a:custGeom>
            <a:solidFill>
              <a:srgbClr val="FCD02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0573" y="2385537"/>
            <a:ext cx="10397324" cy="519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4536"/>
              </a:lnSpc>
              <a:buFont typeface="Arial"/>
              <a:buChar char="•"/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A: </a:t>
            </a: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The bacteria need oxygen, so the colony grew only on the top (aerobe)</a:t>
            </a:r>
          </a:p>
          <a:p>
            <a:pPr marL="453390" lvl="1">
              <a:lnSpc>
                <a:spcPts val="4536"/>
              </a:lnSpc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  <a:sym typeface="Wingdings" panose="05000000000000000000" pitchFamily="2" charset="2"/>
              </a:rPr>
              <a:t> </a:t>
            </a:r>
            <a:r>
              <a:rPr lang="en-US" sz="4200" i="1" spc="37" dirty="0">
                <a:solidFill>
                  <a:srgbClr val="000000"/>
                </a:solidFill>
                <a:latin typeface="TT Rounds Condensed Bold"/>
              </a:rPr>
              <a:t>Bacillus subtilis </a:t>
            </a:r>
          </a:p>
          <a:p>
            <a:pPr algn="l">
              <a:lnSpc>
                <a:spcPts val="4536"/>
              </a:lnSpc>
            </a:pP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  <a:p>
            <a:pPr marL="906780" lvl="1" indent="-453390">
              <a:lnSpc>
                <a:spcPts val="4536"/>
              </a:lnSpc>
              <a:buFont typeface="Arial"/>
              <a:buChar char="•"/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B: </a:t>
            </a: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The bacteria grew on top and the inside, signifying that it doesn't need oxygen to grow (facultative anaerobe)</a:t>
            </a:r>
          </a:p>
          <a:p>
            <a:pPr>
              <a:lnSpc>
                <a:spcPts val="4536"/>
              </a:lnSpc>
            </a:pPr>
            <a:r>
              <a:rPr lang="en-US" sz="4200" spc="37" dirty="0">
                <a:solidFill>
                  <a:srgbClr val="000000"/>
                </a:solidFill>
                <a:latin typeface="TT Rounds Condensed"/>
                <a:sym typeface="Wingdings" panose="05000000000000000000" pitchFamily="2" charset="2"/>
              </a:rPr>
              <a:t>     </a:t>
            </a:r>
            <a:r>
              <a:rPr lang="en-US" sz="4200" i="1" spc="37" dirty="0">
                <a:solidFill>
                  <a:srgbClr val="000000"/>
                </a:solidFill>
                <a:latin typeface="TT Rounds Condensed Bold"/>
              </a:rPr>
              <a:t>E. coli</a:t>
            </a:r>
          </a:p>
          <a:p>
            <a:pPr algn="l">
              <a:lnSpc>
                <a:spcPts val="4536"/>
              </a:lnSpc>
            </a:pP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270048" y="2284468"/>
            <a:ext cx="2198489" cy="11301213"/>
          </a:xfrm>
          <a:custGeom>
            <a:avLst/>
            <a:gdLst/>
            <a:ahLst/>
            <a:cxnLst/>
            <a:rect l="l" t="t" r="r" b="b"/>
            <a:pathLst>
              <a:path w="2198489" h="11301213">
                <a:moveTo>
                  <a:pt x="0" y="0"/>
                </a:moveTo>
                <a:lnTo>
                  <a:pt x="2198488" y="0"/>
                </a:lnTo>
                <a:lnTo>
                  <a:pt x="2198488" y="11301214"/>
                </a:lnTo>
                <a:lnTo>
                  <a:pt x="0" y="11301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572" t="-49074" r="-183961" b="4907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823892" y="2946018"/>
            <a:ext cx="3327819" cy="4394963"/>
          </a:xfrm>
          <a:custGeom>
            <a:avLst/>
            <a:gdLst/>
            <a:ahLst/>
            <a:cxnLst/>
            <a:rect l="l" t="t" r="r" b="b"/>
            <a:pathLst>
              <a:path w="3327819" h="4394963">
                <a:moveTo>
                  <a:pt x="0" y="0"/>
                </a:moveTo>
                <a:lnTo>
                  <a:pt x="3327820" y="0"/>
                </a:lnTo>
                <a:lnTo>
                  <a:pt x="3327820" y="4394963"/>
                </a:lnTo>
                <a:lnTo>
                  <a:pt x="0" y="4394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576" t="-53487" r="-29973" b="-153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15063161" y="6538706"/>
            <a:ext cx="1075445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 Bold"/>
              </a:rPr>
              <a:t>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31846" y="7525388"/>
            <a:ext cx="1394062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33">
                <a:solidFill>
                  <a:srgbClr val="000000"/>
                </a:solidFill>
                <a:latin typeface="TT Rounds Condensed Bold"/>
              </a:rPr>
              <a:t>B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2007363" y="4539796"/>
            <a:ext cx="793276" cy="169037"/>
          </a:xfrm>
          <a:prstGeom prst="line">
            <a:avLst/>
          </a:prstGeom>
          <a:ln w="114300" cap="flat">
            <a:solidFill>
              <a:srgbClr val="FF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13" name="AutoShape 13"/>
          <p:cNvSpPr/>
          <p:nvPr/>
        </p:nvSpPr>
        <p:spPr>
          <a:xfrm flipV="1">
            <a:off x="14823892" y="5311916"/>
            <a:ext cx="817097" cy="507111"/>
          </a:xfrm>
          <a:prstGeom prst="line">
            <a:avLst/>
          </a:prstGeom>
          <a:ln w="114300" cap="flat">
            <a:solidFill>
              <a:srgbClr val="FF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0428" y="953405"/>
            <a:ext cx="17447144" cy="9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40">
                <a:solidFill>
                  <a:srgbClr val="000000"/>
                </a:solidFill>
                <a:latin typeface="TT Rounds Condensed Bold"/>
              </a:rPr>
              <a:t>Result of 3rd experiment – Gram quick test</a:t>
            </a:r>
          </a:p>
        </p:txBody>
      </p:sp>
      <p:sp>
        <p:nvSpPr>
          <p:cNvPr id="3" name="Freeform 3" descr="Grafik 39"/>
          <p:cNvSpPr/>
          <p:nvPr/>
        </p:nvSpPr>
        <p:spPr>
          <a:xfrm>
            <a:off x="374709" y="8626900"/>
            <a:ext cx="1765179" cy="1277088"/>
          </a:xfrm>
          <a:custGeom>
            <a:avLst/>
            <a:gdLst/>
            <a:ahLst/>
            <a:cxnLst/>
            <a:rect l="l" t="t" r="r" b="b"/>
            <a:pathLst>
              <a:path w="1765179" h="1277088">
                <a:moveTo>
                  <a:pt x="0" y="0"/>
                </a:moveTo>
                <a:lnTo>
                  <a:pt x="1765179" y="0"/>
                </a:lnTo>
                <a:lnTo>
                  <a:pt x="1765179" y="1277089"/>
                </a:lnTo>
                <a:lnTo>
                  <a:pt x="0" y="127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" r="-20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 descr="Grafik 37"/>
          <p:cNvSpPr/>
          <p:nvPr/>
        </p:nvSpPr>
        <p:spPr>
          <a:xfrm>
            <a:off x="14937956" y="9040284"/>
            <a:ext cx="2975336" cy="863703"/>
          </a:xfrm>
          <a:custGeom>
            <a:avLst/>
            <a:gdLst/>
            <a:ahLst/>
            <a:cxnLst/>
            <a:rect l="l" t="t" r="r" b="b"/>
            <a:pathLst>
              <a:path w="2975336" h="863703">
                <a:moveTo>
                  <a:pt x="0" y="0"/>
                </a:moveTo>
                <a:lnTo>
                  <a:pt x="2975335" y="0"/>
                </a:lnTo>
                <a:lnTo>
                  <a:pt x="2975335" y="863703"/>
                </a:lnTo>
                <a:lnTo>
                  <a:pt x="0" y="863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" r="-80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8863947" y="4681680"/>
            <a:ext cx="40006" cy="38101"/>
            <a:chOff x="0" y="0"/>
            <a:chExt cx="53342" cy="50802"/>
          </a:xfrm>
        </p:grpSpPr>
        <p:sp>
          <p:nvSpPr>
            <p:cNvPr id="6" name="Freeform 6"/>
            <p:cNvSpPr/>
            <p:nvPr/>
          </p:nvSpPr>
          <p:spPr>
            <a:xfrm>
              <a:off x="-8001" y="-8382"/>
              <a:ext cx="69342" cy="67564"/>
            </a:xfrm>
            <a:custGeom>
              <a:avLst/>
              <a:gdLst/>
              <a:ahLst/>
              <a:cxnLst/>
              <a:rect l="l" t="t" r="r" b="b"/>
              <a:pathLst>
                <a:path w="69342" h="67564">
                  <a:moveTo>
                    <a:pt x="8001" y="33782"/>
                  </a:moveTo>
                  <a:cubicBezTo>
                    <a:pt x="8001" y="0"/>
                    <a:pt x="66929" y="8255"/>
                    <a:pt x="33401" y="8382"/>
                  </a:cubicBezTo>
                  <a:cubicBezTo>
                    <a:pt x="33528" y="8382"/>
                    <a:pt x="34163" y="8382"/>
                    <a:pt x="34671" y="8382"/>
                  </a:cubicBezTo>
                  <a:lnTo>
                    <a:pt x="34671" y="33782"/>
                  </a:lnTo>
                  <a:lnTo>
                    <a:pt x="34671" y="8382"/>
                  </a:lnTo>
                  <a:lnTo>
                    <a:pt x="34671" y="33782"/>
                  </a:lnTo>
                  <a:lnTo>
                    <a:pt x="34671" y="8382"/>
                  </a:lnTo>
                  <a:cubicBezTo>
                    <a:pt x="35306" y="8382"/>
                    <a:pt x="35814" y="8382"/>
                    <a:pt x="35941" y="8382"/>
                  </a:cubicBezTo>
                  <a:cubicBezTo>
                    <a:pt x="2413" y="8255"/>
                    <a:pt x="61341" y="0"/>
                    <a:pt x="61341" y="33782"/>
                  </a:cubicBezTo>
                  <a:lnTo>
                    <a:pt x="35941" y="33782"/>
                  </a:lnTo>
                  <a:lnTo>
                    <a:pt x="61341" y="33782"/>
                  </a:lnTo>
                  <a:cubicBezTo>
                    <a:pt x="61341" y="67564"/>
                    <a:pt x="2413" y="59309"/>
                    <a:pt x="35941" y="59182"/>
                  </a:cubicBezTo>
                  <a:cubicBezTo>
                    <a:pt x="35814" y="59182"/>
                    <a:pt x="35179" y="59182"/>
                    <a:pt x="34671" y="59182"/>
                  </a:cubicBezTo>
                  <a:lnTo>
                    <a:pt x="34671" y="33782"/>
                  </a:lnTo>
                  <a:lnTo>
                    <a:pt x="34671" y="59182"/>
                  </a:lnTo>
                  <a:cubicBezTo>
                    <a:pt x="34036" y="59182"/>
                    <a:pt x="33528" y="59182"/>
                    <a:pt x="33401" y="59182"/>
                  </a:cubicBezTo>
                  <a:cubicBezTo>
                    <a:pt x="66929" y="59309"/>
                    <a:pt x="8001" y="67564"/>
                    <a:pt x="8001" y="33782"/>
                  </a:cubicBezTo>
                  <a:lnTo>
                    <a:pt x="33401" y="33782"/>
                  </a:lnTo>
                  <a:lnTo>
                    <a:pt x="8001" y="33782"/>
                  </a:lnTo>
                  <a:moveTo>
                    <a:pt x="58801" y="33782"/>
                  </a:moveTo>
                  <a:cubicBezTo>
                    <a:pt x="58801" y="0"/>
                    <a:pt x="0" y="8255"/>
                    <a:pt x="33528" y="8382"/>
                  </a:cubicBezTo>
                  <a:cubicBezTo>
                    <a:pt x="33655" y="8382"/>
                    <a:pt x="34036" y="8382"/>
                    <a:pt x="34671" y="8382"/>
                  </a:cubicBezTo>
                  <a:cubicBezTo>
                    <a:pt x="35306" y="8382"/>
                    <a:pt x="35687" y="8382"/>
                    <a:pt x="35814" y="8382"/>
                  </a:cubicBezTo>
                  <a:cubicBezTo>
                    <a:pt x="69342" y="8255"/>
                    <a:pt x="10541" y="0"/>
                    <a:pt x="10541" y="33782"/>
                  </a:cubicBezTo>
                  <a:cubicBezTo>
                    <a:pt x="10541" y="67564"/>
                    <a:pt x="69342" y="59309"/>
                    <a:pt x="35814" y="59182"/>
                  </a:cubicBezTo>
                  <a:cubicBezTo>
                    <a:pt x="35687" y="59182"/>
                    <a:pt x="35306" y="59182"/>
                    <a:pt x="34671" y="59182"/>
                  </a:cubicBezTo>
                  <a:cubicBezTo>
                    <a:pt x="34036" y="59182"/>
                    <a:pt x="33655" y="59182"/>
                    <a:pt x="33528" y="59182"/>
                  </a:cubicBezTo>
                  <a:cubicBezTo>
                    <a:pt x="0" y="59309"/>
                    <a:pt x="58801" y="67564"/>
                    <a:pt x="58801" y="33782"/>
                  </a:cubicBezTo>
                  <a:close/>
                </a:path>
              </a:pathLst>
            </a:custGeom>
            <a:solidFill>
              <a:srgbClr val="FCD02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07624" y="2154127"/>
            <a:ext cx="10397324" cy="634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  <a:p>
            <a:pPr marL="906780" lvl="1" indent="-453390" algn="l">
              <a:lnSpc>
                <a:spcPts val="4536"/>
              </a:lnSpc>
              <a:buFont typeface="Arial"/>
              <a:buChar char="•"/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A: </a:t>
            </a:r>
            <a:r>
              <a:rPr lang="en-US" sz="4200" u="sng" spc="37" dirty="0">
                <a:solidFill>
                  <a:srgbClr val="000000"/>
                </a:solidFill>
                <a:latin typeface="TT Rounds Condensed Bold"/>
              </a:rPr>
              <a:t>Gram positive</a:t>
            </a:r>
          </a:p>
          <a:p>
            <a:pPr algn="l">
              <a:lnSpc>
                <a:spcPts val="4536"/>
              </a:lnSpc>
            </a:pP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 - no string is visible which means that the cell walls weren’t destroyed (thick cell wall)</a:t>
            </a:r>
          </a:p>
          <a:p>
            <a:pPr>
              <a:lnSpc>
                <a:spcPts val="4536"/>
              </a:lnSpc>
            </a:pP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 </a:t>
            </a:r>
            <a:r>
              <a:rPr lang="en-US" sz="4200" spc="37" dirty="0">
                <a:solidFill>
                  <a:srgbClr val="000000"/>
                </a:solidFill>
                <a:latin typeface="TT Rounds Condensed"/>
                <a:sym typeface="Wingdings" panose="05000000000000000000" pitchFamily="2" charset="2"/>
              </a:rPr>
              <a:t> </a:t>
            </a:r>
            <a:r>
              <a:rPr lang="en-US" sz="4200" i="1" spc="37" dirty="0">
                <a:solidFill>
                  <a:srgbClr val="000000"/>
                </a:solidFill>
                <a:latin typeface="TT Rounds Condensed Bold"/>
              </a:rPr>
              <a:t>Bacillus subtilis </a:t>
            </a: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  <a:p>
            <a:pPr algn="l">
              <a:lnSpc>
                <a:spcPts val="4536"/>
              </a:lnSpc>
            </a:pP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  <a:p>
            <a:pPr marL="906780" lvl="1" indent="-453390" algn="l">
              <a:lnSpc>
                <a:spcPts val="4536"/>
              </a:lnSpc>
              <a:buFont typeface="Arial"/>
              <a:buChar char="•"/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B: </a:t>
            </a:r>
            <a:r>
              <a:rPr lang="en-US" sz="4200" u="sng" spc="37" dirty="0">
                <a:solidFill>
                  <a:srgbClr val="000000"/>
                </a:solidFill>
                <a:latin typeface="TT Rounds Condensed Bold"/>
              </a:rPr>
              <a:t>Gram negative</a:t>
            </a:r>
          </a:p>
          <a:p>
            <a:pPr algn="l">
              <a:lnSpc>
                <a:spcPts val="4536"/>
              </a:lnSpc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-</a:t>
            </a: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 </a:t>
            </a: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strings are visible, which means that the cell walls were destroyed (thin cell wall)</a:t>
            </a:r>
          </a:p>
          <a:p>
            <a:pPr>
              <a:lnSpc>
                <a:spcPts val="4536"/>
              </a:lnSpc>
            </a:pPr>
            <a:r>
              <a:rPr lang="en-US" sz="4200" spc="37" dirty="0">
                <a:solidFill>
                  <a:srgbClr val="000000"/>
                </a:solidFill>
                <a:latin typeface="TT Rounds Condensed"/>
                <a:sym typeface="Wingdings" panose="05000000000000000000" pitchFamily="2" charset="2"/>
              </a:rPr>
              <a:t> </a:t>
            </a:r>
            <a:r>
              <a:rPr lang="en-US" sz="4200" i="1" spc="37" dirty="0">
                <a:solidFill>
                  <a:srgbClr val="000000"/>
                </a:solidFill>
                <a:latin typeface="TT Rounds Condensed Bold"/>
              </a:rPr>
              <a:t>E. coli</a:t>
            </a:r>
          </a:p>
          <a:p>
            <a:pPr algn="l">
              <a:lnSpc>
                <a:spcPts val="4536"/>
              </a:lnSpc>
            </a:pP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224148" y="5403624"/>
            <a:ext cx="5427615" cy="2800815"/>
          </a:xfrm>
          <a:custGeom>
            <a:avLst/>
            <a:gdLst/>
            <a:ahLst/>
            <a:cxnLst/>
            <a:rect l="l" t="t" r="r" b="b"/>
            <a:pathLst>
              <a:path w="5427615" h="2800815">
                <a:moveTo>
                  <a:pt x="0" y="0"/>
                </a:moveTo>
                <a:lnTo>
                  <a:pt x="5427615" y="0"/>
                </a:lnTo>
                <a:lnTo>
                  <a:pt x="5427615" y="2800815"/>
                </a:lnTo>
                <a:lnTo>
                  <a:pt x="0" y="280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t="-170751" r="-42147" b="-9653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2224148" y="1833600"/>
            <a:ext cx="5427615" cy="3309900"/>
          </a:xfrm>
          <a:custGeom>
            <a:avLst/>
            <a:gdLst/>
            <a:ahLst/>
            <a:cxnLst/>
            <a:rect l="l" t="t" r="r" b="b"/>
            <a:pathLst>
              <a:path w="5427615" h="3309900">
                <a:moveTo>
                  <a:pt x="0" y="0"/>
                </a:moveTo>
                <a:lnTo>
                  <a:pt x="5427615" y="0"/>
                </a:lnTo>
                <a:lnTo>
                  <a:pt x="5427615" y="3309900"/>
                </a:lnTo>
                <a:lnTo>
                  <a:pt x="0" y="3309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8453" r="-9730" b="-8146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 flipV="1">
            <a:off x="14470474" y="6616537"/>
            <a:ext cx="865720" cy="144889"/>
          </a:xfrm>
          <a:prstGeom prst="line">
            <a:avLst/>
          </a:prstGeom>
          <a:ln w="104775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11" name="AutoShape 11"/>
          <p:cNvSpPr/>
          <p:nvPr/>
        </p:nvSpPr>
        <p:spPr>
          <a:xfrm flipV="1">
            <a:off x="14153404" y="3324872"/>
            <a:ext cx="865720" cy="144889"/>
          </a:xfrm>
          <a:prstGeom prst="line">
            <a:avLst/>
          </a:prstGeom>
          <a:ln w="104775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2398921" y="4462681"/>
            <a:ext cx="260449" cy="54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73806" y="7443828"/>
            <a:ext cx="285564" cy="54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spc="33">
                <a:solidFill>
                  <a:srgbClr val="000000"/>
                </a:solidFill>
                <a:latin typeface="TT Rounds Condensed"/>
              </a:rPr>
              <a:t>B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0428" y="498157"/>
            <a:ext cx="17447144" cy="184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spc="-40" dirty="0">
                <a:solidFill>
                  <a:srgbClr val="000000"/>
                </a:solidFill>
                <a:latin typeface="TT Rounds Condensed Bold"/>
              </a:rPr>
              <a:t>Result of 4th experiment – oxygen need</a:t>
            </a:r>
          </a:p>
        </p:txBody>
      </p:sp>
      <p:sp>
        <p:nvSpPr>
          <p:cNvPr id="3" name="Freeform 3" descr="Grafik 39"/>
          <p:cNvSpPr/>
          <p:nvPr/>
        </p:nvSpPr>
        <p:spPr>
          <a:xfrm>
            <a:off x="374709" y="8626900"/>
            <a:ext cx="1765179" cy="1277088"/>
          </a:xfrm>
          <a:custGeom>
            <a:avLst/>
            <a:gdLst/>
            <a:ahLst/>
            <a:cxnLst/>
            <a:rect l="l" t="t" r="r" b="b"/>
            <a:pathLst>
              <a:path w="1765179" h="1277088">
                <a:moveTo>
                  <a:pt x="0" y="0"/>
                </a:moveTo>
                <a:lnTo>
                  <a:pt x="1765179" y="0"/>
                </a:lnTo>
                <a:lnTo>
                  <a:pt x="1765179" y="1277089"/>
                </a:lnTo>
                <a:lnTo>
                  <a:pt x="0" y="127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" r="-20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 descr="Grafik 37"/>
          <p:cNvSpPr/>
          <p:nvPr/>
        </p:nvSpPr>
        <p:spPr>
          <a:xfrm>
            <a:off x="14937956" y="9040284"/>
            <a:ext cx="2975336" cy="863703"/>
          </a:xfrm>
          <a:custGeom>
            <a:avLst/>
            <a:gdLst/>
            <a:ahLst/>
            <a:cxnLst/>
            <a:rect l="l" t="t" r="r" b="b"/>
            <a:pathLst>
              <a:path w="2975336" h="863703">
                <a:moveTo>
                  <a:pt x="0" y="0"/>
                </a:moveTo>
                <a:lnTo>
                  <a:pt x="2975335" y="0"/>
                </a:lnTo>
                <a:lnTo>
                  <a:pt x="2975335" y="863703"/>
                </a:lnTo>
                <a:lnTo>
                  <a:pt x="0" y="863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" r="-80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8863947" y="4681680"/>
            <a:ext cx="40006" cy="38101"/>
            <a:chOff x="0" y="0"/>
            <a:chExt cx="53342" cy="50802"/>
          </a:xfrm>
        </p:grpSpPr>
        <p:sp>
          <p:nvSpPr>
            <p:cNvPr id="6" name="Freeform 6"/>
            <p:cNvSpPr/>
            <p:nvPr/>
          </p:nvSpPr>
          <p:spPr>
            <a:xfrm>
              <a:off x="-8001" y="-8382"/>
              <a:ext cx="69342" cy="67564"/>
            </a:xfrm>
            <a:custGeom>
              <a:avLst/>
              <a:gdLst/>
              <a:ahLst/>
              <a:cxnLst/>
              <a:rect l="l" t="t" r="r" b="b"/>
              <a:pathLst>
                <a:path w="69342" h="67564">
                  <a:moveTo>
                    <a:pt x="8001" y="33782"/>
                  </a:moveTo>
                  <a:cubicBezTo>
                    <a:pt x="8001" y="0"/>
                    <a:pt x="66929" y="8255"/>
                    <a:pt x="33401" y="8382"/>
                  </a:cubicBezTo>
                  <a:cubicBezTo>
                    <a:pt x="33528" y="8382"/>
                    <a:pt x="34163" y="8382"/>
                    <a:pt x="34671" y="8382"/>
                  </a:cubicBezTo>
                  <a:lnTo>
                    <a:pt x="34671" y="33782"/>
                  </a:lnTo>
                  <a:lnTo>
                    <a:pt x="34671" y="8382"/>
                  </a:lnTo>
                  <a:lnTo>
                    <a:pt x="34671" y="33782"/>
                  </a:lnTo>
                  <a:lnTo>
                    <a:pt x="34671" y="8382"/>
                  </a:lnTo>
                  <a:cubicBezTo>
                    <a:pt x="35306" y="8382"/>
                    <a:pt x="35814" y="8382"/>
                    <a:pt x="35941" y="8382"/>
                  </a:cubicBezTo>
                  <a:cubicBezTo>
                    <a:pt x="2413" y="8255"/>
                    <a:pt x="61341" y="0"/>
                    <a:pt x="61341" y="33782"/>
                  </a:cubicBezTo>
                  <a:lnTo>
                    <a:pt x="35941" y="33782"/>
                  </a:lnTo>
                  <a:lnTo>
                    <a:pt x="61341" y="33782"/>
                  </a:lnTo>
                  <a:cubicBezTo>
                    <a:pt x="61341" y="67564"/>
                    <a:pt x="2413" y="59309"/>
                    <a:pt x="35941" y="59182"/>
                  </a:cubicBezTo>
                  <a:cubicBezTo>
                    <a:pt x="35814" y="59182"/>
                    <a:pt x="35179" y="59182"/>
                    <a:pt x="34671" y="59182"/>
                  </a:cubicBezTo>
                  <a:lnTo>
                    <a:pt x="34671" y="33782"/>
                  </a:lnTo>
                  <a:lnTo>
                    <a:pt x="34671" y="59182"/>
                  </a:lnTo>
                  <a:cubicBezTo>
                    <a:pt x="34036" y="59182"/>
                    <a:pt x="33528" y="59182"/>
                    <a:pt x="33401" y="59182"/>
                  </a:cubicBezTo>
                  <a:cubicBezTo>
                    <a:pt x="66929" y="59309"/>
                    <a:pt x="8001" y="67564"/>
                    <a:pt x="8001" y="33782"/>
                  </a:cubicBezTo>
                  <a:lnTo>
                    <a:pt x="33401" y="33782"/>
                  </a:lnTo>
                  <a:lnTo>
                    <a:pt x="8001" y="33782"/>
                  </a:lnTo>
                  <a:moveTo>
                    <a:pt x="58801" y="33782"/>
                  </a:moveTo>
                  <a:cubicBezTo>
                    <a:pt x="58801" y="0"/>
                    <a:pt x="0" y="8255"/>
                    <a:pt x="33528" y="8382"/>
                  </a:cubicBezTo>
                  <a:cubicBezTo>
                    <a:pt x="33655" y="8382"/>
                    <a:pt x="34036" y="8382"/>
                    <a:pt x="34671" y="8382"/>
                  </a:cubicBezTo>
                  <a:cubicBezTo>
                    <a:pt x="35306" y="8382"/>
                    <a:pt x="35687" y="8382"/>
                    <a:pt x="35814" y="8382"/>
                  </a:cubicBezTo>
                  <a:cubicBezTo>
                    <a:pt x="69342" y="8255"/>
                    <a:pt x="10541" y="0"/>
                    <a:pt x="10541" y="33782"/>
                  </a:cubicBezTo>
                  <a:cubicBezTo>
                    <a:pt x="10541" y="67564"/>
                    <a:pt x="69342" y="59309"/>
                    <a:pt x="35814" y="59182"/>
                  </a:cubicBezTo>
                  <a:cubicBezTo>
                    <a:pt x="35687" y="59182"/>
                    <a:pt x="35306" y="59182"/>
                    <a:pt x="34671" y="59182"/>
                  </a:cubicBezTo>
                  <a:cubicBezTo>
                    <a:pt x="34036" y="59182"/>
                    <a:pt x="33655" y="59182"/>
                    <a:pt x="33528" y="59182"/>
                  </a:cubicBezTo>
                  <a:cubicBezTo>
                    <a:pt x="0" y="59309"/>
                    <a:pt x="58801" y="67564"/>
                    <a:pt x="58801" y="33782"/>
                  </a:cubicBezTo>
                  <a:close/>
                </a:path>
              </a:pathLst>
            </a:custGeom>
            <a:solidFill>
              <a:srgbClr val="FCD02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00669" y="2473566"/>
            <a:ext cx="10397324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4536"/>
              </a:lnSpc>
              <a:buFont typeface="Arial"/>
              <a:buChar char="•"/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Pure colonies</a:t>
            </a: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 are marked with a red arrow</a:t>
            </a:r>
          </a:p>
          <a:p>
            <a:pPr algn="l">
              <a:lnSpc>
                <a:spcPts val="4536"/>
              </a:lnSpc>
            </a:pP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  <a:p>
            <a:pPr marL="906780" lvl="1" indent="-453390" algn="l">
              <a:lnSpc>
                <a:spcPts val="4536"/>
              </a:lnSpc>
              <a:buFont typeface="Arial"/>
              <a:buChar char="•"/>
            </a:pPr>
            <a:r>
              <a:rPr lang="en-US" sz="4200" spc="37" dirty="0">
                <a:solidFill>
                  <a:srgbClr val="000000"/>
                </a:solidFill>
                <a:latin typeface="TT Rounds Condensed Bold"/>
              </a:rPr>
              <a:t>The smallest</a:t>
            </a:r>
            <a:r>
              <a:rPr lang="en-US" sz="4200" spc="37" dirty="0">
                <a:solidFill>
                  <a:srgbClr val="000000"/>
                </a:solidFill>
                <a:latin typeface="TT Rounds Condensed"/>
              </a:rPr>
              <a:t> amount of bacteria will be at the end of the snake.</a:t>
            </a:r>
          </a:p>
          <a:p>
            <a:pPr algn="l">
              <a:lnSpc>
                <a:spcPts val="4536"/>
              </a:lnSpc>
            </a:pPr>
            <a:endParaRPr lang="en-US" sz="4200" spc="37" dirty="0">
              <a:solidFill>
                <a:srgbClr val="000000"/>
              </a:solidFill>
              <a:latin typeface="TT Rounds Condensed"/>
            </a:endParaRPr>
          </a:p>
          <a:p>
            <a:pPr marL="906780" lvl="1" indent="-453390" algn="l">
              <a:lnSpc>
                <a:spcPts val="4536"/>
              </a:lnSpc>
              <a:buFont typeface="Arial"/>
              <a:buChar char="•"/>
            </a:pPr>
            <a:r>
              <a:rPr lang="en-US" sz="4200" spc="39" dirty="0">
                <a:solidFill>
                  <a:srgbClr val="000000"/>
                </a:solidFill>
                <a:latin typeface="TT Rounds Condensed Bold"/>
              </a:rPr>
              <a:t>The largest</a:t>
            </a:r>
            <a:r>
              <a:rPr lang="en-US" sz="4200" spc="39" dirty="0">
                <a:solidFill>
                  <a:srgbClr val="000000"/>
                </a:solidFill>
                <a:latin typeface="TT Rounds Condensed"/>
              </a:rPr>
              <a:t> amount of bacteria will be in the area that the loop was first placed.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13524420" y="1413868"/>
            <a:ext cx="3828093" cy="5100589"/>
          </a:xfrm>
          <a:custGeom>
            <a:avLst/>
            <a:gdLst/>
            <a:ahLst/>
            <a:cxnLst/>
            <a:rect l="l" t="t" r="r" b="b"/>
            <a:pathLst>
              <a:path w="3828093" h="5100589">
                <a:moveTo>
                  <a:pt x="0" y="0"/>
                </a:moveTo>
                <a:lnTo>
                  <a:pt x="3828092" y="0"/>
                </a:lnTo>
                <a:lnTo>
                  <a:pt x="3828092" y="5100589"/>
                </a:lnTo>
                <a:lnTo>
                  <a:pt x="0" y="5100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 rot="-10800000">
            <a:off x="13480926" y="5259955"/>
            <a:ext cx="3915079" cy="5216490"/>
          </a:xfrm>
          <a:custGeom>
            <a:avLst/>
            <a:gdLst/>
            <a:ahLst/>
            <a:cxnLst/>
            <a:rect l="l" t="t" r="r" b="b"/>
            <a:pathLst>
              <a:path w="3915079" h="5216490">
                <a:moveTo>
                  <a:pt x="0" y="0"/>
                </a:moveTo>
                <a:lnTo>
                  <a:pt x="3915080" y="0"/>
                </a:lnTo>
                <a:lnTo>
                  <a:pt x="3915080" y="5216490"/>
                </a:lnTo>
                <a:lnTo>
                  <a:pt x="0" y="521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 flipV="1">
            <a:off x="13786639" y="2701585"/>
            <a:ext cx="1353864" cy="183612"/>
          </a:xfrm>
          <a:prstGeom prst="line">
            <a:avLst/>
          </a:prstGeom>
          <a:ln w="104775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rot="5400000">
            <a:off x="12809927" y="3175575"/>
            <a:ext cx="5512260" cy="7345437"/>
          </a:xfrm>
          <a:custGeom>
            <a:avLst/>
            <a:gdLst/>
            <a:ahLst/>
            <a:cxnLst/>
            <a:rect l="l" t="t" r="r" b="b"/>
            <a:pathLst>
              <a:path w="5512260" h="7345437">
                <a:moveTo>
                  <a:pt x="0" y="0"/>
                </a:moveTo>
                <a:lnTo>
                  <a:pt x="5512260" y="0"/>
                </a:lnTo>
                <a:lnTo>
                  <a:pt x="5512260" y="7345437"/>
                </a:lnTo>
                <a:lnTo>
                  <a:pt x="0" y="734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2542724" y="2581968"/>
            <a:ext cx="1243915" cy="6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7"/>
              </a:lnSpc>
              <a:spcBef>
                <a:spcPct val="0"/>
              </a:spcBef>
            </a:pPr>
            <a:r>
              <a:rPr lang="en-US" sz="2039" spc="19">
                <a:solidFill>
                  <a:srgbClr val="FF3131"/>
                </a:solidFill>
                <a:latin typeface="TT Rounds Condensed Bold"/>
              </a:rPr>
              <a:t>Pure colony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E7923-FDDD-C194-719A-83C86CB52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81000" y="4191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7300" u="sng" spc="-40" dirty="0">
                <a:solidFill>
                  <a:srgbClr val="000000"/>
                </a:solidFill>
                <a:latin typeface="TT Rounds Condensed Bold"/>
              </a:rPr>
              <a:t>Final conclusion</a:t>
            </a:r>
            <a:br>
              <a:rPr lang="en-US" sz="4400" spc="-40" dirty="0">
                <a:solidFill>
                  <a:srgbClr val="000000"/>
                </a:solidFill>
                <a:latin typeface="TT Rounds Condensed Bold"/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9331C1-9D2A-B24D-39DA-37A759707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638300"/>
            <a:ext cx="15011400" cy="7848600"/>
          </a:xfrm>
        </p:spPr>
        <p:txBody>
          <a:bodyPr>
            <a:normAutofit lnSpcReduction="10000"/>
          </a:bodyPr>
          <a:lstStyle/>
          <a:p>
            <a:pPr algn="l"/>
            <a:r>
              <a:rPr lang="fr-FR" sz="3600" dirty="0" err="1">
                <a:solidFill>
                  <a:schemeClr val="tx1"/>
                </a:solidFill>
              </a:rPr>
              <a:t>Bacterium</a:t>
            </a:r>
            <a:r>
              <a:rPr lang="fr-FR" sz="3600" dirty="0">
                <a:solidFill>
                  <a:schemeClr val="tx1"/>
                </a:solidFill>
              </a:rPr>
              <a:t> A: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tx1"/>
                </a:solidFill>
              </a:rPr>
              <a:t>Exp.1 : </a:t>
            </a:r>
            <a:r>
              <a:rPr lang="fr-FR" sz="3600" dirty="0" err="1">
                <a:solidFill>
                  <a:schemeClr val="tx1"/>
                </a:solidFill>
              </a:rPr>
              <a:t>metabolises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starch</a:t>
            </a:r>
            <a:endParaRPr lang="fr-FR" sz="36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tx1"/>
                </a:solidFill>
              </a:rPr>
              <a:t>Exp.2 : </a:t>
            </a:r>
            <a:r>
              <a:rPr lang="fr-FR" sz="3600" dirty="0" err="1">
                <a:solidFill>
                  <a:schemeClr val="tx1"/>
                </a:solidFill>
              </a:rPr>
              <a:t>Aerobe</a:t>
            </a:r>
            <a:endParaRPr lang="fr-FR" sz="36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chemeClr val="tx1"/>
                </a:solidFill>
              </a:rPr>
              <a:t>Exp</a:t>
            </a:r>
            <a:r>
              <a:rPr lang="fr-FR" sz="3600" dirty="0">
                <a:solidFill>
                  <a:schemeClr val="tx1"/>
                </a:solidFill>
              </a:rPr>
              <a:t>. 3 : Gram positive</a:t>
            </a:r>
          </a:p>
          <a:p>
            <a:pPr algn="l"/>
            <a:r>
              <a:rPr lang="fr-FR" sz="36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3600" i="1" spc="37" dirty="0">
                <a:solidFill>
                  <a:schemeClr val="tx1"/>
                </a:solidFill>
                <a:latin typeface="TT Rounds Condensed Bold"/>
              </a:rPr>
              <a:t>Bacillus subtilis </a:t>
            </a:r>
            <a:endParaRPr lang="en-US" sz="3600" spc="37" dirty="0">
              <a:solidFill>
                <a:schemeClr val="tx1"/>
              </a:solidFill>
              <a:latin typeface="TT Rounds Condensed"/>
            </a:endParaRPr>
          </a:p>
          <a:p>
            <a:pPr algn="l"/>
            <a:endParaRPr lang="fr-FR" sz="36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sz="3600" dirty="0">
              <a:solidFill>
                <a:schemeClr val="tx1"/>
              </a:solidFill>
            </a:endParaRPr>
          </a:p>
          <a:p>
            <a:pPr algn="l"/>
            <a:r>
              <a:rPr lang="fr-FR" sz="3600" dirty="0" err="1">
                <a:solidFill>
                  <a:schemeClr val="tx1"/>
                </a:solidFill>
              </a:rPr>
              <a:t>Bacterium</a:t>
            </a:r>
            <a:r>
              <a:rPr lang="fr-FR" sz="3600" dirty="0">
                <a:solidFill>
                  <a:schemeClr val="tx1"/>
                </a:solidFill>
              </a:rPr>
              <a:t> B: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tx1"/>
                </a:solidFill>
              </a:rPr>
              <a:t>Exp.1 : </a:t>
            </a:r>
            <a:r>
              <a:rPr lang="fr-FR" sz="3600" dirty="0" err="1">
                <a:solidFill>
                  <a:schemeClr val="tx1"/>
                </a:solidFill>
              </a:rPr>
              <a:t>doesn’t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metabolise</a:t>
            </a:r>
            <a:r>
              <a:rPr lang="fr-FR" sz="3600" dirty="0">
                <a:solidFill>
                  <a:schemeClr val="tx1"/>
                </a:solidFill>
              </a:rPr>
              <a:t> the </a:t>
            </a:r>
            <a:r>
              <a:rPr lang="fr-FR" sz="3600" dirty="0" err="1">
                <a:solidFill>
                  <a:schemeClr val="tx1"/>
                </a:solidFill>
              </a:rPr>
              <a:t>starch</a:t>
            </a:r>
            <a:endParaRPr lang="fr-FR" sz="36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tx1"/>
                </a:solidFill>
              </a:rPr>
              <a:t>Exp.2 : Facultative </a:t>
            </a:r>
            <a:r>
              <a:rPr lang="fr-FR" sz="3600" dirty="0" err="1">
                <a:solidFill>
                  <a:schemeClr val="tx1"/>
                </a:solidFill>
              </a:rPr>
              <a:t>anaerobe</a:t>
            </a:r>
            <a:endParaRPr lang="fr-FR" sz="36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chemeClr val="tx1"/>
                </a:solidFill>
              </a:rPr>
              <a:t>Exp</a:t>
            </a:r>
            <a:r>
              <a:rPr lang="fr-FR" sz="3600" dirty="0">
                <a:solidFill>
                  <a:schemeClr val="tx1"/>
                </a:solidFill>
              </a:rPr>
              <a:t>. 3 : Gram </a:t>
            </a:r>
            <a:r>
              <a:rPr lang="fr-FR" sz="3600" dirty="0" err="1">
                <a:solidFill>
                  <a:schemeClr val="tx1"/>
                </a:solidFill>
              </a:rPr>
              <a:t>negative</a:t>
            </a:r>
            <a:endParaRPr lang="fr-FR" sz="3600" dirty="0">
              <a:solidFill>
                <a:schemeClr val="tx1"/>
              </a:solidFill>
            </a:endParaRPr>
          </a:p>
          <a:p>
            <a:pPr algn="l"/>
            <a:r>
              <a:rPr lang="en-US" sz="3600" spc="37" dirty="0">
                <a:solidFill>
                  <a:schemeClr val="tx1"/>
                </a:solidFill>
                <a:latin typeface="TT Rounds Condensed"/>
                <a:sym typeface="Wingdings" panose="05000000000000000000" pitchFamily="2" charset="2"/>
              </a:rPr>
              <a:t> </a:t>
            </a:r>
            <a:r>
              <a:rPr lang="en-US" sz="3600" i="1" spc="37" dirty="0">
                <a:solidFill>
                  <a:schemeClr val="tx1"/>
                </a:solidFill>
                <a:latin typeface="TT Rounds Condensed Bold"/>
              </a:rPr>
              <a:t>Escherichia coli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dirty="0"/>
          </a:p>
          <a:p>
            <a:pPr algn="l"/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2028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288</Words>
  <Application>Microsoft Office PowerPoint</Application>
  <PresentationFormat>Personnalisé</PresentationFormat>
  <Paragraphs>61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Wingdings</vt:lpstr>
      <vt:lpstr>TT Rounds Condensed</vt:lpstr>
      <vt:lpstr>Calibri</vt:lpstr>
      <vt:lpstr>TT Rounds Condensed Bold</vt:lpstr>
      <vt:lpstr>Canva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Final 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group-8 (1)(1).pptx</dc:title>
  <cp:lastModifiedBy>ALORY CHRISTOPHE</cp:lastModifiedBy>
  <cp:revision>3</cp:revision>
  <dcterms:created xsi:type="dcterms:W3CDTF">2006-08-16T00:00:00Z</dcterms:created>
  <dcterms:modified xsi:type="dcterms:W3CDTF">2024-01-19T13:17:37Z</dcterms:modified>
  <dc:identifier>DAF6Qpl8wzs</dc:identifier>
</cp:coreProperties>
</file>