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5" r:id="rId5"/>
    <p:sldId id="263" r:id="rId6"/>
    <p:sldId id="264" r:id="rId7"/>
    <p:sldId id="266" r:id="rId8"/>
    <p:sldId id="267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9"/>
  </p:normalViewPr>
  <p:slideViewPr>
    <p:cSldViewPr snapToGrid="0">
      <p:cViewPr varScale="1">
        <p:scale>
          <a:sx n="78" d="100"/>
          <a:sy n="78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B17A00-85D7-2063-9575-9CEF53777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A29FB4-B7EF-1F4A-CDA5-6DDC067BB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DC1D88F-6EFD-B77B-AF53-9F42FF1C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519EA19-3859-2511-BC47-FE8E1FF4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C303142-B1E6-EDD6-EA8A-9C6030E8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6464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B07C2E-A87A-FA46-45CB-E5C4D484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92B6769-1EFB-4752-8B82-391F22D3D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1BC8154-1BE4-0D29-BF2D-78A7D03F3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EE6503-7B3B-7243-552B-F7738F3CF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2415D72-B9C3-301C-D0D9-A9328BE5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49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53E5384-4E3F-855D-D896-D0DC12D256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1F23982-DF87-0A06-95DF-39BE09762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A6DD17-62EC-EF9E-4BAF-8000D1B1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9138E59-49FC-4715-3718-6DC5E5394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7667474-0C07-C9AA-1C67-9313FB47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767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DC35B8-F4F5-A160-77A6-683263C5A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A612EE-30AF-0682-711C-D11E83C2D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8E4DD1-F020-C1B6-E488-FCF4B2EA6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079DE9F-90F8-394C-7C22-F2F3030E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20606AD-7DAE-BA82-0D14-3A0B3B4A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832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AF367-4C72-3035-5AB5-DC38C01D6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5CA01B-4D98-E00A-568E-38BAF5FA8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5EA3EB-0F9A-8E3A-A7F4-99921F5B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242F158-5381-EA90-227C-22C5FB36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6114D8C-2A83-1980-7923-F512698A2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605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C865EC-E5D2-B600-FF81-6455C183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7A8D6E-4FB2-B1F3-A5B3-FE1807A98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CFC8D36-5235-BF29-4079-0FEFAF4A0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6F39EBD-0F1A-04FD-4FFA-E63AF610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81EABC-93B2-1804-B059-E798DE2C7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133A47E-6C9B-A4CA-68BF-A3FE0CFC4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204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B6AD8-6C73-818E-4190-8DC559AB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448FDAC-6B88-8D72-6105-8688316B8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2AB8750-9E83-C5A7-3B0C-FD443E9B3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52F5ADD-BD67-0B26-8B0B-3B8E23CB8E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8A01948-6B07-0991-F6DA-767509CA2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A5089C1-DD5D-4C2B-4380-F754530D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F49989D-C348-74CA-8C9A-5CAFF7888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1625741-1998-586E-1050-420B680F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174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D37D87-C484-5403-F487-D7DBE45A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AA600C-D4E4-8109-468E-198085C4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C926132-B99C-188F-FBAE-63B39103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EFFD42D-24D4-1283-74B0-C0BA46543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0889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FC39BBA-3E0C-DEBF-906F-32C661AA7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98CA462-4D50-D660-BAA5-BBAEFB84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3FA2809-D7C6-7A59-C220-347A93EB6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958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D97DE-07E9-318C-8D51-3C908578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383DD3-CDA6-C7AC-BEAE-AFFB94E72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CD942B-4FA5-B10C-C109-F48AE1B6A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7828C63-3306-9D3D-D7C6-8E3E23D6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57521FA-7B75-7E6E-D330-7337A2ABD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527BF00-C7A7-A1F7-19C7-24C5608DD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571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1D615-B1A0-C3B7-AB35-C88A360F8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1D543D4-A5B1-1D7F-ACB7-7762911EE5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57FB739-3CD6-02DD-8D80-570A5999B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8816A15-38A0-E3DC-8969-2E89A8590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6372517-EB8C-E4A9-664F-AF6B3DD6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7724407-595D-C439-BDD1-A023C5CA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973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44B37FF-CFE8-0265-4188-B77D484E5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9780B6-4ECA-3627-3D58-F2F2AA24A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3303D4D-DBB6-232F-9BE7-E7B144BE2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05542-54EB-2648-92A6-EE00F9FD40C0}" type="datetimeFigureOut">
              <a:rPr lang="da-DK" smtClean="0"/>
              <a:t>13-10-2023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932685C-DB2E-ACEA-9E4F-39A1CE51C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162760-F4EE-7FE8-3C4A-9E164BAC1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B00DD-57E3-5243-8582-3A1628DB75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461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94ADBDD-24E1-64E9-53BD-434E122D1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94155"/>
            <a:ext cx="12192000" cy="4463845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05679A-ACCA-87F9-9195-974A305A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1333" y="3102529"/>
            <a:ext cx="5720219" cy="14619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latin typeface="+mn-lt"/>
              </a:rPr>
              <a:t>- Tilios Konstantinos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- From Greece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- 2</a:t>
            </a:r>
            <a:r>
              <a:rPr lang="en-US" sz="1800" baseline="30000" dirty="0">
                <a:latin typeface="+mn-lt"/>
              </a:rPr>
              <a:t>nd</a:t>
            </a:r>
            <a:r>
              <a:rPr lang="en-US" sz="1800" dirty="0">
                <a:latin typeface="+mn-lt"/>
              </a:rPr>
              <a:t> standard high school of Athens</a:t>
            </a:r>
            <a:br>
              <a:rPr lang="en-US" sz="1800" dirty="0">
                <a:latin typeface="+mn-lt"/>
              </a:rPr>
            </a:br>
            <a:endParaRPr lang="en-US" sz="1800" dirty="0">
              <a:latin typeface="+mn-lt"/>
            </a:endParaRPr>
          </a:p>
        </p:txBody>
      </p:sp>
      <p:cxnSp>
        <p:nvCxnSpPr>
          <p:cNvPr id="2069" name="Straight Connector 2056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1333" y="81888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lag of Poland - Wikipedia">
            <a:extLst>
              <a:ext uri="{FF2B5EF4-FFF2-40B4-BE49-F238E27FC236}">
                <a16:creationId xmlns:a16="http://schemas.microsoft.com/office/drawing/2014/main" id="{EE12B455-EB08-0FB1-3929-1A601CE806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7720" y="4811481"/>
            <a:ext cx="2628974" cy="1737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 descr="Et billede, der indeholder person, tøj, mur, Ansigt&#10;&#10;Automatisk genereret beskrivelse">
            <a:extLst>
              <a:ext uri="{FF2B5EF4-FFF2-40B4-BE49-F238E27FC236}">
                <a16:creationId xmlns:a16="http://schemas.microsoft.com/office/drawing/2014/main" id="{BAB0E155-41B9-F32D-D02D-6B4BDE883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04661" y="1031549"/>
            <a:ext cx="6227041" cy="467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Flag of Greece | Meaning, Colors &amp; History | Britannica">
            <a:extLst>
              <a:ext uri="{FF2B5EF4-FFF2-40B4-BE49-F238E27FC236}">
                <a16:creationId xmlns:a16="http://schemas.microsoft.com/office/drawing/2014/main" id="{ABB61DB2-0170-AD91-683D-DC17F1A9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5217721" y="2675689"/>
            <a:ext cx="2628973" cy="1754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699D745-D1BB-95C3-8167-8902C0E26107}"/>
              </a:ext>
            </a:extLst>
          </p:cNvPr>
          <p:cNvSpPr txBox="1"/>
          <p:nvPr/>
        </p:nvSpPr>
        <p:spPr>
          <a:xfrm>
            <a:off x="8091333" y="1213005"/>
            <a:ext cx="6100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a-DK" b="1" dirty="0"/>
              <a:t>Mentor </a:t>
            </a:r>
            <a:r>
              <a:rPr lang="da-DK" b="1" dirty="0">
                <a:sym typeface="Wingdings" pitchFamily="2" charset="2"/>
              </a:rPr>
              <a:t> </a:t>
            </a:r>
            <a:r>
              <a:rPr lang="da-DK" dirty="0"/>
              <a:t>Tilde Søe Bach</a:t>
            </a:r>
          </a:p>
          <a:p>
            <a:pPr marL="285750" indent="-285750">
              <a:buFontTx/>
              <a:buChar char="-"/>
            </a:pPr>
            <a:r>
              <a:rPr lang="da-DK" dirty="0"/>
              <a:t>From Denmark </a:t>
            </a:r>
          </a:p>
          <a:p>
            <a:pPr marL="285750" indent="-285750">
              <a:buFontTx/>
              <a:buChar char="-"/>
            </a:pPr>
            <a:r>
              <a:rPr lang="da-DK" dirty="0"/>
              <a:t>Thisted Gymnasium</a:t>
            </a:r>
          </a:p>
        </p:txBody>
      </p:sp>
      <p:pic>
        <p:nvPicPr>
          <p:cNvPr id="8" name="Picture 4" descr="Flag of Denmark - Wikipedia">
            <a:extLst>
              <a:ext uri="{FF2B5EF4-FFF2-40B4-BE49-F238E27FC236}">
                <a16:creationId xmlns:a16="http://schemas.microsoft.com/office/drawing/2014/main" id="{62F167AF-DC5A-817B-8548-2B5B8C76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841" y="240712"/>
            <a:ext cx="2624853" cy="1985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9546962D-2C6F-F715-3C21-08E53745A430}"/>
              </a:ext>
            </a:extLst>
          </p:cNvPr>
          <p:cNvSpPr txBox="1"/>
          <p:nvPr/>
        </p:nvSpPr>
        <p:spPr>
          <a:xfrm>
            <a:off x="8218770" y="5080164"/>
            <a:ext cx="61001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- Anna Teper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- From </a:t>
            </a:r>
            <a:r>
              <a:rPr lang="en-US" dirty="0"/>
              <a:t>Poland</a:t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- </a:t>
            </a:r>
            <a:r>
              <a:rPr lang="en-US" dirty="0"/>
              <a:t>Norwid highschool </a:t>
            </a:r>
            <a:br>
              <a:rPr lang="en-US" sz="1800" dirty="0">
                <a:latin typeface="+mn-lt"/>
              </a:rPr>
            </a:br>
            <a:endParaRPr lang="da-DK" dirty="0"/>
          </a:p>
        </p:txBody>
      </p:sp>
      <p:pic>
        <p:nvPicPr>
          <p:cNvPr id="1026" name="Picture 2" descr="Erasmus+ på HHX">
            <a:extLst>
              <a:ext uri="{FF2B5EF4-FFF2-40B4-BE49-F238E27FC236}">
                <a16:creationId xmlns:a16="http://schemas.microsoft.com/office/drawing/2014/main" id="{146ABD0C-B671-7006-B5B9-C60944A8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781" y="457090"/>
            <a:ext cx="1752045" cy="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39">
            <a:extLst>
              <a:ext uri="{FF2B5EF4-FFF2-40B4-BE49-F238E27FC236}">
                <a16:creationId xmlns:a16="http://schemas.microsoft.com/office/drawing/2014/main" id="{F2A0F4F9-FAB5-2097-F7C2-184436A9E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915" y="6153"/>
            <a:ext cx="1164085" cy="83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1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505E47-CB16-F0FB-AE0B-F650084E3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da-DK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CRISPR/Cas step 1</a:t>
            </a:r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B518CA-679A-C77A-FAA0-A8D470F1F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32853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2200" b="1" dirty="0"/>
              <a:t>St0 – blanc </a:t>
            </a:r>
            <a:r>
              <a:rPr lang="da-DK" sz="2200" b="1" dirty="0" err="1"/>
              <a:t>control</a:t>
            </a:r>
            <a:endParaRPr lang="da-DK" sz="2200" b="1" dirty="0"/>
          </a:p>
          <a:p>
            <a:pPr>
              <a:buFontTx/>
              <a:buChar char="-"/>
            </a:pPr>
            <a:r>
              <a:rPr lang="da-DK" sz="2200" dirty="0"/>
              <a:t>In the St0 the well is blanc and we </a:t>
            </a:r>
            <a:r>
              <a:rPr lang="da-DK" sz="2200" dirty="0" err="1"/>
              <a:t>don’t</a:t>
            </a:r>
            <a:r>
              <a:rPr lang="da-DK" sz="2200" dirty="0"/>
              <a:t> </a:t>
            </a:r>
            <a:r>
              <a:rPr lang="da-DK" sz="2200" dirty="0" err="1"/>
              <a:t>see</a:t>
            </a:r>
            <a:r>
              <a:rPr lang="da-DK" sz="2200" dirty="0"/>
              <a:t> </a:t>
            </a:r>
            <a:r>
              <a:rPr lang="da-DK" sz="2200" dirty="0" err="1"/>
              <a:t>any</a:t>
            </a:r>
            <a:r>
              <a:rPr lang="da-DK" sz="2200" dirty="0"/>
              <a:t> bands </a:t>
            </a:r>
          </a:p>
          <a:p>
            <a:pPr>
              <a:buFontTx/>
              <a:buChar char="-"/>
            </a:pPr>
            <a:r>
              <a:rPr lang="da-DK" sz="2200" dirty="0"/>
              <a:t>We </a:t>
            </a:r>
            <a:r>
              <a:rPr lang="da-DK" sz="2200" dirty="0" err="1"/>
              <a:t>slowed</a:t>
            </a:r>
            <a:r>
              <a:rPr lang="da-DK" sz="2200" dirty="0"/>
              <a:t> </a:t>
            </a:r>
            <a:r>
              <a:rPr lang="da-DK" sz="2200" dirty="0" err="1"/>
              <a:t>down</a:t>
            </a:r>
            <a:r>
              <a:rPr lang="da-DK" sz="2200" dirty="0"/>
              <a:t> the gRNA polymerase by putting it on ice  </a:t>
            </a:r>
          </a:p>
          <a:p>
            <a:pPr marL="0" indent="0">
              <a:buNone/>
            </a:pPr>
            <a:endParaRPr lang="da-DK" sz="2200" dirty="0"/>
          </a:p>
          <a:p>
            <a:pPr marL="0" indent="0">
              <a:buNone/>
            </a:pPr>
            <a:r>
              <a:rPr lang="da-DK" sz="2200" b="1" dirty="0"/>
              <a:t>St1 – gRNA-polymerase</a:t>
            </a:r>
          </a:p>
          <a:p>
            <a:pPr>
              <a:buFontTx/>
              <a:buChar char="-"/>
            </a:pPr>
            <a:r>
              <a:rPr lang="da-DK" sz="2200" dirty="0"/>
              <a:t>In the St1 the well </a:t>
            </a:r>
            <a:r>
              <a:rPr lang="da-DK" sz="2200" dirty="0" err="1"/>
              <a:t>was</a:t>
            </a:r>
            <a:r>
              <a:rPr lang="da-DK" sz="2200" dirty="0"/>
              <a:t> </a:t>
            </a:r>
            <a:r>
              <a:rPr lang="da-DK" sz="2200" dirty="0" err="1"/>
              <a:t>full</a:t>
            </a:r>
            <a:r>
              <a:rPr lang="da-DK" sz="2200" dirty="0"/>
              <a:t> of bands as we have </a:t>
            </a:r>
            <a:r>
              <a:rPr lang="da-DK" sz="2200" dirty="0" err="1"/>
              <a:t>expected</a:t>
            </a:r>
            <a:r>
              <a:rPr lang="da-DK" sz="2200" dirty="0"/>
              <a:t> </a:t>
            </a:r>
          </a:p>
          <a:p>
            <a:pPr>
              <a:buFontTx/>
              <a:buChar char="-"/>
            </a:pPr>
            <a:r>
              <a:rPr lang="da-DK" sz="2200" dirty="0"/>
              <a:t>We incubated the St1 for </a:t>
            </a:r>
            <a:r>
              <a:rPr lang="da-DK" sz="2200" dirty="0" err="1"/>
              <a:t>one</a:t>
            </a:r>
            <a:r>
              <a:rPr lang="da-DK" sz="2200" dirty="0"/>
              <a:t> hour</a:t>
            </a:r>
            <a:r>
              <a:rPr lang="da-DK" sz="2200" i="1" dirty="0"/>
              <a:t> </a:t>
            </a:r>
            <a:r>
              <a:rPr lang="da-DK" sz="2200" dirty="0"/>
              <a:t>at </a:t>
            </a:r>
            <a:r>
              <a:rPr lang="da-DK" sz="2200" i="0" u="none" strike="noStrike" dirty="0">
                <a:effectLst/>
                <a:latin typeface="Untitled Sans"/>
              </a:rPr>
              <a:t>37° C  </a:t>
            </a:r>
          </a:p>
          <a:p>
            <a:pPr>
              <a:buFontTx/>
              <a:buChar char="-"/>
            </a:pPr>
            <a:r>
              <a:rPr lang="da-DK" sz="2200" b="1" dirty="0"/>
              <a:t> </a:t>
            </a:r>
            <a:r>
              <a:rPr lang="da-DK" sz="2200" dirty="0" err="1"/>
              <a:t>Which</a:t>
            </a:r>
            <a:r>
              <a:rPr lang="da-DK" sz="2200" dirty="0"/>
              <a:t> is the optimal </a:t>
            </a:r>
            <a:r>
              <a:rPr lang="da-DK" sz="2200" dirty="0" err="1"/>
              <a:t>temperture</a:t>
            </a:r>
            <a:r>
              <a:rPr lang="da-DK" sz="2200" dirty="0"/>
              <a:t> for the gRNA to synthesis </a:t>
            </a:r>
            <a:endParaRPr lang="da-DK" sz="2200" b="1" dirty="0"/>
          </a:p>
        </p:txBody>
      </p:sp>
      <p:pic>
        <p:nvPicPr>
          <p:cNvPr id="31" name="Pladsholder til indhold 3" descr="Et billede, der indeholder elektronik, Elektronisk enhed, gadget, tekst&#10;&#10;Automatisk genereret beskrivelse">
            <a:extLst>
              <a:ext uri="{FF2B5EF4-FFF2-40B4-BE49-F238E27FC236}">
                <a16:creationId xmlns:a16="http://schemas.microsoft.com/office/drawing/2014/main" id="{B13924AA-6A6E-CE0A-3F1F-E9DCF0493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2" r="13513"/>
          <a:stretch/>
        </p:blipFill>
        <p:spPr>
          <a:xfrm>
            <a:off x="7288830" y="2028169"/>
            <a:ext cx="4330677" cy="4501493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C2E55945-6414-CBD5-2E42-74E30BA53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39225" y="3276599"/>
            <a:ext cx="1909175" cy="190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16A855F-1B26-A90C-C414-D1D64FA386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2" name="Picture 2" descr="Erasmus+ på HHX">
            <a:extLst>
              <a:ext uri="{FF2B5EF4-FFF2-40B4-BE49-F238E27FC236}">
                <a16:creationId xmlns:a16="http://schemas.microsoft.com/office/drawing/2014/main" id="{0FE223F8-5676-00F7-AF16-5D738FCD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37" y="229949"/>
            <a:ext cx="1752045" cy="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9">
            <a:extLst>
              <a:ext uri="{FF2B5EF4-FFF2-40B4-BE49-F238E27FC236}">
                <a16:creationId xmlns:a16="http://schemas.microsoft.com/office/drawing/2014/main" id="{B20F66FE-E12B-DB88-BD47-195E912B1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" y="57086"/>
            <a:ext cx="1164085" cy="83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6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0EA06-3555-BA60-0465-614ABE256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73" y="121605"/>
            <a:ext cx="10515600" cy="1325563"/>
          </a:xfrm>
        </p:spPr>
        <p:txBody>
          <a:bodyPr/>
          <a:lstStyle/>
          <a:p>
            <a:r>
              <a:rPr lang="da-DK" sz="4400" b="1" dirty="0"/>
              <a:t>Conclusion of the gel eletrophoreses</a:t>
            </a:r>
            <a:br>
              <a:rPr lang="da-DK" sz="4400" b="1" dirty="0"/>
            </a:br>
            <a:endParaRPr lang="da-DK" b="1" dirty="0"/>
          </a:p>
        </p:txBody>
      </p:sp>
      <p:pic>
        <p:nvPicPr>
          <p:cNvPr id="4" name="Pladsholder til indhold 3" descr="Et billede, der indeholder elektronik, Elektronisk enhed, gadget, tekst&#10;&#10;Automatisk genereret beskrivelse">
            <a:extLst>
              <a:ext uri="{FF2B5EF4-FFF2-40B4-BE49-F238E27FC236}">
                <a16:creationId xmlns:a16="http://schemas.microsoft.com/office/drawing/2014/main" id="{F13C253E-19B7-41F1-44D2-02FE149EE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92" t="1346" r="6726" b="6843"/>
          <a:stretch/>
        </p:blipFill>
        <p:spPr>
          <a:xfrm>
            <a:off x="303434" y="950478"/>
            <a:ext cx="6844948" cy="56256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kstrude 10">
            <a:extLst>
              <a:ext uri="{FF2B5EF4-FFF2-40B4-BE49-F238E27FC236}">
                <a16:creationId xmlns:a16="http://schemas.microsoft.com/office/drawing/2014/main" id="{2777796A-3128-8CD7-F559-0F1C39C766A4}"/>
              </a:ext>
            </a:extLst>
          </p:cNvPr>
          <p:cNvSpPr/>
          <p:nvPr/>
        </p:nvSpPr>
        <p:spPr>
          <a:xfrm>
            <a:off x="4455092" y="1027906"/>
            <a:ext cx="1002081" cy="1864437"/>
          </a:xfrm>
          <a:prstGeom prst="frame">
            <a:avLst/>
          </a:prstGeom>
          <a:solidFill>
            <a:srgbClr val="ECE9A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03CA957-4ACA-6425-B800-F3CB46ED53E9}"/>
              </a:ext>
            </a:extLst>
          </p:cNvPr>
          <p:cNvSpPr txBox="1"/>
          <p:nvPr/>
        </p:nvSpPr>
        <p:spPr>
          <a:xfrm>
            <a:off x="7373972" y="2015180"/>
            <a:ext cx="48180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dirty="0">
                <a:sym typeface="Wingdings" pitchFamily="2" charset="2"/>
              </a:rPr>
              <a:t> </a:t>
            </a:r>
            <a:r>
              <a:rPr lang="da-DK" sz="2400" b="1" dirty="0"/>
              <a:t>Conclusion to summarize</a:t>
            </a:r>
          </a:p>
          <a:p>
            <a:pPr marL="342900" indent="-342900">
              <a:buFontTx/>
              <a:buChar char="-"/>
            </a:pPr>
            <a:r>
              <a:rPr lang="da-DK" sz="2400" dirty="0"/>
              <a:t>The gRNA polymerase wouldn’t work on ice</a:t>
            </a:r>
          </a:p>
          <a:p>
            <a:pPr marL="342900" indent="-342900">
              <a:buFontTx/>
              <a:buChar char="-"/>
            </a:pPr>
            <a:r>
              <a:rPr lang="da-DK" sz="2400" dirty="0"/>
              <a:t>Therefore we can conclude that the gRNA needs the optimal temperature (</a:t>
            </a:r>
            <a:r>
              <a:rPr lang="da-DK" sz="2400" i="0" u="none" strike="noStrike" dirty="0">
                <a:effectLst/>
                <a:latin typeface="Untitled Sans"/>
              </a:rPr>
              <a:t>37° C)</a:t>
            </a:r>
            <a:r>
              <a:rPr lang="da-DK" sz="2400" dirty="0"/>
              <a:t> to work</a:t>
            </a:r>
          </a:p>
          <a:p>
            <a:pPr marL="342900" indent="-342900">
              <a:buFontTx/>
              <a:buChar char="-"/>
            </a:pPr>
            <a:r>
              <a:rPr lang="da-DK" sz="2400" dirty="0"/>
              <a:t>To summarize we can conclude that we succeded with the polymerase because the gRNA worked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A5E7F49-04FE-613E-156A-C441036C43D4}"/>
              </a:ext>
            </a:extLst>
          </p:cNvPr>
          <p:cNvSpPr txBox="1"/>
          <p:nvPr/>
        </p:nvSpPr>
        <p:spPr>
          <a:xfrm>
            <a:off x="4322937" y="907496"/>
            <a:ext cx="807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(St0)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604BBBE3-FF9F-6AE0-053B-590A4BDC4D25}"/>
              </a:ext>
            </a:extLst>
          </p:cNvPr>
          <p:cNvSpPr txBox="1"/>
          <p:nvPr/>
        </p:nvSpPr>
        <p:spPr>
          <a:xfrm>
            <a:off x="4849346" y="893470"/>
            <a:ext cx="889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(St1)</a:t>
            </a:r>
          </a:p>
        </p:txBody>
      </p:sp>
      <p:pic>
        <p:nvPicPr>
          <p:cNvPr id="20" name="Picture 2" descr="Erasmus+ på HHX">
            <a:extLst>
              <a:ext uri="{FF2B5EF4-FFF2-40B4-BE49-F238E27FC236}">
                <a16:creationId xmlns:a16="http://schemas.microsoft.com/office/drawing/2014/main" id="{E032E768-CA60-43C6-3818-BD920808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37" y="229949"/>
            <a:ext cx="1752045" cy="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16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505E47-CB16-F0FB-AE0B-F650084E3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da-DK" sz="5400" b="1" dirty="0">
                <a:latin typeface="+mn-lt"/>
              </a:rPr>
              <a:t>Results of CRISPR/Cas step 2</a:t>
            </a:r>
            <a:endParaRPr lang="da-DK" sz="5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B518CA-679A-C77A-FAA0-A8D470F1F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2200" b="1" dirty="0"/>
              <a:t>Samle 1 </a:t>
            </a:r>
            <a:r>
              <a:rPr lang="da-DK" sz="2200" dirty="0"/>
              <a:t>- the </a:t>
            </a:r>
            <a:r>
              <a:rPr lang="da-DK" sz="2200" dirty="0" err="1"/>
              <a:t>supercoiled</a:t>
            </a:r>
            <a:r>
              <a:rPr lang="da-DK" sz="2200" dirty="0"/>
              <a:t> plasmid pBR322 (9)</a:t>
            </a:r>
          </a:p>
          <a:p>
            <a:pPr marL="0" indent="0">
              <a:buNone/>
            </a:pPr>
            <a:r>
              <a:rPr lang="da-DK" sz="2200" b="1" dirty="0"/>
              <a:t>Sample 3 </a:t>
            </a:r>
            <a:r>
              <a:rPr lang="da-DK" sz="2200" dirty="0"/>
              <a:t>– the plasmid with the Cas9 and the gRNA (10)</a:t>
            </a:r>
          </a:p>
          <a:p>
            <a:pPr marL="0" indent="0">
              <a:buNone/>
            </a:pPr>
            <a:endParaRPr lang="da-DK" sz="2200" dirty="0"/>
          </a:p>
          <a:p>
            <a:pPr>
              <a:buFontTx/>
              <a:buChar char="-"/>
            </a:pPr>
            <a:r>
              <a:rPr lang="en-US" sz="2200" dirty="0"/>
              <a:t>We can see in sample 1 that there is not a cut in the plasmid, because the plasmid is only supercoiled in one spot</a:t>
            </a:r>
          </a:p>
          <a:p>
            <a:pPr>
              <a:buFontTx/>
              <a:buChar char="-"/>
            </a:pPr>
            <a:r>
              <a:rPr lang="da-DK" sz="2200" dirty="0"/>
              <a:t>In sample 3 the plasmid has </a:t>
            </a:r>
            <a:r>
              <a:rPr lang="da-DK" sz="2200" dirty="0" err="1"/>
              <a:t>been</a:t>
            </a:r>
            <a:r>
              <a:rPr lang="da-DK" sz="2200" dirty="0"/>
              <a:t> </a:t>
            </a:r>
            <a:r>
              <a:rPr lang="da-DK" sz="2200" dirty="0" err="1"/>
              <a:t>linerized</a:t>
            </a:r>
            <a:r>
              <a:rPr lang="da-DK" sz="2200" dirty="0"/>
              <a:t> because it has </a:t>
            </a:r>
            <a:r>
              <a:rPr lang="da-DK" sz="2200" dirty="0" err="1"/>
              <a:t>been</a:t>
            </a:r>
            <a:r>
              <a:rPr lang="da-DK" sz="2200" dirty="0"/>
              <a:t> </a:t>
            </a:r>
            <a:r>
              <a:rPr lang="da-DK" sz="2200" dirty="0" err="1"/>
              <a:t>cutted</a:t>
            </a:r>
            <a:endParaRPr lang="da-DK" sz="2200" dirty="0"/>
          </a:p>
        </p:txBody>
      </p:sp>
      <p:pic>
        <p:nvPicPr>
          <p:cNvPr id="6" name="Pladsholder til indhold 4" descr="Et billede, der indeholder skærmbillede, elektronik, skærm&#10;&#10;Automatisk genereret beskrivelse">
            <a:extLst>
              <a:ext uri="{FF2B5EF4-FFF2-40B4-BE49-F238E27FC236}">
                <a16:creationId xmlns:a16="http://schemas.microsoft.com/office/drawing/2014/main" id="{950224C8-50B4-A478-784E-01AEA054C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642"/>
          <a:stretch/>
        </p:blipFill>
        <p:spPr>
          <a:xfrm rot="5400000">
            <a:off x="7597934" y="2171700"/>
            <a:ext cx="4096512" cy="3941064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C2E55945-6414-CBD5-2E42-74E30BA536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39225" y="3276599"/>
            <a:ext cx="1909175" cy="190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16A855F-1B26-A90C-C414-D1D64FA386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2" name="Picture 2" descr="Erasmus+ på HHX">
            <a:extLst>
              <a:ext uri="{FF2B5EF4-FFF2-40B4-BE49-F238E27FC236}">
                <a16:creationId xmlns:a16="http://schemas.microsoft.com/office/drawing/2014/main" id="{0FE223F8-5676-00F7-AF16-5D738FCD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37" y="229949"/>
            <a:ext cx="1752045" cy="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fik 39" descr="Et billede, der indeholder tekst, Font/skrifttype, design&#10;&#10;Automatisk genereret beskrivelse">
            <a:extLst>
              <a:ext uri="{FF2B5EF4-FFF2-40B4-BE49-F238E27FC236}">
                <a16:creationId xmlns:a16="http://schemas.microsoft.com/office/drawing/2014/main" id="{B20F66FE-E12B-DB88-BD47-195E912B1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" y="57086"/>
            <a:ext cx="1164085" cy="838691"/>
          </a:xfrm>
          <a:prstGeom prst="rect">
            <a:avLst/>
          </a:prstGeom>
        </p:spPr>
      </p:pic>
      <p:sp>
        <p:nvSpPr>
          <p:cNvPr id="7" name="Tekstrude 6">
            <a:extLst>
              <a:ext uri="{FF2B5EF4-FFF2-40B4-BE49-F238E27FC236}">
                <a16:creationId xmlns:a16="http://schemas.microsoft.com/office/drawing/2014/main" id="{C7FA756E-FB10-A210-2CB9-33869D3423C4}"/>
              </a:ext>
            </a:extLst>
          </p:cNvPr>
          <p:cNvSpPr/>
          <p:nvPr/>
        </p:nvSpPr>
        <p:spPr>
          <a:xfrm>
            <a:off x="9514091" y="2067098"/>
            <a:ext cx="1002081" cy="1864437"/>
          </a:xfrm>
          <a:prstGeom prst="frame">
            <a:avLst/>
          </a:prstGeom>
          <a:solidFill>
            <a:srgbClr val="ECE9A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82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353BF5-CE1D-E875-92E7-B9F8DE85F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1534688"/>
            <a:ext cx="3429000" cy="823904"/>
          </a:xfrm>
        </p:spPr>
        <p:txBody>
          <a:bodyPr anchor="b">
            <a:normAutofit fontScale="90000"/>
          </a:bodyPr>
          <a:lstStyle/>
          <a:p>
            <a:r>
              <a:rPr lang="da-DK" sz="5400" b="1" dirty="0"/>
              <a:t>Conclusion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6768731F-B4C7-A29C-C4E0-DEA539352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We can conclude there has been a cut in the plasmid, because the plasmid is linearized</a:t>
            </a:r>
          </a:p>
          <a:p>
            <a:r>
              <a:rPr lang="en-US" sz="2200" dirty="0"/>
              <a:t>But we’re not sure exactly where the cut has been done</a:t>
            </a:r>
          </a:p>
          <a:p>
            <a:r>
              <a:rPr lang="en-US" sz="2200" dirty="0"/>
              <a:t>Therefore we have to look at the sequence, so we can locate the cut </a:t>
            </a:r>
          </a:p>
        </p:txBody>
      </p:sp>
      <p:pic>
        <p:nvPicPr>
          <p:cNvPr id="4" name="Pladsholder til indhold 4" descr="Et billede, der indeholder skærmbillede, elektronik, skærm&#10;&#10;Automatisk genereret beskrivelse">
            <a:extLst>
              <a:ext uri="{FF2B5EF4-FFF2-40B4-BE49-F238E27FC236}">
                <a16:creationId xmlns:a16="http://schemas.microsoft.com/office/drawing/2014/main" id="{282C85CD-5EDD-D92D-38E1-B9E735669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03" r="31832" b="26642"/>
          <a:stretch/>
        </p:blipFill>
        <p:spPr>
          <a:xfrm rot="5400000">
            <a:off x="6205380" y="425778"/>
            <a:ext cx="5283728" cy="5566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kstrude 4">
            <a:extLst>
              <a:ext uri="{FF2B5EF4-FFF2-40B4-BE49-F238E27FC236}">
                <a16:creationId xmlns:a16="http://schemas.microsoft.com/office/drawing/2014/main" id="{341B4D67-0BA7-46C7-8D2C-1F3695C9B21D}"/>
              </a:ext>
            </a:extLst>
          </p:cNvPr>
          <p:cNvSpPr/>
          <p:nvPr/>
        </p:nvSpPr>
        <p:spPr>
          <a:xfrm>
            <a:off x="9741076" y="557661"/>
            <a:ext cx="1407088" cy="3063237"/>
          </a:xfrm>
          <a:prstGeom prst="frame">
            <a:avLst/>
          </a:prstGeom>
          <a:solidFill>
            <a:srgbClr val="ECE9A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6" name="Picture 2" descr="Erasmus+ på HHX">
            <a:extLst>
              <a:ext uri="{FF2B5EF4-FFF2-40B4-BE49-F238E27FC236}">
                <a16:creationId xmlns:a16="http://schemas.microsoft.com/office/drawing/2014/main" id="{3D58416F-2299-3687-7AC4-493EC3C0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3" y="139333"/>
            <a:ext cx="1752045" cy="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27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C1C4DD-D399-04DD-1DA8-89A724B1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Results of sequencing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3E1EEAD-8225-94EC-84B2-A6165E709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32216"/>
            <a:ext cx="12014215" cy="124939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8A6C135-F421-E110-3368-1A8FC44E5674}"/>
              </a:ext>
            </a:extLst>
          </p:cNvPr>
          <p:cNvSpPr txBox="1"/>
          <p:nvPr/>
        </p:nvSpPr>
        <p:spPr>
          <a:xfrm>
            <a:off x="526093" y="3414520"/>
            <a:ext cx="532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-The cut to the DNA has </a:t>
            </a:r>
            <a:r>
              <a:rPr lang="da-DK" dirty="0" err="1"/>
              <a:t>been</a:t>
            </a:r>
            <a:r>
              <a:rPr lang="da-DK" dirty="0"/>
              <a:t> </a:t>
            </a:r>
            <a:r>
              <a:rPr lang="da-DK" dirty="0" err="1"/>
              <a:t>succesfully</a:t>
            </a:r>
            <a:r>
              <a:rPr lang="da-DK" dirty="0"/>
              <a:t> made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267AA1A-6958-FB88-5F5D-5F6AAE0882A7}"/>
              </a:ext>
            </a:extLst>
          </p:cNvPr>
          <p:cNvSpPr txBox="1"/>
          <p:nvPr/>
        </p:nvSpPr>
        <p:spPr>
          <a:xfrm>
            <a:off x="526093" y="3832096"/>
            <a:ext cx="657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-Out of 4361 Basepairs, the computer is </a:t>
            </a:r>
            <a:r>
              <a:rPr lang="da-DK" dirty="0" err="1"/>
              <a:t>unsure</a:t>
            </a:r>
            <a:r>
              <a:rPr lang="da-DK" dirty="0"/>
              <a:t> for </a:t>
            </a:r>
            <a:r>
              <a:rPr lang="da-DK" dirty="0" err="1"/>
              <a:t>only</a:t>
            </a:r>
            <a:r>
              <a:rPr lang="da-DK" dirty="0"/>
              <a:t> 95 positions 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8DC484D-F0F5-895F-BFC8-F069BBF0DB37}"/>
              </a:ext>
            </a:extLst>
          </p:cNvPr>
          <p:cNvSpPr txBox="1"/>
          <p:nvPr/>
        </p:nvSpPr>
        <p:spPr>
          <a:xfrm>
            <a:off x="526093" y="4236102"/>
            <a:ext cx="276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- The cut is in the </a:t>
            </a:r>
            <a:r>
              <a:rPr lang="da-DK" dirty="0" err="1"/>
              <a:t>begining</a:t>
            </a:r>
            <a:r>
              <a:rPr lang="da-DK" dirty="0"/>
              <a:t>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A807AA4-1BA7-7907-A86B-B7B6CFDB5FD8}"/>
              </a:ext>
            </a:extLst>
          </p:cNvPr>
          <p:cNvSpPr txBox="1"/>
          <p:nvPr/>
        </p:nvSpPr>
        <p:spPr>
          <a:xfrm>
            <a:off x="526093" y="4645994"/>
            <a:ext cx="6608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a-DK" dirty="0" err="1"/>
              <a:t>You</a:t>
            </a:r>
            <a:r>
              <a:rPr lang="da-DK" dirty="0"/>
              <a:t> can </a:t>
            </a:r>
            <a:r>
              <a:rPr lang="da-DK" dirty="0" err="1"/>
              <a:t>see</a:t>
            </a:r>
            <a:r>
              <a:rPr lang="da-DK" dirty="0"/>
              <a:t> that we have a </a:t>
            </a:r>
            <a:r>
              <a:rPr lang="da-DK" dirty="0" err="1"/>
              <a:t>little</a:t>
            </a:r>
            <a:r>
              <a:rPr lang="da-DK" dirty="0"/>
              <a:t> </a:t>
            </a:r>
            <a:r>
              <a:rPr lang="da-DK" dirty="0" err="1"/>
              <a:t>amount</a:t>
            </a:r>
            <a:r>
              <a:rPr lang="da-DK" dirty="0"/>
              <a:t> of DNA </a:t>
            </a:r>
            <a:r>
              <a:rPr lang="da-DK" dirty="0" err="1"/>
              <a:t>sequences</a:t>
            </a:r>
            <a:r>
              <a:rPr lang="da-DK" dirty="0"/>
              <a:t> bases</a:t>
            </a:r>
          </a:p>
          <a:p>
            <a:pPr marL="285750" indent="-285750">
              <a:buFontTx/>
              <a:buChar char="-"/>
            </a:pPr>
            <a:r>
              <a:rPr lang="da-DK" dirty="0"/>
              <a:t>And </a:t>
            </a:r>
            <a:r>
              <a:rPr lang="da-DK" dirty="0" err="1"/>
              <a:t>there</a:t>
            </a:r>
            <a:r>
              <a:rPr lang="da-DK" dirty="0"/>
              <a:t> is </a:t>
            </a:r>
            <a:r>
              <a:rPr lang="da-DK" dirty="0" err="1"/>
              <a:t>one</a:t>
            </a:r>
            <a:r>
              <a:rPr lang="da-DK" dirty="0"/>
              <a:t> </a:t>
            </a:r>
            <a:r>
              <a:rPr lang="da-DK" dirty="0" err="1"/>
              <a:t>place</a:t>
            </a:r>
            <a:r>
              <a:rPr lang="da-DK" dirty="0"/>
              <a:t> where 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isn’t</a:t>
            </a:r>
            <a:r>
              <a:rPr lang="da-DK" dirty="0"/>
              <a:t> </a:t>
            </a:r>
            <a:r>
              <a:rPr lang="da-DK" dirty="0" err="1"/>
              <a:t>any</a:t>
            </a:r>
            <a:r>
              <a:rPr lang="da-DK" dirty="0"/>
              <a:t> bases 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4139D4DF-B2F9-1DB8-8FD2-CE20286FC8FB}"/>
              </a:ext>
            </a:extLst>
          </p:cNvPr>
          <p:cNvSpPr txBox="1"/>
          <p:nvPr/>
        </p:nvSpPr>
        <p:spPr>
          <a:xfrm>
            <a:off x="0" y="1807547"/>
            <a:ext cx="292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Overview of the </a:t>
            </a:r>
            <a:r>
              <a:rPr lang="da-DK" dirty="0" err="1"/>
              <a:t>sequencing</a:t>
            </a:r>
            <a:r>
              <a:rPr lang="da-DK" dirty="0"/>
              <a:t> :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9A26890-E233-F66A-54EA-AEA4012CE4F6}"/>
              </a:ext>
            </a:extLst>
          </p:cNvPr>
          <p:cNvSpPr txBox="1"/>
          <p:nvPr/>
        </p:nvSpPr>
        <p:spPr>
          <a:xfrm>
            <a:off x="526093" y="3045188"/>
            <a:ext cx="148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We </a:t>
            </a:r>
            <a:r>
              <a:rPr lang="da-DK" dirty="0" err="1"/>
              <a:t>observed</a:t>
            </a:r>
            <a:r>
              <a:rPr lang="da-DK" dirty="0"/>
              <a:t>:</a:t>
            </a:r>
          </a:p>
        </p:txBody>
      </p:sp>
      <p:pic>
        <p:nvPicPr>
          <p:cNvPr id="18" name="Picture 2" descr="Erasmus+ på HHX">
            <a:extLst>
              <a:ext uri="{FF2B5EF4-FFF2-40B4-BE49-F238E27FC236}">
                <a16:creationId xmlns:a16="http://schemas.microsoft.com/office/drawing/2014/main" id="{168C9CBD-6C6B-AD07-BE07-4F212378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37" y="229949"/>
            <a:ext cx="1752045" cy="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66122-C95B-44F9-A92D-0F21CF20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Close up of </a:t>
            </a:r>
            <a:r>
              <a:rPr lang="da-DK" b="1" dirty="0" err="1">
                <a:latin typeface="+mn-lt"/>
              </a:rPr>
              <a:t>sequence</a:t>
            </a:r>
            <a:endParaRPr lang="da-DK" b="1" dirty="0">
              <a:latin typeface="+mn-lt"/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9A21BE4-8C37-856A-01D1-6ECCAB1EC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73" y="2088589"/>
            <a:ext cx="12026653" cy="1288980"/>
          </a:xfrm>
        </p:spPr>
      </p:pic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9E84CD16-4B0A-E8D3-AD94-905F3AB8C5C7}"/>
              </a:ext>
            </a:extLst>
          </p:cNvPr>
          <p:cNvCxnSpPr/>
          <p:nvPr/>
        </p:nvCxnSpPr>
        <p:spPr>
          <a:xfrm>
            <a:off x="4085111" y="2588821"/>
            <a:ext cx="33963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E36305DD-367B-F64A-2807-EBB5FBB4BBCE}"/>
              </a:ext>
            </a:extLst>
          </p:cNvPr>
          <p:cNvCxnSpPr>
            <a:cxnSpLocks/>
          </p:cNvCxnSpPr>
          <p:nvPr/>
        </p:nvCxnSpPr>
        <p:spPr>
          <a:xfrm>
            <a:off x="7564582" y="2588821"/>
            <a:ext cx="415637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felt 21">
            <a:extLst>
              <a:ext uri="{FF2B5EF4-FFF2-40B4-BE49-F238E27FC236}">
                <a16:creationId xmlns:a16="http://schemas.microsoft.com/office/drawing/2014/main" id="{90393F9D-431A-9E2A-D94A-221D3E67C676}"/>
              </a:ext>
            </a:extLst>
          </p:cNvPr>
          <p:cNvSpPr txBox="1"/>
          <p:nvPr/>
        </p:nvSpPr>
        <p:spPr>
          <a:xfrm>
            <a:off x="143831" y="3358945"/>
            <a:ext cx="4298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- We </a:t>
            </a:r>
            <a:r>
              <a:rPr lang="da-DK" dirty="0" err="1"/>
              <a:t>get</a:t>
            </a:r>
            <a:r>
              <a:rPr lang="da-DK" dirty="0"/>
              <a:t> a more </a:t>
            </a:r>
            <a:r>
              <a:rPr lang="da-DK" dirty="0" err="1"/>
              <a:t>precisely</a:t>
            </a:r>
            <a:r>
              <a:rPr lang="da-DK" dirty="0"/>
              <a:t> and </a:t>
            </a:r>
            <a:r>
              <a:rPr lang="da-DK" dirty="0" err="1"/>
              <a:t>exact</a:t>
            </a:r>
            <a:r>
              <a:rPr lang="da-DK" dirty="0"/>
              <a:t> </a:t>
            </a:r>
            <a:r>
              <a:rPr lang="da-DK" dirty="0" err="1"/>
              <a:t>picture</a:t>
            </a:r>
            <a:r>
              <a:rPr lang="da-DK" dirty="0"/>
              <a:t> of where the cut has </a:t>
            </a:r>
            <a:r>
              <a:rPr lang="da-DK" dirty="0" err="1"/>
              <a:t>been</a:t>
            </a:r>
            <a:r>
              <a:rPr lang="da-DK" dirty="0"/>
              <a:t> done</a:t>
            </a:r>
          </a:p>
          <a:p>
            <a:endParaRPr lang="da-DK" dirty="0"/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D851B2B1-A52C-884A-9F1C-832E722F3184}"/>
              </a:ext>
            </a:extLst>
          </p:cNvPr>
          <p:cNvSpPr txBox="1"/>
          <p:nvPr/>
        </p:nvSpPr>
        <p:spPr>
          <a:xfrm>
            <a:off x="427512" y="4417621"/>
            <a:ext cx="3823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Another</a:t>
            </a:r>
            <a:r>
              <a:rPr lang="da-DK" dirty="0"/>
              <a:t> </a:t>
            </a:r>
            <a:r>
              <a:rPr lang="da-DK" dirty="0" err="1"/>
              <a:t>thing</a:t>
            </a:r>
            <a:r>
              <a:rPr lang="da-DK" dirty="0"/>
              <a:t> we can </a:t>
            </a:r>
            <a:r>
              <a:rPr lang="da-DK" dirty="0" err="1"/>
              <a:t>see</a:t>
            </a:r>
            <a:r>
              <a:rPr lang="da-DK" dirty="0"/>
              <a:t> is the 20 basepairs, </a:t>
            </a:r>
            <a:r>
              <a:rPr lang="da-DK" dirty="0" err="1"/>
              <a:t>which</a:t>
            </a:r>
            <a:r>
              <a:rPr lang="da-DK" dirty="0"/>
              <a:t> starts with the CGC</a:t>
            </a:r>
          </a:p>
          <a:p>
            <a:r>
              <a:rPr lang="da-DK" dirty="0"/>
              <a:t>It </a:t>
            </a:r>
            <a:r>
              <a:rPr lang="da-DK" dirty="0" err="1"/>
              <a:t>ends</a:t>
            </a:r>
            <a:r>
              <a:rPr lang="da-DK" dirty="0"/>
              <a:t> with the TGG</a:t>
            </a:r>
          </a:p>
          <a:p>
            <a:endParaRPr lang="da-DK" dirty="0"/>
          </a:p>
          <a:p>
            <a:r>
              <a:rPr lang="da-DK" dirty="0"/>
              <a:t>We can </a:t>
            </a:r>
            <a:r>
              <a:rPr lang="da-DK" dirty="0" err="1"/>
              <a:t>see</a:t>
            </a:r>
            <a:r>
              <a:rPr lang="da-DK" dirty="0"/>
              <a:t> the PAM-</a:t>
            </a:r>
            <a:r>
              <a:rPr lang="da-DK" dirty="0" err="1"/>
              <a:t>sequence</a:t>
            </a:r>
            <a:r>
              <a:rPr lang="da-DK" dirty="0"/>
              <a:t> </a:t>
            </a:r>
            <a:r>
              <a:rPr lang="da-DK" dirty="0" err="1"/>
              <a:t>which</a:t>
            </a:r>
            <a:r>
              <a:rPr lang="da-DK" dirty="0"/>
              <a:t> is the TGG, and </a:t>
            </a:r>
            <a:r>
              <a:rPr lang="da-DK" dirty="0" err="1"/>
              <a:t>it’s</a:t>
            </a:r>
            <a:r>
              <a:rPr lang="da-DK" dirty="0"/>
              <a:t> marked with green 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8784A789-2E9C-F4A3-BFAE-DB3A89E74DD7}"/>
              </a:ext>
            </a:extLst>
          </p:cNvPr>
          <p:cNvSpPr txBox="1"/>
          <p:nvPr/>
        </p:nvSpPr>
        <p:spPr>
          <a:xfrm>
            <a:off x="5272643" y="1821588"/>
            <a:ext cx="1242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Target DNA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66734E4F-9C66-B3E0-B4A9-7E9673297543}"/>
              </a:ext>
            </a:extLst>
          </p:cNvPr>
          <p:cNvSpPr txBox="1"/>
          <p:nvPr/>
        </p:nvSpPr>
        <p:spPr>
          <a:xfrm>
            <a:off x="7027684" y="1379951"/>
            <a:ext cx="158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PAM-</a:t>
            </a:r>
            <a:r>
              <a:rPr lang="da-DK" dirty="0" err="1"/>
              <a:t>sequence</a:t>
            </a:r>
            <a:endParaRPr lang="da-DK" dirty="0"/>
          </a:p>
        </p:txBody>
      </p:sp>
      <p:sp>
        <p:nvSpPr>
          <p:cNvPr id="26" name="Pil ned 25">
            <a:extLst>
              <a:ext uri="{FF2B5EF4-FFF2-40B4-BE49-F238E27FC236}">
                <a16:creationId xmlns:a16="http://schemas.microsoft.com/office/drawing/2014/main" id="{9762A0EC-3641-94EB-12F7-3A4C25E6257A}"/>
              </a:ext>
            </a:extLst>
          </p:cNvPr>
          <p:cNvSpPr/>
          <p:nvPr/>
        </p:nvSpPr>
        <p:spPr>
          <a:xfrm>
            <a:off x="7725848" y="1862385"/>
            <a:ext cx="190005" cy="463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B5D654A4-695A-8E3E-ED59-5CCE50645B76}"/>
              </a:ext>
            </a:extLst>
          </p:cNvPr>
          <p:cNvSpPr txBox="1"/>
          <p:nvPr/>
        </p:nvSpPr>
        <p:spPr>
          <a:xfrm>
            <a:off x="7027684" y="3368257"/>
            <a:ext cx="34200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The </a:t>
            </a:r>
            <a:r>
              <a:rPr lang="da-DK" b="1" dirty="0" err="1"/>
              <a:t>conclusion</a:t>
            </a:r>
            <a:r>
              <a:rPr lang="da-DK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We can </a:t>
            </a:r>
            <a:r>
              <a:rPr lang="da-DK" dirty="0" err="1"/>
              <a:t>see</a:t>
            </a:r>
            <a:r>
              <a:rPr lang="da-DK" dirty="0"/>
              <a:t> where the cut in the DNA has </a:t>
            </a:r>
            <a:r>
              <a:rPr lang="da-DK" dirty="0" err="1"/>
              <a:t>been</a:t>
            </a:r>
            <a:r>
              <a:rPr lang="da-DK" dirty="0"/>
              <a:t> done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We </a:t>
            </a:r>
            <a:r>
              <a:rPr lang="da-DK" dirty="0" err="1"/>
              <a:t>wanted</a:t>
            </a:r>
            <a:r>
              <a:rPr lang="da-DK" dirty="0"/>
              <a:t> to cut </a:t>
            </a:r>
            <a:r>
              <a:rPr lang="da-DK" dirty="0" err="1"/>
              <a:t>only</a:t>
            </a:r>
            <a:r>
              <a:rPr lang="da-DK" dirty="0"/>
              <a:t> the 20 basepairs </a:t>
            </a:r>
            <a:r>
              <a:rPr lang="da-DK" dirty="0" err="1"/>
              <a:t>before</a:t>
            </a:r>
            <a:r>
              <a:rPr lang="da-DK" dirty="0"/>
              <a:t> the PAM-</a:t>
            </a:r>
            <a:r>
              <a:rPr lang="da-DK" dirty="0" err="1"/>
              <a:t>sequence</a:t>
            </a:r>
            <a:r>
              <a:rPr lang="da-DK" dirty="0"/>
              <a:t> but as </a:t>
            </a:r>
            <a:r>
              <a:rPr lang="da-DK" dirty="0" err="1"/>
              <a:t>you</a:t>
            </a:r>
            <a:r>
              <a:rPr lang="da-DK" dirty="0"/>
              <a:t> can </a:t>
            </a:r>
            <a:r>
              <a:rPr lang="da-DK" dirty="0" err="1"/>
              <a:t>see</a:t>
            </a:r>
            <a:r>
              <a:rPr lang="da-DK" dirty="0"/>
              <a:t> we </a:t>
            </a:r>
            <a:r>
              <a:rPr lang="da-DK" dirty="0" err="1"/>
              <a:t>ended</a:t>
            </a:r>
            <a:r>
              <a:rPr lang="da-DK" dirty="0"/>
              <a:t> up </a:t>
            </a:r>
            <a:r>
              <a:rPr lang="da-DK" dirty="0" err="1"/>
              <a:t>cutting</a:t>
            </a:r>
            <a:r>
              <a:rPr lang="da-DK" dirty="0"/>
              <a:t> more </a:t>
            </a:r>
            <a:r>
              <a:rPr lang="da-DK" dirty="0" err="1"/>
              <a:t>than</a:t>
            </a:r>
            <a:r>
              <a:rPr lang="da-DK" dirty="0"/>
              <a:t> </a:t>
            </a:r>
            <a:r>
              <a:rPr lang="da-DK" dirty="0" err="1"/>
              <a:t>expected</a:t>
            </a:r>
            <a:endParaRPr lang="da-DK" dirty="0"/>
          </a:p>
        </p:txBody>
      </p:sp>
      <p:pic>
        <p:nvPicPr>
          <p:cNvPr id="28" name="Picture 2" descr="Erasmus+ på HHX">
            <a:extLst>
              <a:ext uri="{FF2B5EF4-FFF2-40B4-BE49-F238E27FC236}">
                <a16:creationId xmlns:a16="http://schemas.microsoft.com/office/drawing/2014/main" id="{BBE066AC-F17E-9C03-5519-9F8C1096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937" y="229949"/>
            <a:ext cx="1752045" cy="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93BEE-E747-2F0B-0234-020617B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690" y="388876"/>
            <a:ext cx="6322620" cy="1325563"/>
          </a:xfrm>
        </p:spPr>
        <p:txBody>
          <a:bodyPr/>
          <a:lstStyle/>
          <a:p>
            <a:r>
              <a:rPr lang="da-DK" b="1" dirty="0" err="1">
                <a:latin typeface="+mn-lt"/>
              </a:rPr>
              <a:t>Thanks</a:t>
            </a:r>
            <a:r>
              <a:rPr lang="da-DK" b="1" dirty="0">
                <a:latin typeface="+mn-lt"/>
              </a:rPr>
              <a:t> for </a:t>
            </a:r>
            <a:r>
              <a:rPr lang="da-DK" b="1" dirty="0" err="1">
                <a:latin typeface="+mn-lt"/>
              </a:rPr>
              <a:t>your</a:t>
            </a:r>
            <a:r>
              <a:rPr lang="da-DK" b="1" dirty="0">
                <a:latin typeface="+mn-lt"/>
              </a:rPr>
              <a:t> attention!</a:t>
            </a:r>
          </a:p>
        </p:txBody>
      </p:sp>
      <p:pic>
        <p:nvPicPr>
          <p:cNvPr id="4" name="Picture 2" descr="Erasmus+ på HHX">
            <a:extLst>
              <a:ext uri="{FF2B5EF4-FFF2-40B4-BE49-F238E27FC236}">
                <a16:creationId xmlns:a16="http://schemas.microsoft.com/office/drawing/2014/main" id="{693D6900-F688-B211-5242-2FF7E468F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39" y="138502"/>
            <a:ext cx="1752045" cy="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32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{17498CEF-57E3-364F-8186-E7F206F60F44}tf10001073</Template>
  <TotalTime>0</TotalTime>
  <Words>445</Words>
  <Application>Microsoft Office PowerPoint</Application>
  <PresentationFormat>Breitbild</PresentationFormat>
  <Paragraphs>51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Untitled Sans</vt:lpstr>
      <vt:lpstr>Office-tema</vt:lpstr>
      <vt:lpstr>- Tilios Konstantinos - From Greece - 2nd standard high school of Athens </vt:lpstr>
      <vt:lpstr>Results of CRISPR/Cas step 1</vt:lpstr>
      <vt:lpstr>Conclusion of the gel eletrophoreses </vt:lpstr>
      <vt:lpstr>Results of CRISPR/Cas step 2</vt:lpstr>
      <vt:lpstr>Conclusion</vt:lpstr>
      <vt:lpstr>Results of sequencing</vt:lpstr>
      <vt:lpstr>Close up of sequence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of our experiment results</dc:title>
  <dc:creator>Tilde Søe Bach</dc:creator>
  <cp:lastModifiedBy>Dorit Liebetrau</cp:lastModifiedBy>
  <cp:revision>4</cp:revision>
  <dcterms:created xsi:type="dcterms:W3CDTF">2023-10-03T10:43:35Z</dcterms:created>
  <dcterms:modified xsi:type="dcterms:W3CDTF">2023-10-13T19:27:39Z</dcterms:modified>
</cp:coreProperties>
</file>