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79eb727c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79eb727c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79eb727c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79eb727c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79eb727c6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79eb727c6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79eb727c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79eb727c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7900" y="126750"/>
            <a:ext cx="8520600" cy="9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Group 2 :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153400" y="3539975"/>
            <a:ext cx="49896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Mentor: Viktorija Kazlauskaite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50" y="1148575"/>
            <a:ext cx="1376325" cy="71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50" y="1977700"/>
            <a:ext cx="1376325" cy="13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545" y="3354020"/>
            <a:ext cx="1667871" cy="9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931975" y="1208975"/>
            <a:ext cx="2503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Mary O’Brien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2068500" y="2281500"/>
            <a:ext cx="2503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800">
                <a:solidFill>
                  <a:schemeClr val="dk1"/>
                </a:solidFill>
              </a:rPr>
              <a:t>Zoé Desseaux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6">
            <a:alphaModFix/>
          </a:blip>
          <a:srcRect b="8225" l="19355" r="17842" t="23737"/>
          <a:stretch/>
        </p:blipFill>
        <p:spPr>
          <a:xfrm>
            <a:off x="6149950" y="384075"/>
            <a:ext cx="2184849" cy="315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of CRISPR/Cas Step 1: gRNA synthesis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572000" y="10000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Observations and Conclusions: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Absense of band in lane 3 (St0)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fr" sz="1500">
                <a:solidFill>
                  <a:schemeClr val="dk1"/>
                </a:solidFill>
              </a:rPr>
              <a:t>gRNA unable to be synthesized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fr" sz="1500">
                <a:solidFill>
                  <a:schemeClr val="dk1"/>
                </a:solidFill>
              </a:rPr>
              <a:t>RNA polymerase inactivated by low temperature 0°C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Presence of band in lane 4 (St1) 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fr" sz="1500">
                <a:solidFill>
                  <a:schemeClr val="dk1"/>
                </a:solidFill>
              </a:rPr>
              <a:t>gRNA was able to be synthesized</a:t>
            </a:r>
            <a:endParaRPr sz="1500">
              <a:solidFill>
                <a:schemeClr val="dk1"/>
              </a:solidFill>
            </a:endParaRPr>
          </a:p>
          <a:p>
            <a:pPr indent="-323850" lvl="0" marL="914400" rtl="0" algn="l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➔"/>
            </a:pPr>
            <a:r>
              <a:rPr lang="fr" sz="1500">
                <a:solidFill>
                  <a:schemeClr val="dk1"/>
                </a:solidFill>
              </a:rPr>
              <a:t>RNA polymerase active at 37°C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7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29081" l="18359" r="19824" t="27519"/>
          <a:stretch/>
        </p:blipFill>
        <p:spPr>
          <a:xfrm>
            <a:off x="581001" y="1059050"/>
            <a:ext cx="3523500" cy="329845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1682200" y="1059100"/>
            <a:ext cx="577200" cy="3298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1599750" y="725650"/>
            <a:ext cx="443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St0</a:t>
            </a:r>
            <a:endParaRPr sz="1100"/>
          </a:p>
        </p:txBody>
      </p:sp>
      <p:sp>
        <p:nvSpPr>
          <p:cNvPr id="71" name="Google Shape;71;p14"/>
          <p:cNvSpPr txBox="1"/>
          <p:nvPr/>
        </p:nvSpPr>
        <p:spPr>
          <a:xfrm>
            <a:off x="1904550" y="725650"/>
            <a:ext cx="443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St1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of CRISPR/Cas Step 2: Plasmid Cleavage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263500" y="986275"/>
            <a:ext cx="4568700" cy="415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L</a:t>
            </a:r>
            <a:r>
              <a:rPr lang="fr" sz="1750">
                <a:solidFill>
                  <a:schemeClr val="dk1"/>
                </a:solidFill>
              </a:rPr>
              <a:t>ane 3: Control 2 (Supercoiled + Cas9)</a:t>
            </a:r>
            <a:endParaRPr sz="1750">
              <a:solidFill>
                <a:schemeClr val="dk1"/>
              </a:solidFill>
            </a:endParaRPr>
          </a:p>
          <a:p>
            <a:pPr indent="-323056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fr" sz="1750">
                <a:solidFill>
                  <a:schemeClr val="dk1"/>
                </a:solidFill>
              </a:rPr>
              <a:t>Presence of band in lane 3</a:t>
            </a:r>
            <a:endParaRPr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750">
                <a:solidFill>
                  <a:schemeClr val="dk1"/>
                </a:solidFill>
              </a:rPr>
              <a:t>Lane 4: Experimental (Supercoiled + Cas9 + gRNA)</a:t>
            </a:r>
            <a:endParaRPr sz="1750">
              <a:solidFill>
                <a:schemeClr val="dk1"/>
              </a:solidFill>
            </a:endParaRPr>
          </a:p>
          <a:p>
            <a:pPr indent="-323056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fr" sz="1750">
                <a:solidFill>
                  <a:schemeClr val="dk1"/>
                </a:solidFill>
              </a:rPr>
              <a:t>Presence of band in lane 4</a:t>
            </a:r>
            <a:endParaRPr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750">
                <a:solidFill>
                  <a:schemeClr val="dk1"/>
                </a:solidFill>
              </a:rPr>
              <a:t>Hypothesis: </a:t>
            </a:r>
            <a:endParaRPr sz="1750">
              <a:solidFill>
                <a:schemeClr val="dk1"/>
              </a:solidFill>
            </a:endParaRPr>
          </a:p>
          <a:p>
            <a:pPr indent="-323056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1750">
                <a:solidFill>
                  <a:schemeClr val="dk1"/>
                </a:solidFill>
              </a:rPr>
              <a:t>Supercoiled plasmid (lane 3) will travel farther than cut plasmid (lane 4)</a:t>
            </a:r>
            <a:endParaRPr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750">
                <a:solidFill>
                  <a:schemeClr val="dk1"/>
                </a:solidFill>
              </a:rPr>
              <a:t>Conclusion: </a:t>
            </a:r>
            <a:endParaRPr sz="1750">
              <a:solidFill>
                <a:schemeClr val="dk1"/>
              </a:solidFill>
            </a:endParaRPr>
          </a:p>
          <a:p>
            <a:pPr indent="-323056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r" sz="1750">
                <a:solidFill>
                  <a:schemeClr val="dk1"/>
                </a:solidFill>
              </a:rPr>
              <a:t>Possible explanation: Nicked plasmid? → did not travel as far as the cut DNA did </a:t>
            </a:r>
            <a:endParaRPr sz="1750">
              <a:solidFill>
                <a:schemeClr val="dk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25170" l="2661" r="3291" t="5773"/>
          <a:stretch/>
        </p:blipFill>
        <p:spPr>
          <a:xfrm>
            <a:off x="311700" y="986275"/>
            <a:ext cx="3951802" cy="386869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1527025" y="986275"/>
            <a:ext cx="556500" cy="3731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1527025" y="652975"/>
            <a:ext cx="443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C2</a:t>
            </a:r>
            <a:endParaRPr sz="1100"/>
          </a:p>
        </p:txBody>
      </p:sp>
      <p:sp>
        <p:nvSpPr>
          <p:cNvPr id="81" name="Google Shape;81;p15"/>
          <p:cNvSpPr txBox="1"/>
          <p:nvPr/>
        </p:nvSpPr>
        <p:spPr>
          <a:xfrm>
            <a:off x="1908025" y="652975"/>
            <a:ext cx="443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3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of DNA Sequencing Part 1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38825" y="2327725"/>
            <a:ext cx="8392800" cy="26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chemeClr val="dk1"/>
                </a:solidFill>
              </a:rPr>
              <a:t>Overview image: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Blue arrow: CRISPR/Cas cut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fr" sz="1500">
                <a:solidFill>
                  <a:schemeClr val="dk1"/>
                </a:solidFill>
              </a:rPr>
              <a:t>No nucleotides read by the sequencer in this region → all strands of DNA were cut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Red Arrow: Blank sequences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fr" sz="1500">
                <a:solidFill>
                  <a:schemeClr val="dk1"/>
                </a:solidFill>
              </a:rPr>
              <a:t>Missing DNA unable to be aligned by software → less than 200bp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Orange arrow: mutations in the plasmid as compared to the NCBI sequence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Less DNA than other groups: lower concentration in mix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45 </a:t>
            </a:r>
            <a:r>
              <a:rPr lang="fr" sz="1500">
                <a:solidFill>
                  <a:schemeClr val="dk1"/>
                </a:solidFill>
              </a:rPr>
              <a:t>uncertainties out of 4361bp → 99% certainty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7900"/>
            <a:ext cx="9143999" cy="15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1383275" y="1020975"/>
            <a:ext cx="340200" cy="37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7742050" y="1536525"/>
            <a:ext cx="340200" cy="37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2156925" y="1490850"/>
            <a:ext cx="340200" cy="37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of DNA Sequencing Part 2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30025" y="2410325"/>
            <a:ext cx="8520600" cy="25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fr" sz="1500">
                <a:solidFill>
                  <a:schemeClr val="dk1"/>
                </a:solidFill>
              </a:rPr>
              <a:t>Zoomed-in Image: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Red box: Target DNA sequence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fr" sz="1500">
                <a:solidFill>
                  <a:schemeClr val="dk1"/>
                </a:solidFill>
              </a:rPr>
              <a:t>20 nucleotides long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fr" sz="1500">
                <a:solidFill>
                  <a:schemeClr val="dk1"/>
                </a:solidFill>
              </a:rPr>
              <a:t>CRISPR/Cas cut occurred within the target region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Blue box: PAM sequence (TGG) → Marks target sites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fr" sz="1500">
                <a:solidFill>
                  <a:schemeClr val="dk1"/>
                </a:solidFill>
              </a:rPr>
              <a:t>Red Arrow: Blank sequences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fr" sz="1500">
                <a:solidFill>
                  <a:schemeClr val="dk1"/>
                </a:solidFill>
              </a:rPr>
              <a:t>Missing DNA unable to be aligned by software → less than 200bp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10503" r="14200" t="0"/>
          <a:stretch/>
        </p:blipFill>
        <p:spPr>
          <a:xfrm>
            <a:off x="148325" y="1093925"/>
            <a:ext cx="8683973" cy="14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2221850" y="1392300"/>
            <a:ext cx="2768100" cy="246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5044825" y="1392300"/>
            <a:ext cx="393000" cy="2466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1292125" y="1828875"/>
            <a:ext cx="340200" cy="371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" name="Google Shape;102;p17"/>
          <p:cNvCxnSpPr/>
          <p:nvPr/>
        </p:nvCxnSpPr>
        <p:spPr>
          <a:xfrm>
            <a:off x="8671425" y="1515600"/>
            <a:ext cx="15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7"/>
          <p:cNvSpPr txBox="1"/>
          <p:nvPr/>
        </p:nvSpPr>
        <p:spPr>
          <a:xfrm>
            <a:off x="8383575" y="2278625"/>
            <a:ext cx="731100" cy="1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13 strands</a:t>
            </a:r>
            <a:endParaRPr sz="900"/>
          </a:p>
        </p:txBody>
      </p:sp>
      <p:sp>
        <p:nvSpPr>
          <p:cNvPr id="104" name="Google Shape;104;p17"/>
          <p:cNvSpPr txBox="1"/>
          <p:nvPr/>
        </p:nvSpPr>
        <p:spPr>
          <a:xfrm>
            <a:off x="2968200" y="1562700"/>
            <a:ext cx="17562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0000"/>
                </a:solidFill>
              </a:rPr>
              <a:t>Target DNA sequence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814050" y="1562700"/>
            <a:ext cx="17562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0000FF"/>
                </a:solidFill>
              </a:rPr>
              <a:t>PAM sequence</a:t>
            </a:r>
            <a:endParaRPr sz="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