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Pladsholder til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Pladsholder til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Pladsholder til billed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Group 10 </a:t>
            </a:r>
          </a:p>
        </p:txBody>
      </p:sp>
      <p:sp>
        <p:nvSpPr>
          <p:cNvPr id="95" name="Tekstfelt 4"/>
          <p:cNvSpPr txBox="1"/>
          <p:nvPr/>
        </p:nvSpPr>
        <p:spPr>
          <a:xfrm>
            <a:off x="6745404" y="2282049"/>
            <a:ext cx="2958932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Kirstine Vigsø Lassen from Denmark </a:t>
            </a:r>
          </a:p>
        </p:txBody>
      </p:sp>
      <p:sp>
        <p:nvSpPr>
          <p:cNvPr id="96" name="Tekstfelt 6"/>
          <p:cNvSpPr txBox="1"/>
          <p:nvPr/>
        </p:nvSpPr>
        <p:spPr>
          <a:xfrm>
            <a:off x="6745404" y="3334799"/>
            <a:ext cx="259373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Jiří Pol from Czech republic</a:t>
            </a:r>
          </a:p>
        </p:txBody>
      </p:sp>
      <p:pic>
        <p:nvPicPr>
          <p:cNvPr id="9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96" y="2126262"/>
            <a:ext cx="1022030" cy="772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rafik 39" descr="Grafik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56" y="5879805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rafik 37" descr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987" y="6017600"/>
            <a:ext cx="1970857" cy="56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7770.jpeg" descr="IMG_777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55" y="1358307"/>
            <a:ext cx="3932491" cy="5243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7777.png" descr="IMG_777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27" y="3326788"/>
            <a:ext cx="1053967" cy="70136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kstfelt 6"/>
          <p:cNvSpPr txBox="1"/>
          <p:nvPr/>
        </p:nvSpPr>
        <p:spPr>
          <a:xfrm>
            <a:off x="6745404" y="4546200"/>
            <a:ext cx="25166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Zoja Gutová from Slovakia</a:t>
            </a:r>
          </a:p>
        </p:txBody>
      </p:sp>
      <p:pic>
        <p:nvPicPr>
          <p:cNvPr id="103" name="IMG_7778.png" descr="IMG_777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749" y="4458412"/>
            <a:ext cx="1004725" cy="668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gRNA</a:t>
            </a:r>
          </a:p>
        </p:txBody>
      </p:sp>
      <p:sp>
        <p:nvSpPr>
          <p:cNvPr id="106" name="Pladsholder til indhold 5"/>
          <p:cNvSpPr txBox="1">
            <a:spLocks noGrp="1"/>
          </p:cNvSpPr>
          <p:nvPr>
            <p:ph type="body" sz="half" idx="1"/>
          </p:nvPr>
        </p:nvSpPr>
        <p:spPr>
          <a:xfrm>
            <a:off x="838200" y="1811249"/>
            <a:ext cx="6425821" cy="4351339"/>
          </a:xfrm>
          <a:prstGeom prst="rect">
            <a:avLst/>
          </a:prstGeom>
        </p:spPr>
        <p:txBody>
          <a:bodyPr/>
          <a:lstStyle/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Conclusion: 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endParaRPr/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9: The control was kept on ice, 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which leads to no gRNA is synthesized,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because of the low temperature.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endParaRPr/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10: The sample was icnubated at 37 ^C, which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is the perfect temperature for the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 RNA-polymerase, which leads to gRNA being 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2128"/>
            </a:pPr>
            <a:r>
              <a:t>synthesized</a:t>
            </a:r>
          </a:p>
        </p:txBody>
      </p:sp>
      <p:pic>
        <p:nvPicPr>
          <p:cNvPr id="107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G_7776.jpeg" descr="IMG_77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641" y="199336"/>
            <a:ext cx="4597931" cy="645932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Kresba"/>
          <p:cNvSpPr/>
          <p:nvPr/>
        </p:nvSpPr>
        <p:spPr>
          <a:xfrm>
            <a:off x="10486810" y="1395858"/>
            <a:ext cx="927210" cy="2140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extrusionOk="0">
                <a:moveTo>
                  <a:pt x="1507" y="1797"/>
                </a:moveTo>
                <a:cubicBezTo>
                  <a:pt x="1507" y="2957"/>
                  <a:pt x="1507" y="4117"/>
                  <a:pt x="1758" y="5095"/>
                </a:cubicBezTo>
                <a:cubicBezTo>
                  <a:pt x="2009" y="6074"/>
                  <a:pt x="2512" y="6871"/>
                  <a:pt x="2819" y="7692"/>
                </a:cubicBezTo>
                <a:cubicBezTo>
                  <a:pt x="3126" y="8514"/>
                  <a:pt x="3237" y="9359"/>
                  <a:pt x="3293" y="10459"/>
                </a:cubicBezTo>
                <a:cubicBezTo>
                  <a:pt x="3349" y="11558"/>
                  <a:pt x="3349" y="12911"/>
                  <a:pt x="3377" y="13986"/>
                </a:cubicBezTo>
                <a:cubicBezTo>
                  <a:pt x="3405" y="15062"/>
                  <a:pt x="3460" y="15859"/>
                  <a:pt x="3628" y="16572"/>
                </a:cubicBezTo>
                <a:cubicBezTo>
                  <a:pt x="3795" y="17284"/>
                  <a:pt x="4074" y="17913"/>
                  <a:pt x="4242" y="18674"/>
                </a:cubicBezTo>
                <a:cubicBezTo>
                  <a:pt x="4409" y="19435"/>
                  <a:pt x="4465" y="20329"/>
                  <a:pt x="4493" y="20836"/>
                </a:cubicBezTo>
                <a:cubicBezTo>
                  <a:pt x="4521" y="21343"/>
                  <a:pt x="4521" y="21464"/>
                  <a:pt x="4688" y="21525"/>
                </a:cubicBezTo>
                <a:cubicBezTo>
                  <a:pt x="4856" y="21585"/>
                  <a:pt x="5191" y="21585"/>
                  <a:pt x="6893" y="21585"/>
                </a:cubicBezTo>
                <a:cubicBezTo>
                  <a:pt x="8595" y="21585"/>
                  <a:pt x="11665" y="21585"/>
                  <a:pt x="14177" y="21585"/>
                </a:cubicBezTo>
                <a:cubicBezTo>
                  <a:pt x="16688" y="21585"/>
                  <a:pt x="18642" y="21585"/>
                  <a:pt x="19758" y="21585"/>
                </a:cubicBezTo>
                <a:cubicBezTo>
                  <a:pt x="20874" y="21585"/>
                  <a:pt x="21153" y="21585"/>
                  <a:pt x="21293" y="21416"/>
                </a:cubicBezTo>
                <a:cubicBezTo>
                  <a:pt x="21433" y="21247"/>
                  <a:pt x="21433" y="20908"/>
                  <a:pt x="21433" y="20087"/>
                </a:cubicBezTo>
                <a:cubicBezTo>
                  <a:pt x="21433" y="19266"/>
                  <a:pt x="21433" y="17961"/>
                  <a:pt x="21433" y="16596"/>
                </a:cubicBezTo>
                <a:cubicBezTo>
                  <a:pt x="21433" y="15231"/>
                  <a:pt x="21433" y="13805"/>
                  <a:pt x="21460" y="12513"/>
                </a:cubicBezTo>
                <a:cubicBezTo>
                  <a:pt x="21488" y="11220"/>
                  <a:pt x="21544" y="10060"/>
                  <a:pt x="21572" y="8828"/>
                </a:cubicBezTo>
                <a:cubicBezTo>
                  <a:pt x="21600" y="7596"/>
                  <a:pt x="21600" y="6291"/>
                  <a:pt x="21600" y="4998"/>
                </a:cubicBezTo>
                <a:cubicBezTo>
                  <a:pt x="21600" y="3706"/>
                  <a:pt x="21600" y="2425"/>
                  <a:pt x="21600" y="1664"/>
                </a:cubicBezTo>
                <a:cubicBezTo>
                  <a:pt x="21600" y="903"/>
                  <a:pt x="21600" y="662"/>
                  <a:pt x="21600" y="468"/>
                </a:cubicBezTo>
                <a:cubicBezTo>
                  <a:pt x="21600" y="275"/>
                  <a:pt x="21600" y="130"/>
                  <a:pt x="21460" y="57"/>
                </a:cubicBezTo>
                <a:cubicBezTo>
                  <a:pt x="21321" y="-15"/>
                  <a:pt x="21042" y="-15"/>
                  <a:pt x="20260" y="33"/>
                </a:cubicBezTo>
                <a:cubicBezTo>
                  <a:pt x="19479" y="82"/>
                  <a:pt x="18195" y="178"/>
                  <a:pt x="16465" y="239"/>
                </a:cubicBezTo>
                <a:cubicBezTo>
                  <a:pt x="14735" y="299"/>
                  <a:pt x="12558" y="323"/>
                  <a:pt x="10716" y="396"/>
                </a:cubicBezTo>
                <a:cubicBezTo>
                  <a:pt x="8874" y="468"/>
                  <a:pt x="7367" y="589"/>
                  <a:pt x="5916" y="782"/>
                </a:cubicBezTo>
                <a:cubicBezTo>
                  <a:pt x="4465" y="976"/>
                  <a:pt x="3070" y="1241"/>
                  <a:pt x="2093" y="1423"/>
                </a:cubicBezTo>
                <a:cubicBezTo>
                  <a:pt x="1116" y="1604"/>
                  <a:pt x="558" y="1700"/>
                  <a:pt x="0" y="1797"/>
                </a:cubicBezTo>
              </a:path>
            </a:pathLst>
          </a:custGeom>
          <a:ln w="8890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Plasmid</a:t>
            </a:r>
          </a:p>
        </p:txBody>
      </p:sp>
      <p:sp>
        <p:nvSpPr>
          <p:cNvPr id="113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6771085" cy="4351338"/>
          </a:xfrm>
          <a:prstGeom prst="rect">
            <a:avLst/>
          </a:prstGeom>
        </p:spPr>
        <p:txBody>
          <a:bodyPr/>
          <a:lstStyle/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r>
              <a:t>Conclusion:</a:t>
            </a:r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endParaRPr/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r>
              <a:t>9: The control used is number 2 (+cas,-gRNA),</a:t>
            </a:r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r>
              <a:t>but unfortunately it didn’t appear.</a:t>
            </a:r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endParaRPr/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r>
              <a:t>10: Linearized cutted plasmid pBR322 with Cas and gRNA. </a:t>
            </a:r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endParaRPr/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r>
              <a:t>We have compared it to the other groups.</a:t>
            </a:r>
          </a:p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  <a:r>
              <a:t>Exp.:  well number 8</a:t>
            </a:r>
          </a:p>
        </p:txBody>
      </p:sp>
      <p:pic>
        <p:nvPicPr>
          <p:cNvPr id="114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eingesetztes-Bild.jpeg" descr="eingesetztes-Bil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429" y="128039"/>
            <a:ext cx="4496180" cy="660192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Kresba"/>
          <p:cNvSpPr/>
          <p:nvPr/>
        </p:nvSpPr>
        <p:spPr>
          <a:xfrm rot="21401671">
            <a:off x="10953996" y="862519"/>
            <a:ext cx="1077740" cy="181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592" extrusionOk="0">
                <a:moveTo>
                  <a:pt x="2448" y="3417"/>
                </a:moveTo>
                <a:cubicBezTo>
                  <a:pt x="2304" y="4214"/>
                  <a:pt x="2160" y="5011"/>
                  <a:pt x="2016" y="5879"/>
                </a:cubicBezTo>
                <a:cubicBezTo>
                  <a:pt x="1872" y="6748"/>
                  <a:pt x="1728" y="7687"/>
                  <a:pt x="1608" y="8556"/>
                </a:cubicBezTo>
                <a:cubicBezTo>
                  <a:pt x="1488" y="9424"/>
                  <a:pt x="1392" y="10221"/>
                  <a:pt x="1320" y="11203"/>
                </a:cubicBezTo>
                <a:cubicBezTo>
                  <a:pt x="1248" y="12186"/>
                  <a:pt x="1200" y="13353"/>
                  <a:pt x="1176" y="14748"/>
                </a:cubicBezTo>
                <a:cubicBezTo>
                  <a:pt x="1152" y="16143"/>
                  <a:pt x="1152" y="17766"/>
                  <a:pt x="1152" y="18663"/>
                </a:cubicBezTo>
                <a:cubicBezTo>
                  <a:pt x="1152" y="19560"/>
                  <a:pt x="1152" y="19730"/>
                  <a:pt x="1152" y="19887"/>
                </a:cubicBezTo>
                <a:cubicBezTo>
                  <a:pt x="1152" y="20044"/>
                  <a:pt x="1152" y="20186"/>
                  <a:pt x="1272" y="20257"/>
                </a:cubicBezTo>
                <a:cubicBezTo>
                  <a:pt x="1392" y="20328"/>
                  <a:pt x="1632" y="20328"/>
                  <a:pt x="2760" y="20456"/>
                </a:cubicBezTo>
                <a:cubicBezTo>
                  <a:pt x="3888" y="20585"/>
                  <a:pt x="5904" y="20841"/>
                  <a:pt x="8016" y="21040"/>
                </a:cubicBezTo>
                <a:cubicBezTo>
                  <a:pt x="10128" y="21239"/>
                  <a:pt x="12336" y="21382"/>
                  <a:pt x="14136" y="21467"/>
                </a:cubicBezTo>
                <a:cubicBezTo>
                  <a:pt x="15936" y="21553"/>
                  <a:pt x="17328" y="21581"/>
                  <a:pt x="18208" y="21591"/>
                </a:cubicBezTo>
                <a:cubicBezTo>
                  <a:pt x="19088" y="21600"/>
                  <a:pt x="19456" y="21591"/>
                  <a:pt x="19672" y="21192"/>
                </a:cubicBezTo>
                <a:cubicBezTo>
                  <a:pt x="19888" y="20793"/>
                  <a:pt x="19952" y="20006"/>
                  <a:pt x="20080" y="19014"/>
                </a:cubicBezTo>
                <a:cubicBezTo>
                  <a:pt x="20208" y="18022"/>
                  <a:pt x="20400" y="16826"/>
                  <a:pt x="20640" y="15730"/>
                </a:cubicBezTo>
                <a:cubicBezTo>
                  <a:pt x="20880" y="14634"/>
                  <a:pt x="21168" y="13638"/>
                  <a:pt x="21336" y="12485"/>
                </a:cubicBezTo>
                <a:cubicBezTo>
                  <a:pt x="21504" y="11331"/>
                  <a:pt x="21552" y="10022"/>
                  <a:pt x="21576" y="8598"/>
                </a:cubicBezTo>
                <a:cubicBezTo>
                  <a:pt x="21600" y="7175"/>
                  <a:pt x="21600" y="5637"/>
                  <a:pt x="21552" y="4328"/>
                </a:cubicBezTo>
                <a:cubicBezTo>
                  <a:pt x="21504" y="3018"/>
                  <a:pt x="21408" y="1936"/>
                  <a:pt x="21312" y="1310"/>
                </a:cubicBezTo>
                <a:cubicBezTo>
                  <a:pt x="21216" y="683"/>
                  <a:pt x="21120" y="512"/>
                  <a:pt x="20352" y="427"/>
                </a:cubicBezTo>
                <a:cubicBezTo>
                  <a:pt x="19584" y="342"/>
                  <a:pt x="18144" y="342"/>
                  <a:pt x="16056" y="342"/>
                </a:cubicBezTo>
                <a:cubicBezTo>
                  <a:pt x="13968" y="342"/>
                  <a:pt x="11232" y="342"/>
                  <a:pt x="9336" y="285"/>
                </a:cubicBezTo>
                <a:cubicBezTo>
                  <a:pt x="7440" y="228"/>
                  <a:pt x="6384" y="114"/>
                  <a:pt x="5304" y="57"/>
                </a:cubicBezTo>
                <a:cubicBezTo>
                  <a:pt x="4224" y="0"/>
                  <a:pt x="3120" y="0"/>
                  <a:pt x="2448" y="0"/>
                </a:cubicBezTo>
                <a:cubicBezTo>
                  <a:pt x="1776" y="0"/>
                  <a:pt x="1536" y="0"/>
                  <a:pt x="1392" y="313"/>
                </a:cubicBezTo>
                <a:cubicBezTo>
                  <a:pt x="1248" y="626"/>
                  <a:pt x="1200" y="1253"/>
                  <a:pt x="984" y="1808"/>
                </a:cubicBezTo>
                <a:cubicBezTo>
                  <a:pt x="768" y="2363"/>
                  <a:pt x="384" y="2847"/>
                  <a:pt x="0" y="3331"/>
                </a:cubicBezTo>
              </a:path>
            </a:pathLst>
          </a:custGeom>
          <a:ln w="8890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Sequencing overview </a:t>
            </a:r>
          </a:p>
        </p:txBody>
      </p:sp>
      <p:pic>
        <p:nvPicPr>
          <p:cNvPr id="120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1558.png" descr="IMG_15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932" y="4371401"/>
            <a:ext cx="11993131" cy="101236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resba"/>
          <p:cNvSpPr/>
          <p:nvPr/>
        </p:nvSpPr>
        <p:spPr>
          <a:xfrm>
            <a:off x="5921998" y="3133820"/>
            <a:ext cx="1271" cy="1"/>
          </a:xfrm>
          <a:prstGeom prst="ellipse">
            <a:avLst/>
          </a:prstGeom>
          <a:ln w="2540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Conclusion:…"/>
          <p:cNvSpPr txBox="1">
            <a:spLocks noGrp="1"/>
          </p:cNvSpPr>
          <p:nvPr>
            <p:ph type="body" sz="half" idx="1"/>
          </p:nvPr>
        </p:nvSpPr>
        <p:spPr>
          <a:xfrm>
            <a:off x="576317" y="1467434"/>
            <a:ext cx="6979808" cy="33327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Conclusion:</a:t>
            </a:r>
          </a:p>
          <a:p>
            <a:pPr marL="0" indent="0">
              <a:buSzTx/>
              <a:buNone/>
            </a:pPr>
            <a:r>
              <a:t>-Cas9 cut happened at full range </a:t>
            </a:r>
          </a:p>
          <a:p>
            <a:pPr marL="0" indent="0">
              <a:buSzTx/>
              <a:buNone/>
            </a:pPr>
            <a:r>
              <a:t>-5 plasmids were sequenced </a:t>
            </a:r>
          </a:p>
          <a:p>
            <a:pPr marL="0" indent="0">
              <a:buSzTx/>
              <a:buNone/>
            </a:pPr>
            <a:r>
              <a:t>-around 120 times was system unsure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Close up of sequence </a:t>
            </a:r>
          </a:p>
        </p:txBody>
      </p:sp>
      <p:pic>
        <p:nvPicPr>
          <p:cNvPr id="127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59.png" descr="IMG_1559.png"/>
          <p:cNvPicPr>
            <a:picLocks noChangeAspect="1"/>
          </p:cNvPicPr>
          <p:nvPr/>
        </p:nvPicPr>
        <p:blipFill>
          <a:blip r:embed="rId4"/>
          <a:srcRect l="1003" b="52734"/>
          <a:stretch>
            <a:fillRect/>
          </a:stretch>
        </p:blipFill>
        <p:spPr>
          <a:xfrm>
            <a:off x="37702" y="3924372"/>
            <a:ext cx="113403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Kresba"/>
          <p:cNvSpPr/>
          <p:nvPr/>
        </p:nvSpPr>
        <p:spPr>
          <a:xfrm>
            <a:off x="3770867" y="3928308"/>
            <a:ext cx="28010" cy="559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0" y="0"/>
                </a:moveTo>
                <a:cubicBezTo>
                  <a:pt x="5400" y="2070"/>
                  <a:pt x="10800" y="4140"/>
                  <a:pt x="11700" y="7155"/>
                </a:cubicBezTo>
                <a:cubicBezTo>
                  <a:pt x="12600" y="10170"/>
                  <a:pt x="9000" y="14130"/>
                  <a:pt x="7200" y="16470"/>
                </a:cubicBezTo>
                <a:cubicBezTo>
                  <a:pt x="5400" y="18810"/>
                  <a:pt x="5400" y="19530"/>
                  <a:pt x="6300" y="20205"/>
                </a:cubicBezTo>
                <a:cubicBezTo>
                  <a:pt x="7200" y="20880"/>
                  <a:pt x="9000" y="21510"/>
                  <a:pt x="9900" y="21555"/>
                </a:cubicBezTo>
                <a:cubicBezTo>
                  <a:pt x="10800" y="21600"/>
                  <a:pt x="10800" y="21060"/>
                  <a:pt x="10800" y="18450"/>
                </a:cubicBezTo>
                <a:cubicBezTo>
                  <a:pt x="10800" y="15840"/>
                  <a:pt x="10800" y="11160"/>
                  <a:pt x="12600" y="8550"/>
                </a:cubicBezTo>
                <a:cubicBezTo>
                  <a:pt x="14400" y="5940"/>
                  <a:pt x="18000" y="5400"/>
                  <a:pt x="21600" y="4860"/>
                </a:cubicBezTo>
              </a:path>
            </a:pathLst>
          </a:custGeom>
          <a:ln w="53210" cap="rnd">
            <a:solidFill>
              <a:srgbClr val="FCD02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3" name="Kresba"/>
          <p:cNvGrpSpPr/>
          <p:nvPr/>
        </p:nvGrpSpPr>
        <p:grpSpPr>
          <a:xfrm>
            <a:off x="3804478" y="4163155"/>
            <a:ext cx="3806754" cy="1204056"/>
            <a:chOff x="0" y="0"/>
            <a:chExt cx="3806752" cy="1204054"/>
          </a:xfrm>
        </p:grpSpPr>
        <p:sp>
          <p:nvSpPr>
            <p:cNvPr id="131" name="Čára"/>
            <p:cNvSpPr/>
            <p:nvPr/>
          </p:nvSpPr>
          <p:spPr>
            <a:xfrm>
              <a:off x="3285035" y="63507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Čára"/>
            <p:cNvSpPr/>
            <p:nvPr/>
          </p:nvSpPr>
          <p:spPr>
            <a:xfrm>
              <a:off x="3251955" y="0"/>
              <a:ext cx="17004" cy="29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extrusionOk="0">
                  <a:moveTo>
                    <a:pt x="12501" y="0"/>
                  </a:moveTo>
                  <a:cubicBezTo>
                    <a:pt x="7101" y="3355"/>
                    <a:pt x="1701" y="6709"/>
                    <a:pt x="351" y="9941"/>
                  </a:cubicBezTo>
                  <a:cubicBezTo>
                    <a:pt x="-999" y="13173"/>
                    <a:pt x="1701" y="16282"/>
                    <a:pt x="5751" y="18205"/>
                  </a:cubicBezTo>
                  <a:cubicBezTo>
                    <a:pt x="9801" y="20127"/>
                    <a:pt x="15201" y="20864"/>
                    <a:pt x="20601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Čára"/>
            <p:cNvSpPr/>
            <p:nvPr/>
          </p:nvSpPr>
          <p:spPr>
            <a:xfrm>
              <a:off x="0" y="307509"/>
              <a:ext cx="3248903" cy="46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0" y="0"/>
                  </a:moveTo>
                  <a:cubicBezTo>
                    <a:pt x="267" y="1334"/>
                    <a:pt x="533" y="2668"/>
                    <a:pt x="800" y="3694"/>
                  </a:cubicBezTo>
                  <a:cubicBezTo>
                    <a:pt x="1067" y="4720"/>
                    <a:pt x="1333" y="5438"/>
                    <a:pt x="1581" y="6029"/>
                  </a:cubicBezTo>
                  <a:cubicBezTo>
                    <a:pt x="1830" y="6619"/>
                    <a:pt x="2059" y="7080"/>
                    <a:pt x="2289" y="7491"/>
                  </a:cubicBezTo>
                  <a:cubicBezTo>
                    <a:pt x="2519" y="7901"/>
                    <a:pt x="2748" y="8260"/>
                    <a:pt x="2985" y="8517"/>
                  </a:cubicBezTo>
                  <a:cubicBezTo>
                    <a:pt x="3222" y="8773"/>
                    <a:pt x="3467" y="8927"/>
                    <a:pt x="3741" y="9030"/>
                  </a:cubicBezTo>
                  <a:cubicBezTo>
                    <a:pt x="4015" y="9133"/>
                    <a:pt x="4319" y="9184"/>
                    <a:pt x="4689" y="9209"/>
                  </a:cubicBezTo>
                  <a:cubicBezTo>
                    <a:pt x="5059" y="9235"/>
                    <a:pt x="5496" y="9235"/>
                    <a:pt x="5822" y="9312"/>
                  </a:cubicBezTo>
                  <a:cubicBezTo>
                    <a:pt x="6148" y="9389"/>
                    <a:pt x="6363" y="9543"/>
                    <a:pt x="6574" y="9800"/>
                  </a:cubicBezTo>
                  <a:cubicBezTo>
                    <a:pt x="6785" y="10056"/>
                    <a:pt x="6993" y="10415"/>
                    <a:pt x="7226" y="10903"/>
                  </a:cubicBezTo>
                  <a:cubicBezTo>
                    <a:pt x="7459" y="11390"/>
                    <a:pt x="7719" y="12006"/>
                    <a:pt x="7915" y="12698"/>
                  </a:cubicBezTo>
                  <a:cubicBezTo>
                    <a:pt x="8111" y="13391"/>
                    <a:pt x="8244" y="14161"/>
                    <a:pt x="8333" y="14930"/>
                  </a:cubicBezTo>
                  <a:cubicBezTo>
                    <a:pt x="8422" y="15700"/>
                    <a:pt x="8467" y="16469"/>
                    <a:pt x="8526" y="17342"/>
                  </a:cubicBezTo>
                  <a:cubicBezTo>
                    <a:pt x="8585" y="18214"/>
                    <a:pt x="8659" y="19189"/>
                    <a:pt x="8707" y="19804"/>
                  </a:cubicBezTo>
                  <a:cubicBezTo>
                    <a:pt x="8756" y="20420"/>
                    <a:pt x="8778" y="20676"/>
                    <a:pt x="8800" y="20959"/>
                  </a:cubicBezTo>
                  <a:cubicBezTo>
                    <a:pt x="8822" y="21241"/>
                    <a:pt x="8844" y="21549"/>
                    <a:pt x="8859" y="21574"/>
                  </a:cubicBezTo>
                  <a:cubicBezTo>
                    <a:pt x="8874" y="21600"/>
                    <a:pt x="8881" y="21343"/>
                    <a:pt x="8941" y="20446"/>
                  </a:cubicBezTo>
                  <a:cubicBezTo>
                    <a:pt x="9000" y="19548"/>
                    <a:pt x="9111" y="18009"/>
                    <a:pt x="9259" y="16829"/>
                  </a:cubicBezTo>
                  <a:cubicBezTo>
                    <a:pt x="9407" y="15648"/>
                    <a:pt x="9593" y="14828"/>
                    <a:pt x="9796" y="14263"/>
                  </a:cubicBezTo>
                  <a:cubicBezTo>
                    <a:pt x="10000" y="13699"/>
                    <a:pt x="10222" y="13391"/>
                    <a:pt x="10467" y="13211"/>
                  </a:cubicBezTo>
                  <a:cubicBezTo>
                    <a:pt x="10711" y="13032"/>
                    <a:pt x="10978" y="12981"/>
                    <a:pt x="11307" y="12955"/>
                  </a:cubicBezTo>
                  <a:cubicBezTo>
                    <a:pt x="11637" y="12929"/>
                    <a:pt x="12030" y="12929"/>
                    <a:pt x="12385" y="12981"/>
                  </a:cubicBezTo>
                  <a:cubicBezTo>
                    <a:pt x="12741" y="13032"/>
                    <a:pt x="13059" y="13134"/>
                    <a:pt x="13348" y="13314"/>
                  </a:cubicBezTo>
                  <a:cubicBezTo>
                    <a:pt x="13637" y="13494"/>
                    <a:pt x="13896" y="13750"/>
                    <a:pt x="14181" y="14032"/>
                  </a:cubicBezTo>
                  <a:cubicBezTo>
                    <a:pt x="14467" y="14314"/>
                    <a:pt x="14778" y="14622"/>
                    <a:pt x="15059" y="14853"/>
                  </a:cubicBezTo>
                  <a:cubicBezTo>
                    <a:pt x="15341" y="15084"/>
                    <a:pt x="15593" y="15238"/>
                    <a:pt x="15881" y="15366"/>
                  </a:cubicBezTo>
                  <a:cubicBezTo>
                    <a:pt x="16170" y="15495"/>
                    <a:pt x="16496" y="15597"/>
                    <a:pt x="16867" y="15648"/>
                  </a:cubicBezTo>
                  <a:cubicBezTo>
                    <a:pt x="17237" y="15700"/>
                    <a:pt x="17652" y="15700"/>
                    <a:pt x="18048" y="15700"/>
                  </a:cubicBezTo>
                  <a:cubicBezTo>
                    <a:pt x="18444" y="15700"/>
                    <a:pt x="18822" y="15700"/>
                    <a:pt x="19119" y="15469"/>
                  </a:cubicBezTo>
                  <a:cubicBezTo>
                    <a:pt x="19415" y="15238"/>
                    <a:pt x="19630" y="14776"/>
                    <a:pt x="19815" y="14314"/>
                  </a:cubicBezTo>
                  <a:cubicBezTo>
                    <a:pt x="20000" y="13853"/>
                    <a:pt x="20156" y="13391"/>
                    <a:pt x="20300" y="12904"/>
                  </a:cubicBezTo>
                  <a:cubicBezTo>
                    <a:pt x="20444" y="12416"/>
                    <a:pt x="20578" y="11903"/>
                    <a:pt x="20715" y="11159"/>
                  </a:cubicBezTo>
                  <a:cubicBezTo>
                    <a:pt x="20852" y="10415"/>
                    <a:pt x="20993" y="9440"/>
                    <a:pt x="21096" y="8363"/>
                  </a:cubicBezTo>
                  <a:cubicBezTo>
                    <a:pt x="21200" y="7286"/>
                    <a:pt x="21267" y="6105"/>
                    <a:pt x="21322" y="5131"/>
                  </a:cubicBezTo>
                  <a:cubicBezTo>
                    <a:pt x="21378" y="4156"/>
                    <a:pt x="21422" y="3386"/>
                    <a:pt x="21448" y="2847"/>
                  </a:cubicBezTo>
                  <a:cubicBezTo>
                    <a:pt x="21474" y="2309"/>
                    <a:pt x="21481" y="2001"/>
                    <a:pt x="21504" y="1847"/>
                  </a:cubicBezTo>
                  <a:cubicBezTo>
                    <a:pt x="21526" y="1693"/>
                    <a:pt x="21563" y="1693"/>
                    <a:pt x="21600" y="169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Čára"/>
            <p:cNvSpPr/>
            <p:nvPr/>
          </p:nvSpPr>
          <p:spPr>
            <a:xfrm>
              <a:off x="3767180" y="0"/>
              <a:ext cx="6495" cy="30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extrusionOk="0">
                  <a:moveTo>
                    <a:pt x="10182" y="0"/>
                  </a:moveTo>
                  <a:cubicBezTo>
                    <a:pt x="6582" y="3757"/>
                    <a:pt x="2982" y="7513"/>
                    <a:pt x="1182" y="10917"/>
                  </a:cubicBezTo>
                  <a:cubicBezTo>
                    <a:pt x="-618" y="14322"/>
                    <a:pt x="-618" y="17374"/>
                    <a:pt x="2982" y="19096"/>
                  </a:cubicBezTo>
                  <a:cubicBezTo>
                    <a:pt x="6582" y="20817"/>
                    <a:pt x="13782" y="21209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Čára"/>
            <p:cNvSpPr/>
            <p:nvPr/>
          </p:nvSpPr>
          <p:spPr>
            <a:xfrm>
              <a:off x="3325780" y="287454"/>
              <a:ext cx="480973" cy="40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90" extrusionOk="0">
                  <a:moveTo>
                    <a:pt x="0" y="1940"/>
                  </a:moveTo>
                  <a:cubicBezTo>
                    <a:pt x="50" y="4293"/>
                    <a:pt x="100" y="6645"/>
                    <a:pt x="625" y="8526"/>
                  </a:cubicBezTo>
                  <a:cubicBezTo>
                    <a:pt x="1150" y="10408"/>
                    <a:pt x="2150" y="11819"/>
                    <a:pt x="3600" y="12642"/>
                  </a:cubicBezTo>
                  <a:cubicBezTo>
                    <a:pt x="5050" y="13466"/>
                    <a:pt x="6950" y="13701"/>
                    <a:pt x="8250" y="13907"/>
                  </a:cubicBezTo>
                  <a:cubicBezTo>
                    <a:pt x="9550" y="14113"/>
                    <a:pt x="10250" y="14289"/>
                    <a:pt x="10775" y="15230"/>
                  </a:cubicBezTo>
                  <a:cubicBezTo>
                    <a:pt x="11300" y="16171"/>
                    <a:pt x="11650" y="17876"/>
                    <a:pt x="11900" y="18964"/>
                  </a:cubicBezTo>
                  <a:cubicBezTo>
                    <a:pt x="12150" y="20052"/>
                    <a:pt x="12300" y="20522"/>
                    <a:pt x="12375" y="20904"/>
                  </a:cubicBezTo>
                  <a:cubicBezTo>
                    <a:pt x="12450" y="21286"/>
                    <a:pt x="12450" y="21580"/>
                    <a:pt x="12450" y="21590"/>
                  </a:cubicBezTo>
                  <a:cubicBezTo>
                    <a:pt x="12450" y="21600"/>
                    <a:pt x="12450" y="21326"/>
                    <a:pt x="12500" y="20444"/>
                  </a:cubicBezTo>
                  <a:cubicBezTo>
                    <a:pt x="12550" y="19562"/>
                    <a:pt x="12650" y="18072"/>
                    <a:pt x="13000" y="17033"/>
                  </a:cubicBezTo>
                  <a:cubicBezTo>
                    <a:pt x="13350" y="15994"/>
                    <a:pt x="13950" y="15406"/>
                    <a:pt x="14800" y="15347"/>
                  </a:cubicBezTo>
                  <a:cubicBezTo>
                    <a:pt x="15650" y="15289"/>
                    <a:pt x="16750" y="15759"/>
                    <a:pt x="17575" y="16141"/>
                  </a:cubicBezTo>
                  <a:cubicBezTo>
                    <a:pt x="18400" y="16523"/>
                    <a:pt x="18950" y="16817"/>
                    <a:pt x="19575" y="16435"/>
                  </a:cubicBezTo>
                  <a:cubicBezTo>
                    <a:pt x="20200" y="16053"/>
                    <a:pt x="20900" y="14995"/>
                    <a:pt x="21250" y="13083"/>
                  </a:cubicBezTo>
                  <a:cubicBezTo>
                    <a:pt x="21600" y="11172"/>
                    <a:pt x="21600" y="8409"/>
                    <a:pt x="21575" y="6086"/>
                  </a:cubicBezTo>
                  <a:cubicBezTo>
                    <a:pt x="21550" y="3763"/>
                    <a:pt x="21500" y="1882"/>
                    <a:pt x="2145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Čára"/>
            <p:cNvSpPr/>
            <p:nvPr/>
          </p:nvSpPr>
          <p:spPr>
            <a:xfrm>
              <a:off x="3289012" y="742033"/>
              <a:ext cx="10029" cy="19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6102"/>
                    <a:pt x="21600" y="12203"/>
                    <a:pt x="18000" y="15803"/>
                  </a:cubicBezTo>
                  <a:cubicBezTo>
                    <a:pt x="14400" y="19403"/>
                    <a:pt x="7200" y="2050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Čára"/>
            <p:cNvSpPr/>
            <p:nvPr/>
          </p:nvSpPr>
          <p:spPr>
            <a:xfrm>
              <a:off x="3232190" y="727549"/>
              <a:ext cx="117390" cy="7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34" extrusionOk="0">
                  <a:moveTo>
                    <a:pt x="0" y="4868"/>
                  </a:moveTo>
                  <a:cubicBezTo>
                    <a:pt x="5600" y="2434"/>
                    <a:pt x="11200" y="0"/>
                    <a:pt x="14600" y="0"/>
                  </a:cubicBezTo>
                  <a:cubicBezTo>
                    <a:pt x="18000" y="0"/>
                    <a:pt x="19200" y="2434"/>
                    <a:pt x="20100" y="5932"/>
                  </a:cubicBezTo>
                  <a:cubicBezTo>
                    <a:pt x="21000" y="9431"/>
                    <a:pt x="21600" y="13994"/>
                    <a:pt x="20400" y="17037"/>
                  </a:cubicBezTo>
                  <a:cubicBezTo>
                    <a:pt x="19200" y="20079"/>
                    <a:pt x="16200" y="21600"/>
                    <a:pt x="13500" y="21296"/>
                  </a:cubicBezTo>
                  <a:cubicBezTo>
                    <a:pt x="10800" y="20992"/>
                    <a:pt x="8400" y="18862"/>
                    <a:pt x="6000" y="16732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Čára"/>
            <p:cNvSpPr/>
            <p:nvPr/>
          </p:nvSpPr>
          <p:spPr>
            <a:xfrm>
              <a:off x="3362547" y="745376"/>
              <a:ext cx="66852" cy="19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4149"/>
                    <a:pt x="14400" y="8298"/>
                    <a:pt x="10800" y="11898"/>
                  </a:cubicBezTo>
                  <a:cubicBezTo>
                    <a:pt x="7200" y="15498"/>
                    <a:pt x="3600" y="185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Čára"/>
            <p:cNvSpPr/>
            <p:nvPr/>
          </p:nvSpPr>
          <p:spPr>
            <a:xfrm>
              <a:off x="3409342" y="728663"/>
              <a:ext cx="80221" cy="22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00" y="3654"/>
                    <a:pt x="8400" y="7307"/>
                    <a:pt x="12000" y="10907"/>
                  </a:cubicBezTo>
                  <a:cubicBezTo>
                    <a:pt x="15600" y="14507"/>
                    <a:pt x="18600" y="180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Čára"/>
            <p:cNvSpPr/>
            <p:nvPr/>
          </p:nvSpPr>
          <p:spPr>
            <a:xfrm>
              <a:off x="3349178" y="882418"/>
              <a:ext cx="10696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Čára"/>
            <p:cNvSpPr/>
            <p:nvPr/>
          </p:nvSpPr>
          <p:spPr>
            <a:xfrm>
              <a:off x="3496247" y="715293"/>
              <a:ext cx="23399" cy="21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86" y="5486"/>
                    <a:pt x="6171" y="10971"/>
                    <a:pt x="9771" y="14571"/>
                  </a:cubicBezTo>
                  <a:cubicBezTo>
                    <a:pt x="13371" y="18171"/>
                    <a:pt x="17486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Čára"/>
            <p:cNvSpPr/>
            <p:nvPr/>
          </p:nvSpPr>
          <p:spPr>
            <a:xfrm>
              <a:off x="3476192" y="711951"/>
              <a:ext cx="127016" cy="10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0" extrusionOk="0">
                  <a:moveTo>
                    <a:pt x="0" y="0"/>
                  </a:moveTo>
                  <a:cubicBezTo>
                    <a:pt x="2274" y="6434"/>
                    <a:pt x="4547" y="12868"/>
                    <a:pt x="6442" y="16660"/>
                  </a:cubicBezTo>
                  <a:cubicBezTo>
                    <a:pt x="8337" y="20451"/>
                    <a:pt x="9853" y="21600"/>
                    <a:pt x="11747" y="20106"/>
                  </a:cubicBezTo>
                  <a:cubicBezTo>
                    <a:pt x="13642" y="18613"/>
                    <a:pt x="15916" y="14477"/>
                    <a:pt x="17147" y="11834"/>
                  </a:cubicBezTo>
                  <a:cubicBezTo>
                    <a:pt x="18379" y="9191"/>
                    <a:pt x="18568" y="8043"/>
                    <a:pt x="19137" y="7238"/>
                  </a:cubicBezTo>
                  <a:cubicBezTo>
                    <a:pt x="19705" y="6434"/>
                    <a:pt x="20653" y="5974"/>
                    <a:pt x="21600" y="5515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Čára"/>
            <p:cNvSpPr/>
            <p:nvPr/>
          </p:nvSpPr>
          <p:spPr>
            <a:xfrm>
              <a:off x="3586494" y="735348"/>
              <a:ext cx="36769" cy="25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73" y="3505"/>
                    <a:pt x="6546" y="7011"/>
                    <a:pt x="8837" y="10184"/>
                  </a:cubicBezTo>
                  <a:cubicBezTo>
                    <a:pt x="11127" y="13358"/>
                    <a:pt x="12437" y="16200"/>
                    <a:pt x="14400" y="18047"/>
                  </a:cubicBezTo>
                  <a:cubicBezTo>
                    <a:pt x="16364" y="19895"/>
                    <a:pt x="18982" y="207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Čára"/>
            <p:cNvSpPr/>
            <p:nvPr/>
          </p:nvSpPr>
          <p:spPr>
            <a:xfrm>
              <a:off x="856298" y="851488"/>
              <a:ext cx="173190" cy="35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05" extrusionOk="0">
                  <a:moveTo>
                    <a:pt x="18615" y="3870"/>
                  </a:moveTo>
                  <a:cubicBezTo>
                    <a:pt x="15154" y="2552"/>
                    <a:pt x="11692" y="1235"/>
                    <a:pt x="8923" y="564"/>
                  </a:cubicBezTo>
                  <a:cubicBezTo>
                    <a:pt x="6154" y="-106"/>
                    <a:pt x="4077" y="-128"/>
                    <a:pt x="2692" y="229"/>
                  </a:cubicBezTo>
                  <a:cubicBezTo>
                    <a:pt x="1308" y="587"/>
                    <a:pt x="615" y="1324"/>
                    <a:pt x="269" y="2229"/>
                  </a:cubicBezTo>
                  <a:cubicBezTo>
                    <a:pt x="-77" y="3133"/>
                    <a:pt x="-77" y="4205"/>
                    <a:pt x="200" y="4842"/>
                  </a:cubicBezTo>
                  <a:cubicBezTo>
                    <a:pt x="477" y="5479"/>
                    <a:pt x="1031" y="5680"/>
                    <a:pt x="2485" y="5780"/>
                  </a:cubicBezTo>
                  <a:cubicBezTo>
                    <a:pt x="3938" y="5881"/>
                    <a:pt x="6292" y="5881"/>
                    <a:pt x="8092" y="5646"/>
                  </a:cubicBezTo>
                  <a:cubicBezTo>
                    <a:pt x="9892" y="5412"/>
                    <a:pt x="11138" y="4943"/>
                    <a:pt x="11761" y="4198"/>
                  </a:cubicBezTo>
                  <a:cubicBezTo>
                    <a:pt x="12385" y="3453"/>
                    <a:pt x="12385" y="2433"/>
                    <a:pt x="12315" y="1763"/>
                  </a:cubicBezTo>
                  <a:cubicBezTo>
                    <a:pt x="12246" y="1093"/>
                    <a:pt x="12108" y="773"/>
                    <a:pt x="12038" y="780"/>
                  </a:cubicBezTo>
                  <a:cubicBezTo>
                    <a:pt x="11969" y="788"/>
                    <a:pt x="11969" y="1123"/>
                    <a:pt x="12385" y="2932"/>
                  </a:cubicBezTo>
                  <a:cubicBezTo>
                    <a:pt x="12800" y="4742"/>
                    <a:pt x="13631" y="8025"/>
                    <a:pt x="14531" y="10940"/>
                  </a:cubicBezTo>
                  <a:cubicBezTo>
                    <a:pt x="15431" y="13855"/>
                    <a:pt x="16400" y="16401"/>
                    <a:pt x="16538" y="17999"/>
                  </a:cubicBezTo>
                  <a:cubicBezTo>
                    <a:pt x="16677" y="19596"/>
                    <a:pt x="15985" y="20243"/>
                    <a:pt x="14254" y="20713"/>
                  </a:cubicBezTo>
                  <a:cubicBezTo>
                    <a:pt x="12523" y="21182"/>
                    <a:pt x="9754" y="21472"/>
                    <a:pt x="7885" y="20847"/>
                  </a:cubicBezTo>
                  <a:cubicBezTo>
                    <a:pt x="6015" y="20221"/>
                    <a:pt x="5046" y="18680"/>
                    <a:pt x="5046" y="17105"/>
                  </a:cubicBezTo>
                  <a:cubicBezTo>
                    <a:pt x="5046" y="15530"/>
                    <a:pt x="6015" y="13922"/>
                    <a:pt x="8092" y="12783"/>
                  </a:cubicBezTo>
                  <a:cubicBezTo>
                    <a:pt x="10169" y="11644"/>
                    <a:pt x="13354" y="10974"/>
                    <a:pt x="15777" y="10639"/>
                  </a:cubicBezTo>
                  <a:cubicBezTo>
                    <a:pt x="18200" y="10303"/>
                    <a:pt x="19861" y="10303"/>
                    <a:pt x="21523" y="1030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Čára"/>
            <p:cNvSpPr/>
            <p:nvPr/>
          </p:nvSpPr>
          <p:spPr>
            <a:xfrm>
              <a:off x="1042857" y="742033"/>
              <a:ext cx="20056" cy="22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5673"/>
                    <a:pt x="4800" y="11345"/>
                    <a:pt x="8400" y="14945"/>
                  </a:cubicBezTo>
                  <a:cubicBezTo>
                    <a:pt x="12000" y="18545"/>
                    <a:pt x="16800" y="20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Čára"/>
            <p:cNvSpPr/>
            <p:nvPr/>
          </p:nvSpPr>
          <p:spPr>
            <a:xfrm>
              <a:off x="996062" y="732006"/>
              <a:ext cx="180496" cy="25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extrusionOk="0">
                  <a:moveTo>
                    <a:pt x="0" y="0"/>
                  </a:moveTo>
                  <a:cubicBezTo>
                    <a:pt x="3467" y="191"/>
                    <a:pt x="6933" y="382"/>
                    <a:pt x="9333" y="1290"/>
                  </a:cubicBezTo>
                  <a:cubicBezTo>
                    <a:pt x="11733" y="2198"/>
                    <a:pt x="13067" y="3823"/>
                    <a:pt x="13933" y="5113"/>
                  </a:cubicBezTo>
                  <a:cubicBezTo>
                    <a:pt x="14800" y="6404"/>
                    <a:pt x="15200" y="7359"/>
                    <a:pt x="13933" y="8267"/>
                  </a:cubicBezTo>
                  <a:cubicBezTo>
                    <a:pt x="12667" y="9175"/>
                    <a:pt x="9733" y="10035"/>
                    <a:pt x="7867" y="10465"/>
                  </a:cubicBezTo>
                  <a:cubicBezTo>
                    <a:pt x="6000" y="10896"/>
                    <a:pt x="5200" y="10896"/>
                    <a:pt x="5200" y="10848"/>
                  </a:cubicBezTo>
                  <a:cubicBezTo>
                    <a:pt x="5200" y="10800"/>
                    <a:pt x="6000" y="10704"/>
                    <a:pt x="7267" y="10991"/>
                  </a:cubicBezTo>
                  <a:cubicBezTo>
                    <a:pt x="8533" y="11278"/>
                    <a:pt x="10267" y="11947"/>
                    <a:pt x="12133" y="13572"/>
                  </a:cubicBezTo>
                  <a:cubicBezTo>
                    <a:pt x="14000" y="15196"/>
                    <a:pt x="16000" y="17777"/>
                    <a:pt x="17267" y="19354"/>
                  </a:cubicBezTo>
                  <a:cubicBezTo>
                    <a:pt x="18533" y="20931"/>
                    <a:pt x="19067" y="21504"/>
                    <a:pt x="19667" y="21552"/>
                  </a:cubicBezTo>
                  <a:cubicBezTo>
                    <a:pt x="20267" y="21600"/>
                    <a:pt x="20933" y="21122"/>
                    <a:pt x="21600" y="2064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Čára"/>
            <p:cNvSpPr/>
            <p:nvPr/>
          </p:nvSpPr>
          <p:spPr>
            <a:xfrm>
              <a:off x="1153159" y="698580"/>
              <a:ext cx="30084" cy="2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00" y="3692"/>
                    <a:pt x="6400" y="7385"/>
                    <a:pt x="10000" y="10985"/>
                  </a:cubicBezTo>
                  <a:cubicBezTo>
                    <a:pt x="13600" y="14585"/>
                    <a:pt x="17600" y="180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Čára"/>
            <p:cNvSpPr/>
            <p:nvPr/>
          </p:nvSpPr>
          <p:spPr>
            <a:xfrm>
              <a:off x="1133104" y="715293"/>
              <a:ext cx="130359" cy="2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38" y="4021"/>
                    <a:pt x="6277" y="8042"/>
                    <a:pt x="8677" y="11127"/>
                  </a:cubicBezTo>
                  <a:cubicBezTo>
                    <a:pt x="11077" y="14213"/>
                    <a:pt x="12738" y="16364"/>
                    <a:pt x="14769" y="17953"/>
                  </a:cubicBezTo>
                  <a:cubicBezTo>
                    <a:pt x="16800" y="19543"/>
                    <a:pt x="1920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Čára"/>
            <p:cNvSpPr/>
            <p:nvPr/>
          </p:nvSpPr>
          <p:spPr>
            <a:xfrm>
              <a:off x="1256777" y="735348"/>
              <a:ext cx="6686" cy="23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4423"/>
                    <a:pt x="0" y="8846"/>
                    <a:pt x="0" y="12446"/>
                  </a:cubicBezTo>
                  <a:cubicBezTo>
                    <a:pt x="0" y="16046"/>
                    <a:pt x="10800" y="188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Čára"/>
            <p:cNvSpPr/>
            <p:nvPr/>
          </p:nvSpPr>
          <p:spPr>
            <a:xfrm>
              <a:off x="1323626" y="728663"/>
              <a:ext cx="36769" cy="21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27" y="4000"/>
                    <a:pt x="15055" y="8000"/>
                    <a:pt x="11455" y="11600"/>
                  </a:cubicBezTo>
                  <a:cubicBezTo>
                    <a:pt x="7855" y="15200"/>
                    <a:pt x="3927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Čára"/>
            <p:cNvSpPr/>
            <p:nvPr/>
          </p:nvSpPr>
          <p:spPr>
            <a:xfrm>
              <a:off x="1347024" y="728663"/>
              <a:ext cx="70193" cy="31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0" y="0"/>
                  </a:moveTo>
                  <a:cubicBezTo>
                    <a:pt x="1714" y="2484"/>
                    <a:pt x="3429" y="4967"/>
                    <a:pt x="6171" y="7714"/>
                  </a:cubicBezTo>
                  <a:cubicBezTo>
                    <a:pt x="8914" y="10461"/>
                    <a:pt x="12686" y="13472"/>
                    <a:pt x="15086" y="15579"/>
                  </a:cubicBezTo>
                  <a:cubicBezTo>
                    <a:pt x="17486" y="17686"/>
                    <a:pt x="18514" y="18891"/>
                    <a:pt x="19029" y="19831"/>
                  </a:cubicBezTo>
                  <a:cubicBezTo>
                    <a:pt x="19543" y="20772"/>
                    <a:pt x="19543" y="21449"/>
                    <a:pt x="19886" y="21525"/>
                  </a:cubicBezTo>
                  <a:cubicBezTo>
                    <a:pt x="20229" y="21600"/>
                    <a:pt x="20914" y="21073"/>
                    <a:pt x="21600" y="2054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Čára"/>
            <p:cNvSpPr/>
            <p:nvPr/>
          </p:nvSpPr>
          <p:spPr>
            <a:xfrm>
              <a:off x="1306914" y="889103"/>
              <a:ext cx="66851" cy="2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4" name="Conclusion:…"/>
          <p:cNvSpPr txBox="1">
            <a:spLocks noGrp="1"/>
          </p:cNvSpPr>
          <p:nvPr>
            <p:ph type="body" sz="half" idx="1"/>
          </p:nvPr>
        </p:nvSpPr>
        <p:spPr>
          <a:xfrm>
            <a:off x="801846" y="1316517"/>
            <a:ext cx="6098137" cy="2911785"/>
          </a:xfrm>
          <a:prstGeom prst="rect">
            <a:avLst/>
          </a:prstGeom>
        </p:spPr>
        <p:txBody>
          <a:bodyPr/>
          <a:lstStyle/>
          <a:p>
            <a:pPr marL="0" indent="0" defTabSz="758951">
              <a:spcBef>
                <a:spcPts val="800"/>
              </a:spcBef>
              <a:buSzTx/>
              <a:buNone/>
              <a:defRPr sz="2324"/>
            </a:pPr>
            <a:r>
              <a:t>Conclusion:</a:t>
            </a:r>
          </a:p>
          <a:p>
            <a:pPr marL="0" indent="0" defTabSz="758951">
              <a:spcBef>
                <a:spcPts val="800"/>
              </a:spcBef>
              <a:buSzTx/>
              <a:buNone/>
              <a:defRPr sz="2324"/>
            </a:pPr>
            <a:r>
              <a:t>-cut was made around 660-700 base pairs</a:t>
            </a:r>
          </a:p>
          <a:p>
            <a:pPr marL="0" indent="0" defTabSz="758951">
              <a:spcBef>
                <a:spcPts val="800"/>
              </a:spcBef>
              <a:buSzTx/>
              <a:buNone/>
              <a:defRPr sz="2324"/>
            </a:pPr>
            <a:r>
              <a:t>-gRNA and PAM sequence found in cut=succesfull cut </a:t>
            </a:r>
          </a:p>
          <a:p>
            <a:pPr marL="0" indent="0" defTabSz="758951">
              <a:spcBef>
                <a:spcPts val="800"/>
              </a:spcBef>
              <a:buSzTx/>
              <a:buNone/>
              <a:defRPr sz="2324"/>
            </a:pPr>
            <a:r>
              <a:t>- cut between base 17 and 18 = 2 Guanins</a:t>
            </a:r>
          </a:p>
          <a:p>
            <a:pPr marL="0" indent="0" defTabSz="758951">
              <a:spcBef>
                <a:spcPts val="800"/>
              </a:spcBef>
              <a:buSzTx/>
              <a:buNone/>
              <a:defRPr sz="2324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 1"/>
          <p:cNvSpPr txBox="1">
            <a:spLocks noGrp="1"/>
          </p:cNvSpPr>
          <p:nvPr>
            <p:ph type="title"/>
          </p:nvPr>
        </p:nvSpPr>
        <p:spPr>
          <a:xfrm>
            <a:off x="2289637" y="1010208"/>
            <a:ext cx="10515601" cy="3938151"/>
          </a:xfrm>
          <a:prstGeom prst="rect">
            <a:avLst/>
          </a:prstGeom>
        </p:spPr>
        <p:txBody>
          <a:bodyPr/>
          <a:lstStyle/>
          <a:p>
            <a:r>
              <a:t>Thank you for your attention!!!</a:t>
            </a:r>
          </a:p>
        </p:txBody>
      </p:sp>
      <p:pic>
        <p:nvPicPr>
          <p:cNvPr id="157" name="Grafik 39" descr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" y="5757617"/>
            <a:ext cx="1164086" cy="8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rafik 37" descr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7" y="6033206"/>
            <a:ext cx="1970857" cy="563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Office-tema</vt:lpstr>
      <vt:lpstr>Group 10 </vt:lpstr>
      <vt:lpstr>gRNA</vt:lpstr>
      <vt:lpstr>Plasmid</vt:lpstr>
      <vt:lpstr>Sequencing overview </vt:lpstr>
      <vt:lpstr>Close up of sequence </vt:lpstr>
      <vt:lpstr>Thank you for your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10 </dc:title>
  <cp:lastModifiedBy>Kirstine Vigsø Lassen</cp:lastModifiedBy>
  <cp:revision>5</cp:revision>
  <dcterms:modified xsi:type="dcterms:W3CDTF">2023-10-04T08:15:17Z</dcterms:modified>
</cp:coreProperties>
</file>