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1F4E96CC-D977-479E-B1BC-E7B2E5C50D09}" type="datetimeFigureOut">
              <a:rPr lang="pl-PL" smtClean="0"/>
              <a:t>13.10.2023</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5788943B-0887-4DA3-A8FD-CEDAF0EE0191}" type="slidenum">
              <a:rPr lang="pl-PL" smtClean="0"/>
              <a:t>‹Nr.›</a:t>
            </a:fld>
            <a:endParaRPr lang="pl-P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1F4E96CC-D977-479E-B1BC-E7B2E5C50D09}" type="datetimeFigureOut">
              <a:rPr lang="pl-PL" smtClean="0"/>
              <a:t>13.10.2023</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5788943B-0887-4DA3-A8FD-CEDAF0EE0191}" type="slidenum">
              <a:rPr lang="pl-PL" smtClean="0"/>
              <a:t>‹Nr.›</a:t>
            </a:fld>
            <a:endParaRPr lang="pl-P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1F4E96CC-D977-479E-B1BC-E7B2E5C50D09}" type="datetimeFigureOut">
              <a:rPr lang="pl-PL" smtClean="0"/>
              <a:t>13.10.2023</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5788943B-0887-4DA3-A8FD-CEDAF0EE0191}" type="slidenum">
              <a:rPr lang="pl-PL" smtClean="0"/>
              <a:t>‹Nr.›</a:t>
            </a:fld>
            <a:endParaRPr 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1F4E96CC-D977-479E-B1BC-E7B2E5C50D09}" type="datetimeFigureOut">
              <a:rPr lang="pl-PL" smtClean="0"/>
              <a:t>13.10.2023</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5788943B-0887-4DA3-A8FD-CEDAF0EE0191}" type="slidenum">
              <a:rPr lang="pl-PL" smtClean="0"/>
              <a:t>‹Nr.›</a:t>
            </a:fld>
            <a:endParaRPr lang="pl-P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1F4E96CC-D977-479E-B1BC-E7B2E5C50D09}" type="datetimeFigureOut">
              <a:rPr lang="pl-PL" smtClean="0"/>
              <a:t>13.10.2023</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5788943B-0887-4DA3-A8FD-CEDAF0EE0191}" type="slidenum">
              <a:rPr lang="pl-PL" smtClean="0"/>
              <a:t>‹Nr.›</a:t>
            </a:fld>
            <a:endParaRPr lang="pl-P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1F4E96CC-D977-479E-B1BC-E7B2E5C50D09}" type="datetimeFigureOut">
              <a:rPr lang="pl-PL" smtClean="0"/>
              <a:t>13.10.2023</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5788943B-0887-4DA3-A8FD-CEDAF0EE0191}" type="slidenum">
              <a:rPr lang="pl-PL" smtClean="0"/>
              <a:t>‹Nr.›</a:t>
            </a:fld>
            <a:endParaRPr lang="pl-P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1F4E96CC-D977-479E-B1BC-E7B2E5C50D09}" type="datetimeFigureOut">
              <a:rPr lang="pl-PL" smtClean="0"/>
              <a:t>13.10.2023</a:t>
            </a:fld>
            <a:endParaRPr lang="pl-PL" dirty="0"/>
          </a:p>
        </p:txBody>
      </p:sp>
      <p:sp>
        <p:nvSpPr>
          <p:cNvPr id="8" name="Symbol zastępczy stopki 7"/>
          <p:cNvSpPr>
            <a:spLocks noGrp="1"/>
          </p:cNvSpPr>
          <p:nvPr>
            <p:ph type="ftr" sz="quarter" idx="11"/>
          </p:nvPr>
        </p:nvSpPr>
        <p:spPr/>
        <p:txBody>
          <a:bodyPr/>
          <a:lstStyle/>
          <a:p>
            <a:endParaRPr lang="pl-PL" dirty="0"/>
          </a:p>
        </p:txBody>
      </p:sp>
      <p:sp>
        <p:nvSpPr>
          <p:cNvPr id="9" name="Symbol zastępczy numeru slajdu 8"/>
          <p:cNvSpPr>
            <a:spLocks noGrp="1"/>
          </p:cNvSpPr>
          <p:nvPr>
            <p:ph type="sldNum" sz="quarter" idx="12"/>
          </p:nvPr>
        </p:nvSpPr>
        <p:spPr/>
        <p:txBody>
          <a:bodyPr/>
          <a:lstStyle/>
          <a:p>
            <a:fld id="{5788943B-0887-4DA3-A8FD-CEDAF0EE0191}" type="slidenum">
              <a:rPr lang="pl-PL" smtClean="0"/>
              <a:t>‹Nr.›</a:t>
            </a:fld>
            <a:endParaRPr lang="pl-P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1F4E96CC-D977-479E-B1BC-E7B2E5C50D09}" type="datetimeFigureOut">
              <a:rPr lang="pl-PL" smtClean="0"/>
              <a:t>13.10.2023</a:t>
            </a:fld>
            <a:endParaRPr lang="pl-PL" dirty="0"/>
          </a:p>
        </p:txBody>
      </p:sp>
      <p:sp>
        <p:nvSpPr>
          <p:cNvPr id="4" name="Symbol zastępczy stopki 3"/>
          <p:cNvSpPr>
            <a:spLocks noGrp="1"/>
          </p:cNvSpPr>
          <p:nvPr>
            <p:ph type="ftr" sz="quarter" idx="11"/>
          </p:nvPr>
        </p:nvSpPr>
        <p:spPr/>
        <p:txBody>
          <a:bodyPr/>
          <a:lstStyle/>
          <a:p>
            <a:endParaRPr lang="pl-PL" dirty="0"/>
          </a:p>
        </p:txBody>
      </p:sp>
      <p:sp>
        <p:nvSpPr>
          <p:cNvPr id="5" name="Symbol zastępczy numeru slajdu 4"/>
          <p:cNvSpPr>
            <a:spLocks noGrp="1"/>
          </p:cNvSpPr>
          <p:nvPr>
            <p:ph type="sldNum" sz="quarter" idx="12"/>
          </p:nvPr>
        </p:nvSpPr>
        <p:spPr/>
        <p:txBody>
          <a:bodyPr/>
          <a:lstStyle/>
          <a:p>
            <a:fld id="{5788943B-0887-4DA3-A8FD-CEDAF0EE0191}" type="slidenum">
              <a:rPr lang="pl-PL" smtClean="0"/>
              <a:t>‹Nr.›</a:t>
            </a:fld>
            <a:endParaRPr 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1F4E96CC-D977-479E-B1BC-E7B2E5C50D09}" type="datetimeFigureOut">
              <a:rPr lang="pl-PL" smtClean="0"/>
              <a:t>13.10.2023</a:t>
            </a:fld>
            <a:endParaRPr lang="pl-PL" dirty="0"/>
          </a:p>
        </p:txBody>
      </p:sp>
      <p:sp>
        <p:nvSpPr>
          <p:cNvPr id="3" name="Symbol zastępczy stopki 2"/>
          <p:cNvSpPr>
            <a:spLocks noGrp="1"/>
          </p:cNvSpPr>
          <p:nvPr>
            <p:ph type="ftr" sz="quarter" idx="11"/>
          </p:nvPr>
        </p:nvSpPr>
        <p:spPr/>
        <p:txBody>
          <a:bodyPr/>
          <a:lstStyle/>
          <a:p>
            <a:endParaRPr lang="pl-PL" dirty="0"/>
          </a:p>
        </p:txBody>
      </p:sp>
      <p:sp>
        <p:nvSpPr>
          <p:cNvPr id="4" name="Symbol zastępczy numeru slajdu 3"/>
          <p:cNvSpPr>
            <a:spLocks noGrp="1"/>
          </p:cNvSpPr>
          <p:nvPr>
            <p:ph type="sldNum" sz="quarter" idx="12"/>
          </p:nvPr>
        </p:nvSpPr>
        <p:spPr/>
        <p:txBody>
          <a:bodyPr/>
          <a:lstStyle/>
          <a:p>
            <a:fld id="{5788943B-0887-4DA3-A8FD-CEDAF0EE0191}" type="slidenum">
              <a:rPr lang="pl-PL" smtClean="0"/>
              <a:t>‹Nr.›</a:t>
            </a:fld>
            <a:endParaRPr 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1F4E96CC-D977-479E-B1BC-E7B2E5C50D09}" type="datetimeFigureOut">
              <a:rPr lang="pl-PL" smtClean="0"/>
              <a:t>13.10.2023</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5788943B-0887-4DA3-A8FD-CEDAF0EE0191}" type="slidenum">
              <a:rPr lang="pl-PL" smtClean="0"/>
              <a:t>‹Nr.›</a:t>
            </a:fld>
            <a:endParaRPr lang="pl-P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dirty="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1F4E96CC-D977-479E-B1BC-E7B2E5C50D09}" type="datetimeFigureOut">
              <a:rPr lang="pl-PL" smtClean="0"/>
              <a:t>13.10.2023</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5788943B-0887-4DA3-A8FD-CEDAF0EE0191}" type="slidenum">
              <a:rPr lang="pl-PL" smtClean="0"/>
              <a:t>‹Nr.›</a:t>
            </a:fld>
            <a:endParaRPr lang="pl-P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4E96CC-D977-479E-B1BC-E7B2E5C50D09}" type="datetimeFigureOut">
              <a:rPr lang="pl-PL" smtClean="0"/>
              <a:t>13.10.2023</a:t>
            </a:fld>
            <a:endParaRPr lang="pl-PL" dirty="0"/>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8943B-0887-4DA3-A8FD-CEDAF0EE0191}" type="slidenum">
              <a:rPr lang="pl-PL" smtClean="0"/>
              <a:t>‹Nr.›</a:t>
            </a:fld>
            <a:endParaRPr lang="pl-P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p:cNvSpPr/>
          <p:nvPr/>
        </p:nvSpPr>
        <p:spPr>
          <a:xfrm>
            <a:off x="6929454" y="2000240"/>
            <a:ext cx="2071702" cy="135732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 name="Tytuł 1"/>
          <p:cNvSpPr>
            <a:spLocks noGrp="1"/>
          </p:cNvSpPr>
          <p:nvPr>
            <p:ph type="ctrTitle"/>
          </p:nvPr>
        </p:nvSpPr>
        <p:spPr>
          <a:xfrm>
            <a:off x="571472" y="500042"/>
            <a:ext cx="7772400" cy="1470025"/>
          </a:xfrm>
        </p:spPr>
        <p:txBody>
          <a:bodyPr/>
          <a:lstStyle/>
          <a:p>
            <a:r>
              <a:rPr lang="pl-PL" dirty="0"/>
              <a:t>GROUP 18</a:t>
            </a:r>
          </a:p>
        </p:txBody>
      </p:sp>
      <p:pic>
        <p:nvPicPr>
          <p:cNvPr id="13314" name="Picture 2" descr="KITKAT GIFs | Poland flag, Polish flag, Kingdom of bohemia"/>
          <p:cNvPicPr>
            <a:picLocks noChangeAspect="1" noChangeArrowheads="1"/>
          </p:cNvPicPr>
          <p:nvPr/>
        </p:nvPicPr>
        <p:blipFill>
          <a:blip r:embed="rId2"/>
          <a:srcRect/>
          <a:stretch>
            <a:fillRect/>
          </a:stretch>
        </p:blipFill>
        <p:spPr bwMode="auto">
          <a:xfrm>
            <a:off x="7215206" y="2143116"/>
            <a:ext cx="1428760" cy="1074516"/>
          </a:xfrm>
          <a:prstGeom prst="rect">
            <a:avLst/>
          </a:prstGeom>
          <a:noFill/>
        </p:spPr>
      </p:pic>
      <p:sp>
        <p:nvSpPr>
          <p:cNvPr id="3" name="Podtytuł 2"/>
          <p:cNvSpPr>
            <a:spLocks noGrp="1"/>
          </p:cNvSpPr>
          <p:nvPr>
            <p:ph type="subTitle" idx="1"/>
          </p:nvPr>
        </p:nvSpPr>
        <p:spPr>
          <a:xfrm>
            <a:off x="4643438" y="1928802"/>
            <a:ext cx="3557590" cy="3709998"/>
          </a:xfrm>
        </p:spPr>
        <p:txBody>
          <a:bodyPr>
            <a:normAutofit/>
          </a:bodyPr>
          <a:lstStyle/>
          <a:p>
            <a:pPr algn="l"/>
            <a:r>
              <a:rPr lang="pl-PL" dirty="0"/>
              <a:t>Aleksandra Krawczyk </a:t>
            </a:r>
          </a:p>
          <a:p>
            <a:pPr algn="l"/>
            <a:r>
              <a:rPr lang="pl-PL" dirty="0"/>
              <a:t>(mentor)</a:t>
            </a:r>
          </a:p>
          <a:p>
            <a:pPr algn="l"/>
            <a:endParaRPr lang="pl-PL" dirty="0"/>
          </a:p>
          <a:p>
            <a:pPr algn="l"/>
            <a:r>
              <a:rPr lang="pl-PL" dirty="0"/>
              <a:t>Katerina Tzavelopoulou</a:t>
            </a:r>
          </a:p>
        </p:txBody>
      </p:sp>
      <p:pic>
        <p:nvPicPr>
          <p:cNvPr id="13316" name="Picture 4" descr="Grecja flaga EKON STUDIO Sklep z flagami"/>
          <p:cNvPicPr>
            <a:picLocks noChangeAspect="1" noChangeArrowheads="1"/>
          </p:cNvPicPr>
          <p:nvPr/>
        </p:nvPicPr>
        <p:blipFill>
          <a:blip r:embed="rId3" cstate="print"/>
          <a:srcRect/>
          <a:stretch>
            <a:fillRect/>
          </a:stretch>
        </p:blipFill>
        <p:spPr bwMode="auto">
          <a:xfrm>
            <a:off x="7500958" y="4214818"/>
            <a:ext cx="1389671" cy="926911"/>
          </a:xfrm>
          <a:prstGeom prst="rect">
            <a:avLst/>
          </a:prstGeom>
          <a:noFill/>
        </p:spPr>
      </p:pic>
      <p:pic>
        <p:nvPicPr>
          <p:cNvPr id="13318" name="Picture 6" descr="Brak opisu."/>
          <p:cNvPicPr>
            <a:picLocks noChangeAspect="1" noChangeArrowheads="1"/>
          </p:cNvPicPr>
          <p:nvPr/>
        </p:nvPicPr>
        <p:blipFill>
          <a:blip r:embed="rId4"/>
          <a:srcRect/>
          <a:stretch>
            <a:fillRect/>
          </a:stretch>
        </p:blipFill>
        <p:spPr bwMode="auto">
          <a:xfrm>
            <a:off x="142844" y="1857364"/>
            <a:ext cx="4357718" cy="35719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 Production of gRNA</a:t>
            </a:r>
          </a:p>
        </p:txBody>
      </p:sp>
      <p:sp>
        <p:nvSpPr>
          <p:cNvPr id="3" name="pole tekstowe 2"/>
          <p:cNvSpPr txBox="1"/>
          <p:nvPr/>
        </p:nvSpPr>
        <p:spPr>
          <a:xfrm>
            <a:off x="571472" y="2214554"/>
            <a:ext cx="3143272" cy="2308324"/>
          </a:xfrm>
          <a:prstGeom prst="rect">
            <a:avLst/>
          </a:prstGeom>
          <a:noFill/>
        </p:spPr>
        <p:txBody>
          <a:bodyPr wrap="square" rtlCol="0">
            <a:spAutoFit/>
          </a:bodyPr>
          <a:lstStyle/>
          <a:p>
            <a:r>
              <a:rPr lang="pl-PL" sz="2400" dirty="0"/>
              <a:t>Conclusion:</a:t>
            </a:r>
          </a:p>
          <a:p>
            <a:r>
              <a:rPr lang="pl-PL" sz="2400" dirty="0"/>
              <a:t>We couldn’t synthesized gRNA, because by mistake we skipped one important step (2.4). </a:t>
            </a:r>
          </a:p>
        </p:txBody>
      </p:sp>
      <p:pic>
        <p:nvPicPr>
          <p:cNvPr id="2050" name="Picture 2" descr="Brak opisu."/>
          <p:cNvPicPr>
            <a:picLocks noChangeAspect="1" noChangeArrowheads="1"/>
          </p:cNvPicPr>
          <p:nvPr/>
        </p:nvPicPr>
        <p:blipFill>
          <a:blip r:embed="rId2"/>
          <a:srcRect/>
          <a:stretch>
            <a:fillRect/>
          </a:stretch>
        </p:blipFill>
        <p:spPr bwMode="auto">
          <a:xfrm rot="16200000">
            <a:off x="2170981" y="3329691"/>
            <a:ext cx="1230143" cy="4857786"/>
          </a:xfrm>
          <a:prstGeom prst="rect">
            <a:avLst/>
          </a:prstGeom>
          <a:noFill/>
        </p:spPr>
      </p:pic>
      <p:pic>
        <p:nvPicPr>
          <p:cNvPr id="2054" name="Picture 6" descr="Brak opisu."/>
          <p:cNvPicPr>
            <a:picLocks noChangeAspect="1" noChangeArrowheads="1"/>
          </p:cNvPicPr>
          <p:nvPr/>
        </p:nvPicPr>
        <p:blipFill>
          <a:blip r:embed="rId3"/>
          <a:srcRect/>
          <a:stretch>
            <a:fillRect/>
          </a:stretch>
        </p:blipFill>
        <p:spPr bwMode="auto">
          <a:xfrm>
            <a:off x="5572132" y="2143116"/>
            <a:ext cx="3213905" cy="4357718"/>
          </a:xfrm>
          <a:prstGeom prst="rect">
            <a:avLst/>
          </a:prstGeom>
          <a:noFill/>
        </p:spPr>
      </p:pic>
      <p:sp>
        <p:nvSpPr>
          <p:cNvPr id="8" name="Elipsa 7"/>
          <p:cNvSpPr/>
          <p:nvPr/>
        </p:nvSpPr>
        <p:spPr>
          <a:xfrm>
            <a:off x="7072330" y="2643182"/>
            <a:ext cx="642942"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Electrophoresis of plasmid</a:t>
            </a:r>
          </a:p>
        </p:txBody>
      </p:sp>
      <p:sp>
        <p:nvSpPr>
          <p:cNvPr id="3" name="Symbol zastępczy zawartości 2"/>
          <p:cNvSpPr>
            <a:spLocks noGrp="1"/>
          </p:cNvSpPr>
          <p:nvPr>
            <p:ph sz="half" idx="1"/>
          </p:nvPr>
        </p:nvSpPr>
        <p:spPr>
          <a:xfrm>
            <a:off x="428596" y="2500306"/>
            <a:ext cx="4038600" cy="4143380"/>
          </a:xfrm>
        </p:spPr>
        <p:txBody>
          <a:bodyPr>
            <a:normAutofit fontScale="92500" lnSpcReduction="20000"/>
          </a:bodyPr>
          <a:lstStyle/>
          <a:p>
            <a:r>
              <a:rPr lang="pl-PL" dirty="0"/>
              <a:t>Conclusion:  </a:t>
            </a:r>
          </a:p>
          <a:p>
            <a:pPr>
              <a:buNone/>
            </a:pPr>
            <a:r>
              <a:rPr lang="pl-PL" dirty="0"/>
              <a:t>     The test sample (nr. 6) travels further than the control sample (nr. 5). We can deduct that the control sample contains the nicked plasmid form. In that case we know that our plasmid was cutted, because the cutted form travels faster through the gel than the nicked form. </a:t>
            </a:r>
          </a:p>
          <a:p>
            <a:endParaRPr lang="pl-PL" dirty="0"/>
          </a:p>
          <a:p>
            <a:endParaRPr lang="pl-PL" dirty="0"/>
          </a:p>
        </p:txBody>
      </p:sp>
      <p:pic>
        <p:nvPicPr>
          <p:cNvPr id="1026" name="Picture 2" descr="Brak opisu."/>
          <p:cNvPicPr>
            <a:picLocks noChangeAspect="1" noChangeArrowheads="1"/>
          </p:cNvPicPr>
          <p:nvPr/>
        </p:nvPicPr>
        <p:blipFill>
          <a:blip r:embed="rId2"/>
          <a:srcRect/>
          <a:stretch>
            <a:fillRect/>
          </a:stretch>
        </p:blipFill>
        <p:spPr bwMode="auto">
          <a:xfrm>
            <a:off x="4929190" y="1285860"/>
            <a:ext cx="3771870" cy="5029160"/>
          </a:xfrm>
          <a:prstGeom prst="rect">
            <a:avLst/>
          </a:prstGeom>
          <a:noFill/>
        </p:spPr>
      </p:pic>
      <p:sp>
        <p:nvSpPr>
          <p:cNvPr id="6" name="Elipsa 5"/>
          <p:cNvSpPr/>
          <p:nvPr/>
        </p:nvSpPr>
        <p:spPr>
          <a:xfrm>
            <a:off x="6572264" y="2500306"/>
            <a:ext cx="571504" cy="42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pole tekstowe 6"/>
          <p:cNvSpPr txBox="1"/>
          <p:nvPr/>
        </p:nvSpPr>
        <p:spPr>
          <a:xfrm>
            <a:off x="500034" y="1500174"/>
            <a:ext cx="4071966" cy="923330"/>
          </a:xfrm>
          <a:prstGeom prst="rect">
            <a:avLst/>
          </a:prstGeom>
          <a:noFill/>
        </p:spPr>
        <p:txBody>
          <a:bodyPr wrap="square" rtlCol="0">
            <a:spAutoFit/>
          </a:bodyPr>
          <a:lstStyle/>
          <a:p>
            <a:r>
              <a:rPr lang="pl-PL" dirty="0"/>
              <a:t>As a control sample we used plasmid with Cas9, but without  gRNA. As a test sample we used plasmid with gRNA and Cas9. </a:t>
            </a:r>
          </a:p>
        </p:txBody>
      </p:sp>
      <p:sp>
        <p:nvSpPr>
          <p:cNvPr id="8" name="Strzałka w prawo 7"/>
          <p:cNvSpPr/>
          <p:nvPr/>
        </p:nvSpPr>
        <p:spPr>
          <a:xfrm>
            <a:off x="4572000" y="1643050"/>
            <a:ext cx="1143008" cy="785818"/>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Sequencing overview</a:t>
            </a:r>
          </a:p>
        </p:txBody>
      </p:sp>
      <p:sp>
        <p:nvSpPr>
          <p:cNvPr id="3" name="Symbol zastępczy zawartości 2"/>
          <p:cNvSpPr>
            <a:spLocks noGrp="1"/>
          </p:cNvSpPr>
          <p:nvPr>
            <p:ph sz="half" idx="1"/>
          </p:nvPr>
        </p:nvSpPr>
        <p:spPr>
          <a:xfrm>
            <a:off x="500034" y="1285860"/>
            <a:ext cx="4500594" cy="3857652"/>
          </a:xfrm>
        </p:spPr>
        <p:txBody>
          <a:bodyPr>
            <a:normAutofit/>
          </a:bodyPr>
          <a:lstStyle/>
          <a:p>
            <a:r>
              <a:rPr lang="pl-PL" dirty="0"/>
              <a:t>Conclusion: </a:t>
            </a:r>
          </a:p>
          <a:p>
            <a:pPr>
              <a:buNone/>
            </a:pPr>
            <a:r>
              <a:rPr lang="pl-PL" dirty="0"/>
              <a:t>    As we can see there is a cut         and the reaction was successful. One strand isn’t cutted. The computer isn’t sure about around 39 bases (out of 4361 bases). </a:t>
            </a:r>
          </a:p>
        </p:txBody>
      </p:sp>
      <p:pic>
        <p:nvPicPr>
          <p:cNvPr id="17409" name="Picture 1"/>
          <p:cNvPicPr>
            <a:picLocks noChangeAspect="1" noChangeArrowheads="1"/>
          </p:cNvPicPr>
          <p:nvPr/>
        </p:nvPicPr>
        <p:blipFill>
          <a:blip r:embed="rId2"/>
          <a:srcRect/>
          <a:stretch>
            <a:fillRect/>
          </a:stretch>
        </p:blipFill>
        <p:spPr bwMode="auto">
          <a:xfrm>
            <a:off x="0" y="4786322"/>
            <a:ext cx="9144000" cy="1752600"/>
          </a:xfrm>
          <a:prstGeom prst="rect">
            <a:avLst/>
          </a:prstGeom>
          <a:noFill/>
          <a:ln w="9525">
            <a:noFill/>
            <a:miter lim="800000"/>
            <a:headEnd/>
            <a:tailEnd/>
          </a:ln>
          <a:effectLst/>
        </p:spPr>
      </p:pic>
      <p:pic>
        <p:nvPicPr>
          <p:cNvPr id="17410" name="Picture 2"/>
          <p:cNvPicPr>
            <a:picLocks noChangeAspect="1" noChangeArrowheads="1"/>
          </p:cNvPicPr>
          <p:nvPr/>
        </p:nvPicPr>
        <p:blipFill>
          <a:blip r:embed="rId3"/>
          <a:srcRect/>
          <a:stretch>
            <a:fillRect/>
          </a:stretch>
        </p:blipFill>
        <p:spPr bwMode="auto">
          <a:xfrm>
            <a:off x="5715008" y="1500174"/>
            <a:ext cx="2286016" cy="285752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0"/>
            <a:ext cx="8229600" cy="1143000"/>
          </a:xfrm>
        </p:spPr>
        <p:txBody>
          <a:bodyPr/>
          <a:lstStyle/>
          <a:p>
            <a:r>
              <a:rPr lang="pl-PL" dirty="0"/>
              <a:t>Close up of sequence</a:t>
            </a:r>
          </a:p>
        </p:txBody>
      </p:sp>
      <p:sp>
        <p:nvSpPr>
          <p:cNvPr id="3" name="Symbol zastępczy zawartości 2"/>
          <p:cNvSpPr>
            <a:spLocks noGrp="1"/>
          </p:cNvSpPr>
          <p:nvPr>
            <p:ph sz="half" idx="1"/>
          </p:nvPr>
        </p:nvSpPr>
        <p:spPr>
          <a:xfrm>
            <a:off x="0" y="1000108"/>
            <a:ext cx="4038600" cy="4525963"/>
          </a:xfrm>
        </p:spPr>
        <p:txBody>
          <a:bodyPr/>
          <a:lstStyle/>
          <a:p>
            <a:r>
              <a:rPr lang="pl-PL" dirty="0"/>
              <a:t>Conclusion: </a:t>
            </a:r>
          </a:p>
          <a:p>
            <a:pPr>
              <a:buNone/>
            </a:pPr>
            <a:r>
              <a:rPr lang="pl-PL" dirty="0"/>
              <a:t>    We made a cut in the targeted place but  we can see that the DNA strand is not entirely cutted. </a:t>
            </a:r>
          </a:p>
        </p:txBody>
      </p:sp>
      <p:pic>
        <p:nvPicPr>
          <p:cNvPr id="16385" name="Picture 1"/>
          <p:cNvPicPr>
            <a:picLocks noChangeAspect="1" noChangeArrowheads="1"/>
          </p:cNvPicPr>
          <p:nvPr/>
        </p:nvPicPr>
        <p:blipFill>
          <a:blip r:embed="rId2"/>
          <a:srcRect/>
          <a:stretch>
            <a:fillRect/>
          </a:stretch>
        </p:blipFill>
        <p:spPr bwMode="auto">
          <a:xfrm>
            <a:off x="214282" y="5022850"/>
            <a:ext cx="8929718" cy="1835150"/>
          </a:xfrm>
          <a:prstGeom prst="rect">
            <a:avLst/>
          </a:prstGeom>
          <a:noFill/>
          <a:ln w="9525">
            <a:noFill/>
            <a:miter lim="800000"/>
            <a:headEnd/>
            <a:tailEnd/>
          </a:ln>
          <a:effectLst/>
        </p:spPr>
      </p:pic>
      <p:pic>
        <p:nvPicPr>
          <p:cNvPr id="16386" name="Picture 2"/>
          <p:cNvPicPr>
            <a:picLocks noChangeAspect="1" noChangeArrowheads="1"/>
          </p:cNvPicPr>
          <p:nvPr/>
        </p:nvPicPr>
        <p:blipFill>
          <a:blip r:embed="rId3"/>
          <a:srcRect/>
          <a:stretch>
            <a:fillRect/>
          </a:stretch>
        </p:blipFill>
        <p:spPr bwMode="auto">
          <a:xfrm>
            <a:off x="4071934" y="2143116"/>
            <a:ext cx="4948245" cy="2752725"/>
          </a:xfrm>
          <a:prstGeom prst="rect">
            <a:avLst/>
          </a:prstGeom>
          <a:noFill/>
          <a:ln w="9525">
            <a:noFill/>
            <a:miter lim="800000"/>
            <a:headEnd/>
            <a:tailEnd/>
          </a:ln>
          <a:effectLst/>
        </p:spPr>
      </p:pic>
      <p:cxnSp>
        <p:nvCxnSpPr>
          <p:cNvPr id="8" name="Łącznik prosty 7"/>
          <p:cNvCxnSpPr>
            <a:cxnSpLocks/>
          </p:cNvCxnSpPr>
          <p:nvPr/>
        </p:nvCxnSpPr>
        <p:spPr>
          <a:xfrm>
            <a:off x="4543396" y="2348880"/>
            <a:ext cx="211683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186</Words>
  <Application>Microsoft Office PowerPoint</Application>
  <PresentationFormat>Bildschirmpräsentation (4:3)</PresentationFormat>
  <Paragraphs>18</Paragraphs>
  <Slides>5</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5</vt:i4>
      </vt:variant>
    </vt:vector>
  </HeadingPairs>
  <TitlesOfParts>
    <vt:vector size="8" baseType="lpstr">
      <vt:lpstr>Arial</vt:lpstr>
      <vt:lpstr>Calibri</vt:lpstr>
      <vt:lpstr>Motyw pakietu Office</vt:lpstr>
      <vt:lpstr>GROUP 18</vt:lpstr>
      <vt:lpstr> Production of gRNA</vt:lpstr>
      <vt:lpstr>Electrophoresis of plasmid</vt:lpstr>
      <vt:lpstr>Sequencing overview</vt:lpstr>
      <vt:lpstr>Close up of sequence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18</dc:title>
  <dc:creator>bartk</dc:creator>
  <cp:lastModifiedBy>Dorit Liebetrau</cp:lastModifiedBy>
  <cp:revision>5</cp:revision>
  <dcterms:created xsi:type="dcterms:W3CDTF">2023-10-03T07:45:20Z</dcterms:created>
  <dcterms:modified xsi:type="dcterms:W3CDTF">2023-10-13T19:29:16Z</dcterms:modified>
</cp:coreProperties>
</file>